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58" r:id="rId4"/>
    <p:sldId id="263" r:id="rId5"/>
    <p:sldId id="259" r:id="rId6"/>
    <p:sldId id="260" r:id="rId7"/>
    <p:sldId id="261" r:id="rId8"/>
    <p:sldId id="262" r:id="rId9"/>
  </p:sldIdLst>
  <p:sldSz cx="6908800" cy="5187950"/>
  <p:notesSz cx="6908800" cy="51879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435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913245" cy="5184775"/>
          </a:xfrm>
          <a:custGeom>
            <a:avLst/>
            <a:gdLst/>
            <a:ahLst/>
            <a:cxnLst/>
            <a:rect l="l" t="t" r="r" b="b"/>
            <a:pathLst>
              <a:path w="6913245" h="5184775">
                <a:moveTo>
                  <a:pt x="6912864" y="0"/>
                </a:moveTo>
                <a:lnTo>
                  <a:pt x="0" y="0"/>
                </a:lnTo>
                <a:lnTo>
                  <a:pt x="0" y="5184648"/>
                </a:lnTo>
                <a:lnTo>
                  <a:pt x="6912864" y="5184648"/>
                </a:lnTo>
                <a:lnTo>
                  <a:pt x="6912864" y="0"/>
                </a:lnTo>
                <a:close/>
              </a:path>
            </a:pathLst>
          </a:custGeom>
          <a:solidFill>
            <a:srgbClr val="F9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5435" y="4844795"/>
            <a:ext cx="185927" cy="16154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155435" y="5055107"/>
            <a:ext cx="292735" cy="82550"/>
          </a:xfrm>
          <a:custGeom>
            <a:avLst/>
            <a:gdLst/>
            <a:ahLst/>
            <a:cxnLst/>
            <a:rect l="l" t="t" r="r" b="b"/>
            <a:pathLst>
              <a:path w="292735" h="82550">
                <a:moveTo>
                  <a:pt x="292608" y="0"/>
                </a:moveTo>
                <a:lnTo>
                  <a:pt x="0" y="0"/>
                </a:lnTo>
                <a:lnTo>
                  <a:pt x="0" y="82295"/>
                </a:lnTo>
                <a:lnTo>
                  <a:pt x="292608" y="82295"/>
                </a:lnTo>
                <a:lnTo>
                  <a:pt x="292608" y="0"/>
                </a:lnTo>
                <a:close/>
              </a:path>
            </a:pathLst>
          </a:custGeom>
          <a:solidFill>
            <a:srgbClr val="EAB8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155435" y="4844795"/>
            <a:ext cx="292735" cy="196850"/>
          </a:xfrm>
          <a:custGeom>
            <a:avLst/>
            <a:gdLst/>
            <a:ahLst/>
            <a:cxnLst/>
            <a:rect l="l" t="t" r="r" b="b"/>
            <a:pathLst>
              <a:path w="292735" h="196850">
                <a:moveTo>
                  <a:pt x="292608" y="0"/>
                </a:moveTo>
                <a:lnTo>
                  <a:pt x="199136" y="0"/>
                </a:lnTo>
                <a:lnTo>
                  <a:pt x="189612" y="22803"/>
                </a:lnTo>
                <a:lnTo>
                  <a:pt x="177625" y="45688"/>
                </a:lnTo>
                <a:lnTo>
                  <a:pt x="145161" y="91376"/>
                </a:lnTo>
                <a:lnTo>
                  <a:pt x="106316" y="128712"/>
                </a:lnTo>
                <a:lnTo>
                  <a:pt x="67675" y="153112"/>
                </a:lnTo>
                <a:lnTo>
                  <a:pt x="31486" y="167266"/>
                </a:lnTo>
                <a:lnTo>
                  <a:pt x="0" y="173862"/>
                </a:lnTo>
                <a:lnTo>
                  <a:pt x="0" y="196595"/>
                </a:lnTo>
                <a:lnTo>
                  <a:pt x="292608" y="196595"/>
                </a:lnTo>
                <a:lnTo>
                  <a:pt x="292608" y="0"/>
                </a:lnTo>
                <a:close/>
              </a:path>
            </a:pathLst>
          </a:custGeom>
          <a:solidFill>
            <a:srgbClr val="909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169152" y="5068823"/>
            <a:ext cx="198120" cy="55244"/>
          </a:xfrm>
          <a:custGeom>
            <a:avLst/>
            <a:gdLst/>
            <a:ahLst/>
            <a:cxnLst/>
            <a:rect l="l" t="t" r="r" b="b"/>
            <a:pathLst>
              <a:path w="198120" h="55245">
                <a:moveTo>
                  <a:pt x="38100" y="33020"/>
                </a:moveTo>
                <a:lnTo>
                  <a:pt x="36779" y="30721"/>
                </a:lnTo>
                <a:lnTo>
                  <a:pt x="35306" y="28130"/>
                </a:lnTo>
                <a:lnTo>
                  <a:pt x="28575" y="27508"/>
                </a:lnTo>
                <a:lnTo>
                  <a:pt x="28575" y="32588"/>
                </a:lnTo>
                <a:lnTo>
                  <a:pt x="28575" y="45808"/>
                </a:lnTo>
                <a:lnTo>
                  <a:pt x="26416" y="47244"/>
                </a:lnTo>
                <a:lnTo>
                  <a:pt x="9398" y="47244"/>
                </a:lnTo>
                <a:lnTo>
                  <a:pt x="9398" y="30721"/>
                </a:lnTo>
                <a:lnTo>
                  <a:pt x="19050" y="30721"/>
                </a:lnTo>
                <a:lnTo>
                  <a:pt x="26289" y="30861"/>
                </a:lnTo>
                <a:lnTo>
                  <a:pt x="28575" y="32588"/>
                </a:lnTo>
                <a:lnTo>
                  <a:pt x="28575" y="27508"/>
                </a:lnTo>
                <a:lnTo>
                  <a:pt x="27559" y="27406"/>
                </a:lnTo>
                <a:lnTo>
                  <a:pt x="27559" y="27127"/>
                </a:lnTo>
                <a:lnTo>
                  <a:pt x="33909" y="26543"/>
                </a:lnTo>
                <a:lnTo>
                  <a:pt x="35687" y="23812"/>
                </a:lnTo>
                <a:lnTo>
                  <a:pt x="36449" y="22669"/>
                </a:lnTo>
                <a:lnTo>
                  <a:pt x="36449" y="9144"/>
                </a:lnTo>
                <a:lnTo>
                  <a:pt x="36449" y="4406"/>
                </a:lnTo>
                <a:lnTo>
                  <a:pt x="31750" y="1524"/>
                </a:lnTo>
                <a:lnTo>
                  <a:pt x="27432" y="1524"/>
                </a:lnTo>
                <a:lnTo>
                  <a:pt x="27432" y="10591"/>
                </a:lnTo>
                <a:lnTo>
                  <a:pt x="27432" y="22377"/>
                </a:lnTo>
                <a:lnTo>
                  <a:pt x="25273" y="23812"/>
                </a:lnTo>
                <a:lnTo>
                  <a:pt x="9398" y="23812"/>
                </a:lnTo>
                <a:lnTo>
                  <a:pt x="9398" y="9144"/>
                </a:lnTo>
                <a:lnTo>
                  <a:pt x="25146" y="9144"/>
                </a:lnTo>
                <a:lnTo>
                  <a:pt x="27432" y="10591"/>
                </a:lnTo>
                <a:lnTo>
                  <a:pt x="27432" y="1524"/>
                </a:lnTo>
                <a:lnTo>
                  <a:pt x="10287" y="1524"/>
                </a:lnTo>
                <a:lnTo>
                  <a:pt x="5588" y="1676"/>
                </a:lnTo>
                <a:lnTo>
                  <a:pt x="0" y="2108"/>
                </a:lnTo>
                <a:lnTo>
                  <a:pt x="0" y="54292"/>
                </a:lnTo>
                <a:lnTo>
                  <a:pt x="6350" y="54864"/>
                </a:lnTo>
                <a:lnTo>
                  <a:pt x="33147" y="54864"/>
                </a:lnTo>
                <a:lnTo>
                  <a:pt x="38100" y="51993"/>
                </a:lnTo>
                <a:lnTo>
                  <a:pt x="38100" y="47244"/>
                </a:lnTo>
                <a:lnTo>
                  <a:pt x="38100" y="33020"/>
                </a:lnTo>
                <a:close/>
              </a:path>
              <a:path w="198120" h="55245">
                <a:moveTo>
                  <a:pt x="89916" y="27432"/>
                </a:moveTo>
                <a:lnTo>
                  <a:pt x="88760" y="14287"/>
                </a:lnTo>
                <a:lnTo>
                  <a:pt x="86029" y="8178"/>
                </a:lnTo>
                <a:lnTo>
                  <a:pt x="84988" y="5842"/>
                </a:lnTo>
                <a:lnTo>
                  <a:pt x="79756" y="2413"/>
                </a:lnTo>
                <a:lnTo>
                  <a:pt x="79756" y="12700"/>
                </a:lnTo>
                <a:lnTo>
                  <a:pt x="79756" y="42176"/>
                </a:lnTo>
                <a:lnTo>
                  <a:pt x="76962" y="46697"/>
                </a:lnTo>
                <a:lnTo>
                  <a:pt x="58674" y="46697"/>
                </a:lnTo>
                <a:lnTo>
                  <a:pt x="55880" y="42176"/>
                </a:lnTo>
                <a:lnTo>
                  <a:pt x="55880" y="12700"/>
                </a:lnTo>
                <a:lnTo>
                  <a:pt x="58674" y="8178"/>
                </a:lnTo>
                <a:lnTo>
                  <a:pt x="76962" y="8178"/>
                </a:lnTo>
                <a:lnTo>
                  <a:pt x="79756" y="12700"/>
                </a:lnTo>
                <a:lnTo>
                  <a:pt x="79756" y="2413"/>
                </a:lnTo>
                <a:lnTo>
                  <a:pt x="78117" y="1333"/>
                </a:lnTo>
                <a:lnTo>
                  <a:pt x="67691" y="0"/>
                </a:lnTo>
                <a:lnTo>
                  <a:pt x="57391" y="1333"/>
                </a:lnTo>
                <a:lnTo>
                  <a:pt x="50609" y="5842"/>
                </a:lnTo>
                <a:lnTo>
                  <a:pt x="46863" y="14287"/>
                </a:lnTo>
                <a:lnTo>
                  <a:pt x="45720" y="27432"/>
                </a:lnTo>
                <a:lnTo>
                  <a:pt x="46863" y="40589"/>
                </a:lnTo>
                <a:lnTo>
                  <a:pt x="50609" y="49034"/>
                </a:lnTo>
                <a:lnTo>
                  <a:pt x="57391" y="53543"/>
                </a:lnTo>
                <a:lnTo>
                  <a:pt x="67691" y="54864"/>
                </a:lnTo>
                <a:lnTo>
                  <a:pt x="78117" y="53543"/>
                </a:lnTo>
                <a:lnTo>
                  <a:pt x="84988" y="49034"/>
                </a:lnTo>
                <a:lnTo>
                  <a:pt x="86029" y="46697"/>
                </a:lnTo>
                <a:lnTo>
                  <a:pt x="88760" y="40589"/>
                </a:lnTo>
                <a:lnTo>
                  <a:pt x="89916" y="27432"/>
                </a:lnTo>
                <a:close/>
              </a:path>
              <a:path w="198120" h="55245">
                <a:moveTo>
                  <a:pt x="143256" y="1524"/>
                </a:moveTo>
                <a:lnTo>
                  <a:pt x="133985" y="1524"/>
                </a:lnTo>
                <a:lnTo>
                  <a:pt x="133985" y="38849"/>
                </a:lnTo>
                <a:lnTo>
                  <a:pt x="134112" y="41795"/>
                </a:lnTo>
                <a:lnTo>
                  <a:pt x="134493" y="44729"/>
                </a:lnTo>
                <a:lnTo>
                  <a:pt x="133477" y="44729"/>
                </a:lnTo>
                <a:lnTo>
                  <a:pt x="114554" y="2552"/>
                </a:lnTo>
                <a:lnTo>
                  <a:pt x="113665" y="1524"/>
                </a:lnTo>
                <a:lnTo>
                  <a:pt x="101854" y="1524"/>
                </a:lnTo>
                <a:lnTo>
                  <a:pt x="100584" y="2857"/>
                </a:lnTo>
                <a:lnTo>
                  <a:pt x="100584" y="54864"/>
                </a:lnTo>
                <a:lnTo>
                  <a:pt x="109982" y="54864"/>
                </a:lnTo>
                <a:lnTo>
                  <a:pt x="109982" y="16814"/>
                </a:lnTo>
                <a:lnTo>
                  <a:pt x="109855" y="14020"/>
                </a:lnTo>
                <a:lnTo>
                  <a:pt x="109601" y="11379"/>
                </a:lnTo>
                <a:lnTo>
                  <a:pt x="110363" y="11379"/>
                </a:lnTo>
                <a:lnTo>
                  <a:pt x="110998" y="13868"/>
                </a:lnTo>
                <a:lnTo>
                  <a:pt x="112649" y="17106"/>
                </a:lnTo>
                <a:lnTo>
                  <a:pt x="128397" y="51930"/>
                </a:lnTo>
                <a:lnTo>
                  <a:pt x="129032" y="53987"/>
                </a:lnTo>
                <a:lnTo>
                  <a:pt x="130175" y="54864"/>
                </a:lnTo>
                <a:lnTo>
                  <a:pt x="142113" y="54864"/>
                </a:lnTo>
                <a:lnTo>
                  <a:pt x="143256" y="53695"/>
                </a:lnTo>
                <a:lnTo>
                  <a:pt x="143256" y="51346"/>
                </a:lnTo>
                <a:lnTo>
                  <a:pt x="143256" y="1524"/>
                </a:lnTo>
                <a:close/>
              </a:path>
              <a:path w="198120" h="55245">
                <a:moveTo>
                  <a:pt x="198120" y="1524"/>
                </a:moveTo>
                <a:lnTo>
                  <a:pt x="188849" y="1524"/>
                </a:lnTo>
                <a:lnTo>
                  <a:pt x="188849" y="38849"/>
                </a:lnTo>
                <a:lnTo>
                  <a:pt x="189103" y="44729"/>
                </a:lnTo>
                <a:lnTo>
                  <a:pt x="188341" y="44729"/>
                </a:lnTo>
                <a:lnTo>
                  <a:pt x="169418" y="2552"/>
                </a:lnTo>
                <a:lnTo>
                  <a:pt x="168529" y="1524"/>
                </a:lnTo>
                <a:lnTo>
                  <a:pt x="156718" y="1524"/>
                </a:lnTo>
                <a:lnTo>
                  <a:pt x="155448" y="2857"/>
                </a:lnTo>
                <a:lnTo>
                  <a:pt x="155448" y="54864"/>
                </a:lnTo>
                <a:lnTo>
                  <a:pt x="164846" y="54864"/>
                </a:lnTo>
                <a:lnTo>
                  <a:pt x="164846" y="16814"/>
                </a:lnTo>
                <a:lnTo>
                  <a:pt x="164719" y="14020"/>
                </a:lnTo>
                <a:lnTo>
                  <a:pt x="164465" y="11379"/>
                </a:lnTo>
                <a:lnTo>
                  <a:pt x="165227" y="11379"/>
                </a:lnTo>
                <a:lnTo>
                  <a:pt x="165862" y="13868"/>
                </a:lnTo>
                <a:lnTo>
                  <a:pt x="167513" y="17106"/>
                </a:lnTo>
                <a:lnTo>
                  <a:pt x="168275" y="19304"/>
                </a:lnTo>
                <a:lnTo>
                  <a:pt x="183134" y="51930"/>
                </a:lnTo>
                <a:lnTo>
                  <a:pt x="183896" y="53987"/>
                </a:lnTo>
                <a:lnTo>
                  <a:pt x="184912" y="54864"/>
                </a:lnTo>
                <a:lnTo>
                  <a:pt x="196850" y="54864"/>
                </a:lnTo>
                <a:lnTo>
                  <a:pt x="198120" y="53695"/>
                </a:lnTo>
                <a:lnTo>
                  <a:pt x="198120" y="51346"/>
                </a:lnTo>
                <a:lnTo>
                  <a:pt x="198120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89091" y="5056631"/>
            <a:ext cx="449580" cy="6858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28816" y="4847844"/>
            <a:ext cx="336803" cy="29413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69564" y="382523"/>
            <a:ext cx="3543300" cy="40827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829" y="139140"/>
            <a:ext cx="6695490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37272" y="2905252"/>
            <a:ext cx="4840605" cy="1296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90908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GNSS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Exercises</a:t>
            </a:r>
            <a:r>
              <a:rPr spc="-25" dirty="0"/>
              <a:t> </a:t>
            </a:r>
            <a:r>
              <a:rPr dirty="0"/>
              <a:t>- Introduction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7529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90908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GNSS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Exercises</a:t>
            </a:r>
            <a:r>
              <a:rPr spc="-25" dirty="0"/>
              <a:t> </a:t>
            </a:r>
            <a:r>
              <a:rPr dirty="0"/>
              <a:t>- Introduction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7529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5757" y="1193228"/>
            <a:ext cx="3008090" cy="34240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61302" y="1193228"/>
            <a:ext cx="3008090" cy="34240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90908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GNSS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Exercises</a:t>
            </a:r>
            <a:r>
              <a:rPr spc="-25" dirty="0"/>
              <a:t> </a:t>
            </a:r>
            <a:r>
              <a:rPr dirty="0"/>
              <a:t>- Introduction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7529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90908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GNSS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Exercises</a:t>
            </a:r>
            <a:r>
              <a:rPr spc="-25" dirty="0"/>
              <a:t> </a:t>
            </a:r>
            <a:r>
              <a:rPr dirty="0"/>
              <a:t>- Introduction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90908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GNSS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Exercises</a:t>
            </a:r>
            <a:r>
              <a:rPr spc="-25" dirty="0"/>
              <a:t> </a:t>
            </a:r>
            <a:r>
              <a:rPr dirty="0"/>
              <a:t>- Introduction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913245" cy="5184775"/>
          </a:xfrm>
          <a:custGeom>
            <a:avLst/>
            <a:gdLst/>
            <a:ahLst/>
            <a:cxnLst/>
            <a:rect l="l" t="t" r="r" b="b"/>
            <a:pathLst>
              <a:path w="6913245" h="5184775">
                <a:moveTo>
                  <a:pt x="6912864" y="0"/>
                </a:moveTo>
                <a:lnTo>
                  <a:pt x="0" y="0"/>
                </a:lnTo>
                <a:lnTo>
                  <a:pt x="0" y="5184648"/>
                </a:lnTo>
                <a:lnTo>
                  <a:pt x="6912864" y="5184648"/>
                </a:lnTo>
                <a:lnTo>
                  <a:pt x="6912864" y="0"/>
                </a:lnTo>
                <a:close/>
              </a:path>
            </a:pathLst>
          </a:custGeom>
          <a:solidFill>
            <a:srgbClr val="F9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55435" y="4844795"/>
            <a:ext cx="185927" cy="16154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155435" y="5055107"/>
            <a:ext cx="292735" cy="82550"/>
          </a:xfrm>
          <a:custGeom>
            <a:avLst/>
            <a:gdLst/>
            <a:ahLst/>
            <a:cxnLst/>
            <a:rect l="l" t="t" r="r" b="b"/>
            <a:pathLst>
              <a:path w="292735" h="82550">
                <a:moveTo>
                  <a:pt x="292608" y="0"/>
                </a:moveTo>
                <a:lnTo>
                  <a:pt x="0" y="0"/>
                </a:lnTo>
                <a:lnTo>
                  <a:pt x="0" y="82295"/>
                </a:lnTo>
                <a:lnTo>
                  <a:pt x="292608" y="82295"/>
                </a:lnTo>
                <a:lnTo>
                  <a:pt x="292608" y="0"/>
                </a:lnTo>
                <a:close/>
              </a:path>
            </a:pathLst>
          </a:custGeom>
          <a:solidFill>
            <a:srgbClr val="EAB8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155435" y="4844795"/>
            <a:ext cx="292735" cy="196850"/>
          </a:xfrm>
          <a:custGeom>
            <a:avLst/>
            <a:gdLst/>
            <a:ahLst/>
            <a:cxnLst/>
            <a:rect l="l" t="t" r="r" b="b"/>
            <a:pathLst>
              <a:path w="292735" h="196850">
                <a:moveTo>
                  <a:pt x="292608" y="0"/>
                </a:moveTo>
                <a:lnTo>
                  <a:pt x="199136" y="0"/>
                </a:lnTo>
                <a:lnTo>
                  <a:pt x="189612" y="22803"/>
                </a:lnTo>
                <a:lnTo>
                  <a:pt x="177625" y="45688"/>
                </a:lnTo>
                <a:lnTo>
                  <a:pt x="145161" y="91376"/>
                </a:lnTo>
                <a:lnTo>
                  <a:pt x="106316" y="128712"/>
                </a:lnTo>
                <a:lnTo>
                  <a:pt x="67675" y="153112"/>
                </a:lnTo>
                <a:lnTo>
                  <a:pt x="31486" y="167266"/>
                </a:lnTo>
                <a:lnTo>
                  <a:pt x="0" y="173862"/>
                </a:lnTo>
                <a:lnTo>
                  <a:pt x="0" y="196595"/>
                </a:lnTo>
                <a:lnTo>
                  <a:pt x="292608" y="196595"/>
                </a:lnTo>
                <a:lnTo>
                  <a:pt x="292608" y="0"/>
                </a:lnTo>
                <a:close/>
              </a:path>
            </a:pathLst>
          </a:custGeom>
          <a:solidFill>
            <a:srgbClr val="909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169152" y="5068823"/>
            <a:ext cx="198120" cy="55244"/>
          </a:xfrm>
          <a:custGeom>
            <a:avLst/>
            <a:gdLst/>
            <a:ahLst/>
            <a:cxnLst/>
            <a:rect l="l" t="t" r="r" b="b"/>
            <a:pathLst>
              <a:path w="198120" h="55245">
                <a:moveTo>
                  <a:pt x="38100" y="33020"/>
                </a:moveTo>
                <a:lnTo>
                  <a:pt x="36779" y="30721"/>
                </a:lnTo>
                <a:lnTo>
                  <a:pt x="35306" y="28130"/>
                </a:lnTo>
                <a:lnTo>
                  <a:pt x="28575" y="27508"/>
                </a:lnTo>
                <a:lnTo>
                  <a:pt x="28575" y="32588"/>
                </a:lnTo>
                <a:lnTo>
                  <a:pt x="28575" y="45808"/>
                </a:lnTo>
                <a:lnTo>
                  <a:pt x="26416" y="47244"/>
                </a:lnTo>
                <a:lnTo>
                  <a:pt x="9398" y="47244"/>
                </a:lnTo>
                <a:lnTo>
                  <a:pt x="9398" y="30721"/>
                </a:lnTo>
                <a:lnTo>
                  <a:pt x="19050" y="30721"/>
                </a:lnTo>
                <a:lnTo>
                  <a:pt x="26289" y="30861"/>
                </a:lnTo>
                <a:lnTo>
                  <a:pt x="28575" y="32588"/>
                </a:lnTo>
                <a:lnTo>
                  <a:pt x="28575" y="27508"/>
                </a:lnTo>
                <a:lnTo>
                  <a:pt x="27559" y="27406"/>
                </a:lnTo>
                <a:lnTo>
                  <a:pt x="27559" y="27127"/>
                </a:lnTo>
                <a:lnTo>
                  <a:pt x="33909" y="26543"/>
                </a:lnTo>
                <a:lnTo>
                  <a:pt x="35687" y="23812"/>
                </a:lnTo>
                <a:lnTo>
                  <a:pt x="36449" y="22669"/>
                </a:lnTo>
                <a:lnTo>
                  <a:pt x="36449" y="9144"/>
                </a:lnTo>
                <a:lnTo>
                  <a:pt x="36449" y="4406"/>
                </a:lnTo>
                <a:lnTo>
                  <a:pt x="31750" y="1524"/>
                </a:lnTo>
                <a:lnTo>
                  <a:pt x="27432" y="1524"/>
                </a:lnTo>
                <a:lnTo>
                  <a:pt x="27432" y="10591"/>
                </a:lnTo>
                <a:lnTo>
                  <a:pt x="27432" y="22377"/>
                </a:lnTo>
                <a:lnTo>
                  <a:pt x="25273" y="23812"/>
                </a:lnTo>
                <a:lnTo>
                  <a:pt x="9398" y="23812"/>
                </a:lnTo>
                <a:lnTo>
                  <a:pt x="9398" y="9144"/>
                </a:lnTo>
                <a:lnTo>
                  <a:pt x="25146" y="9144"/>
                </a:lnTo>
                <a:lnTo>
                  <a:pt x="27432" y="10591"/>
                </a:lnTo>
                <a:lnTo>
                  <a:pt x="27432" y="1524"/>
                </a:lnTo>
                <a:lnTo>
                  <a:pt x="10287" y="1524"/>
                </a:lnTo>
                <a:lnTo>
                  <a:pt x="5588" y="1676"/>
                </a:lnTo>
                <a:lnTo>
                  <a:pt x="0" y="2108"/>
                </a:lnTo>
                <a:lnTo>
                  <a:pt x="0" y="54292"/>
                </a:lnTo>
                <a:lnTo>
                  <a:pt x="6350" y="54864"/>
                </a:lnTo>
                <a:lnTo>
                  <a:pt x="33147" y="54864"/>
                </a:lnTo>
                <a:lnTo>
                  <a:pt x="38100" y="51993"/>
                </a:lnTo>
                <a:lnTo>
                  <a:pt x="38100" y="47244"/>
                </a:lnTo>
                <a:lnTo>
                  <a:pt x="38100" y="33020"/>
                </a:lnTo>
                <a:close/>
              </a:path>
              <a:path w="198120" h="55245">
                <a:moveTo>
                  <a:pt x="89916" y="27432"/>
                </a:moveTo>
                <a:lnTo>
                  <a:pt x="88760" y="14287"/>
                </a:lnTo>
                <a:lnTo>
                  <a:pt x="86029" y="8178"/>
                </a:lnTo>
                <a:lnTo>
                  <a:pt x="84988" y="5842"/>
                </a:lnTo>
                <a:lnTo>
                  <a:pt x="79756" y="2413"/>
                </a:lnTo>
                <a:lnTo>
                  <a:pt x="79756" y="12700"/>
                </a:lnTo>
                <a:lnTo>
                  <a:pt x="79756" y="42176"/>
                </a:lnTo>
                <a:lnTo>
                  <a:pt x="76962" y="46697"/>
                </a:lnTo>
                <a:lnTo>
                  <a:pt x="58674" y="46697"/>
                </a:lnTo>
                <a:lnTo>
                  <a:pt x="55880" y="42176"/>
                </a:lnTo>
                <a:lnTo>
                  <a:pt x="55880" y="12700"/>
                </a:lnTo>
                <a:lnTo>
                  <a:pt x="58674" y="8178"/>
                </a:lnTo>
                <a:lnTo>
                  <a:pt x="76962" y="8178"/>
                </a:lnTo>
                <a:lnTo>
                  <a:pt x="79756" y="12700"/>
                </a:lnTo>
                <a:lnTo>
                  <a:pt x="79756" y="2413"/>
                </a:lnTo>
                <a:lnTo>
                  <a:pt x="78117" y="1333"/>
                </a:lnTo>
                <a:lnTo>
                  <a:pt x="67691" y="0"/>
                </a:lnTo>
                <a:lnTo>
                  <a:pt x="57391" y="1333"/>
                </a:lnTo>
                <a:lnTo>
                  <a:pt x="50609" y="5842"/>
                </a:lnTo>
                <a:lnTo>
                  <a:pt x="46863" y="14287"/>
                </a:lnTo>
                <a:lnTo>
                  <a:pt x="45720" y="27432"/>
                </a:lnTo>
                <a:lnTo>
                  <a:pt x="46863" y="40589"/>
                </a:lnTo>
                <a:lnTo>
                  <a:pt x="50609" y="49034"/>
                </a:lnTo>
                <a:lnTo>
                  <a:pt x="57391" y="53543"/>
                </a:lnTo>
                <a:lnTo>
                  <a:pt x="67691" y="54864"/>
                </a:lnTo>
                <a:lnTo>
                  <a:pt x="78117" y="53543"/>
                </a:lnTo>
                <a:lnTo>
                  <a:pt x="84988" y="49034"/>
                </a:lnTo>
                <a:lnTo>
                  <a:pt x="86029" y="46697"/>
                </a:lnTo>
                <a:lnTo>
                  <a:pt x="88760" y="40589"/>
                </a:lnTo>
                <a:lnTo>
                  <a:pt x="89916" y="27432"/>
                </a:lnTo>
                <a:close/>
              </a:path>
              <a:path w="198120" h="55245">
                <a:moveTo>
                  <a:pt x="143256" y="1524"/>
                </a:moveTo>
                <a:lnTo>
                  <a:pt x="133985" y="1524"/>
                </a:lnTo>
                <a:lnTo>
                  <a:pt x="133985" y="38849"/>
                </a:lnTo>
                <a:lnTo>
                  <a:pt x="134112" y="41795"/>
                </a:lnTo>
                <a:lnTo>
                  <a:pt x="134493" y="44729"/>
                </a:lnTo>
                <a:lnTo>
                  <a:pt x="133477" y="44729"/>
                </a:lnTo>
                <a:lnTo>
                  <a:pt x="114554" y="2552"/>
                </a:lnTo>
                <a:lnTo>
                  <a:pt x="113665" y="1524"/>
                </a:lnTo>
                <a:lnTo>
                  <a:pt x="101854" y="1524"/>
                </a:lnTo>
                <a:lnTo>
                  <a:pt x="100584" y="2857"/>
                </a:lnTo>
                <a:lnTo>
                  <a:pt x="100584" y="54864"/>
                </a:lnTo>
                <a:lnTo>
                  <a:pt x="109982" y="54864"/>
                </a:lnTo>
                <a:lnTo>
                  <a:pt x="109982" y="16814"/>
                </a:lnTo>
                <a:lnTo>
                  <a:pt x="109855" y="14020"/>
                </a:lnTo>
                <a:lnTo>
                  <a:pt x="109601" y="11379"/>
                </a:lnTo>
                <a:lnTo>
                  <a:pt x="110363" y="11379"/>
                </a:lnTo>
                <a:lnTo>
                  <a:pt x="110998" y="13868"/>
                </a:lnTo>
                <a:lnTo>
                  <a:pt x="112649" y="17106"/>
                </a:lnTo>
                <a:lnTo>
                  <a:pt x="128397" y="51930"/>
                </a:lnTo>
                <a:lnTo>
                  <a:pt x="129032" y="53987"/>
                </a:lnTo>
                <a:lnTo>
                  <a:pt x="130175" y="54864"/>
                </a:lnTo>
                <a:lnTo>
                  <a:pt x="142113" y="54864"/>
                </a:lnTo>
                <a:lnTo>
                  <a:pt x="143256" y="53695"/>
                </a:lnTo>
                <a:lnTo>
                  <a:pt x="143256" y="51346"/>
                </a:lnTo>
                <a:lnTo>
                  <a:pt x="143256" y="1524"/>
                </a:lnTo>
                <a:close/>
              </a:path>
              <a:path w="198120" h="55245">
                <a:moveTo>
                  <a:pt x="198120" y="1524"/>
                </a:moveTo>
                <a:lnTo>
                  <a:pt x="188849" y="1524"/>
                </a:lnTo>
                <a:lnTo>
                  <a:pt x="188849" y="38849"/>
                </a:lnTo>
                <a:lnTo>
                  <a:pt x="189103" y="44729"/>
                </a:lnTo>
                <a:lnTo>
                  <a:pt x="188341" y="44729"/>
                </a:lnTo>
                <a:lnTo>
                  <a:pt x="169418" y="2552"/>
                </a:lnTo>
                <a:lnTo>
                  <a:pt x="168529" y="1524"/>
                </a:lnTo>
                <a:lnTo>
                  <a:pt x="156718" y="1524"/>
                </a:lnTo>
                <a:lnTo>
                  <a:pt x="155448" y="2857"/>
                </a:lnTo>
                <a:lnTo>
                  <a:pt x="155448" y="54864"/>
                </a:lnTo>
                <a:lnTo>
                  <a:pt x="164846" y="54864"/>
                </a:lnTo>
                <a:lnTo>
                  <a:pt x="164846" y="16814"/>
                </a:lnTo>
                <a:lnTo>
                  <a:pt x="164719" y="14020"/>
                </a:lnTo>
                <a:lnTo>
                  <a:pt x="164465" y="11379"/>
                </a:lnTo>
                <a:lnTo>
                  <a:pt x="165227" y="11379"/>
                </a:lnTo>
                <a:lnTo>
                  <a:pt x="165862" y="13868"/>
                </a:lnTo>
                <a:lnTo>
                  <a:pt x="167513" y="17106"/>
                </a:lnTo>
                <a:lnTo>
                  <a:pt x="168275" y="19304"/>
                </a:lnTo>
                <a:lnTo>
                  <a:pt x="183134" y="51930"/>
                </a:lnTo>
                <a:lnTo>
                  <a:pt x="183896" y="53987"/>
                </a:lnTo>
                <a:lnTo>
                  <a:pt x="184912" y="54864"/>
                </a:lnTo>
                <a:lnTo>
                  <a:pt x="196850" y="54864"/>
                </a:lnTo>
                <a:lnTo>
                  <a:pt x="198120" y="53695"/>
                </a:lnTo>
                <a:lnTo>
                  <a:pt x="198120" y="51346"/>
                </a:lnTo>
                <a:lnTo>
                  <a:pt x="198120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89091" y="5056631"/>
            <a:ext cx="449580" cy="6858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28816" y="4847844"/>
            <a:ext cx="336803" cy="2941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395" y="165607"/>
            <a:ext cx="5024120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7529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403" y="1066037"/>
            <a:ext cx="6508343" cy="2288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3403" y="4990210"/>
            <a:ext cx="1222375" cy="12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rgbClr val="90908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GNSS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Exercises</a:t>
            </a:r>
            <a:r>
              <a:rPr spc="-25" dirty="0"/>
              <a:t> </a:t>
            </a:r>
            <a:r>
              <a:rPr dirty="0"/>
              <a:t>- Introduction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5757" y="4824793"/>
            <a:ext cx="1590484" cy="259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78908" y="4824793"/>
            <a:ext cx="1590484" cy="259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7383" y="144779"/>
            <a:ext cx="410209" cy="352425"/>
          </a:xfrm>
          <a:custGeom>
            <a:avLst/>
            <a:gdLst/>
            <a:ahLst/>
            <a:cxnLst/>
            <a:rect l="l" t="t" r="r" b="b"/>
            <a:pathLst>
              <a:path w="410209" h="352425">
                <a:moveTo>
                  <a:pt x="409956" y="0"/>
                </a:moveTo>
                <a:lnTo>
                  <a:pt x="0" y="0"/>
                </a:lnTo>
                <a:lnTo>
                  <a:pt x="0" y="352043"/>
                </a:lnTo>
                <a:lnTo>
                  <a:pt x="76663" y="334575"/>
                </a:lnTo>
                <a:lnTo>
                  <a:pt x="119291" y="318100"/>
                </a:lnTo>
                <a:lnTo>
                  <a:pt x="163902" y="295060"/>
                </a:lnTo>
                <a:lnTo>
                  <a:pt x="209835" y="264402"/>
                </a:lnTo>
                <a:lnTo>
                  <a:pt x="256428" y="225074"/>
                </a:lnTo>
                <a:lnTo>
                  <a:pt x="303022" y="176021"/>
                </a:lnTo>
                <a:lnTo>
                  <a:pt x="338893" y="131105"/>
                </a:lnTo>
                <a:lnTo>
                  <a:pt x="367585" y="88249"/>
                </a:lnTo>
                <a:lnTo>
                  <a:pt x="390729" y="45273"/>
                </a:lnTo>
                <a:lnTo>
                  <a:pt x="409956" y="0"/>
                </a:lnTo>
                <a:close/>
              </a:path>
            </a:pathLst>
          </a:custGeom>
          <a:solidFill>
            <a:srgbClr val="07529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67383" y="144779"/>
            <a:ext cx="643255" cy="638810"/>
            <a:chOff x="1167383" y="144779"/>
            <a:chExt cx="643255" cy="638810"/>
          </a:xfrm>
        </p:grpSpPr>
        <p:sp>
          <p:nvSpPr>
            <p:cNvPr id="4" name="object 4"/>
            <p:cNvSpPr/>
            <p:nvPr/>
          </p:nvSpPr>
          <p:spPr>
            <a:xfrm>
              <a:off x="1167383" y="603503"/>
              <a:ext cx="643255" cy="180340"/>
            </a:xfrm>
            <a:custGeom>
              <a:avLst/>
              <a:gdLst/>
              <a:ahLst/>
              <a:cxnLst/>
              <a:rect l="l" t="t" r="r" b="b"/>
              <a:pathLst>
                <a:path w="643255" h="180340">
                  <a:moveTo>
                    <a:pt x="643128" y="0"/>
                  </a:moveTo>
                  <a:lnTo>
                    <a:pt x="0" y="0"/>
                  </a:lnTo>
                  <a:lnTo>
                    <a:pt x="0" y="179832"/>
                  </a:lnTo>
                  <a:lnTo>
                    <a:pt x="643128" y="179832"/>
                  </a:lnTo>
                  <a:lnTo>
                    <a:pt x="643128" y="0"/>
                  </a:lnTo>
                  <a:close/>
                </a:path>
              </a:pathLst>
            </a:custGeom>
            <a:solidFill>
              <a:srgbClr val="EAB8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67383" y="144779"/>
              <a:ext cx="643255" cy="429895"/>
            </a:xfrm>
            <a:custGeom>
              <a:avLst/>
              <a:gdLst/>
              <a:ahLst/>
              <a:cxnLst/>
              <a:rect l="l" t="t" r="r" b="b"/>
              <a:pathLst>
                <a:path w="643255" h="429895">
                  <a:moveTo>
                    <a:pt x="643128" y="0"/>
                  </a:moveTo>
                  <a:lnTo>
                    <a:pt x="437641" y="0"/>
                  </a:lnTo>
                  <a:lnTo>
                    <a:pt x="421367" y="39868"/>
                  </a:lnTo>
                  <a:lnTo>
                    <a:pt x="401630" y="79865"/>
                  </a:lnTo>
                  <a:lnTo>
                    <a:pt x="378169" y="119905"/>
                  </a:lnTo>
                  <a:lnTo>
                    <a:pt x="350721" y="159902"/>
                  </a:lnTo>
                  <a:lnTo>
                    <a:pt x="319024" y="199770"/>
                  </a:lnTo>
                  <a:lnTo>
                    <a:pt x="276608" y="244482"/>
                  </a:lnTo>
                  <a:lnTo>
                    <a:pt x="233686" y="281384"/>
                  </a:lnTo>
                  <a:lnTo>
                    <a:pt x="190874" y="311213"/>
                  </a:lnTo>
                  <a:lnTo>
                    <a:pt x="148786" y="334708"/>
                  </a:lnTo>
                  <a:lnTo>
                    <a:pt x="108040" y="352607"/>
                  </a:lnTo>
                  <a:lnTo>
                    <a:pt x="69249" y="365648"/>
                  </a:lnTo>
                  <a:lnTo>
                    <a:pt x="0" y="380110"/>
                  </a:lnTo>
                  <a:lnTo>
                    <a:pt x="0" y="429767"/>
                  </a:lnTo>
                  <a:lnTo>
                    <a:pt x="643128" y="429767"/>
                  </a:lnTo>
                  <a:lnTo>
                    <a:pt x="643128" y="0"/>
                  </a:lnTo>
                  <a:close/>
                </a:path>
              </a:pathLst>
            </a:custGeom>
            <a:solidFill>
              <a:srgbClr val="909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7863" y="635507"/>
              <a:ext cx="198120" cy="1188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8843" y="637031"/>
              <a:ext cx="94487" cy="1158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9239" y="637031"/>
              <a:ext cx="94487" cy="11582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44779" y="608075"/>
            <a:ext cx="988060" cy="149860"/>
            <a:chOff x="144779" y="608075"/>
            <a:chExt cx="988060" cy="14986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779" y="640079"/>
              <a:ext cx="85344" cy="1173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555" y="640079"/>
              <a:ext cx="91439" cy="1158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952" y="640079"/>
              <a:ext cx="220979" cy="1158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1792" y="637031"/>
              <a:ext cx="178308" cy="1203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2960" y="608075"/>
              <a:ext cx="309372" cy="148081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71472" y="181528"/>
            <a:ext cx="713061" cy="58798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97863" y="1146175"/>
            <a:ext cx="3939540" cy="371640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</a:pPr>
            <a:r>
              <a:rPr lang="en-IN" sz="2400" spc="-15" dirty="0">
                <a:solidFill>
                  <a:srgbClr val="07529A"/>
                </a:solidFill>
                <a:latin typeface="Calibri"/>
                <a:cs typeface="Calibri"/>
              </a:rPr>
              <a:t>LAND MANAGEMENT</a:t>
            </a:r>
            <a:r>
              <a:rPr sz="2400" spc="-5" dirty="0">
                <a:solidFill>
                  <a:srgbClr val="07529A"/>
                </a:solidFill>
                <a:latin typeface="Calibri"/>
                <a:cs typeface="Calibri"/>
              </a:rPr>
              <a:t> </a:t>
            </a:r>
            <a:r>
              <a:rPr lang="en-IN" sz="2400" dirty="0">
                <a:solidFill>
                  <a:srgbClr val="07529A"/>
                </a:solidFill>
                <a:latin typeface="Calibri"/>
                <a:cs typeface="Calibri"/>
              </a:rPr>
              <a:t>–</a:t>
            </a:r>
            <a:r>
              <a:rPr sz="2400" dirty="0">
                <a:solidFill>
                  <a:srgbClr val="07529A"/>
                </a:solidFill>
                <a:latin typeface="Calibri"/>
                <a:cs typeface="Calibri"/>
              </a:rPr>
              <a:t> </a:t>
            </a:r>
            <a:r>
              <a:rPr lang="en-IN" sz="2400" spc="-10" dirty="0">
                <a:solidFill>
                  <a:srgbClr val="07529A"/>
                </a:solidFill>
                <a:latin typeface="Calibri"/>
                <a:cs typeface="Calibri"/>
              </a:rPr>
              <a:t>SEMINAR</a:t>
            </a:r>
          </a:p>
          <a:p>
            <a:pPr marL="12700" marR="5080">
              <a:lnSpc>
                <a:spcPts val="2700"/>
              </a:lnSpc>
              <a:spcBef>
                <a:spcPts val="340"/>
              </a:spcBef>
            </a:pPr>
            <a:endParaRPr sz="2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IN" sz="1800" spc="-5" dirty="0">
                <a:solidFill>
                  <a:srgbClr val="909085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909085"/>
                </a:solidFill>
                <a:latin typeface="Calibri"/>
                <a:cs typeface="Calibri"/>
              </a:rPr>
              <a:t>I</a:t>
            </a:r>
            <a:r>
              <a:rPr lang="en-IN" sz="1800" spc="-5" dirty="0">
                <a:solidFill>
                  <a:srgbClr val="909085"/>
                </a:solidFill>
                <a:latin typeface="Calibri"/>
                <a:cs typeface="Calibri"/>
              </a:rPr>
              <a:t>TE APPRAISAL OVERVIEW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en-IN" dirty="0">
                <a:latin typeface="Calibri"/>
                <a:cs typeface="Calibri"/>
              </a:rPr>
              <a:t>PRESENTED BY:</a:t>
            </a:r>
          </a:p>
          <a:p>
            <a:pPr marL="355600" indent="-342900">
              <a:lnSpc>
                <a:spcPct val="100000"/>
              </a:lnSpc>
              <a:spcBef>
                <a:spcPts val="1565"/>
              </a:spcBef>
              <a:buFont typeface="+mj-lt"/>
              <a:buAutoNum type="arabicPeriod"/>
            </a:pPr>
            <a:r>
              <a:rPr lang="en-IN" sz="1600" dirty="0">
                <a:latin typeface="Calibri"/>
                <a:cs typeface="Calibri"/>
              </a:rPr>
              <a:t>JIGNESH AMADAVADI</a:t>
            </a:r>
          </a:p>
          <a:p>
            <a:pPr marL="355600" indent="-342900">
              <a:lnSpc>
                <a:spcPct val="100000"/>
              </a:lnSpc>
              <a:spcBef>
                <a:spcPts val="1565"/>
              </a:spcBef>
              <a:buFont typeface="+mj-lt"/>
              <a:buAutoNum type="arabicPeriod"/>
            </a:pPr>
            <a:r>
              <a:rPr lang="en-IN" sz="1600" dirty="0">
                <a:latin typeface="Calibri"/>
                <a:cs typeface="Calibri"/>
              </a:rPr>
              <a:t>ABDUL AHAD</a:t>
            </a:r>
          </a:p>
          <a:p>
            <a:pPr marL="355600" indent="-342900">
              <a:lnSpc>
                <a:spcPct val="100000"/>
              </a:lnSpc>
              <a:spcBef>
                <a:spcPts val="1565"/>
              </a:spcBef>
              <a:buFont typeface="+mj-lt"/>
              <a:buAutoNum type="arabicPeriod"/>
            </a:pPr>
            <a:r>
              <a:rPr lang="en-IN" sz="1600" dirty="0">
                <a:latin typeface="Calibri"/>
                <a:cs typeface="Calibri"/>
              </a:rPr>
              <a:t>ROLLAND ATTI-AMETSIKOR</a:t>
            </a:r>
          </a:p>
          <a:p>
            <a:pPr marL="355600" indent="-342900">
              <a:lnSpc>
                <a:spcPct val="100000"/>
              </a:lnSpc>
              <a:spcBef>
                <a:spcPts val="1565"/>
              </a:spcBef>
              <a:buFont typeface="+mj-lt"/>
              <a:buAutoNum type="arabicPeriod"/>
            </a:pP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ACB545-1EBD-56A1-F2CE-BC53954E5F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000" y="536575"/>
            <a:ext cx="4697932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-15" dirty="0">
                <a:latin typeface="Calibri"/>
                <a:cs typeface="Calibri"/>
              </a:rPr>
              <a:t>INDEX</a:t>
            </a:r>
            <a:endParaRPr lang="en-US" sz="2000" b="1" dirty="0">
              <a:latin typeface="Calibri"/>
              <a:cs typeface="Calibri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6A49FCB-CE61-075C-ED39-5B4F61F372BF}"/>
              </a:ext>
            </a:extLst>
          </p:cNvPr>
          <p:cNvSpPr txBox="1"/>
          <p:nvPr/>
        </p:nvSpPr>
        <p:spPr>
          <a:xfrm>
            <a:off x="711200" y="1679575"/>
            <a:ext cx="5032858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marR="5080" indent="-400050">
              <a:lnSpc>
                <a:spcPct val="100000"/>
              </a:lnSpc>
              <a:spcBef>
                <a:spcPts val="100"/>
              </a:spcBef>
              <a:buFont typeface="+mj-lt"/>
              <a:buAutoNum type="romanLcPeriod"/>
            </a:pPr>
            <a:r>
              <a:rPr lang="en-IN" sz="1800" b="1" dirty="0">
                <a:solidFill>
                  <a:srgbClr val="07529A"/>
                </a:solidFill>
                <a:latin typeface="Calibri"/>
                <a:cs typeface="Calibri"/>
              </a:rPr>
              <a:t>Introduction to the site</a:t>
            </a:r>
          </a:p>
          <a:p>
            <a:pPr marL="412115" marR="5080" indent="-400050">
              <a:lnSpc>
                <a:spcPct val="100000"/>
              </a:lnSpc>
              <a:spcBef>
                <a:spcPts val="100"/>
              </a:spcBef>
              <a:buFont typeface="+mj-lt"/>
              <a:buAutoNum type="romanLcPeriod"/>
            </a:pPr>
            <a:r>
              <a:rPr lang="en-IN" b="1" dirty="0">
                <a:solidFill>
                  <a:srgbClr val="07529A"/>
                </a:solidFill>
                <a:latin typeface="Calibri"/>
                <a:cs typeface="Calibri"/>
              </a:rPr>
              <a:t>Methodology to the site Appraisal</a:t>
            </a:r>
          </a:p>
          <a:p>
            <a:pPr marL="412115" marR="5080" indent="-400050">
              <a:lnSpc>
                <a:spcPct val="100000"/>
              </a:lnSpc>
              <a:spcBef>
                <a:spcPts val="100"/>
              </a:spcBef>
              <a:buFont typeface="+mj-lt"/>
              <a:buAutoNum type="romanLcPeriod"/>
            </a:pPr>
            <a:r>
              <a:rPr lang="en-US" sz="1800" b="1" dirty="0">
                <a:solidFill>
                  <a:srgbClr val="07529A"/>
                </a:solidFill>
                <a:latin typeface="Calibri"/>
                <a:cs typeface="Calibri"/>
              </a:rPr>
              <a:t>Appraisal finding and Recommendations</a:t>
            </a:r>
            <a:endParaRPr lang="en-US" sz="1800" dirty="0">
              <a:solidFill>
                <a:srgbClr val="07529A"/>
              </a:solidFill>
              <a:latin typeface="Calibri"/>
              <a:cs typeface="Calibri"/>
            </a:endParaRPr>
          </a:p>
          <a:p>
            <a:pPr marL="173990">
              <a:lnSpc>
                <a:spcPct val="100000"/>
              </a:lnSpc>
            </a:pPr>
            <a:endParaRPr lang="en-US" sz="1800" dirty="0">
              <a:solidFill>
                <a:srgbClr val="07529A"/>
              </a:solidFill>
              <a:latin typeface="Calibri"/>
              <a:cs typeface="Calibri"/>
            </a:endParaRPr>
          </a:p>
          <a:p>
            <a:pPr marL="173990">
              <a:lnSpc>
                <a:spcPct val="100000"/>
              </a:lnSpc>
            </a:pPr>
            <a:endParaRPr lang="en-IN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23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ACB545-1EBD-56A1-F2CE-BC53954E5F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800" y="307975"/>
            <a:ext cx="4697932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-15" dirty="0">
                <a:latin typeface="Calibri"/>
                <a:cs typeface="Calibri"/>
              </a:rPr>
              <a:t>INTRODUCTION TO THE SITE</a:t>
            </a:r>
            <a:endParaRPr lang="en-US" sz="2000" b="1" dirty="0">
              <a:latin typeface="Calibri"/>
              <a:cs typeface="Calibri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6A49FCB-CE61-075C-ED39-5B4F61F372BF}"/>
              </a:ext>
            </a:extLst>
          </p:cNvPr>
          <p:cNvSpPr txBox="1"/>
          <p:nvPr/>
        </p:nvSpPr>
        <p:spPr>
          <a:xfrm>
            <a:off x="406400" y="1069975"/>
            <a:ext cx="5032858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7529A"/>
                </a:solidFill>
                <a:latin typeface="Calibri"/>
                <a:cs typeface="Calibri"/>
              </a:rPr>
              <a:t>Data collection: </a:t>
            </a:r>
            <a:r>
              <a:rPr lang="en-US" sz="1800" dirty="0">
                <a:solidFill>
                  <a:srgbClr val="07529A"/>
                </a:solidFill>
                <a:latin typeface="Calibri"/>
                <a:cs typeface="Calibri"/>
              </a:rPr>
              <a:t>Utilizing GIS mapping and local data sources for thorough analysis.</a:t>
            </a:r>
          </a:p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IN" sz="1800" b="1" dirty="0">
                <a:solidFill>
                  <a:srgbClr val="07529A"/>
                </a:solidFill>
                <a:latin typeface="Calibri"/>
                <a:cs typeface="Calibri"/>
              </a:rPr>
              <a:t>Current U</a:t>
            </a:r>
            <a:r>
              <a:rPr lang="en-IN" b="1" dirty="0">
                <a:solidFill>
                  <a:srgbClr val="07529A"/>
                </a:solidFill>
                <a:latin typeface="Calibri"/>
                <a:cs typeface="Calibri"/>
              </a:rPr>
              <a:t>se</a:t>
            </a:r>
            <a:r>
              <a:rPr lang="en-IN" sz="1800" b="1" dirty="0">
                <a:solidFill>
                  <a:srgbClr val="07529A"/>
                </a:solidFill>
                <a:latin typeface="Calibri"/>
                <a:cs typeface="Calibri"/>
              </a:rPr>
              <a:t>: </a:t>
            </a:r>
            <a:r>
              <a:rPr lang="en-US" sz="1800" dirty="0">
                <a:solidFill>
                  <a:srgbClr val="07529A"/>
                </a:solidFill>
                <a:latin typeface="Calibri"/>
                <a:cs typeface="Calibri"/>
              </a:rPr>
              <a:t>Currently underutilized, potential of  redevelopment proposals.</a:t>
            </a:r>
          </a:p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7529A"/>
                </a:solidFill>
                <a:latin typeface="Calibri"/>
                <a:cs typeface="Calibri"/>
              </a:rPr>
              <a:t>Purpose of Appraisal: </a:t>
            </a:r>
            <a:r>
              <a:rPr lang="en-US" sz="1800" dirty="0">
                <a:solidFill>
                  <a:srgbClr val="07529A"/>
                </a:solidFill>
                <a:latin typeface="Calibri"/>
                <a:cs typeface="Calibri"/>
              </a:rPr>
              <a:t>To assess the potential for mixed-use development- for Urban development </a:t>
            </a:r>
          </a:p>
          <a:p>
            <a:pPr marL="173990">
              <a:lnSpc>
                <a:spcPct val="100000"/>
              </a:lnSpc>
            </a:pPr>
            <a:endParaRPr lang="en-US" sz="1800" dirty="0">
              <a:solidFill>
                <a:srgbClr val="07529A"/>
              </a:solidFill>
              <a:latin typeface="Calibri"/>
              <a:cs typeface="Calibri"/>
            </a:endParaRPr>
          </a:p>
          <a:p>
            <a:pPr marL="173990">
              <a:lnSpc>
                <a:spcPct val="100000"/>
              </a:lnSpc>
            </a:pPr>
            <a:endParaRPr lang="en-IN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ACB545-1EBD-56A1-F2CE-BC53954E5F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800" y="307975"/>
            <a:ext cx="4697932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-15" dirty="0">
                <a:latin typeface="Calibri"/>
                <a:cs typeface="Calibri"/>
              </a:rPr>
              <a:t>INTRODUCTION TO THE SITE</a:t>
            </a:r>
            <a:endParaRPr lang="en-US" sz="2000" b="1" dirty="0">
              <a:latin typeface="Calibri"/>
              <a:cs typeface="Calibri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6A49FCB-CE61-075C-ED39-5B4F61F372BF}"/>
              </a:ext>
            </a:extLst>
          </p:cNvPr>
          <p:cNvSpPr txBox="1"/>
          <p:nvPr/>
        </p:nvSpPr>
        <p:spPr>
          <a:xfrm>
            <a:off x="406400" y="1069975"/>
            <a:ext cx="50328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>
              <a:lnSpc>
                <a:spcPct val="100000"/>
              </a:lnSpc>
            </a:pPr>
            <a:endParaRPr lang="en-US" sz="1800" dirty="0">
              <a:solidFill>
                <a:srgbClr val="07529A"/>
              </a:solidFill>
              <a:latin typeface="Calibri"/>
              <a:cs typeface="Calibri"/>
            </a:endParaRPr>
          </a:p>
          <a:p>
            <a:pPr marL="173990">
              <a:lnSpc>
                <a:spcPct val="100000"/>
              </a:lnSpc>
            </a:pPr>
            <a:endParaRPr lang="en-IN" sz="18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34F7A-1746-D637-4902-E18267C1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615833"/>
            <a:ext cx="6477000" cy="411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9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03" y="220801"/>
            <a:ext cx="46723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-15" dirty="0">
                <a:latin typeface="Calibri"/>
                <a:cs typeface="Calibri"/>
              </a:rPr>
              <a:t>METHODOLOGY OF SITE APPRAISAL</a:t>
            </a:r>
            <a:endParaRPr lang="en-US" sz="2000" b="1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GNSS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Exercises</a:t>
            </a:r>
            <a:r>
              <a:rPr spc="-25" dirty="0"/>
              <a:t> </a:t>
            </a:r>
            <a:r>
              <a:rPr dirty="0"/>
              <a:t>- Introduction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EC997DDC-CB84-7B02-5F00-35487ECC963F}"/>
              </a:ext>
            </a:extLst>
          </p:cNvPr>
          <p:cNvSpPr txBox="1"/>
          <p:nvPr/>
        </p:nvSpPr>
        <p:spPr>
          <a:xfrm>
            <a:off x="203403" y="803696"/>
            <a:ext cx="6375197" cy="3980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7529A"/>
                </a:solidFill>
                <a:latin typeface="Calibri"/>
                <a:cs typeface="Calibri"/>
              </a:rPr>
              <a:t>Data collection</a:t>
            </a:r>
            <a:r>
              <a:rPr lang="en-US" sz="1800" b="1" dirty="0">
                <a:solidFill>
                  <a:srgbClr val="07529A"/>
                </a:solidFill>
                <a:latin typeface="Calibri"/>
                <a:cs typeface="Calibri"/>
              </a:rPr>
              <a:t>: </a:t>
            </a:r>
            <a:r>
              <a:rPr lang="en-US" sz="1800" spc="-5" dirty="0">
                <a:solidFill>
                  <a:srgbClr val="07529A"/>
                </a:solidFill>
                <a:latin typeface="Calibri"/>
                <a:cs typeface="Calibri"/>
              </a:rPr>
              <a:t>Utilizing GIS mapping and </a:t>
            </a:r>
            <a:r>
              <a:rPr lang="en-US" spc="-5" dirty="0">
                <a:solidFill>
                  <a:srgbClr val="07529A"/>
                </a:solidFill>
                <a:latin typeface="Calibri"/>
                <a:cs typeface="Calibri"/>
              </a:rPr>
              <a:t>site visit for access local data</a:t>
            </a:r>
            <a:r>
              <a:rPr lang="en-US" sz="1800" spc="-5" dirty="0">
                <a:solidFill>
                  <a:srgbClr val="07529A"/>
                </a:solidFill>
                <a:latin typeface="Calibri"/>
                <a:cs typeface="Calibri"/>
              </a:rPr>
              <a:t>.</a:t>
            </a:r>
            <a:endParaRPr lang="en-US" spc="-5" dirty="0">
              <a:solidFill>
                <a:srgbClr val="07529A"/>
              </a:solidFill>
              <a:latin typeface="Calibri"/>
              <a:cs typeface="Calibri"/>
            </a:endParaRPr>
          </a:p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1800" b="1" spc="-5" dirty="0">
                <a:solidFill>
                  <a:srgbClr val="07529A"/>
                </a:solidFill>
                <a:latin typeface="Calibri"/>
                <a:cs typeface="Calibri"/>
              </a:rPr>
              <a:t>Tools Used: </a:t>
            </a:r>
            <a:r>
              <a:rPr lang="en-US" sz="1800" spc="-5" dirty="0">
                <a:solidFill>
                  <a:srgbClr val="07529A"/>
                </a:solidFill>
                <a:latin typeface="Calibri"/>
                <a:cs typeface="Calibri"/>
              </a:rPr>
              <a:t>We have employed a comprehensive range of tools, including Google Earth to ensure </a:t>
            </a:r>
            <a:r>
              <a:rPr lang="en-US" spc="-5" dirty="0">
                <a:solidFill>
                  <a:srgbClr val="07529A"/>
                </a:solidFill>
                <a:latin typeface="Calibri"/>
                <a:cs typeface="Calibri"/>
              </a:rPr>
              <a:t>topography is flat.</a:t>
            </a:r>
            <a:endParaRPr lang="en-US" sz="1800" spc="-5" dirty="0">
              <a:solidFill>
                <a:srgbClr val="07529A"/>
              </a:solidFill>
              <a:latin typeface="Calibri"/>
              <a:cs typeface="Calibri"/>
            </a:endParaRPr>
          </a:p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1800" b="1" spc="-5" dirty="0">
                <a:solidFill>
                  <a:srgbClr val="07529A"/>
                </a:solidFill>
                <a:latin typeface="Calibri"/>
                <a:cs typeface="Calibri"/>
              </a:rPr>
              <a:t>Key Features Examined:</a:t>
            </a:r>
          </a:p>
          <a:p>
            <a:pPr marL="755015" marR="508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u="sng" spc="-5" dirty="0">
                <a:solidFill>
                  <a:srgbClr val="07529A"/>
                </a:solidFill>
                <a:latin typeface="Calibri"/>
                <a:cs typeface="Calibri"/>
              </a:rPr>
              <a:t>Transportation Accessibility</a:t>
            </a:r>
            <a:r>
              <a:rPr lang="en-US" spc="-5" dirty="0">
                <a:solidFill>
                  <a:srgbClr val="07529A"/>
                </a:solidFill>
                <a:latin typeface="Calibri"/>
                <a:cs typeface="Calibri"/>
              </a:rPr>
              <a:t>: BUS, TRAIN station</a:t>
            </a:r>
          </a:p>
          <a:p>
            <a:pPr marL="755015" marR="508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u="sng" spc="-5" dirty="0">
                <a:solidFill>
                  <a:srgbClr val="07529A"/>
                </a:solidFill>
                <a:latin typeface="Calibri"/>
                <a:cs typeface="Calibri"/>
              </a:rPr>
              <a:t>Proximity to services</a:t>
            </a:r>
            <a:r>
              <a:rPr lang="en-US" spc="-5" dirty="0">
                <a:solidFill>
                  <a:srgbClr val="07529A"/>
                </a:solidFill>
                <a:latin typeface="Calibri"/>
                <a:cs typeface="Calibri"/>
              </a:rPr>
              <a:t>: Hospitals, supermarkets, schools,        Adequate  Recreational Areas like restaurants, cafes, Pub, Gymnasium, SportsCenter, Government Buildings Religious Building </a:t>
            </a:r>
          </a:p>
          <a:p>
            <a:pPr marL="755015" marR="508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u="sng" spc="-5" dirty="0">
                <a:solidFill>
                  <a:srgbClr val="07529A"/>
                </a:solidFill>
                <a:latin typeface="Calibri"/>
                <a:cs typeface="Calibri"/>
              </a:rPr>
              <a:t>Environmental and zoning constraints: </a:t>
            </a:r>
            <a:r>
              <a:rPr lang="en-US" spc="-5" dirty="0" err="1">
                <a:solidFill>
                  <a:srgbClr val="07529A"/>
                </a:solidFill>
                <a:latin typeface="Calibri"/>
                <a:cs typeface="Calibri"/>
              </a:rPr>
              <a:t>Messdorf</a:t>
            </a:r>
            <a:r>
              <a:rPr lang="en-US" spc="-5" dirty="0">
                <a:solidFill>
                  <a:srgbClr val="07529A"/>
                </a:solidFill>
                <a:latin typeface="Calibri"/>
                <a:cs typeface="Calibri"/>
              </a:rPr>
              <a:t> Fields, Schools &amp; Uni-</a:t>
            </a:r>
            <a:r>
              <a:rPr lang="en-US" spc="-5" dirty="0" err="1">
                <a:solidFill>
                  <a:srgbClr val="07529A"/>
                </a:solidFill>
                <a:latin typeface="Calibri"/>
                <a:cs typeface="Calibri"/>
              </a:rPr>
              <a:t>bonn</a:t>
            </a:r>
            <a:r>
              <a:rPr lang="en-US" spc="-5" dirty="0">
                <a:solidFill>
                  <a:srgbClr val="07529A"/>
                </a:solidFill>
                <a:latin typeface="Calibri"/>
                <a:cs typeface="Calibri"/>
              </a:rPr>
              <a:t> Institute, Residential Area,</a:t>
            </a:r>
          </a:p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sz="1800" spc="-5" dirty="0">
              <a:solidFill>
                <a:srgbClr val="07529A"/>
              </a:solidFill>
              <a:latin typeface="Calibri"/>
              <a:cs typeface="Calibri"/>
            </a:endParaRPr>
          </a:p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sz="1800" spc="-5" dirty="0">
              <a:solidFill>
                <a:srgbClr val="07529A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3403" y="220801"/>
            <a:ext cx="5917997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-10" dirty="0">
                <a:latin typeface="Calibri"/>
                <a:cs typeface="Calibri"/>
              </a:rPr>
              <a:t>APPRAISAL FINDINGS AND RECOMMENDATIONS</a:t>
            </a:r>
            <a:r>
              <a:rPr lang="en-IN" sz="2000" b="1" dirty="0">
                <a:latin typeface="Calibri"/>
                <a:cs typeface="Calibri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6542" y="810259"/>
            <a:ext cx="6252058" cy="33752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7529A"/>
                </a:solidFill>
                <a:latin typeface="Calibri"/>
                <a:cs typeface="Calibri"/>
              </a:rPr>
              <a:t>Strength: </a:t>
            </a:r>
            <a:r>
              <a:rPr lang="en-US" sz="1800" spc="-5" dirty="0">
                <a:solidFill>
                  <a:srgbClr val="07529A"/>
                </a:solidFill>
                <a:latin typeface="Calibri"/>
                <a:cs typeface="Calibri"/>
              </a:rPr>
              <a:t>This location is not just ideal for urban development, but it also boosts excellent transport links.</a:t>
            </a:r>
          </a:p>
          <a:p>
            <a:pPr marL="755015" marR="5080" lvl="1" indent="-28575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 dirty="0">
                <a:solidFill>
                  <a:srgbClr val="07529A"/>
                </a:solidFill>
                <a:latin typeface="Calibri"/>
                <a:cs typeface="Calibri"/>
              </a:rPr>
              <a:t>The Bahnhof just 2.5 km away via the Hermann –Wandersleb ring road, and the nearest hospital is Gemeinschafts Ranken Haus Bonn which is within 2.1 km and accessibility is a key advantage. </a:t>
            </a:r>
          </a:p>
          <a:p>
            <a:pPr marL="755015" marR="5080" lvl="1" indent="-28575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 dirty="0">
                <a:solidFill>
                  <a:srgbClr val="07529A"/>
                </a:solidFill>
                <a:latin typeface="Calibri"/>
                <a:cs typeface="Calibri"/>
              </a:rPr>
              <a:t>At every 10 minutes a bus is available from the Bus stop within 300 meters of Immenburk Park, Auf Dum Hugel and Bonn Erich-Hoffmann-Str. </a:t>
            </a:r>
          </a:p>
          <a:p>
            <a:pPr marL="755015" marR="5080" lvl="1" indent="-28575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 dirty="0">
                <a:solidFill>
                  <a:srgbClr val="07529A"/>
                </a:solidFill>
                <a:latin typeface="Calibri"/>
                <a:cs typeface="Calibri"/>
              </a:rPr>
              <a:t>The Tram connection is the Bonn-</a:t>
            </a:r>
            <a:r>
              <a:rPr lang="en-US" spc="-5" dirty="0" err="1">
                <a:solidFill>
                  <a:srgbClr val="07529A"/>
                </a:solidFill>
                <a:latin typeface="Calibri"/>
                <a:cs typeface="Calibri"/>
              </a:rPr>
              <a:t>Endenich</a:t>
            </a:r>
            <a:r>
              <a:rPr lang="en-US" spc="-5" dirty="0">
                <a:solidFill>
                  <a:srgbClr val="07529A"/>
                </a:solidFill>
                <a:latin typeface="Calibri"/>
                <a:cs typeface="Calibri"/>
              </a:rPr>
              <a:t> Nord connection within 1000 meters of the given site, further enhancing the area's connectivity.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GNSS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Exercises</a:t>
            </a:r>
            <a:r>
              <a:rPr spc="-25" dirty="0"/>
              <a:t> </a:t>
            </a:r>
            <a:r>
              <a:rPr dirty="0"/>
              <a:t>- Introduction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3403" y="220801"/>
            <a:ext cx="5917997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-10" dirty="0">
                <a:latin typeface="Calibri"/>
                <a:cs typeface="Calibri"/>
              </a:rPr>
              <a:t>APPRAISAL FINDINGS AND RECOMMENDATIONS</a:t>
            </a:r>
            <a:r>
              <a:rPr lang="en-IN" sz="2000" b="1" dirty="0">
                <a:latin typeface="Calibri"/>
                <a:cs typeface="Calibri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6542" y="810259"/>
            <a:ext cx="6252058" cy="2795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1800" b="1" spc="-5" dirty="0">
                <a:solidFill>
                  <a:srgbClr val="07529A"/>
                </a:solidFill>
                <a:latin typeface="Calibri"/>
                <a:cs typeface="Calibri"/>
              </a:rPr>
              <a:t>Challenges: </a:t>
            </a:r>
            <a:r>
              <a:rPr lang="en-US" sz="1800" spc="-5" dirty="0">
                <a:solidFill>
                  <a:srgbClr val="07529A"/>
                </a:solidFill>
                <a:latin typeface="Calibri"/>
                <a:cs typeface="Calibri"/>
              </a:rPr>
              <a:t>Zoning limitations School-University Institute of </a:t>
            </a:r>
            <a:r>
              <a:rPr lang="en-US" sz="1800" spc="-5" dirty="0" err="1">
                <a:solidFill>
                  <a:srgbClr val="07529A"/>
                </a:solidFill>
                <a:latin typeface="Calibri"/>
                <a:cs typeface="Calibri"/>
              </a:rPr>
              <a:t>Astronomie</a:t>
            </a:r>
            <a:r>
              <a:rPr lang="en-US" sz="1800" spc="-5" dirty="0">
                <a:solidFill>
                  <a:srgbClr val="07529A"/>
                </a:solidFill>
                <a:latin typeface="Calibri"/>
                <a:cs typeface="Calibri"/>
              </a:rPr>
              <a:t> &amp; Max Plank </a:t>
            </a:r>
            <a:r>
              <a:rPr lang="en-US" sz="1800" spc="-5" dirty="0" err="1">
                <a:solidFill>
                  <a:srgbClr val="07529A"/>
                </a:solidFill>
                <a:latin typeface="Calibri"/>
                <a:cs typeface="Calibri"/>
              </a:rPr>
              <a:t>Radioastronomie</a:t>
            </a:r>
            <a:r>
              <a:rPr lang="en-US" sz="1800" spc="-5" dirty="0">
                <a:solidFill>
                  <a:srgbClr val="07529A"/>
                </a:solidFill>
                <a:latin typeface="Calibri"/>
                <a:cs typeface="Calibri"/>
              </a:rPr>
              <a:t> and </a:t>
            </a:r>
            <a:r>
              <a:rPr lang="en-US" sz="1800" spc="-5" dirty="0" err="1">
                <a:solidFill>
                  <a:srgbClr val="07529A"/>
                </a:solidFill>
                <a:latin typeface="Calibri"/>
                <a:cs typeface="Calibri"/>
              </a:rPr>
              <a:t>studentenwohnhiem</a:t>
            </a:r>
            <a:r>
              <a:rPr lang="en-US" sz="1800" spc="-5" dirty="0">
                <a:solidFill>
                  <a:srgbClr val="07529A"/>
                </a:solidFill>
                <a:latin typeface="Calibri"/>
                <a:cs typeface="Calibri"/>
              </a:rPr>
              <a:t> in the Northeastern site, Kindergarten, environmental considerations </a:t>
            </a:r>
            <a:r>
              <a:rPr lang="en-US" sz="1800" spc="-5" dirty="0" err="1">
                <a:solidFill>
                  <a:srgbClr val="07529A"/>
                </a:solidFill>
                <a:latin typeface="Calibri"/>
                <a:cs typeface="Calibri"/>
              </a:rPr>
              <a:t>messdorf</a:t>
            </a:r>
            <a:r>
              <a:rPr lang="en-US" sz="1800" spc="-5" dirty="0">
                <a:solidFill>
                  <a:srgbClr val="07529A"/>
                </a:solidFill>
                <a:latin typeface="Calibri"/>
                <a:cs typeface="Calibri"/>
              </a:rPr>
              <a:t> Fields Nature Conserve, Immenburk Private Farms like honey at the corner of Babette-Koch </a:t>
            </a:r>
            <a:r>
              <a:rPr lang="en-US" sz="1800" spc="-5" dirty="0" err="1">
                <a:solidFill>
                  <a:srgbClr val="07529A"/>
                </a:solidFill>
                <a:latin typeface="Calibri"/>
                <a:cs typeface="Calibri"/>
              </a:rPr>
              <a:t>weg</a:t>
            </a:r>
            <a:r>
              <a:rPr lang="en-US" sz="1800" spc="-5" dirty="0">
                <a:solidFill>
                  <a:srgbClr val="07529A"/>
                </a:solidFill>
                <a:latin typeface="Calibri"/>
                <a:cs typeface="Calibri"/>
              </a:rPr>
              <a:t> street crossing between the site connecting Am </a:t>
            </a:r>
            <a:r>
              <a:rPr lang="en-US" sz="1800" spc="-5" dirty="0" err="1">
                <a:solidFill>
                  <a:srgbClr val="07529A"/>
                </a:solidFill>
                <a:latin typeface="Calibri"/>
                <a:cs typeface="Calibri"/>
              </a:rPr>
              <a:t>propsthof</a:t>
            </a:r>
            <a:r>
              <a:rPr lang="en-US" sz="1800" spc="-5" dirty="0">
                <a:solidFill>
                  <a:srgbClr val="07529A"/>
                </a:solidFill>
                <a:latin typeface="Calibri"/>
                <a:cs typeface="Calibri"/>
              </a:rPr>
              <a:t> street to seeing street  - Green Area, Park--</a:t>
            </a:r>
            <a:r>
              <a:rPr lang="en-US" sz="1800" spc="-5" dirty="0" err="1">
                <a:solidFill>
                  <a:srgbClr val="07529A"/>
                </a:solidFill>
                <a:latin typeface="Calibri"/>
                <a:cs typeface="Calibri"/>
              </a:rPr>
              <a:t>Messdorf</a:t>
            </a:r>
            <a:r>
              <a:rPr lang="en-US" sz="1800" spc="-5" dirty="0">
                <a:solidFill>
                  <a:srgbClr val="07529A"/>
                </a:solidFill>
                <a:latin typeface="Calibri"/>
                <a:cs typeface="Calibri"/>
              </a:rPr>
              <a:t> Fields spread until job center, only green areas access for </a:t>
            </a:r>
            <a:r>
              <a:rPr lang="en-US" sz="1800" spc="-5" dirty="0" err="1">
                <a:solidFill>
                  <a:srgbClr val="07529A"/>
                </a:solidFill>
                <a:latin typeface="Calibri"/>
                <a:cs typeface="Calibri"/>
              </a:rPr>
              <a:t>Endenich</a:t>
            </a:r>
            <a:r>
              <a:rPr lang="en-US" sz="1800" spc="-5" dirty="0">
                <a:solidFill>
                  <a:srgbClr val="07529A"/>
                </a:solidFill>
                <a:latin typeface="Calibri"/>
                <a:cs typeface="Calibri"/>
              </a:rPr>
              <a:t> /</a:t>
            </a:r>
            <a:r>
              <a:rPr lang="en-US" sz="1800" spc="-5" dirty="0" err="1">
                <a:solidFill>
                  <a:srgbClr val="07529A"/>
                </a:solidFill>
                <a:latin typeface="Calibri"/>
                <a:cs typeface="Calibri"/>
              </a:rPr>
              <a:t>lessenich</a:t>
            </a:r>
            <a:r>
              <a:rPr lang="en-US" sz="1800" spc="-5" dirty="0">
                <a:solidFill>
                  <a:srgbClr val="07529A"/>
                </a:solidFill>
                <a:latin typeface="Calibri"/>
                <a:cs typeface="Calibri"/>
              </a:rPr>
              <a:t>, Auf </a:t>
            </a:r>
            <a:r>
              <a:rPr lang="en-US" sz="1800" spc="-5" dirty="0" err="1">
                <a:solidFill>
                  <a:srgbClr val="07529A"/>
                </a:solidFill>
                <a:latin typeface="Calibri"/>
                <a:cs typeface="Calibri"/>
              </a:rPr>
              <a:t>dum</a:t>
            </a:r>
            <a:r>
              <a:rPr lang="en-US" sz="1800" spc="-5" dirty="0">
                <a:solidFill>
                  <a:srgbClr val="07529A"/>
                </a:solidFill>
                <a:latin typeface="Calibri"/>
                <a:cs typeface="Calibri"/>
              </a:rPr>
              <a:t> Hugel shows in pictures. </a:t>
            </a:r>
          </a:p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sz="1800" spc="-5" dirty="0">
              <a:solidFill>
                <a:srgbClr val="07529A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GNSS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Exercises</a:t>
            </a:r>
            <a:r>
              <a:rPr spc="-25" dirty="0"/>
              <a:t> </a:t>
            </a:r>
            <a:r>
              <a:rPr dirty="0"/>
              <a:t>- Introduction</a:t>
            </a:r>
          </a:p>
        </p:txBody>
      </p:sp>
    </p:spTree>
    <p:extLst>
      <p:ext uri="{BB962C8B-B14F-4D97-AF65-F5344CB8AC3E}">
        <p14:creationId xmlns:p14="http://schemas.microsoft.com/office/powerpoint/2010/main" val="80562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97C9-0E3E-1A0E-A0DB-630CBA1C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231775"/>
            <a:ext cx="6508342" cy="615553"/>
          </a:xfrm>
        </p:spPr>
        <p:txBody>
          <a:bodyPr/>
          <a:lstStyle/>
          <a:p>
            <a:r>
              <a:rPr lang="en-IN" sz="2000" b="1" spc="-10" dirty="0">
                <a:latin typeface="Calibri"/>
                <a:cs typeface="Calibri"/>
              </a:rPr>
              <a:t>APPRAISAL FINDINGS AND RECOMMENDATIONS</a:t>
            </a:r>
            <a:r>
              <a:rPr lang="en-IN" sz="2000" b="1" dirty="0">
                <a:latin typeface="Calibri"/>
                <a:cs typeface="Calibri"/>
              </a:rPr>
              <a:t>:</a:t>
            </a: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2E8D4-589E-B998-D960-63E3E408E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228" y="847328"/>
            <a:ext cx="6508343" cy="27699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spc="-5" dirty="0">
                <a:solidFill>
                  <a:srgbClr val="07529A"/>
                </a:solidFill>
                <a:latin typeface="Calibri"/>
                <a:cs typeface="Calibri"/>
              </a:rPr>
              <a:t>Opportunities (Proximity of site): </a:t>
            </a:r>
            <a:r>
              <a:rPr lang="en-US" sz="1800" spc="-5" dirty="0">
                <a:solidFill>
                  <a:srgbClr val="07529A"/>
                </a:solidFill>
                <a:latin typeface="Calibri"/>
                <a:cs typeface="Calibri"/>
              </a:rPr>
              <a:t>The potential for mixed-use development is immense, offering a variety of public amenities. For example, an Aldi, </a:t>
            </a:r>
            <a:r>
              <a:rPr lang="en-US" sz="1800" spc="-5" dirty="0" err="1">
                <a:solidFill>
                  <a:srgbClr val="07529A"/>
                </a:solidFill>
                <a:latin typeface="Calibri"/>
                <a:cs typeface="Calibri"/>
              </a:rPr>
              <a:t>Netto</a:t>
            </a:r>
            <a:r>
              <a:rPr lang="en-US" sz="1800" spc="-5" dirty="0">
                <a:solidFill>
                  <a:srgbClr val="07529A"/>
                </a:solidFill>
                <a:latin typeface="Calibri"/>
                <a:cs typeface="Calibri"/>
              </a:rPr>
              <a:t>, </a:t>
            </a:r>
            <a:r>
              <a:rPr lang="en-US" sz="1800" spc="-5" dirty="0" err="1">
                <a:solidFill>
                  <a:srgbClr val="07529A"/>
                </a:solidFill>
                <a:latin typeface="Calibri"/>
                <a:cs typeface="Calibri"/>
              </a:rPr>
              <a:t>Rewe</a:t>
            </a:r>
            <a:r>
              <a:rPr lang="en-US" sz="1800" spc="-5" dirty="0">
                <a:solidFill>
                  <a:srgbClr val="07529A"/>
                </a:solidFill>
                <a:latin typeface="Calibri"/>
                <a:cs typeface="Calibri"/>
              </a:rPr>
              <a:t>, Bio market, cafes, and Restaurants, Theatre Harmonie, Pub </a:t>
            </a:r>
            <a:r>
              <a:rPr lang="en-US" sz="1800" spc="-5" dirty="0" err="1">
                <a:solidFill>
                  <a:srgbClr val="07529A"/>
                </a:solidFill>
                <a:latin typeface="Calibri"/>
                <a:cs typeface="Calibri"/>
              </a:rPr>
              <a:t>Findlers</a:t>
            </a:r>
            <a:r>
              <a:rPr lang="en-US" sz="1800" spc="-5" dirty="0">
                <a:solidFill>
                  <a:srgbClr val="07529A"/>
                </a:solidFill>
                <a:latin typeface="Calibri"/>
                <a:cs typeface="Calibri"/>
              </a:rPr>
              <a:t>, Escape Game Fun center, Gymnasium Supermarket to a Job </a:t>
            </a:r>
            <a:r>
              <a:rPr lang="en-US" sz="1800" spc="-5" dirty="0" err="1">
                <a:solidFill>
                  <a:srgbClr val="07529A"/>
                </a:solidFill>
                <a:latin typeface="Calibri"/>
                <a:cs typeface="Calibri"/>
              </a:rPr>
              <a:t>Arbeite</a:t>
            </a:r>
            <a:r>
              <a:rPr lang="en-US" sz="1800" spc="-5" dirty="0">
                <a:solidFill>
                  <a:srgbClr val="07529A"/>
                </a:solidFill>
                <a:latin typeface="Calibri"/>
                <a:cs typeface="Calibri"/>
              </a:rPr>
              <a:t> office, a Kindergarten to a </a:t>
            </a:r>
            <a:r>
              <a:rPr lang="en-US" sz="1800" spc="-5" dirty="0" err="1">
                <a:solidFill>
                  <a:srgbClr val="07529A"/>
                </a:solidFill>
                <a:latin typeface="Calibri"/>
                <a:cs typeface="Calibri"/>
              </a:rPr>
              <a:t>Studentenwerk</a:t>
            </a:r>
            <a:r>
              <a:rPr lang="en-US" sz="1800" spc="-5" dirty="0">
                <a:solidFill>
                  <a:srgbClr val="07529A"/>
                </a:solidFill>
                <a:latin typeface="Calibri"/>
                <a:cs typeface="Calibri"/>
              </a:rPr>
              <a:t> </a:t>
            </a:r>
            <a:r>
              <a:rPr lang="en-US" sz="1800" spc="-5" dirty="0" err="1">
                <a:solidFill>
                  <a:srgbClr val="07529A"/>
                </a:solidFill>
                <a:latin typeface="Calibri"/>
                <a:cs typeface="Calibri"/>
              </a:rPr>
              <a:t>Wonheim</a:t>
            </a:r>
            <a:r>
              <a:rPr lang="en-US" sz="1800" spc="-5" dirty="0">
                <a:solidFill>
                  <a:srgbClr val="07529A"/>
                </a:solidFill>
                <a:latin typeface="Calibri"/>
                <a:cs typeface="Calibri"/>
              </a:rPr>
              <a:t>, and even a sports center in the </a:t>
            </a:r>
            <a:r>
              <a:rPr lang="en-US" spc="-5" dirty="0" err="1">
                <a:solidFill>
                  <a:srgbClr val="07529A"/>
                </a:solidFill>
                <a:latin typeface="Calibri"/>
                <a:cs typeface="Calibri"/>
              </a:rPr>
              <a:t>L</a:t>
            </a:r>
            <a:r>
              <a:rPr lang="en-US" sz="1800" spc="-5" dirty="0" err="1">
                <a:solidFill>
                  <a:srgbClr val="07529A"/>
                </a:solidFill>
                <a:latin typeface="Calibri"/>
                <a:cs typeface="Calibri"/>
              </a:rPr>
              <a:t>essnich</a:t>
            </a:r>
            <a:r>
              <a:rPr lang="en-US" sz="1800" spc="-5" dirty="0">
                <a:solidFill>
                  <a:srgbClr val="07529A"/>
                </a:solidFill>
                <a:latin typeface="Calibri"/>
                <a:cs typeface="Calibri"/>
              </a:rPr>
              <a:t> area behind the Job Center of Bonn neighborhood, the possibilities are endless. This is a chance to create a vibrant, autonomous community.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12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485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MT</vt:lpstr>
      <vt:lpstr>Calibri</vt:lpstr>
      <vt:lpstr>Wingdings</vt:lpstr>
      <vt:lpstr>Office Theme</vt:lpstr>
      <vt:lpstr>PowerPoint Presentation</vt:lpstr>
      <vt:lpstr>INDEX</vt:lpstr>
      <vt:lpstr>INTRODUCTION TO THE SITE</vt:lpstr>
      <vt:lpstr>INTRODUCTION TO THE SITE</vt:lpstr>
      <vt:lpstr>METHODOLOGY OF SITE APPRAISAL</vt:lpstr>
      <vt:lpstr>APPRAISAL FINDINGS AND RECOMMENDATIONS:</vt:lpstr>
      <vt:lpstr>APPRAISAL FINDINGS AND RECOMMENDATIONS:</vt:lpstr>
      <vt:lpstr>APPRAISAL FINDINGS AND RECOMMENDATIONS: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klingbeil_n</dc:creator>
  <cp:lastModifiedBy>Jignesh Amadavadi</cp:lastModifiedBy>
  <cp:revision>20</cp:revision>
  <dcterms:created xsi:type="dcterms:W3CDTF">2024-01-29T20:40:56Z</dcterms:created>
  <dcterms:modified xsi:type="dcterms:W3CDTF">2024-04-26T09:19:34Z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2024-01-29T00:00:00Z</vt:filetime>
  </property>
</Properties>
</file>