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62" r:id="rId3"/>
    <p:sldId id="263"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2"/>
  </p:normalViewPr>
  <p:slideViewPr>
    <p:cSldViewPr snapToGrid="0" snapToObjects="1">
      <p:cViewPr varScale="1">
        <p:scale>
          <a:sx n="63" d="100"/>
          <a:sy n="63" d="100"/>
        </p:scale>
        <p:origin x="77" y="5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3FC4A-14C4-7C74-81C4-5A53E1008155}"/>
              </a:ext>
            </a:extLst>
          </p:cNvPr>
          <p:cNvSpPr>
            <a:spLocks noGrp="1"/>
          </p:cNvSpPr>
          <p:nvPr>
            <p:ph type="title"/>
          </p:nvPr>
        </p:nvSpPr>
        <p:spPr/>
        <p:txBody>
          <a:bodyPr>
            <a:normAutofit/>
          </a:bodyPr>
          <a:lstStyle/>
          <a:p>
            <a:r>
              <a:rPr lang="en-US" sz="2400" b="1" dirty="0"/>
              <a:t>Question 1. </a:t>
            </a:r>
            <a:r>
              <a:rPr lang="en-US" sz="2400" i="0" u="none" strike="noStrike" dirty="0">
                <a:solidFill>
                  <a:srgbClr val="0D0D0D"/>
                </a:solidFill>
                <a:effectLst/>
              </a:rPr>
              <a:t>What are the major challenges for urban planning currently and why is land an important factor for that?</a:t>
            </a:r>
            <a:r>
              <a:rPr lang="en-US" sz="2400" dirty="0"/>
              <a:t> </a:t>
            </a:r>
          </a:p>
        </p:txBody>
      </p:sp>
      <p:sp>
        <p:nvSpPr>
          <p:cNvPr id="3" name="Content Placeholder 2">
            <a:extLst>
              <a:ext uri="{FF2B5EF4-FFF2-40B4-BE49-F238E27FC236}">
                <a16:creationId xmlns:a16="http://schemas.microsoft.com/office/drawing/2014/main" id="{1951B86B-E276-E4B7-8A68-76F2CEFC0449}"/>
              </a:ext>
            </a:extLst>
          </p:cNvPr>
          <p:cNvSpPr>
            <a:spLocks noGrp="1"/>
          </p:cNvSpPr>
          <p:nvPr>
            <p:ph idx="1"/>
          </p:nvPr>
        </p:nvSpPr>
        <p:spPr>
          <a:xfrm>
            <a:off x="457200" y="1613080"/>
            <a:ext cx="8229600" cy="3448317"/>
          </a:xfrm>
        </p:spPr>
        <p:txBody>
          <a:bodyPr>
            <a:normAutofit fontScale="85000" lnSpcReduction="10000"/>
          </a:bodyPr>
          <a:lstStyle/>
          <a:p>
            <a:pPr marL="0" indent="0" algn="l">
              <a:lnSpc>
                <a:spcPct val="150000"/>
              </a:lnSpc>
              <a:buNone/>
            </a:pPr>
            <a:r>
              <a:rPr lang="en-US" sz="2000" b="1" i="0" u="none" strike="noStrike" dirty="0">
                <a:solidFill>
                  <a:srgbClr val="0D0D0D"/>
                </a:solidFill>
                <a:effectLst/>
                <a:latin typeface="Söhne"/>
              </a:rPr>
              <a:t>Answer</a:t>
            </a:r>
            <a:r>
              <a:rPr lang="en-US" sz="2000" b="0" i="0" u="none" strike="noStrike" dirty="0">
                <a:solidFill>
                  <a:srgbClr val="0D0D0D"/>
                </a:solidFill>
                <a:effectLst/>
                <a:latin typeface="Söhne"/>
              </a:rPr>
              <a:t>: The major challenges for urban planning include managing urban sprawl, addressing the housing needs of a growing population, and ensuring sustainable development. Urban sprawl often leads to inefficient land use, increased transportation costs, and environmental degradation​​. The challenge of meeting housing needs is compounded by rising property prices and rents, which make it difficult for many people to afford suitable housing​​. Land plays a crucial role as it is a finite resource that must be managed effectively to accommodate both growth and conservation goals. Effective land management is essential for creating sustainable urban environments that meet economic, social, and environmental objectives.</a:t>
            </a:r>
          </a:p>
          <a:p>
            <a:endParaRPr lang="en-US" sz="2000" dirty="0"/>
          </a:p>
        </p:txBody>
      </p:sp>
    </p:spTree>
    <p:extLst>
      <p:ext uri="{BB962C8B-B14F-4D97-AF65-F5344CB8AC3E}">
        <p14:creationId xmlns:p14="http://schemas.microsoft.com/office/powerpoint/2010/main" val="3306378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5818D-82DF-A03D-1F4A-4E0D803CE397}"/>
              </a:ext>
            </a:extLst>
          </p:cNvPr>
          <p:cNvSpPr>
            <a:spLocks noGrp="1"/>
          </p:cNvSpPr>
          <p:nvPr>
            <p:ph type="title"/>
          </p:nvPr>
        </p:nvSpPr>
        <p:spPr>
          <a:xfrm>
            <a:off x="457200" y="321973"/>
            <a:ext cx="8229600" cy="2100216"/>
          </a:xfrm>
        </p:spPr>
        <p:txBody>
          <a:bodyPr>
            <a:noAutofit/>
          </a:bodyPr>
          <a:lstStyle/>
          <a:p>
            <a:r>
              <a:rPr lang="en-US" sz="2400" b="1" i="0" u="none" strike="noStrike" dirty="0">
                <a:solidFill>
                  <a:srgbClr val="0D0D0D"/>
                </a:solidFill>
                <a:effectLst/>
              </a:rPr>
              <a:t>Question 2. </a:t>
            </a:r>
            <a:r>
              <a:rPr lang="en-US" sz="2400" i="0" u="none" strike="noStrike" dirty="0">
                <a:solidFill>
                  <a:srgbClr val="0D0D0D"/>
                </a:solidFill>
                <a:effectLst/>
              </a:rPr>
              <a:t>Art. 14 GG guarantees private property in Germany. However, Art. 14 GG also states that content and limitations of property are determined by laws. What limitations of property are relevant especially for land property?</a:t>
            </a:r>
            <a:br>
              <a:rPr lang="en-US" sz="2400" i="0" u="none" strike="noStrike" dirty="0">
                <a:solidFill>
                  <a:srgbClr val="0D0D0D"/>
                </a:solidFill>
                <a:effectLst/>
              </a:rPr>
            </a:br>
            <a:endParaRPr lang="en-US" sz="2400" dirty="0"/>
          </a:p>
        </p:txBody>
      </p:sp>
      <p:sp>
        <p:nvSpPr>
          <p:cNvPr id="3" name="Content Placeholder 2">
            <a:extLst>
              <a:ext uri="{FF2B5EF4-FFF2-40B4-BE49-F238E27FC236}">
                <a16:creationId xmlns:a16="http://schemas.microsoft.com/office/drawing/2014/main" id="{A1A5177C-DDD8-D986-8867-73CE5F6BF349}"/>
              </a:ext>
            </a:extLst>
          </p:cNvPr>
          <p:cNvSpPr>
            <a:spLocks noGrp="1"/>
          </p:cNvSpPr>
          <p:nvPr>
            <p:ph idx="1"/>
          </p:nvPr>
        </p:nvSpPr>
        <p:spPr>
          <a:xfrm>
            <a:off x="457200" y="2192628"/>
            <a:ext cx="8229600" cy="3268014"/>
          </a:xfrm>
        </p:spPr>
        <p:txBody>
          <a:bodyPr>
            <a:normAutofit fontScale="85000" lnSpcReduction="10000"/>
          </a:bodyPr>
          <a:lstStyle/>
          <a:p>
            <a:pPr marL="0" indent="0">
              <a:lnSpc>
                <a:spcPct val="150000"/>
              </a:lnSpc>
              <a:buNone/>
            </a:pPr>
            <a:r>
              <a:rPr lang="en-US" sz="2000" b="0" i="0" u="none" strike="noStrike" dirty="0">
                <a:solidFill>
                  <a:srgbClr val="0D0D0D"/>
                </a:solidFill>
                <a:effectLst/>
                <a:latin typeface="+mj-lt"/>
              </a:rPr>
              <a:t>Article 14 of the German Basic Law (</a:t>
            </a:r>
            <a:r>
              <a:rPr lang="en-US" sz="2000" b="0" i="0" u="none" strike="noStrike" dirty="0" err="1">
                <a:solidFill>
                  <a:srgbClr val="0D0D0D"/>
                </a:solidFill>
                <a:effectLst/>
                <a:latin typeface="+mj-lt"/>
              </a:rPr>
              <a:t>Grundgesetz</a:t>
            </a:r>
            <a:r>
              <a:rPr lang="en-US" sz="2000" b="0" i="0" u="none" strike="noStrike" dirty="0">
                <a:solidFill>
                  <a:srgbClr val="0D0D0D"/>
                </a:solidFill>
                <a:effectLst/>
                <a:latin typeface="+mj-lt"/>
              </a:rPr>
              <a:t> - GG) protects property rights but also allows for these rights to be limited by law. The limitations relevant for land property include zoning laws, environmental regulations, and heritage preservation ordinances. These laws ensure that land use complies with urban planning goals and public welfare. For example, zoning laws regulate the types of activities that can occur in certain areas, preventing industrial activities from encroaching on residential zones​​. Environmental regulations might restrict developments on wetlands or other sensitive areas to preserve ecological balance.</a:t>
            </a:r>
          </a:p>
          <a:p>
            <a:endParaRPr lang="en-US" sz="2000" dirty="0">
              <a:latin typeface="+mj-lt"/>
            </a:endParaRPr>
          </a:p>
        </p:txBody>
      </p:sp>
    </p:spTree>
    <p:extLst>
      <p:ext uri="{BB962C8B-B14F-4D97-AF65-F5344CB8AC3E}">
        <p14:creationId xmlns:p14="http://schemas.microsoft.com/office/powerpoint/2010/main" val="22581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A9314-E330-C57A-C8E0-A9B90697A2E6}"/>
              </a:ext>
            </a:extLst>
          </p:cNvPr>
          <p:cNvSpPr>
            <a:spLocks noGrp="1"/>
          </p:cNvSpPr>
          <p:nvPr>
            <p:ph type="title"/>
          </p:nvPr>
        </p:nvSpPr>
        <p:spPr/>
        <p:txBody>
          <a:bodyPr>
            <a:noAutofit/>
          </a:bodyPr>
          <a:lstStyle/>
          <a:p>
            <a:r>
              <a:rPr lang="en-US" sz="2400" b="1" i="0" u="none" strike="noStrike" dirty="0">
                <a:solidFill>
                  <a:srgbClr val="0D0D0D"/>
                </a:solidFill>
                <a:effectLst/>
              </a:rPr>
              <a:t>3. The range of land policies can vary between a libertarian order on the one hand and a socialist order on the other hand. Explain these two terms and (try to) take a stand here.</a:t>
            </a:r>
            <a:br>
              <a:rPr lang="en-US" sz="2400" b="1" i="0" u="none" strike="noStrike" dirty="0">
                <a:solidFill>
                  <a:srgbClr val="0D0D0D"/>
                </a:solidFill>
                <a:effectLst/>
              </a:rPr>
            </a:br>
            <a:endParaRPr lang="en-US" sz="2400" dirty="0"/>
          </a:p>
        </p:txBody>
      </p:sp>
      <p:sp>
        <p:nvSpPr>
          <p:cNvPr id="3" name="Content Placeholder 2">
            <a:extLst>
              <a:ext uri="{FF2B5EF4-FFF2-40B4-BE49-F238E27FC236}">
                <a16:creationId xmlns:a16="http://schemas.microsoft.com/office/drawing/2014/main" id="{ABBF5807-EC12-4D60-54DA-E95FA3A5C6B6}"/>
              </a:ext>
            </a:extLst>
          </p:cNvPr>
          <p:cNvSpPr>
            <a:spLocks noGrp="1"/>
          </p:cNvSpPr>
          <p:nvPr>
            <p:ph idx="1"/>
          </p:nvPr>
        </p:nvSpPr>
        <p:spPr/>
        <p:txBody>
          <a:bodyPr>
            <a:normAutofit fontScale="62500" lnSpcReduction="20000"/>
          </a:bodyPr>
          <a:lstStyle/>
          <a:p>
            <a:pPr marL="0" indent="0" algn="l">
              <a:buNone/>
            </a:pPr>
            <a:r>
              <a:rPr lang="en-US" b="0" i="0" u="none" strike="noStrike" dirty="0">
                <a:solidFill>
                  <a:srgbClr val="0D0D0D"/>
                </a:solidFill>
                <a:effectLst/>
                <a:latin typeface="+mj-lt"/>
              </a:rPr>
              <a:t> A libertarian order in land policy is characterized by minimal state intervention. Under this model, the market largely determines land use, distribution, and pricing. The main belief is that the market is the most efficient mechanism for allocating resources, including land​​.</a:t>
            </a:r>
          </a:p>
          <a:p>
            <a:pPr marL="0" indent="0" algn="l">
              <a:buNone/>
            </a:pPr>
            <a:r>
              <a:rPr lang="en-US" b="0" i="0" u="none" strike="noStrike" dirty="0">
                <a:solidFill>
                  <a:srgbClr val="0D0D0D"/>
                </a:solidFill>
                <a:effectLst/>
                <a:latin typeface="+mj-lt"/>
              </a:rPr>
              <a:t> On the other hand, a socialist order involves substantial state control over land. The government regulates land use, distribution, and price to achieve social, economic, and environmental goals. This might include measures such as land redistribution or setting aside land for public use​​.</a:t>
            </a:r>
          </a:p>
          <a:p>
            <a:pPr algn="l"/>
            <a:r>
              <a:rPr lang="en-US" b="1" i="0" u="none" strike="noStrike" dirty="0">
                <a:solidFill>
                  <a:srgbClr val="0D0D0D"/>
                </a:solidFill>
                <a:effectLst/>
                <a:latin typeface="+mj-lt"/>
              </a:rPr>
              <a:t>Personal Stand</a:t>
            </a:r>
            <a:r>
              <a:rPr lang="en-US" b="0" i="0" u="none" strike="noStrike" dirty="0">
                <a:solidFill>
                  <a:srgbClr val="0D0D0D"/>
                </a:solidFill>
                <a:effectLst/>
                <a:latin typeface="+mj-lt"/>
              </a:rPr>
              <a:t>: While a libertarian approach can promote efficiency and economic growth, it often fails to address equity and environmental sustainability effectively. A socialist approach can better ensure equitable access to land and protect environmental interests, but it may also lead to inefficiencies and reduced incentives for development. A balanced approach that incorporates elements of both systems might be most effective, using market mechanisms where appropriate while also allowing for governmental intervention to correct market failures and achieve social goals.</a:t>
            </a:r>
          </a:p>
          <a:p>
            <a:endParaRPr lang="en-US" dirty="0">
              <a:latin typeface="+mj-lt"/>
            </a:endParaRPr>
          </a:p>
        </p:txBody>
      </p:sp>
    </p:spTree>
    <p:extLst>
      <p:ext uri="{BB962C8B-B14F-4D97-AF65-F5344CB8AC3E}">
        <p14:creationId xmlns:p14="http://schemas.microsoft.com/office/powerpoint/2010/main" val="3522074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323</TotalTime>
  <Words>517</Words>
  <Application>Microsoft Office PowerPoint</Application>
  <PresentationFormat>On-screen Show (4:3)</PresentationFormat>
  <Paragraphs>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Söhne</vt:lpstr>
      <vt:lpstr>Office Theme</vt:lpstr>
      <vt:lpstr>Question 1. What are the major challenges for urban planning currently and why is land an important factor for that? </vt:lpstr>
      <vt:lpstr>Question 2. Art. 14 GG guarantees private property in Germany. However, Art. 14 GG also states that content and limitations of property are determined by laws. What limitations of property are relevant especially for land property? </vt:lpstr>
      <vt:lpstr>3. The range of land policies can vary between a libertarian order on the one hand and a socialist order on the other hand. Explain these two terms and (try to) take a stand here.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 Appraisal Overview</dc:title>
  <dc:subject/>
  <dc:creator/>
  <cp:keywords/>
  <dc:description>generated using python-pptx</dc:description>
  <cp:lastModifiedBy>Jignesh Amadavadi</cp:lastModifiedBy>
  <cp:revision>3</cp:revision>
  <dcterms:created xsi:type="dcterms:W3CDTF">2013-01-27T09:14:16Z</dcterms:created>
  <dcterms:modified xsi:type="dcterms:W3CDTF">2024-04-25T20:34:09Z</dcterms:modified>
  <cp:category/>
</cp:coreProperties>
</file>