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1"/>
  </p:notesMasterIdLst>
  <p:sldIdLst>
    <p:sldId id="279" r:id="rId2"/>
    <p:sldId id="280" r:id="rId3"/>
    <p:sldId id="281" r:id="rId4"/>
    <p:sldId id="259" r:id="rId5"/>
    <p:sldId id="282" r:id="rId6"/>
    <p:sldId id="264" r:id="rId7"/>
    <p:sldId id="262" r:id="rId8"/>
    <p:sldId id="265" r:id="rId9"/>
    <p:sldId id="263" r:id="rId10"/>
    <p:sldId id="266" r:id="rId11"/>
    <p:sldId id="283" r:id="rId12"/>
    <p:sldId id="285" r:id="rId13"/>
    <p:sldId id="284" r:id="rId14"/>
    <p:sldId id="267" r:id="rId15"/>
    <p:sldId id="268" r:id="rId16"/>
    <p:sldId id="269" r:id="rId17"/>
    <p:sldId id="286" r:id="rId18"/>
    <p:sldId id="272" r:id="rId19"/>
    <p:sldId id="287"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a:srgbClr val="D883FF"/>
    <a:srgbClr val="7A81FF"/>
    <a:srgbClr val="005493"/>
    <a:srgbClr val="00BCBE"/>
    <a:srgbClr val="09AB93"/>
    <a:srgbClr val="00A4A6"/>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C23B5F-1CB2-479C-9035-249EC5FDD29A}">
  <a:tblStyle styleId="{FFC23B5F-1CB2-479C-9035-249EC5FDD29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43"/>
    <p:restoredTop sz="94704"/>
  </p:normalViewPr>
  <p:slideViewPr>
    <p:cSldViewPr snapToGrid="0">
      <p:cViewPr varScale="1">
        <p:scale>
          <a:sx n="68" d="100"/>
          <a:sy n="68"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Yalan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As we can see from </a:t>
            </a:r>
            <a:r>
              <a:rPr lang="en-GB" dirty="0" err="1"/>
              <a:t>dyson’s</a:t>
            </a:r>
            <a:r>
              <a:rPr lang="en-GB" dirty="0"/>
              <a:t> customer journey map, in each phase of the RACE model, Besides the characteristic offline demo shops strategy, Dyson has already built a quite mature digital marketing system, conducting marketing campaigns through </a:t>
            </a:r>
            <a:r>
              <a:rPr lang="en-GB" dirty="0" err="1"/>
              <a:t>instagram</a:t>
            </a:r>
            <a:r>
              <a:rPr lang="en-GB" dirty="0"/>
              <a:t>, </a:t>
            </a:r>
            <a:r>
              <a:rPr lang="en-GB" dirty="0" err="1"/>
              <a:t>Youtube</a:t>
            </a:r>
            <a:r>
              <a:rPr lang="en-GB" dirty="0"/>
              <a:t>, twitter, google and other mainstream online medias , converting to products consumption through online purchase links attached to multiple online channels.  And Dyson’s own website has a very mature system in the field of  presenting products, after-sell services, digital assistants for answering questions and collecting feedbacks and etc. However, our company noticed that a </a:t>
            </a:r>
            <a:r>
              <a:rPr lang="en-GB" dirty="0" err="1"/>
              <a:t>prosperate</a:t>
            </a:r>
            <a:r>
              <a:rPr lang="en-GB" dirty="0"/>
              <a:t> and high-tech company like Dyson hasn’t had a phone app that could interact better with customers as well as selling customised products. As a result, we think we can pitch Dyson to develop a better phone app. But building a complete phone app is a long-term, continuous and iterative project, we divide the whole project into different phases. In today’s proposal, we only introduce the first 4-month project phase. </a:t>
            </a:r>
            <a:endParaRPr dirty="0"/>
          </a:p>
        </p:txBody>
      </p:sp>
      <p:sp>
        <p:nvSpPr>
          <p:cNvPr id="151" name="Google Shape;1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Saif</a:t>
            </a:r>
            <a:endParaRPr dirty="0"/>
          </a:p>
          <a:p>
            <a:pPr marL="0" lvl="0" indent="0" algn="l" rtl="0">
              <a:spcBef>
                <a:spcPts val="0"/>
              </a:spcBef>
              <a:spcAft>
                <a:spcPts val="0"/>
              </a:spcAft>
              <a:buNone/>
            </a:pPr>
            <a:r>
              <a:rPr lang="en-GB" dirty="0"/>
              <a:t>Script:</a:t>
            </a:r>
            <a:endParaRPr dirty="0"/>
          </a:p>
          <a:p>
            <a:pPr marL="0" lvl="0" indent="0" algn="l" rtl="0">
              <a:spcBef>
                <a:spcPts val="0"/>
              </a:spcBef>
              <a:spcAft>
                <a:spcPts val="0"/>
              </a:spcAft>
              <a:buNone/>
            </a:pPr>
            <a:r>
              <a:rPr lang="en-GB" dirty="0"/>
              <a:t>So who will we need to create this app? Firstly, we would need a marketing analyst </a:t>
            </a:r>
            <a:r>
              <a:rPr lang="en-GB" dirty="0">
                <a:solidFill>
                  <a:schemeClr val="dk1"/>
                </a:solidFill>
              </a:rPr>
              <a:t>and business analysts</a:t>
            </a:r>
            <a:r>
              <a:rPr lang="en-GB" dirty="0"/>
              <a:t> to create insights from the data we have. From there we need data scientists to convert big data into insights and statistical models. We will need a developer to create the app and transform the models from our data scientist into app features. And finally we need a project manager to streamline the whole process and conduct quality assurance methods.</a:t>
            </a:r>
            <a:endParaRPr dirty="0"/>
          </a:p>
          <a:p>
            <a:pPr marL="0" lvl="0" indent="0" algn="l" rtl="0">
              <a:spcBef>
                <a:spcPts val="0"/>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r>
              <a:rPr lang="en-GB" dirty="0">
                <a:solidFill>
                  <a:schemeClr val="dk1"/>
                </a:solidFill>
              </a:rPr>
              <a:t>The table represents the staffing requirements needed for Dyson to create this app. This will be a contract based project therefore the staffing costs will vary depending on resources required for each role. It is important to note that these roles will work in conjunction with each other in different processes of the app making process as shown in our Gantt chart. For example, the data scientist will be working close with the business analyst in order to meet the requirements that the business analyst has for the data while the back end software engineer will be working closely with the data scientist to help convert these statistical models into features for the app. The project manager will oversee the whole operation ensuring everyone is working efficiently towards the deadline.</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p:txBody>
      </p:sp>
      <p:sp>
        <p:nvSpPr>
          <p:cNvPr id="580" name="Google Shape;5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d32edd053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d32edd053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a:t>
            </a:r>
            <a:r>
              <a:rPr lang="en-GB">
                <a:solidFill>
                  <a:schemeClr val="dk1"/>
                </a:solidFill>
              </a:rPr>
              <a:t>Yalan</a:t>
            </a:r>
            <a:endParaRPr/>
          </a:p>
          <a:p>
            <a:pPr marL="0" lvl="0" indent="0" algn="l" rtl="0">
              <a:spcBef>
                <a:spcPts val="0"/>
              </a:spcBef>
              <a:spcAft>
                <a:spcPts val="0"/>
              </a:spcAft>
              <a:buNone/>
            </a:pPr>
            <a:r>
              <a:rPr lang="en-GB"/>
              <a:t>second phase : xiaowen</a:t>
            </a:r>
            <a:endParaRPr/>
          </a:p>
          <a:p>
            <a:pPr marL="0" lvl="0" indent="0" algn="l" rtl="0">
              <a:spcBef>
                <a:spcPts val="0"/>
              </a:spcBef>
              <a:spcAft>
                <a:spcPts val="0"/>
              </a:spcAft>
              <a:buNone/>
            </a:pPr>
            <a:r>
              <a:rPr lang="en-GB"/>
              <a:t>Wording:saif</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Second phase:</a:t>
            </a:r>
            <a:endParaRPr/>
          </a:p>
          <a:p>
            <a:pPr marL="0" lvl="0" indent="0" algn="l" rtl="0">
              <a:spcBef>
                <a:spcPts val="0"/>
              </a:spcBef>
              <a:spcAft>
                <a:spcPts val="0"/>
              </a:spcAft>
              <a:buNone/>
            </a:pPr>
            <a:r>
              <a:rPr lang="en-GB"/>
              <a:t>Two further marketing and analytics could be driven for Dyson. </a:t>
            </a:r>
            <a:endParaRPr/>
          </a:p>
          <a:p>
            <a:pPr marL="0" lvl="0" indent="0" algn="l" rtl="0">
              <a:spcBef>
                <a:spcPts val="0"/>
              </a:spcBef>
              <a:spcAft>
                <a:spcPts val="0"/>
              </a:spcAft>
              <a:buNone/>
            </a:pPr>
            <a:endParaRPr/>
          </a:p>
          <a:p>
            <a:pPr marL="0" lvl="0" indent="0" algn="l" rtl="0">
              <a:spcBef>
                <a:spcPts val="0"/>
              </a:spcBef>
              <a:spcAft>
                <a:spcPts val="0"/>
              </a:spcAft>
              <a:buNone/>
            </a:pPr>
            <a:r>
              <a:rPr lang="en-GB"/>
              <a:t>Firstly, Dyson can run different offline activities for different interest clubs which can book via the App. Generating the pen-profile of people who make a purchase after taking part in the activity, then invitations could be sent by email to potential customers who are more likely to make a purchase based on classification models.</a:t>
            </a:r>
            <a:endParaRPr/>
          </a:p>
          <a:p>
            <a:pPr marL="0" lvl="0" indent="0" algn="l" rtl="0">
              <a:spcBef>
                <a:spcPts val="0"/>
              </a:spcBef>
              <a:spcAft>
                <a:spcPts val="0"/>
              </a:spcAft>
              <a:buNone/>
            </a:pPr>
            <a:endParaRPr/>
          </a:p>
          <a:p>
            <a:pPr marL="0" lvl="0" indent="0" algn="l" rtl="0">
              <a:spcBef>
                <a:spcPts val="0"/>
              </a:spcBef>
              <a:spcAft>
                <a:spcPts val="0"/>
              </a:spcAft>
              <a:buNone/>
            </a:pPr>
            <a:r>
              <a:rPr lang="en-GB"/>
              <a:t>Secondly, theme challenges can be held in the interest club in response to the new model launch plan. For example, if Dyson plan to launch a new model of hair curler, several weeks before the launch, a challenge called “10 min to curl your hair” which encourages people to post videos or photos recording their experience with Dyson hair curler, can be started by Dyson. Text analytics could be run to analyze how the challenge improve customers engagement and feedback.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dirty="0"/>
              <a:t>YALAN</a:t>
            </a:r>
            <a:endParaRPr dirty="0"/>
          </a:p>
        </p:txBody>
      </p:sp>
      <p:sp>
        <p:nvSpPr>
          <p:cNvPr id="363" name="Google Shape;3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32edd053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d32edd053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XIAOWEN</a:t>
            </a:r>
            <a:endParaRPr/>
          </a:p>
          <a:p>
            <a:pPr marL="0" lvl="0" indent="0" algn="l" rtl="0">
              <a:spcBef>
                <a:spcPts val="0"/>
              </a:spcBef>
              <a:spcAft>
                <a:spcPts val="0"/>
              </a:spcAft>
              <a:buNone/>
            </a:pPr>
            <a:r>
              <a:rPr lang="en-GB" b="1"/>
              <a:t>Recommender system:</a:t>
            </a:r>
            <a:endParaRPr b="1"/>
          </a:p>
          <a:p>
            <a:pPr marL="0" lvl="0" indent="0" algn="l" rtl="0">
              <a:spcBef>
                <a:spcPts val="0"/>
              </a:spcBef>
              <a:spcAft>
                <a:spcPts val="0"/>
              </a:spcAft>
              <a:buNone/>
            </a:pPr>
            <a:r>
              <a:rPr lang="en-GB"/>
              <a:t>	Version 1: Recommender System involves various algorithms to recommend items to users. In this case, Digix will focus on memory collaborative methods with the help of User-item interactions matrix. In summary, based on users’ history interactions with products, this method will f</a:t>
            </a:r>
            <a:r>
              <a:rPr lang="en-GB">
                <a:solidFill>
                  <a:srgbClr val="292929"/>
                </a:solidFill>
                <a:highlight>
                  <a:srgbClr val="FFFFFF"/>
                </a:highlight>
              </a:rPr>
              <a:t>ind the closest users from a user of interest and suggest the most popular items among these neighbours. In order to tackle the cold start problem, it will recommend new products to the most active user while recommend the most popular products to new users.(42 seconds)</a:t>
            </a:r>
            <a:endParaRPr>
              <a:solidFill>
                <a:srgbClr val="292929"/>
              </a:solidFill>
              <a:highlight>
                <a:srgbClr val="FFFFFF"/>
              </a:highlight>
            </a:endParaRPr>
          </a:p>
          <a:p>
            <a:pPr marL="0" lvl="0" indent="0" algn="l" rtl="0">
              <a:spcBef>
                <a:spcPts val="0"/>
              </a:spcBef>
              <a:spcAft>
                <a:spcPts val="0"/>
              </a:spcAft>
              <a:buNone/>
            </a:pPr>
            <a:endParaRPr>
              <a:solidFill>
                <a:srgbClr val="292929"/>
              </a:solidFill>
              <a:highlight>
                <a:srgbClr val="FFFFFF"/>
              </a:highlight>
            </a:endParaRPr>
          </a:p>
          <a:p>
            <a:pPr marL="0" lvl="0" indent="0" algn="l" rtl="0">
              <a:spcBef>
                <a:spcPts val="0"/>
              </a:spcBef>
              <a:spcAft>
                <a:spcPts val="0"/>
              </a:spcAft>
              <a:buNone/>
            </a:pPr>
            <a:r>
              <a:rPr lang="en-GB">
                <a:solidFill>
                  <a:srgbClr val="292929"/>
                </a:solidFill>
                <a:highlight>
                  <a:srgbClr val="FFFFFF"/>
                </a:highlight>
              </a:rPr>
              <a:t>	Version 2: </a:t>
            </a:r>
            <a:r>
              <a:rPr lang="en-GB">
                <a:solidFill>
                  <a:schemeClr val="dk1"/>
                </a:solidFill>
              </a:rPr>
              <a:t>Recommender System involves various algorithms to recommend items to users. In this case, Digix will focus on </a:t>
            </a:r>
            <a:r>
              <a:rPr lang="en-GB" b="1">
                <a:solidFill>
                  <a:schemeClr val="dk1"/>
                </a:solidFill>
              </a:rPr>
              <a:t>Content Based Methods</a:t>
            </a:r>
            <a:r>
              <a:rPr lang="en-GB">
                <a:solidFill>
                  <a:schemeClr val="dk1"/>
                </a:solidFill>
              </a:rPr>
              <a:t> by building a model based on the available “features”, like age, gender, etc, that explain the observed user-item interactions. For example, it probably will recommend hair curler to young school girls. In summary, this method drive pen-profile of certain product category lovers and recommend to new customers who share with the similar features.(33 seconds)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SAIF</a:t>
            </a:r>
            <a:endParaRPr dirty="0"/>
          </a:p>
        </p:txBody>
      </p:sp>
      <p:sp>
        <p:nvSpPr>
          <p:cNvPr id="411" name="Google Shape;4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311743201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d311743201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XIAOWEN</a:t>
            </a:r>
            <a:endParaRPr dirty="0">
              <a:solidFill>
                <a:schemeClr val="dk1"/>
              </a:solidFill>
            </a:endParaRPr>
          </a:p>
          <a:p>
            <a:pPr marL="0" lvl="0" indent="0" algn="l" rtl="0">
              <a:spcBef>
                <a:spcPts val="0"/>
              </a:spcBef>
              <a:spcAft>
                <a:spcPts val="0"/>
              </a:spcAft>
              <a:buNone/>
            </a:pPr>
            <a:r>
              <a:rPr lang="en-GB" b="1" dirty="0">
                <a:solidFill>
                  <a:schemeClr val="dk1"/>
                </a:solidFill>
              </a:rPr>
              <a:t>Text Analytics Model:</a:t>
            </a:r>
            <a:endParaRPr b="1" dirty="0">
              <a:solidFill>
                <a:schemeClr val="dk1"/>
              </a:solidFill>
            </a:endParaRPr>
          </a:p>
          <a:p>
            <a:pPr marL="0" lvl="0" indent="0" algn="l" rtl="0">
              <a:spcBef>
                <a:spcPts val="0"/>
              </a:spcBef>
              <a:spcAft>
                <a:spcPts val="0"/>
              </a:spcAft>
              <a:buNone/>
            </a:pPr>
            <a:r>
              <a:rPr lang="en-GB" dirty="0">
                <a:solidFill>
                  <a:schemeClr val="dk1"/>
                </a:solidFill>
              </a:rPr>
              <a:t>Text analytics uses algorithms to </a:t>
            </a:r>
            <a:r>
              <a:rPr lang="en-GB" dirty="0" err="1">
                <a:solidFill>
                  <a:schemeClr val="dk1"/>
                </a:solidFill>
              </a:rPr>
              <a:t>analyze</a:t>
            </a:r>
            <a:r>
              <a:rPr lang="en-GB" dirty="0">
                <a:solidFill>
                  <a:schemeClr val="dk1"/>
                </a:solidFill>
              </a:rPr>
              <a:t> text without reading all words manually. Normally, for product-based company, text analytics is focused on </a:t>
            </a:r>
            <a:r>
              <a:rPr lang="en-GB" dirty="0" err="1">
                <a:solidFill>
                  <a:schemeClr val="dk1"/>
                </a:solidFill>
              </a:rPr>
              <a:t>analyzing</a:t>
            </a:r>
            <a:r>
              <a:rPr lang="en-GB" dirty="0">
                <a:solidFill>
                  <a:schemeClr val="dk1"/>
                </a:solidFill>
              </a:rPr>
              <a:t> customer feedbacks on the product and brand, including sentiment analysis, topic analysis, etc., to get better understanding of customer attitude and interest over time. In this case, several machine learning techniques will be implemented to proceed the text analytics, including Vectorizer in text feature extraction, LDA or NMF in dimension reduction and topic generating, Classification models, for example Naive Bayes Classifier  in content similarity analysis.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GB" b="1" dirty="0">
                <a:solidFill>
                  <a:schemeClr val="dk1"/>
                </a:solidFill>
              </a:rPr>
              <a:t>Regression Model:</a:t>
            </a:r>
            <a:endParaRPr b="1" dirty="0">
              <a:solidFill>
                <a:schemeClr val="dk1"/>
              </a:solidFill>
            </a:endParaRPr>
          </a:p>
          <a:p>
            <a:pPr marL="0" lvl="0" indent="0" algn="l" rtl="0">
              <a:spcBef>
                <a:spcPts val="0"/>
              </a:spcBef>
              <a:spcAft>
                <a:spcPts val="0"/>
              </a:spcAft>
              <a:buNone/>
            </a:pPr>
            <a:r>
              <a:rPr lang="en-GB" sz="1200" dirty="0">
                <a:solidFill>
                  <a:schemeClr val="dk1"/>
                </a:solidFill>
                <a:highlight>
                  <a:srgbClr val="FFFFFF"/>
                </a:highlight>
              </a:rPr>
              <a:t>Regression analysis</a:t>
            </a:r>
            <a:r>
              <a:rPr lang="en-GB" sz="1200" dirty="0">
                <a:solidFill>
                  <a:srgbClr val="202124"/>
                </a:solidFill>
                <a:highlight>
                  <a:srgbClr val="FFFFFF"/>
                </a:highlight>
              </a:rPr>
              <a:t> is a form of predictive modelling technique which investigates the relationship between a dependent (target) outcome and  independent variables. This technique is used for forecasting, for example, how many people are willing to pay to change the old Dyson machine for the latest model. There are many regression model in machine learning, including Linear Regression, Polynomial regression and so on. We </a:t>
            </a:r>
            <a:r>
              <a:rPr lang="en-GB" sz="1200" dirty="0" err="1">
                <a:solidFill>
                  <a:srgbClr val="202124"/>
                </a:solidFill>
                <a:highlight>
                  <a:srgbClr val="FFFFFF"/>
                </a:highlight>
              </a:rPr>
              <a:t>wilL</a:t>
            </a:r>
            <a:r>
              <a:rPr lang="en-GB" sz="1200" dirty="0">
                <a:solidFill>
                  <a:srgbClr val="202124"/>
                </a:solidFill>
                <a:highlight>
                  <a:srgbClr val="FFFFFF"/>
                </a:highlight>
              </a:rPr>
              <a:t> use MAE, MSE and R-squared to measure the model performance.</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SAIF</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459" name="Google Shape;4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010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Xiaowen</a:t>
            </a:r>
            <a:endParaRPr/>
          </a:p>
          <a:p>
            <a:pPr marL="457200" lvl="0" indent="0" algn="just" rtl="0">
              <a:lnSpc>
                <a:spcPct val="115000"/>
              </a:lnSpc>
              <a:spcBef>
                <a:spcPts val="0"/>
              </a:spcBef>
              <a:spcAft>
                <a:spcPts val="0"/>
              </a:spcAft>
              <a:buClr>
                <a:schemeClr val="dk1"/>
              </a:buClr>
              <a:buSzPts val="1100"/>
              <a:buFont typeface="Arial"/>
              <a:buNone/>
            </a:pPr>
            <a:r>
              <a:rPr lang="en-GB">
                <a:solidFill>
                  <a:schemeClr val="dk1"/>
                </a:solidFill>
              </a:rPr>
              <a:t>The whole project will be proceeded in 4 stages. After project detail alignment with Dyson, big data modeling and App new functions development, test and go-live will start in parallel leading by data scientist team and software engineer team correspondingly. Online shopping and interest clubs functions will go-live first, followed by the product exchange offer function after the regression model is done, the recommender system will go-live at last after the recommender system modelling is done, all developments will be finished before July. Then 4-week A/B testing will be implemented to measure the performance of Recommender System. After one-month running of the interest club, text analytics will come to stage to analyze customer attitude and interest tren. In the end, We will measure and visualize the whole project performance for insights for future marketing campaigns.(1min)</a:t>
            </a:r>
            <a:endParaRPr>
              <a:solidFill>
                <a:schemeClr val="dk1"/>
              </a:solidFill>
            </a:endParaRPr>
          </a:p>
          <a:p>
            <a:pPr marL="0" lvl="0" indent="0" algn="l" rtl="0">
              <a:spcBef>
                <a:spcPts val="0"/>
              </a:spcBef>
              <a:spcAft>
                <a:spcPts val="0"/>
              </a:spcAft>
              <a:buNone/>
            </a:pPr>
            <a:endParaRPr/>
          </a:p>
        </p:txBody>
      </p:sp>
      <p:sp>
        <p:nvSpPr>
          <p:cNvPr id="507" name="Google Shape;5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Yalan</a:t>
            </a:r>
            <a:endParaRPr/>
          </a:p>
          <a:p>
            <a:pPr marL="0" lvl="0" indent="0" algn="l" rtl="0">
              <a:spcBef>
                <a:spcPts val="0"/>
              </a:spcBef>
              <a:spcAft>
                <a:spcPts val="0"/>
              </a:spcAft>
              <a:buNone/>
            </a:pPr>
            <a:r>
              <a:rPr lang="en-GB"/>
              <a:t>During the whole project, the Agile method will be used to manage the process in order to ensure a more effective,more productive and best requirements-fitted project. All the processes are transparent and visible, communications and feedbacks between our teams and Dyson will be more timely and accurate. A better and faster delivery would be guaranteed, bringing most values to the market.</a:t>
            </a:r>
            <a:endParaRPr/>
          </a:p>
        </p:txBody>
      </p:sp>
      <p:sp>
        <p:nvSpPr>
          <p:cNvPr id="514" name="Google Shape;5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mp; Subtitle">
  <p:cSld name="Title &amp; Subtitle">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801" y="136943"/>
            <a:ext cx="11512321" cy="430887"/>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2800"/>
              <a:buFont typeface="Microsoft YaHei"/>
              <a:buNone/>
              <a:defRPr sz="2800" b="1">
                <a:solidFill>
                  <a:schemeClr val="tx2">
                    <a:lumMod val="25000"/>
                  </a:schemeClr>
                </a:solidFill>
                <a:latin typeface="Arial" panose="020B0604020202020204" pitchFamily="34" charset="0"/>
                <a:ea typeface="Microsoft YaHei"/>
                <a:cs typeface="Arial" panose="020B0604020202020204" pitchFamily="34" charset="0"/>
                <a:sym typeface="Microsoft Ya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 name="Google Shape;19;p3"/>
          <p:cNvSpPr txBox="1">
            <a:spLocks noGrp="1"/>
          </p:cNvSpPr>
          <p:nvPr>
            <p:ph type="body" idx="1"/>
          </p:nvPr>
        </p:nvSpPr>
        <p:spPr>
          <a:xfrm>
            <a:off x="334962" y="467454"/>
            <a:ext cx="11522377" cy="377539"/>
          </a:xfrm>
          <a:prstGeom prst="rect">
            <a:avLst/>
          </a:prstGeom>
          <a:noFill/>
          <a:ln>
            <a:noFill/>
          </a:ln>
        </p:spPr>
        <p:txBody>
          <a:bodyPr spcFirstLastPara="1" wrap="square" lIns="0" tIns="0" rIns="0" bIns="0" anchor="t" anchorCtr="0">
            <a:spAutoFit/>
          </a:bodyPr>
          <a:lstStyle>
            <a:lvl1pPr marL="457200" lvl="0" indent="-342900" algn="l">
              <a:lnSpc>
                <a:spcPct val="90000"/>
              </a:lnSpc>
              <a:spcBef>
                <a:spcPts val="1000"/>
              </a:spcBef>
              <a:spcAft>
                <a:spcPts val="0"/>
              </a:spcAft>
              <a:buClr>
                <a:srgbClr val="3477B2"/>
              </a:buClr>
              <a:buSzPts val="1800"/>
              <a:buChar char="•"/>
              <a:defRPr sz="1800" b="1" i="0" cap="none">
                <a:solidFill>
                  <a:srgbClr val="3477B2"/>
                </a:solidFill>
                <a:latin typeface="Arial" panose="020B0604020202020204" pitchFamily="34" charset="0"/>
                <a:ea typeface="Microsoft YaHei"/>
                <a:cs typeface="Arial" panose="020B0604020202020204" pitchFamily="34" charset="0"/>
                <a:sym typeface="Microsoft YaHei"/>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3"/>
          <p:cNvSpPr txBox="1"/>
          <p:nvPr/>
        </p:nvSpPr>
        <p:spPr>
          <a:xfrm>
            <a:off x="11328491" y="6530673"/>
            <a:ext cx="528848" cy="161175"/>
          </a:xfrm>
          <a:prstGeom prst="rect">
            <a:avLst/>
          </a:prstGeom>
          <a:noFill/>
          <a:ln>
            <a:noFill/>
          </a:ln>
        </p:spPr>
        <p:txBody>
          <a:bodyPr spcFirstLastPara="1" wrap="square" lIns="0" tIns="47975" rIns="0" bIns="0" anchor="t" anchorCtr="0">
            <a:noAutofit/>
          </a:bodyPr>
          <a:lstStyle/>
          <a:p>
            <a:pPr marL="0" marR="0" lvl="0" indent="0" algn="r" rtl="0">
              <a:lnSpc>
                <a:spcPct val="100000"/>
              </a:lnSpc>
              <a:spcBef>
                <a:spcPts val="0"/>
              </a:spcBef>
              <a:spcAft>
                <a:spcPts val="0"/>
              </a:spcAft>
              <a:buClr>
                <a:srgbClr val="7F7F7F"/>
              </a:buClr>
              <a:buSzPts val="900"/>
              <a:buFont typeface="Calibri"/>
              <a:buNone/>
            </a:pPr>
            <a:fld id="{00000000-1234-1234-1234-123412341234}" type="slidenum">
              <a:rPr lang="en-GB" sz="900" b="0" i="0" u="none" strike="noStrike" cap="none">
                <a:solidFill>
                  <a:srgbClr val="7F7F7F"/>
                </a:solidFill>
                <a:latin typeface="Calibri"/>
                <a:ea typeface="Calibri"/>
                <a:cs typeface="Calibri"/>
                <a:sym typeface="Calibri"/>
              </a:rPr>
              <a:t>‹#›</a:t>
            </a:fld>
            <a:endParaRPr sz="900" b="0" i="0" u="none" strike="noStrike" cap="none">
              <a:solidFill>
                <a:srgbClr val="7F7F7F"/>
              </a:solidFill>
              <a:latin typeface="Calibri"/>
              <a:ea typeface="Calibri"/>
              <a:cs typeface="Calibri"/>
              <a:sym typeface="Calibri"/>
            </a:endParaRPr>
          </a:p>
        </p:txBody>
      </p:sp>
      <p:pic>
        <p:nvPicPr>
          <p:cNvPr id="6" name="Picture 9" descr="A picture containing text, clock&#10;&#10;Description automatically generated">
            <a:extLst>
              <a:ext uri="{FF2B5EF4-FFF2-40B4-BE49-F238E27FC236}">
                <a16:creationId xmlns:a16="http://schemas.microsoft.com/office/drawing/2014/main" id="{CD95BBD9-B463-D64E-8760-BB31AB038D6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11407" y="3348"/>
            <a:ext cx="11461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8"/>
        <p:cNvGrpSpPr/>
        <p:nvPr/>
      </p:nvGrpSpPr>
      <p:grpSpPr>
        <a:xfrm>
          <a:off x="0" y="0"/>
          <a:ext cx="0" cy="0"/>
          <a:chOff x="0" y="0"/>
          <a:chExt cx="0" cy="0"/>
        </a:xfrm>
      </p:grpSpPr>
      <p:sp>
        <p:nvSpPr>
          <p:cNvPr id="89" name="Google Shape;89;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 name="Google Shape;104;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6" name="Google Shape;106;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0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3" name="Google Shape;113;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7" name="Google Shape;117;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Vertical Title and Text">
  <p:cSld name="1_Vertical Title and Tex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with Image">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7872F1E-482E-5342-975C-DF37EF3F2ED1}"/>
              </a:ext>
            </a:extLst>
          </p:cNvPr>
          <p:cNvSpPr/>
          <p:nvPr userDrawn="1"/>
        </p:nvSpPr>
        <p:spPr>
          <a:xfrm flipV="1">
            <a:off x="0" y="0"/>
            <a:ext cx="10625138" cy="540385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Parallelogram 5">
            <a:extLst>
              <a:ext uri="{FF2B5EF4-FFF2-40B4-BE49-F238E27FC236}">
                <a16:creationId xmlns:a16="http://schemas.microsoft.com/office/drawing/2014/main" id="{44C77AA4-AC1B-AD45-B3CC-D37431035D25}"/>
              </a:ext>
            </a:extLst>
          </p:cNvPr>
          <p:cNvSpPr/>
          <p:nvPr userDrawn="1"/>
        </p:nvSpPr>
        <p:spPr>
          <a:xfrm rot="19958790">
            <a:off x="-636588" y="3587750"/>
            <a:ext cx="3859213" cy="1747838"/>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7" name="Straight Connector 6">
            <a:extLst>
              <a:ext uri="{FF2B5EF4-FFF2-40B4-BE49-F238E27FC236}">
                <a16:creationId xmlns:a16="http://schemas.microsoft.com/office/drawing/2014/main" id="{03D8B648-4C42-584E-AF94-0F42C8DE9E31}"/>
              </a:ext>
            </a:extLst>
          </p:cNvPr>
          <p:cNvCxnSpPr>
            <a:cxnSpLocks/>
          </p:cNvCxnSpPr>
          <p:nvPr userDrawn="1"/>
        </p:nvCxnSpPr>
        <p:spPr>
          <a:xfrm flipV="1">
            <a:off x="0" y="1009650"/>
            <a:ext cx="1785938" cy="908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012B69D-8D83-F446-A7C5-5BB4E1688FA4}"/>
              </a:ext>
            </a:extLst>
          </p:cNvPr>
          <p:cNvCxnSpPr>
            <a:cxnSpLocks/>
          </p:cNvCxnSpPr>
          <p:nvPr userDrawn="1"/>
        </p:nvCxnSpPr>
        <p:spPr>
          <a:xfrm flipV="1">
            <a:off x="9004300" y="3924300"/>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Parallelogram 8">
            <a:extLst>
              <a:ext uri="{FF2B5EF4-FFF2-40B4-BE49-F238E27FC236}">
                <a16:creationId xmlns:a16="http://schemas.microsoft.com/office/drawing/2014/main" id="{BA30FB37-62BB-2448-9120-AD80B650145A}"/>
              </a:ext>
            </a:extLst>
          </p:cNvPr>
          <p:cNvSpPr/>
          <p:nvPr userDrawn="1"/>
        </p:nvSpPr>
        <p:spPr>
          <a:xfrm>
            <a:off x="7753350" y="0"/>
            <a:ext cx="2259013" cy="742950"/>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10" name="Straight Connector 9">
            <a:extLst>
              <a:ext uri="{FF2B5EF4-FFF2-40B4-BE49-F238E27FC236}">
                <a16:creationId xmlns:a16="http://schemas.microsoft.com/office/drawing/2014/main" id="{D3CB99AD-E09C-C14E-8981-3A7C2FD3C7A2}"/>
              </a:ext>
            </a:extLst>
          </p:cNvPr>
          <p:cNvCxnSpPr>
            <a:cxnSpLocks/>
          </p:cNvCxnSpPr>
          <p:nvPr userDrawn="1"/>
        </p:nvCxnSpPr>
        <p:spPr>
          <a:xfrm flipV="1">
            <a:off x="0" y="407988"/>
            <a:ext cx="6596063" cy="3403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4291EA-1020-E843-AFA1-09571A1005ED}"/>
              </a:ext>
            </a:extLst>
          </p:cNvPr>
          <p:cNvCxnSpPr>
            <a:cxnSpLocks/>
          </p:cNvCxnSpPr>
          <p:nvPr userDrawn="1"/>
        </p:nvCxnSpPr>
        <p:spPr>
          <a:xfrm flipV="1">
            <a:off x="-17463" y="5267325"/>
            <a:ext cx="1919288" cy="10001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4375FE83-C7D4-DE49-BA40-C94BB2168C1A}"/>
              </a:ext>
            </a:extLst>
          </p:cNvPr>
          <p:cNvSpPr/>
          <p:nvPr userDrawn="1"/>
        </p:nvSpPr>
        <p:spPr>
          <a:xfrm rot="19958790">
            <a:off x="-139700" y="3406775"/>
            <a:ext cx="1438275" cy="236538"/>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0" name="Title 1" title="Title"/>
          <p:cNvSpPr>
            <a:spLocks noGrp="1"/>
          </p:cNvSpPr>
          <p:nvPr>
            <p:ph type="title"/>
          </p:nvPr>
        </p:nvSpPr>
        <p:spPr>
          <a:xfrm>
            <a:off x="6283842" y="1987420"/>
            <a:ext cx="4911633" cy="1789855"/>
          </a:xfrm>
          <a:prstGeom prst="rect">
            <a:avLst/>
          </a:prstGeom>
        </p:spPr>
        <p:txBody>
          <a:bodyPr>
            <a:normAutofit/>
          </a:bodyPr>
          <a:lstStyle>
            <a:lvl1pPr>
              <a:defRPr sz="4000" b="1">
                <a:solidFill>
                  <a:schemeClr val="accent1"/>
                </a:solidFill>
                <a:latin typeface="+mj-lt"/>
                <a:cs typeface="Calibri Light" panose="020F0302020204030204" pitchFamily="34" charset="0"/>
              </a:defRPr>
            </a:lvl1pPr>
          </a:lstStyle>
          <a:p>
            <a:r>
              <a:rPr lang="en-US" noProof="0" dirty="0"/>
              <a:t>Click to edit Master title style</a:t>
            </a:r>
          </a:p>
        </p:txBody>
      </p:sp>
      <p:sp>
        <p:nvSpPr>
          <p:cNvPr id="101" name="Text Placeholder 2" title="Subtitle"/>
          <p:cNvSpPr>
            <a:spLocks noGrp="1"/>
          </p:cNvSpPr>
          <p:nvPr>
            <p:ph type="body" idx="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27" name="Picture Placeholder 26"/>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latin typeface="Arial" panose="020B0604020202020204" pitchFamily="34" charset="0"/>
                <a:cs typeface="Arial" panose="020B0604020202020204" pitchFamily="34" charset="0"/>
              </a:defRPr>
            </a:lvl1pPr>
          </a:lstStyle>
          <a:p>
            <a:pPr lvl="0"/>
            <a:r>
              <a:rPr lang="en-US" noProof="0" dirty="0"/>
              <a:t>Click icon to add picture</a:t>
            </a:r>
          </a:p>
        </p:txBody>
      </p:sp>
      <p:pic>
        <p:nvPicPr>
          <p:cNvPr id="13" name="Picture 9" descr="A picture containing text, clock&#10;&#10;Description automatically generated">
            <a:extLst>
              <a:ext uri="{FF2B5EF4-FFF2-40B4-BE49-F238E27FC236}">
                <a16:creationId xmlns:a16="http://schemas.microsoft.com/office/drawing/2014/main" id="{9977AC94-74C4-8449-9A3D-2359ABD54A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11407" y="3348"/>
            <a:ext cx="11461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8600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xt Layout 01">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B927AA13-56A7-D24D-A06A-E99E4081DA70}"/>
              </a:ext>
            </a:extLst>
          </p:cNvPr>
          <p:cNvSpPr/>
          <p:nvPr userDrawn="1"/>
        </p:nvSpPr>
        <p:spPr>
          <a:xfrm flipH="1" flipV="1">
            <a:off x="1839913" y="0"/>
            <a:ext cx="10352087" cy="563880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Parallelogram 6">
            <a:extLst>
              <a:ext uri="{FF2B5EF4-FFF2-40B4-BE49-F238E27FC236}">
                <a16:creationId xmlns:a16="http://schemas.microsoft.com/office/drawing/2014/main" id="{6F3F0E22-8D76-DC48-AC72-A9091E7F6607}"/>
              </a:ext>
            </a:extLst>
          </p:cNvPr>
          <p:cNvSpPr/>
          <p:nvPr userDrawn="1"/>
        </p:nvSpPr>
        <p:spPr>
          <a:xfrm flipH="1">
            <a:off x="2978150" y="0"/>
            <a:ext cx="4121150" cy="1308100"/>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8" name="Straight Connector 7">
            <a:extLst>
              <a:ext uri="{FF2B5EF4-FFF2-40B4-BE49-F238E27FC236}">
                <a16:creationId xmlns:a16="http://schemas.microsoft.com/office/drawing/2014/main" id="{FDA2608A-C5AD-2249-A95D-26FD5372AA34}"/>
              </a:ext>
            </a:extLst>
          </p:cNvPr>
          <p:cNvCxnSpPr>
            <a:cxnSpLocks/>
          </p:cNvCxnSpPr>
          <p:nvPr userDrawn="1"/>
        </p:nvCxnSpPr>
        <p:spPr>
          <a:xfrm flipV="1">
            <a:off x="6375400" y="5046663"/>
            <a:ext cx="1524000"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3" name="Content Placeholder 2" title="Bullet Points"/>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title="Subtitle"/>
          <p:cNvSpPr>
            <a:spLocks noGrp="1"/>
          </p:cNvSpPr>
          <p:nvPr>
            <p:ph type="body" sz="quarter" idx="13"/>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edit Master text styles</a:t>
            </a:r>
          </a:p>
        </p:txBody>
      </p:sp>
      <p:sp>
        <p:nvSpPr>
          <p:cNvPr id="2" name="Title 1" title="Title "/>
          <p:cNvSpPr>
            <a:spLocks noGrp="1"/>
          </p:cNvSpPr>
          <p:nvPr>
            <p:ph type="title"/>
          </p:nvPr>
        </p:nvSpPr>
        <p:spPr>
          <a:xfrm>
            <a:off x="531378" y="1308484"/>
            <a:ext cx="7342622" cy="1215566"/>
          </a:xfrm>
          <a:prstGeom prst="rect">
            <a:avLst/>
          </a:prstGeom>
        </p:spPr>
        <p:txBody>
          <a:bodyPr>
            <a:normAutofit/>
          </a:bodyPr>
          <a:lstStyle>
            <a:lvl1pPr>
              <a:defRPr sz="4400" b="1">
                <a:solidFill>
                  <a:schemeClr val="accent1"/>
                </a:solidFill>
              </a:defRPr>
            </a:lvl1pPr>
          </a:lstStyle>
          <a:p>
            <a:r>
              <a:rPr lang="en-US" noProof="0"/>
              <a:t>Click to edit Master title style</a:t>
            </a:r>
          </a:p>
        </p:txBody>
      </p:sp>
      <p:sp>
        <p:nvSpPr>
          <p:cNvPr id="15" name="Picture Placeholder 14"/>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pPr lvl="0"/>
            <a:r>
              <a:rPr lang="en-US" noProof="0"/>
              <a:t>Click icon to add picture</a:t>
            </a:r>
            <a:endParaRPr lang="en-US" noProof="0" dirty="0"/>
          </a:p>
        </p:txBody>
      </p:sp>
      <p:sp>
        <p:nvSpPr>
          <p:cNvPr id="9" name="Footer Placeholder 3">
            <a:extLst>
              <a:ext uri="{FF2B5EF4-FFF2-40B4-BE49-F238E27FC236}">
                <a16:creationId xmlns:a16="http://schemas.microsoft.com/office/drawing/2014/main" id="{22789FC2-0935-BD44-A9B1-FCDE93EC5C2B}"/>
              </a:ext>
            </a:extLst>
          </p:cNvPr>
          <p:cNvSpPr>
            <a:spLocks noGrp="1"/>
          </p:cNvSpPr>
          <p:nvPr>
            <p:ph type="ftr" sz="quarter" idx="14"/>
          </p:nvPr>
        </p:nvSpPr>
        <p:spPr/>
        <p:txBody>
          <a:bodyPr/>
          <a:lstStyle>
            <a:lvl1pPr>
              <a:defRPr/>
            </a:lvl1pPr>
          </a:lstStyle>
          <a:p>
            <a:pPr>
              <a:defRPr/>
            </a:pPr>
            <a:r>
              <a:rPr lang="en-US"/>
              <a:t>Add a footer</a:t>
            </a:r>
          </a:p>
        </p:txBody>
      </p:sp>
      <p:sp>
        <p:nvSpPr>
          <p:cNvPr id="10" name="Slide Number Placeholder 5">
            <a:extLst>
              <a:ext uri="{FF2B5EF4-FFF2-40B4-BE49-F238E27FC236}">
                <a16:creationId xmlns:a16="http://schemas.microsoft.com/office/drawing/2014/main" id="{139EC2DF-AD69-FC44-BC79-161A1E2630CD}"/>
              </a:ext>
            </a:extLst>
          </p:cNvPr>
          <p:cNvSpPr>
            <a:spLocks noGrp="1"/>
          </p:cNvSpPr>
          <p:nvPr>
            <p:ph type="sldNum" sz="quarter" idx="15"/>
          </p:nvPr>
        </p:nvSpPr>
        <p:spPr/>
        <p:txBody>
          <a:bodyPr/>
          <a:lstStyle>
            <a:lvl1pPr>
              <a:defRPr/>
            </a:lvl1pPr>
          </a:lstStyle>
          <a:p>
            <a:pPr>
              <a:defRPr/>
            </a:pPr>
            <a:fld id="{21B15AC1-72DE-C64A-9D9B-595E2730CFCA}" type="slidenum">
              <a:rPr lang="en-US"/>
              <a:pPr>
                <a:defRPr/>
              </a:pPr>
              <a:t>‹#›</a:t>
            </a:fld>
            <a:endParaRPr lang="en-US" dirty="0"/>
          </a:p>
        </p:txBody>
      </p:sp>
      <p:pic>
        <p:nvPicPr>
          <p:cNvPr id="12" name="Picture 9" descr="A picture containing text, clock&#10;&#10;Description automatically generated">
            <a:extLst>
              <a:ext uri="{FF2B5EF4-FFF2-40B4-BE49-F238E27FC236}">
                <a16:creationId xmlns:a16="http://schemas.microsoft.com/office/drawing/2014/main" id="{D370E686-443F-8D4B-A1B6-3F446EE6AD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11407" y="3348"/>
            <a:ext cx="11461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86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3" r:id="rId21"/>
    <p:sldLayoutId id="2147483674"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8.emf"/><Relationship Id="rId5" Type="http://schemas.openxmlformats.org/officeDocument/2006/relationships/image" Target="../media/image17.png"/><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1.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image" Target="../media/image3.jpg"/><Relationship Id="rId1" Type="http://schemas.openxmlformats.org/officeDocument/2006/relationships/slideLayout" Target="../slideLayouts/slideLayout2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4.gif"/><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530CBEF-4270-0440-9C0B-9D8DB0A51BBB}"/>
              </a:ext>
            </a:extLst>
          </p:cNvPr>
          <p:cNvPicPr>
            <a:picLocks noGrp="1" noChangeAspect="1"/>
          </p:cNvPicPr>
          <p:nvPr>
            <p:ph type="pic" sz="quarter" idx="13"/>
          </p:nvPr>
        </p:nvPicPr>
        <p:blipFill>
          <a:blip r:embed="rId2"/>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FC639E98-1778-424C-AEB3-259693F06146}"/>
              </a:ext>
            </a:extLst>
          </p:cNvPr>
          <p:cNvSpPr/>
          <p:nvPr/>
        </p:nvSpPr>
        <p:spPr>
          <a:xfrm rot="16200000">
            <a:off x="2679701" y="2389187"/>
            <a:ext cx="2413000" cy="2079625"/>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556" name="Title 3">
            <a:extLst>
              <a:ext uri="{FF2B5EF4-FFF2-40B4-BE49-F238E27FC236}">
                <a16:creationId xmlns:a16="http://schemas.microsoft.com/office/drawing/2014/main" id="{359C85C6-FFEC-8344-8BDF-E46A3F233FF7}"/>
              </a:ext>
            </a:extLst>
          </p:cNvPr>
          <p:cNvSpPr>
            <a:spLocks noGrp="1" noChangeArrowheads="1"/>
          </p:cNvSpPr>
          <p:nvPr>
            <p:ph type="title"/>
          </p:nvPr>
        </p:nvSpPr>
        <p:spPr>
          <a:xfrm>
            <a:off x="5927557" y="2222499"/>
            <a:ext cx="6422022" cy="1804988"/>
          </a:xfrm>
        </p:spPr>
        <p:txBody>
          <a:bodyPr>
            <a:normAutofit/>
          </a:bodyPr>
          <a:lstStyle/>
          <a:p>
            <a:pPr algn="ctr"/>
            <a:r>
              <a:rPr lang="en-US" altLang="en-US" sz="4400" dirty="0">
                <a:latin typeface="Arial" panose="020B0604020202020204" pitchFamily="34" charset="0"/>
                <a:cs typeface="Arial" panose="020B0604020202020204" pitchFamily="34" charset="0"/>
              </a:rPr>
              <a:t>Business Proposal</a:t>
            </a:r>
            <a:endParaRPr lang="en-US" altLang="en-US" sz="4400" b="0" dirty="0">
              <a:latin typeface="Arial" panose="020B0604020202020204" pitchFamily="34" charset="0"/>
              <a:cs typeface="Arial" panose="020B0604020202020204" pitchFamily="34" charset="0"/>
            </a:endParaRPr>
          </a:p>
        </p:txBody>
      </p:sp>
      <p:pic>
        <p:nvPicPr>
          <p:cNvPr id="23558" name="Picture 2" descr="A picture containing text, clock&#10;&#10;Description automatically generated">
            <a:extLst>
              <a:ext uri="{FF2B5EF4-FFF2-40B4-BE49-F238E27FC236}">
                <a16:creationId xmlns:a16="http://schemas.microsoft.com/office/drawing/2014/main" id="{9AFCCEA2-67AD-4646-9D64-1649E7A8E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00" y="2714625"/>
            <a:ext cx="192087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3">
            <a:extLst>
              <a:ext uri="{FF2B5EF4-FFF2-40B4-BE49-F238E27FC236}">
                <a16:creationId xmlns:a16="http://schemas.microsoft.com/office/drawing/2014/main" id="{81B9E077-AEB5-469E-BE14-F469BF11A4E3}"/>
              </a:ext>
            </a:extLst>
          </p:cNvPr>
          <p:cNvSpPr txBox="1">
            <a:spLocks noChangeArrowheads="1"/>
          </p:cNvSpPr>
          <p:nvPr/>
        </p:nvSpPr>
        <p:spPr>
          <a:xfrm>
            <a:off x="6504350" y="2526505"/>
            <a:ext cx="6422022" cy="180498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000" b="1" i="0" u="none" strike="noStrike" cap="none">
                <a:solidFill>
                  <a:schemeClr val="accent1"/>
                </a:solidFill>
                <a:latin typeface="+mj-lt"/>
                <a:ea typeface="Calibri"/>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br>
              <a:rPr lang="en-US" altLang="en-US" sz="4400" dirty="0">
                <a:latin typeface="Arial" panose="020B0604020202020204" pitchFamily="34" charset="0"/>
                <a:cs typeface="Arial" panose="020B0604020202020204" pitchFamily="34" charset="0"/>
              </a:rPr>
            </a:br>
            <a:r>
              <a:rPr lang="en-US" altLang="en-US" sz="2800" dirty="0">
                <a:solidFill>
                  <a:srgbClr val="002060"/>
                </a:solidFill>
                <a:latin typeface="Arial" panose="020B0604020202020204" pitchFamily="34" charset="0"/>
                <a:cs typeface="Arial" panose="020B0604020202020204" pitchFamily="34" charset="0"/>
              </a:rPr>
              <a:t>- </a:t>
            </a:r>
            <a:r>
              <a:rPr lang="en-US" altLang="en-US" sz="2000" dirty="0">
                <a:solidFill>
                  <a:srgbClr val="002060"/>
                </a:solidFill>
                <a:latin typeface="Arial" panose="020B0604020202020204" pitchFamily="34" charset="0"/>
                <a:cs typeface="Arial" panose="020B0604020202020204" pitchFamily="34" charset="0"/>
              </a:rPr>
              <a:t>Dyson</a:t>
            </a:r>
            <a:endParaRPr lang="en-US" altLang="en-US" sz="3200" b="0"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6"/>
          <p:cNvSpPr txBox="1">
            <a:spLocks noGrp="1"/>
          </p:cNvSpPr>
          <p:nvPr>
            <p:ph type="title"/>
          </p:nvPr>
        </p:nvSpPr>
        <p:spPr>
          <a:xfrm>
            <a:off x="334962" y="248483"/>
            <a:ext cx="11512020" cy="249299"/>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chemeClr val="dk1"/>
              </a:buClr>
              <a:buSzPts val="2800"/>
              <a:buFont typeface="Microsoft YaHei"/>
              <a:buNone/>
            </a:pPr>
            <a:r>
              <a:rPr lang="en-GB"/>
              <a:t>App Function Introduction</a:t>
            </a:r>
            <a:endParaRPr/>
          </a:p>
        </p:txBody>
      </p:sp>
      <p:sp>
        <p:nvSpPr>
          <p:cNvPr id="462" name="Google Shape;462;p36"/>
          <p:cNvSpPr txBox="1">
            <a:spLocks noGrp="1"/>
          </p:cNvSpPr>
          <p:nvPr>
            <p:ph type="body" idx="1"/>
          </p:nvPr>
        </p:nvSpPr>
        <p:spPr>
          <a:xfrm>
            <a:off x="334962" y="686922"/>
            <a:ext cx="11522377" cy="249299"/>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Clr>
                <a:srgbClr val="3477B2"/>
              </a:buClr>
              <a:buSzPts val="1800"/>
              <a:buChar char="•"/>
            </a:pPr>
            <a:r>
              <a:rPr lang="en-GB"/>
              <a:t>Product Exchange Offer</a:t>
            </a:r>
            <a:endParaRPr/>
          </a:p>
        </p:txBody>
      </p:sp>
      <p:sp>
        <p:nvSpPr>
          <p:cNvPr id="463" name="Google Shape;463;p36"/>
          <p:cNvSpPr/>
          <p:nvPr/>
        </p:nvSpPr>
        <p:spPr>
          <a:xfrm>
            <a:off x="307207" y="1251646"/>
            <a:ext cx="5875158" cy="1658474"/>
          </a:xfrm>
          <a:prstGeom prst="rect">
            <a:avLst/>
          </a:prstGeom>
          <a:no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Arial"/>
              <a:ea typeface="Arial"/>
              <a:cs typeface="Arial"/>
              <a:sym typeface="Arial"/>
            </a:endParaRPr>
          </a:p>
        </p:txBody>
      </p:sp>
      <p:sp>
        <p:nvSpPr>
          <p:cNvPr id="464" name="Google Shape;464;p36"/>
          <p:cNvSpPr/>
          <p:nvPr/>
        </p:nvSpPr>
        <p:spPr>
          <a:xfrm>
            <a:off x="294561" y="1077396"/>
            <a:ext cx="1980000"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600" b="1" i="0" u="none" strike="noStrike" cap="none">
                <a:solidFill>
                  <a:srgbClr val="0070C0"/>
                </a:solidFill>
                <a:latin typeface="Arial" panose="020B0604020202020204" pitchFamily="34" charset="0"/>
                <a:ea typeface="Microsoft YaHei"/>
                <a:cs typeface="Arial" panose="020B0604020202020204" pitchFamily="34" charset="0"/>
                <a:sym typeface="Microsoft YaHei"/>
              </a:rPr>
              <a:t>Function</a:t>
            </a:r>
            <a:endParaRPr sz="1600" b="1" i="0" u="none" strike="noStrike" cap="none">
              <a:solidFill>
                <a:srgbClr val="0070C0"/>
              </a:solidFill>
              <a:latin typeface="Arial" panose="020B0604020202020204" pitchFamily="34" charset="0"/>
              <a:ea typeface="Microsoft YaHei"/>
              <a:cs typeface="Arial" panose="020B0604020202020204" pitchFamily="34" charset="0"/>
              <a:sym typeface="Microsoft YaHei"/>
            </a:endParaRPr>
          </a:p>
        </p:txBody>
      </p:sp>
      <p:pic>
        <p:nvPicPr>
          <p:cNvPr id="465" name="Google Shape;465;p36"/>
          <p:cNvPicPr preferRelativeResize="0"/>
          <p:nvPr/>
        </p:nvPicPr>
        <p:blipFill rotWithShape="1">
          <a:blip r:embed="rId3">
            <a:alphaModFix/>
          </a:blip>
          <a:srcRect/>
          <a:stretch/>
        </p:blipFill>
        <p:spPr>
          <a:xfrm>
            <a:off x="88382" y="968042"/>
            <a:ext cx="576602" cy="585518"/>
          </a:xfrm>
          <a:prstGeom prst="ellipse">
            <a:avLst/>
          </a:prstGeom>
          <a:solidFill>
            <a:srgbClr val="00A4A6"/>
          </a:solidFill>
          <a:ln>
            <a:noFill/>
          </a:ln>
        </p:spPr>
      </p:pic>
      <p:sp>
        <p:nvSpPr>
          <p:cNvPr id="466" name="Google Shape;466;p36"/>
          <p:cNvSpPr/>
          <p:nvPr/>
        </p:nvSpPr>
        <p:spPr>
          <a:xfrm>
            <a:off x="133754" y="1039424"/>
            <a:ext cx="368678" cy="368678"/>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FFFFFF"/>
              </a:solidFill>
              <a:latin typeface="Microsoft YaHei"/>
              <a:ea typeface="Microsoft YaHei"/>
              <a:cs typeface="Microsoft YaHei"/>
              <a:sym typeface="Microsoft YaHei"/>
            </a:endParaRPr>
          </a:p>
        </p:txBody>
      </p:sp>
      <p:sp>
        <p:nvSpPr>
          <p:cNvPr id="467" name="Google Shape;467;p36"/>
          <p:cNvSpPr txBox="1"/>
          <p:nvPr/>
        </p:nvSpPr>
        <p:spPr>
          <a:xfrm>
            <a:off x="403893" y="1435477"/>
            <a:ext cx="5692107" cy="1169511"/>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pPr>
            <a:r>
              <a:rPr lang="en-GB" b="1" dirty="0">
                <a:solidFill>
                  <a:schemeClr val="dk1"/>
                </a:solidFill>
                <a:latin typeface="Arial" panose="020B0604020202020204" pitchFamily="34" charset="0"/>
                <a:ea typeface="Calibri"/>
                <a:cs typeface="Arial" panose="020B0604020202020204" pitchFamily="34" charset="0"/>
                <a:sym typeface="Calibri"/>
              </a:rPr>
              <a:t>   App Users can:</a:t>
            </a:r>
            <a:endParaRPr b="1" dirty="0">
              <a:latin typeface="Arial" panose="020B0604020202020204" pitchFamily="34" charset="0"/>
              <a:cs typeface="Arial" panose="020B0604020202020204" pitchFamily="34" charset="0"/>
            </a:endParaRPr>
          </a:p>
          <a:p>
            <a:pPr marL="285750" indent="-285750" fontAlgn="base">
              <a:buFont typeface="Wingdings" pitchFamily="2" charset="2"/>
              <a:buChar char="§"/>
            </a:pPr>
            <a:r>
              <a:rPr lang="en-GB" b="1" dirty="0"/>
              <a:t>Exchange</a:t>
            </a:r>
            <a:r>
              <a:rPr lang="en-GB" dirty="0"/>
              <a:t> old products with new ones (same category) with great deals.</a:t>
            </a:r>
          </a:p>
          <a:p>
            <a:pPr marL="285750" indent="-285750" fontAlgn="base">
              <a:lnSpc>
                <a:spcPct val="150000"/>
              </a:lnSpc>
              <a:buFont typeface="Wingdings" pitchFamily="2" charset="2"/>
              <a:buChar char="§"/>
            </a:pPr>
            <a:r>
              <a:rPr lang="en-GB" dirty="0"/>
              <a:t>Receive notifications via </a:t>
            </a:r>
            <a:r>
              <a:rPr lang="en-GB" dirty="0" err="1"/>
              <a:t>sms</a:t>
            </a:r>
            <a:r>
              <a:rPr lang="en-GB" dirty="0"/>
              <a:t>, emails etc.</a:t>
            </a:r>
          </a:p>
        </p:txBody>
      </p:sp>
      <p:grpSp>
        <p:nvGrpSpPr>
          <p:cNvPr id="468" name="Google Shape;468;p36"/>
          <p:cNvGrpSpPr/>
          <p:nvPr/>
        </p:nvGrpSpPr>
        <p:grpSpPr>
          <a:xfrm>
            <a:off x="267878" y="1099022"/>
            <a:ext cx="247200" cy="247200"/>
            <a:chOff x="4489" y="447"/>
            <a:chExt cx="408" cy="408"/>
          </a:xfrm>
        </p:grpSpPr>
        <p:sp>
          <p:nvSpPr>
            <p:cNvPr id="469" name="Google Shape;469;p36"/>
            <p:cNvSpPr/>
            <p:nvPr/>
          </p:nvSpPr>
          <p:spPr>
            <a:xfrm>
              <a:off x="4507" y="642"/>
              <a:ext cx="372" cy="213"/>
            </a:xfrm>
            <a:custGeom>
              <a:avLst/>
              <a:gdLst/>
              <a:ahLst/>
              <a:cxnLst/>
              <a:rect l="l" t="t" r="r" b="b"/>
              <a:pathLst>
                <a:path w="252" h="144" extrusionOk="0">
                  <a:moveTo>
                    <a:pt x="246" y="144"/>
                  </a:moveTo>
                  <a:cubicBezTo>
                    <a:pt x="6" y="144"/>
                    <a:pt x="6" y="144"/>
                    <a:pt x="6" y="144"/>
                  </a:cubicBezTo>
                  <a:cubicBezTo>
                    <a:pt x="3" y="144"/>
                    <a:pt x="0" y="142"/>
                    <a:pt x="0" y="138"/>
                  </a:cubicBezTo>
                  <a:cubicBezTo>
                    <a:pt x="0" y="6"/>
                    <a:pt x="0" y="6"/>
                    <a:pt x="0" y="6"/>
                  </a:cubicBezTo>
                  <a:cubicBezTo>
                    <a:pt x="0" y="3"/>
                    <a:pt x="3" y="0"/>
                    <a:pt x="6" y="0"/>
                  </a:cubicBezTo>
                  <a:cubicBezTo>
                    <a:pt x="246" y="0"/>
                    <a:pt x="246" y="0"/>
                    <a:pt x="246" y="0"/>
                  </a:cubicBezTo>
                  <a:cubicBezTo>
                    <a:pt x="250" y="0"/>
                    <a:pt x="252" y="3"/>
                    <a:pt x="252" y="6"/>
                  </a:cubicBezTo>
                  <a:cubicBezTo>
                    <a:pt x="252" y="138"/>
                    <a:pt x="252" y="138"/>
                    <a:pt x="252" y="138"/>
                  </a:cubicBezTo>
                  <a:cubicBezTo>
                    <a:pt x="252" y="142"/>
                    <a:pt x="250" y="144"/>
                    <a:pt x="246" y="144"/>
                  </a:cubicBezTo>
                  <a:close/>
                  <a:moveTo>
                    <a:pt x="12" y="132"/>
                  </a:moveTo>
                  <a:cubicBezTo>
                    <a:pt x="240" y="132"/>
                    <a:pt x="240" y="132"/>
                    <a:pt x="240" y="132"/>
                  </a:cubicBezTo>
                  <a:cubicBezTo>
                    <a:pt x="240" y="12"/>
                    <a:pt x="240" y="12"/>
                    <a:pt x="240" y="12"/>
                  </a:cubicBezTo>
                  <a:cubicBezTo>
                    <a:pt x="12" y="12"/>
                    <a:pt x="12" y="12"/>
                    <a:pt x="12" y="12"/>
                  </a:cubicBezTo>
                  <a:lnTo>
                    <a:pt x="12" y="132"/>
                  </a:ln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70" name="Google Shape;470;p36"/>
            <p:cNvSpPr/>
            <p:nvPr/>
          </p:nvSpPr>
          <p:spPr>
            <a:xfrm>
              <a:off x="4542" y="678"/>
              <a:ext cx="302" cy="142"/>
            </a:xfrm>
            <a:custGeom>
              <a:avLst/>
              <a:gdLst/>
              <a:ahLst/>
              <a:cxnLst/>
              <a:rect l="l" t="t" r="r" b="b"/>
              <a:pathLst>
                <a:path w="204" h="96" extrusionOk="0">
                  <a:moveTo>
                    <a:pt x="198" y="96"/>
                  </a:moveTo>
                  <a:cubicBezTo>
                    <a:pt x="6" y="96"/>
                    <a:pt x="6" y="96"/>
                    <a:pt x="6" y="96"/>
                  </a:cubicBezTo>
                  <a:cubicBezTo>
                    <a:pt x="3" y="96"/>
                    <a:pt x="0" y="94"/>
                    <a:pt x="0" y="90"/>
                  </a:cubicBezTo>
                  <a:cubicBezTo>
                    <a:pt x="0" y="6"/>
                    <a:pt x="0" y="6"/>
                    <a:pt x="0" y="6"/>
                  </a:cubicBezTo>
                  <a:cubicBezTo>
                    <a:pt x="0" y="3"/>
                    <a:pt x="3" y="0"/>
                    <a:pt x="6" y="0"/>
                  </a:cubicBezTo>
                  <a:cubicBezTo>
                    <a:pt x="78" y="0"/>
                    <a:pt x="78" y="0"/>
                    <a:pt x="78" y="0"/>
                  </a:cubicBezTo>
                  <a:cubicBezTo>
                    <a:pt x="82" y="0"/>
                    <a:pt x="84" y="3"/>
                    <a:pt x="84" y="6"/>
                  </a:cubicBezTo>
                  <a:cubicBezTo>
                    <a:pt x="84" y="36"/>
                    <a:pt x="84" y="36"/>
                    <a:pt x="84" y="36"/>
                  </a:cubicBezTo>
                  <a:cubicBezTo>
                    <a:pt x="120" y="36"/>
                    <a:pt x="120" y="36"/>
                    <a:pt x="120" y="36"/>
                  </a:cubicBezTo>
                  <a:cubicBezTo>
                    <a:pt x="120" y="6"/>
                    <a:pt x="120" y="6"/>
                    <a:pt x="120" y="6"/>
                  </a:cubicBezTo>
                  <a:cubicBezTo>
                    <a:pt x="120" y="3"/>
                    <a:pt x="123" y="0"/>
                    <a:pt x="126" y="0"/>
                  </a:cubicBezTo>
                  <a:cubicBezTo>
                    <a:pt x="198" y="0"/>
                    <a:pt x="198" y="0"/>
                    <a:pt x="198" y="0"/>
                  </a:cubicBezTo>
                  <a:cubicBezTo>
                    <a:pt x="202" y="0"/>
                    <a:pt x="204" y="3"/>
                    <a:pt x="204" y="6"/>
                  </a:cubicBezTo>
                  <a:cubicBezTo>
                    <a:pt x="204" y="90"/>
                    <a:pt x="204" y="90"/>
                    <a:pt x="204" y="90"/>
                  </a:cubicBezTo>
                  <a:cubicBezTo>
                    <a:pt x="204" y="94"/>
                    <a:pt x="202" y="96"/>
                    <a:pt x="198" y="96"/>
                  </a:cubicBezTo>
                  <a:close/>
                  <a:moveTo>
                    <a:pt x="12" y="84"/>
                  </a:moveTo>
                  <a:cubicBezTo>
                    <a:pt x="192" y="84"/>
                    <a:pt x="192" y="84"/>
                    <a:pt x="192" y="84"/>
                  </a:cubicBezTo>
                  <a:cubicBezTo>
                    <a:pt x="192" y="12"/>
                    <a:pt x="192" y="12"/>
                    <a:pt x="192" y="12"/>
                  </a:cubicBezTo>
                  <a:cubicBezTo>
                    <a:pt x="132" y="12"/>
                    <a:pt x="132" y="12"/>
                    <a:pt x="132" y="12"/>
                  </a:cubicBezTo>
                  <a:cubicBezTo>
                    <a:pt x="132" y="42"/>
                    <a:pt x="132" y="42"/>
                    <a:pt x="132" y="42"/>
                  </a:cubicBezTo>
                  <a:cubicBezTo>
                    <a:pt x="132" y="46"/>
                    <a:pt x="130" y="48"/>
                    <a:pt x="126" y="48"/>
                  </a:cubicBezTo>
                  <a:cubicBezTo>
                    <a:pt x="78" y="48"/>
                    <a:pt x="78" y="48"/>
                    <a:pt x="78" y="48"/>
                  </a:cubicBezTo>
                  <a:cubicBezTo>
                    <a:pt x="75" y="48"/>
                    <a:pt x="72" y="46"/>
                    <a:pt x="72" y="42"/>
                  </a:cubicBezTo>
                  <a:cubicBezTo>
                    <a:pt x="72" y="12"/>
                    <a:pt x="72" y="12"/>
                    <a:pt x="72" y="12"/>
                  </a:cubicBezTo>
                  <a:cubicBezTo>
                    <a:pt x="12" y="12"/>
                    <a:pt x="12" y="12"/>
                    <a:pt x="12" y="12"/>
                  </a:cubicBezTo>
                  <a:lnTo>
                    <a:pt x="12" y="84"/>
                  </a:ln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71" name="Google Shape;471;p36"/>
            <p:cNvSpPr/>
            <p:nvPr/>
          </p:nvSpPr>
          <p:spPr>
            <a:xfrm>
              <a:off x="4684" y="678"/>
              <a:ext cx="18" cy="35"/>
            </a:xfrm>
            <a:custGeom>
              <a:avLst/>
              <a:gdLst/>
              <a:ahLst/>
              <a:cxnLst/>
              <a:rect l="l" t="t" r="r" b="b"/>
              <a:pathLst>
                <a:path w="12" h="24" extrusionOk="0">
                  <a:moveTo>
                    <a:pt x="6" y="24"/>
                  </a:moveTo>
                  <a:cubicBezTo>
                    <a:pt x="3" y="24"/>
                    <a:pt x="0" y="22"/>
                    <a:pt x="0" y="18"/>
                  </a:cubicBezTo>
                  <a:cubicBezTo>
                    <a:pt x="0" y="6"/>
                    <a:pt x="0" y="6"/>
                    <a:pt x="0" y="6"/>
                  </a:cubicBezTo>
                  <a:cubicBezTo>
                    <a:pt x="0" y="3"/>
                    <a:pt x="3" y="0"/>
                    <a:pt x="6" y="0"/>
                  </a:cubicBezTo>
                  <a:cubicBezTo>
                    <a:pt x="10" y="0"/>
                    <a:pt x="12" y="3"/>
                    <a:pt x="12" y="6"/>
                  </a:cubicBezTo>
                  <a:cubicBezTo>
                    <a:pt x="12" y="18"/>
                    <a:pt x="12" y="18"/>
                    <a:pt x="12" y="18"/>
                  </a:cubicBezTo>
                  <a:cubicBezTo>
                    <a:pt x="12" y="22"/>
                    <a:pt x="10" y="24"/>
                    <a:pt x="6" y="24"/>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72" name="Google Shape;472;p36"/>
            <p:cNvSpPr/>
            <p:nvPr/>
          </p:nvSpPr>
          <p:spPr>
            <a:xfrm>
              <a:off x="4533" y="553"/>
              <a:ext cx="320" cy="107"/>
            </a:xfrm>
            <a:custGeom>
              <a:avLst/>
              <a:gdLst/>
              <a:ahLst/>
              <a:cxnLst/>
              <a:rect l="l" t="t" r="r" b="b"/>
              <a:pathLst>
                <a:path w="216" h="72" extrusionOk="0">
                  <a:moveTo>
                    <a:pt x="210" y="72"/>
                  </a:moveTo>
                  <a:cubicBezTo>
                    <a:pt x="207" y="72"/>
                    <a:pt x="204" y="70"/>
                    <a:pt x="204" y="66"/>
                  </a:cubicBezTo>
                  <a:cubicBezTo>
                    <a:pt x="204" y="59"/>
                    <a:pt x="202" y="53"/>
                    <a:pt x="199" y="50"/>
                  </a:cubicBezTo>
                  <a:cubicBezTo>
                    <a:pt x="191" y="42"/>
                    <a:pt x="175" y="42"/>
                    <a:pt x="162" y="42"/>
                  </a:cubicBezTo>
                  <a:cubicBezTo>
                    <a:pt x="160" y="42"/>
                    <a:pt x="157" y="40"/>
                    <a:pt x="156" y="38"/>
                  </a:cubicBezTo>
                  <a:cubicBezTo>
                    <a:pt x="152" y="20"/>
                    <a:pt x="138" y="12"/>
                    <a:pt x="108" y="12"/>
                  </a:cubicBezTo>
                  <a:cubicBezTo>
                    <a:pt x="79" y="12"/>
                    <a:pt x="64" y="20"/>
                    <a:pt x="60" y="38"/>
                  </a:cubicBezTo>
                  <a:cubicBezTo>
                    <a:pt x="59" y="40"/>
                    <a:pt x="57" y="42"/>
                    <a:pt x="54" y="42"/>
                  </a:cubicBezTo>
                  <a:cubicBezTo>
                    <a:pt x="41" y="42"/>
                    <a:pt x="25" y="42"/>
                    <a:pt x="18" y="50"/>
                  </a:cubicBezTo>
                  <a:cubicBezTo>
                    <a:pt x="14" y="53"/>
                    <a:pt x="12" y="59"/>
                    <a:pt x="12" y="66"/>
                  </a:cubicBezTo>
                  <a:cubicBezTo>
                    <a:pt x="12" y="70"/>
                    <a:pt x="10" y="72"/>
                    <a:pt x="6" y="72"/>
                  </a:cubicBezTo>
                  <a:cubicBezTo>
                    <a:pt x="3" y="72"/>
                    <a:pt x="0" y="70"/>
                    <a:pt x="0" y="66"/>
                  </a:cubicBezTo>
                  <a:cubicBezTo>
                    <a:pt x="0" y="55"/>
                    <a:pt x="3" y="47"/>
                    <a:pt x="9" y="41"/>
                  </a:cubicBezTo>
                  <a:cubicBezTo>
                    <a:pt x="19" y="32"/>
                    <a:pt x="35" y="30"/>
                    <a:pt x="50" y="30"/>
                  </a:cubicBezTo>
                  <a:cubicBezTo>
                    <a:pt x="60" y="0"/>
                    <a:pt x="96" y="0"/>
                    <a:pt x="108" y="0"/>
                  </a:cubicBezTo>
                  <a:cubicBezTo>
                    <a:pt x="120" y="0"/>
                    <a:pt x="157" y="0"/>
                    <a:pt x="167" y="30"/>
                  </a:cubicBezTo>
                  <a:cubicBezTo>
                    <a:pt x="182" y="30"/>
                    <a:pt x="197" y="32"/>
                    <a:pt x="207" y="41"/>
                  </a:cubicBezTo>
                  <a:cubicBezTo>
                    <a:pt x="213" y="47"/>
                    <a:pt x="216" y="55"/>
                    <a:pt x="216" y="66"/>
                  </a:cubicBezTo>
                  <a:cubicBezTo>
                    <a:pt x="216" y="70"/>
                    <a:pt x="214" y="72"/>
                    <a:pt x="210" y="72"/>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73" name="Google Shape;473;p36"/>
            <p:cNvSpPr/>
            <p:nvPr/>
          </p:nvSpPr>
          <p:spPr>
            <a:xfrm>
              <a:off x="4489" y="607"/>
              <a:ext cx="35" cy="17"/>
            </a:xfrm>
            <a:custGeom>
              <a:avLst/>
              <a:gdLst/>
              <a:ahLst/>
              <a:cxnLst/>
              <a:rect l="l" t="t" r="r" b="b"/>
              <a:pathLst>
                <a:path w="24" h="12" extrusionOk="0">
                  <a:moveTo>
                    <a:pt x="18" y="12"/>
                  </a:moveTo>
                  <a:cubicBezTo>
                    <a:pt x="6" y="12"/>
                    <a:pt x="6" y="12"/>
                    <a:pt x="6" y="12"/>
                  </a:cubicBezTo>
                  <a:cubicBezTo>
                    <a:pt x="3" y="12"/>
                    <a:pt x="0" y="10"/>
                    <a:pt x="0" y="6"/>
                  </a:cubicBezTo>
                  <a:cubicBezTo>
                    <a:pt x="0" y="3"/>
                    <a:pt x="3" y="0"/>
                    <a:pt x="6" y="0"/>
                  </a:cubicBezTo>
                  <a:cubicBezTo>
                    <a:pt x="18" y="0"/>
                    <a:pt x="18" y="0"/>
                    <a:pt x="18" y="0"/>
                  </a:cubicBezTo>
                  <a:cubicBezTo>
                    <a:pt x="22" y="0"/>
                    <a:pt x="24" y="3"/>
                    <a:pt x="24" y="6"/>
                  </a:cubicBezTo>
                  <a:cubicBezTo>
                    <a:pt x="24" y="10"/>
                    <a:pt x="22" y="12"/>
                    <a:pt x="18" y="12"/>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74" name="Google Shape;474;p36"/>
            <p:cNvSpPr/>
            <p:nvPr/>
          </p:nvSpPr>
          <p:spPr>
            <a:xfrm>
              <a:off x="4560" y="473"/>
              <a:ext cx="37" cy="36"/>
            </a:xfrm>
            <a:custGeom>
              <a:avLst/>
              <a:gdLst/>
              <a:ahLst/>
              <a:cxnLst/>
              <a:rect l="l" t="t" r="r" b="b"/>
              <a:pathLst>
                <a:path w="25" h="24" extrusionOk="0">
                  <a:moveTo>
                    <a:pt x="18" y="24"/>
                  </a:moveTo>
                  <a:cubicBezTo>
                    <a:pt x="17" y="24"/>
                    <a:pt x="15" y="24"/>
                    <a:pt x="14" y="22"/>
                  </a:cubicBezTo>
                  <a:cubicBezTo>
                    <a:pt x="2" y="10"/>
                    <a:pt x="2" y="10"/>
                    <a:pt x="2" y="10"/>
                  </a:cubicBezTo>
                  <a:cubicBezTo>
                    <a:pt x="0" y="8"/>
                    <a:pt x="0" y="4"/>
                    <a:pt x="2" y="2"/>
                  </a:cubicBezTo>
                  <a:cubicBezTo>
                    <a:pt x="4" y="0"/>
                    <a:pt x="8" y="0"/>
                    <a:pt x="10" y="2"/>
                  </a:cubicBezTo>
                  <a:cubicBezTo>
                    <a:pt x="22" y="14"/>
                    <a:pt x="22" y="14"/>
                    <a:pt x="22" y="14"/>
                  </a:cubicBezTo>
                  <a:cubicBezTo>
                    <a:pt x="25" y="16"/>
                    <a:pt x="25" y="20"/>
                    <a:pt x="22" y="22"/>
                  </a:cubicBezTo>
                  <a:cubicBezTo>
                    <a:pt x="21" y="24"/>
                    <a:pt x="20" y="24"/>
                    <a:pt x="18" y="24"/>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75" name="Google Shape;475;p36"/>
            <p:cNvSpPr/>
            <p:nvPr/>
          </p:nvSpPr>
          <p:spPr>
            <a:xfrm>
              <a:off x="4684" y="447"/>
              <a:ext cx="18" cy="44"/>
            </a:xfrm>
            <a:custGeom>
              <a:avLst/>
              <a:gdLst/>
              <a:ahLst/>
              <a:cxnLst/>
              <a:rect l="l" t="t" r="r" b="b"/>
              <a:pathLst>
                <a:path w="12" h="30" extrusionOk="0">
                  <a:moveTo>
                    <a:pt x="6" y="30"/>
                  </a:moveTo>
                  <a:cubicBezTo>
                    <a:pt x="3" y="30"/>
                    <a:pt x="0" y="28"/>
                    <a:pt x="0" y="24"/>
                  </a:cubicBezTo>
                  <a:cubicBezTo>
                    <a:pt x="0" y="6"/>
                    <a:pt x="0" y="6"/>
                    <a:pt x="0" y="6"/>
                  </a:cubicBezTo>
                  <a:cubicBezTo>
                    <a:pt x="0" y="3"/>
                    <a:pt x="3" y="0"/>
                    <a:pt x="6" y="0"/>
                  </a:cubicBezTo>
                  <a:cubicBezTo>
                    <a:pt x="10" y="0"/>
                    <a:pt x="12" y="3"/>
                    <a:pt x="12" y="6"/>
                  </a:cubicBezTo>
                  <a:cubicBezTo>
                    <a:pt x="12" y="24"/>
                    <a:pt x="12" y="24"/>
                    <a:pt x="12" y="24"/>
                  </a:cubicBezTo>
                  <a:cubicBezTo>
                    <a:pt x="12" y="28"/>
                    <a:pt x="10" y="30"/>
                    <a:pt x="6" y="30"/>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76" name="Google Shape;476;p36"/>
            <p:cNvSpPr/>
            <p:nvPr/>
          </p:nvSpPr>
          <p:spPr>
            <a:xfrm>
              <a:off x="4791" y="473"/>
              <a:ext cx="37" cy="36"/>
            </a:xfrm>
            <a:custGeom>
              <a:avLst/>
              <a:gdLst/>
              <a:ahLst/>
              <a:cxnLst/>
              <a:rect l="l" t="t" r="r" b="b"/>
              <a:pathLst>
                <a:path w="25" h="24" extrusionOk="0">
                  <a:moveTo>
                    <a:pt x="6" y="24"/>
                  </a:moveTo>
                  <a:cubicBezTo>
                    <a:pt x="5" y="24"/>
                    <a:pt x="3" y="24"/>
                    <a:pt x="2" y="22"/>
                  </a:cubicBezTo>
                  <a:cubicBezTo>
                    <a:pt x="0" y="20"/>
                    <a:pt x="0" y="16"/>
                    <a:pt x="2" y="14"/>
                  </a:cubicBezTo>
                  <a:cubicBezTo>
                    <a:pt x="14" y="2"/>
                    <a:pt x="14" y="2"/>
                    <a:pt x="14" y="2"/>
                  </a:cubicBezTo>
                  <a:cubicBezTo>
                    <a:pt x="16" y="0"/>
                    <a:pt x="20" y="0"/>
                    <a:pt x="22" y="2"/>
                  </a:cubicBezTo>
                  <a:cubicBezTo>
                    <a:pt x="25" y="4"/>
                    <a:pt x="25" y="8"/>
                    <a:pt x="22" y="10"/>
                  </a:cubicBezTo>
                  <a:cubicBezTo>
                    <a:pt x="10" y="22"/>
                    <a:pt x="10" y="22"/>
                    <a:pt x="10" y="22"/>
                  </a:cubicBezTo>
                  <a:cubicBezTo>
                    <a:pt x="9" y="24"/>
                    <a:pt x="8" y="24"/>
                    <a:pt x="6" y="24"/>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77" name="Google Shape;477;p36"/>
            <p:cNvSpPr/>
            <p:nvPr/>
          </p:nvSpPr>
          <p:spPr>
            <a:xfrm>
              <a:off x="4862" y="607"/>
              <a:ext cx="35" cy="17"/>
            </a:xfrm>
            <a:custGeom>
              <a:avLst/>
              <a:gdLst/>
              <a:ahLst/>
              <a:cxnLst/>
              <a:rect l="l" t="t" r="r" b="b"/>
              <a:pathLst>
                <a:path w="24" h="12" extrusionOk="0">
                  <a:moveTo>
                    <a:pt x="18" y="12"/>
                  </a:moveTo>
                  <a:cubicBezTo>
                    <a:pt x="6" y="12"/>
                    <a:pt x="6" y="12"/>
                    <a:pt x="6" y="12"/>
                  </a:cubicBezTo>
                  <a:cubicBezTo>
                    <a:pt x="3" y="12"/>
                    <a:pt x="0" y="10"/>
                    <a:pt x="0" y="6"/>
                  </a:cubicBezTo>
                  <a:cubicBezTo>
                    <a:pt x="0" y="3"/>
                    <a:pt x="3" y="0"/>
                    <a:pt x="6" y="0"/>
                  </a:cubicBezTo>
                  <a:cubicBezTo>
                    <a:pt x="18" y="0"/>
                    <a:pt x="18" y="0"/>
                    <a:pt x="18" y="0"/>
                  </a:cubicBezTo>
                  <a:cubicBezTo>
                    <a:pt x="22" y="0"/>
                    <a:pt x="24" y="3"/>
                    <a:pt x="24" y="6"/>
                  </a:cubicBezTo>
                  <a:cubicBezTo>
                    <a:pt x="24" y="10"/>
                    <a:pt x="22" y="12"/>
                    <a:pt x="18" y="12"/>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grpSp>
      <p:sp>
        <p:nvSpPr>
          <p:cNvPr id="478" name="Google Shape;478;p36"/>
          <p:cNvSpPr/>
          <p:nvPr/>
        </p:nvSpPr>
        <p:spPr>
          <a:xfrm>
            <a:off x="325136" y="3461437"/>
            <a:ext cx="11500027" cy="2993149"/>
          </a:xfrm>
          <a:prstGeom prst="rect">
            <a:avLst/>
          </a:prstGeom>
          <a:no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Arial"/>
              <a:ea typeface="Arial"/>
              <a:cs typeface="Arial"/>
              <a:sym typeface="Arial"/>
            </a:endParaRPr>
          </a:p>
        </p:txBody>
      </p:sp>
      <p:sp>
        <p:nvSpPr>
          <p:cNvPr id="479" name="Google Shape;479;p36"/>
          <p:cNvSpPr/>
          <p:nvPr/>
        </p:nvSpPr>
        <p:spPr>
          <a:xfrm>
            <a:off x="312491" y="3287188"/>
            <a:ext cx="2989662"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rPr>
              <a:t>Data Analysis Process</a:t>
            </a:r>
            <a:endParaRPr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endParaRPr>
          </a:p>
        </p:txBody>
      </p:sp>
      <p:sp>
        <p:nvSpPr>
          <p:cNvPr id="480" name="Google Shape;480;p36"/>
          <p:cNvSpPr/>
          <p:nvPr/>
        </p:nvSpPr>
        <p:spPr>
          <a:xfrm>
            <a:off x="151684" y="3249216"/>
            <a:ext cx="368678" cy="368678"/>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FFFFFF"/>
              </a:solidFill>
              <a:latin typeface="Microsoft YaHei"/>
              <a:ea typeface="Microsoft YaHei"/>
              <a:cs typeface="Microsoft YaHei"/>
              <a:sym typeface="Microsoft YaHei"/>
            </a:endParaRPr>
          </a:p>
        </p:txBody>
      </p:sp>
      <p:pic>
        <p:nvPicPr>
          <p:cNvPr id="481" name="Google Shape;481;p36"/>
          <p:cNvPicPr preferRelativeResize="0"/>
          <p:nvPr/>
        </p:nvPicPr>
        <p:blipFill rotWithShape="1">
          <a:blip r:embed="rId3">
            <a:alphaModFix/>
          </a:blip>
          <a:srcRect/>
          <a:stretch/>
        </p:blipFill>
        <p:spPr>
          <a:xfrm>
            <a:off x="74935" y="3083704"/>
            <a:ext cx="576602" cy="585518"/>
          </a:xfrm>
          <a:prstGeom prst="ellipse">
            <a:avLst/>
          </a:prstGeom>
          <a:solidFill>
            <a:srgbClr val="FFFFFF"/>
          </a:solidFill>
          <a:ln>
            <a:noFill/>
          </a:ln>
        </p:spPr>
      </p:pic>
      <p:sp>
        <p:nvSpPr>
          <p:cNvPr id="482" name="Google Shape;482;p36"/>
          <p:cNvSpPr/>
          <p:nvPr/>
        </p:nvSpPr>
        <p:spPr>
          <a:xfrm>
            <a:off x="238687" y="3302423"/>
            <a:ext cx="238109" cy="205413"/>
          </a:xfrm>
          <a:custGeom>
            <a:avLst/>
            <a:gdLst/>
            <a:ahLst/>
            <a:cxnLst/>
            <a:rect l="l" t="t" r="r" b="b"/>
            <a:pathLst>
              <a:path w="607427" h="524020" extrusionOk="0">
                <a:moveTo>
                  <a:pt x="183082" y="465238"/>
                </a:moveTo>
                <a:lnTo>
                  <a:pt x="577966" y="465238"/>
                </a:lnTo>
                <a:cubicBezTo>
                  <a:pt x="594182" y="465238"/>
                  <a:pt x="607427" y="478386"/>
                  <a:pt x="607427" y="494671"/>
                </a:cubicBezTo>
                <a:cubicBezTo>
                  <a:pt x="607427" y="510872"/>
                  <a:pt x="594182" y="524019"/>
                  <a:pt x="577966" y="524019"/>
                </a:cubicBezTo>
                <a:lnTo>
                  <a:pt x="183082" y="524019"/>
                </a:lnTo>
                <a:cubicBezTo>
                  <a:pt x="166781" y="524019"/>
                  <a:pt x="153621" y="510872"/>
                  <a:pt x="153621" y="494671"/>
                </a:cubicBezTo>
                <a:cubicBezTo>
                  <a:pt x="153621" y="478386"/>
                  <a:pt x="166781" y="465238"/>
                  <a:pt x="183082" y="465238"/>
                </a:cubicBezTo>
                <a:close/>
                <a:moveTo>
                  <a:pt x="29461" y="465238"/>
                </a:moveTo>
                <a:cubicBezTo>
                  <a:pt x="45732" y="465238"/>
                  <a:pt x="58922" y="478397"/>
                  <a:pt x="58922" y="494629"/>
                </a:cubicBezTo>
                <a:cubicBezTo>
                  <a:pt x="58922" y="510861"/>
                  <a:pt x="45732" y="524020"/>
                  <a:pt x="29461" y="524020"/>
                </a:cubicBezTo>
                <a:cubicBezTo>
                  <a:pt x="13190" y="524020"/>
                  <a:pt x="0" y="510861"/>
                  <a:pt x="0" y="494629"/>
                </a:cubicBezTo>
                <a:cubicBezTo>
                  <a:pt x="0" y="478397"/>
                  <a:pt x="13190" y="465238"/>
                  <a:pt x="29461" y="465238"/>
                </a:cubicBezTo>
                <a:close/>
                <a:moveTo>
                  <a:pt x="183082" y="304419"/>
                </a:moveTo>
                <a:lnTo>
                  <a:pt x="577966" y="304419"/>
                </a:lnTo>
                <a:cubicBezTo>
                  <a:pt x="594182" y="304419"/>
                  <a:pt x="607427" y="317566"/>
                  <a:pt x="607427" y="333767"/>
                </a:cubicBezTo>
                <a:cubicBezTo>
                  <a:pt x="607427" y="350052"/>
                  <a:pt x="594182" y="363200"/>
                  <a:pt x="577966" y="363200"/>
                </a:cubicBezTo>
                <a:lnTo>
                  <a:pt x="183082" y="363200"/>
                </a:lnTo>
                <a:cubicBezTo>
                  <a:pt x="166781" y="363200"/>
                  <a:pt x="153621" y="350052"/>
                  <a:pt x="153621" y="333767"/>
                </a:cubicBezTo>
                <a:cubicBezTo>
                  <a:pt x="153621" y="317566"/>
                  <a:pt x="166781" y="304419"/>
                  <a:pt x="183082" y="304419"/>
                </a:cubicBezTo>
                <a:close/>
                <a:moveTo>
                  <a:pt x="29461" y="304419"/>
                </a:moveTo>
                <a:cubicBezTo>
                  <a:pt x="45732" y="304419"/>
                  <a:pt x="58922" y="317578"/>
                  <a:pt x="58922" y="333810"/>
                </a:cubicBezTo>
                <a:cubicBezTo>
                  <a:pt x="58922" y="350042"/>
                  <a:pt x="45732" y="363201"/>
                  <a:pt x="29461" y="363201"/>
                </a:cubicBezTo>
                <a:cubicBezTo>
                  <a:pt x="13190" y="363201"/>
                  <a:pt x="0" y="350042"/>
                  <a:pt x="0" y="333810"/>
                </a:cubicBezTo>
                <a:cubicBezTo>
                  <a:pt x="0" y="317578"/>
                  <a:pt x="13190" y="304419"/>
                  <a:pt x="29461" y="304419"/>
                </a:cubicBezTo>
                <a:close/>
                <a:moveTo>
                  <a:pt x="183082" y="152139"/>
                </a:moveTo>
                <a:lnTo>
                  <a:pt x="577966" y="152139"/>
                </a:lnTo>
                <a:cubicBezTo>
                  <a:pt x="594182" y="152139"/>
                  <a:pt x="607427" y="165368"/>
                  <a:pt x="607427" y="181565"/>
                </a:cubicBezTo>
                <a:cubicBezTo>
                  <a:pt x="607427" y="197847"/>
                  <a:pt x="594182" y="210991"/>
                  <a:pt x="577966" y="210991"/>
                </a:cubicBezTo>
                <a:lnTo>
                  <a:pt x="183082" y="210991"/>
                </a:lnTo>
                <a:cubicBezTo>
                  <a:pt x="166781" y="210991"/>
                  <a:pt x="153621" y="197847"/>
                  <a:pt x="153621" y="181565"/>
                </a:cubicBezTo>
                <a:cubicBezTo>
                  <a:pt x="153621" y="165368"/>
                  <a:pt x="166781" y="152139"/>
                  <a:pt x="183082" y="152139"/>
                </a:cubicBezTo>
                <a:close/>
                <a:moveTo>
                  <a:pt x="29461" y="152139"/>
                </a:moveTo>
                <a:cubicBezTo>
                  <a:pt x="45732" y="152139"/>
                  <a:pt x="58922" y="165313"/>
                  <a:pt x="58922" y="181565"/>
                </a:cubicBezTo>
                <a:cubicBezTo>
                  <a:pt x="58922" y="197817"/>
                  <a:pt x="45732" y="210991"/>
                  <a:pt x="29461" y="210991"/>
                </a:cubicBezTo>
                <a:cubicBezTo>
                  <a:pt x="13190" y="210991"/>
                  <a:pt x="0" y="197817"/>
                  <a:pt x="0" y="181565"/>
                </a:cubicBezTo>
                <a:cubicBezTo>
                  <a:pt x="0" y="165313"/>
                  <a:pt x="13190" y="152139"/>
                  <a:pt x="29461" y="152139"/>
                </a:cubicBezTo>
                <a:close/>
                <a:moveTo>
                  <a:pt x="183082" y="0"/>
                </a:moveTo>
                <a:lnTo>
                  <a:pt x="577966" y="0"/>
                </a:lnTo>
                <a:cubicBezTo>
                  <a:pt x="594182" y="0"/>
                  <a:pt x="607427" y="13144"/>
                  <a:pt x="607427" y="29426"/>
                </a:cubicBezTo>
                <a:cubicBezTo>
                  <a:pt x="607427" y="45708"/>
                  <a:pt x="594182" y="58852"/>
                  <a:pt x="577966" y="58852"/>
                </a:cubicBezTo>
                <a:lnTo>
                  <a:pt x="183082" y="58852"/>
                </a:lnTo>
                <a:cubicBezTo>
                  <a:pt x="166781" y="58852"/>
                  <a:pt x="153621" y="45708"/>
                  <a:pt x="153621" y="29426"/>
                </a:cubicBezTo>
                <a:cubicBezTo>
                  <a:pt x="153621" y="13144"/>
                  <a:pt x="166781" y="0"/>
                  <a:pt x="183082" y="0"/>
                </a:cubicBezTo>
                <a:close/>
                <a:moveTo>
                  <a:pt x="29461" y="0"/>
                </a:moveTo>
                <a:cubicBezTo>
                  <a:pt x="45732" y="0"/>
                  <a:pt x="58922" y="13174"/>
                  <a:pt x="58922" y="29426"/>
                </a:cubicBezTo>
                <a:cubicBezTo>
                  <a:pt x="58922" y="45678"/>
                  <a:pt x="45732" y="58852"/>
                  <a:pt x="29461" y="58852"/>
                </a:cubicBezTo>
                <a:cubicBezTo>
                  <a:pt x="13190" y="58852"/>
                  <a:pt x="0" y="45678"/>
                  <a:pt x="0" y="29426"/>
                </a:cubicBezTo>
                <a:cubicBezTo>
                  <a:pt x="0" y="13174"/>
                  <a:pt x="13190" y="0"/>
                  <a:pt x="29461" y="0"/>
                </a:cubicBezTo>
                <a:close/>
              </a:path>
            </a:pathLst>
          </a:custGeom>
          <a:solidFill>
            <a:srgbClr val="00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txBox="1"/>
          <p:nvPr/>
        </p:nvSpPr>
        <p:spPr>
          <a:xfrm>
            <a:off x="267878" y="4960429"/>
            <a:ext cx="11473196" cy="1431121"/>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pPr>
            <a:r>
              <a:rPr lang="en-GB" sz="1600" dirty="0">
                <a:solidFill>
                  <a:schemeClr val="dk1"/>
                </a:solidFill>
                <a:latin typeface="Arial" panose="020B0604020202020204" pitchFamily="34" charset="0"/>
                <a:ea typeface="Calibri"/>
                <a:cs typeface="Arial" panose="020B0604020202020204" pitchFamily="34" charset="0"/>
                <a:sym typeface="Calibri"/>
              </a:rPr>
              <a:t>                                                                                    </a:t>
            </a:r>
            <a:r>
              <a:rPr lang="en-GB" sz="1600" b="1" dirty="0">
                <a:solidFill>
                  <a:schemeClr val="dk1"/>
                </a:solidFill>
                <a:latin typeface="Arial" panose="020B0604020202020204" pitchFamily="34" charset="0"/>
                <a:ea typeface="Calibri"/>
                <a:cs typeface="Arial" panose="020B0604020202020204" pitchFamily="34" charset="0"/>
                <a:sym typeface="Calibri"/>
              </a:rPr>
              <a:t>Marketing Application</a:t>
            </a:r>
            <a:endParaRPr lang="en-GB" sz="1200" dirty="0">
              <a:latin typeface="Arial" panose="020B0604020202020204" pitchFamily="34" charset="0"/>
              <a:cs typeface="Arial" panose="020B0604020202020204" pitchFamily="34" charset="0"/>
            </a:endParaRPr>
          </a:p>
          <a:p>
            <a:pPr marL="285750" indent="-285750" algn="just" fontAlgn="base">
              <a:lnSpc>
                <a:spcPct val="150000"/>
              </a:lnSpc>
              <a:buFont typeface="Wingdings" pitchFamily="2" charset="2"/>
              <a:buChar char="v"/>
            </a:pPr>
            <a:r>
              <a:rPr lang="en-GB" b="1" dirty="0"/>
              <a:t>Segment</a:t>
            </a:r>
            <a:r>
              <a:rPr lang="en-GB" dirty="0"/>
              <a:t>  customers on the result they accept or reject the offer</a:t>
            </a:r>
            <a:endParaRPr lang="en-GB" b="1" dirty="0"/>
          </a:p>
          <a:p>
            <a:pPr marL="285750" indent="-285750" algn="just" fontAlgn="base">
              <a:lnSpc>
                <a:spcPct val="150000"/>
              </a:lnSpc>
              <a:buFont typeface="Wingdings" pitchFamily="2" charset="2"/>
              <a:buChar char="v"/>
            </a:pPr>
            <a:r>
              <a:rPr lang="en-GB" b="1" dirty="0"/>
              <a:t>Target</a:t>
            </a:r>
            <a:r>
              <a:rPr lang="en-GB" dirty="0"/>
              <a:t> the similar customers who may have interests in the offer</a:t>
            </a:r>
            <a:endParaRPr lang="en-GB" b="1" dirty="0"/>
          </a:p>
          <a:p>
            <a:pPr marL="285750" indent="-285750" algn="just">
              <a:lnSpc>
                <a:spcPct val="150000"/>
              </a:lnSpc>
              <a:buFont typeface="Wingdings" pitchFamily="2" charset="2"/>
              <a:buChar char="v"/>
            </a:pPr>
            <a:r>
              <a:rPr lang="en-GB" b="1" dirty="0"/>
              <a:t>Position </a:t>
            </a:r>
            <a:r>
              <a:rPr lang="en-GB" dirty="0"/>
              <a:t>the offer invitation proactively to the potential offer-takers</a:t>
            </a:r>
            <a:endParaRPr lang="en-GB" dirty="0">
              <a:solidFill>
                <a:schemeClr val="dk1"/>
              </a:solidFill>
              <a:latin typeface="Arial" panose="020B0604020202020204" pitchFamily="34" charset="0"/>
              <a:ea typeface="Calibri"/>
              <a:cs typeface="Arial" panose="020B0604020202020204" pitchFamily="34" charset="0"/>
              <a:sym typeface="Calibri"/>
            </a:endParaRPr>
          </a:p>
        </p:txBody>
      </p:sp>
      <p:sp>
        <p:nvSpPr>
          <p:cNvPr id="485" name="Google Shape;485;p36"/>
          <p:cNvSpPr/>
          <p:nvPr/>
        </p:nvSpPr>
        <p:spPr>
          <a:xfrm>
            <a:off x="6915214" y="1232859"/>
            <a:ext cx="4928678" cy="1677261"/>
          </a:xfrm>
          <a:prstGeom prst="rect">
            <a:avLst/>
          </a:prstGeom>
          <a:no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Arial"/>
              <a:ea typeface="Arial"/>
              <a:cs typeface="Arial"/>
              <a:sym typeface="Arial"/>
            </a:endParaRPr>
          </a:p>
        </p:txBody>
      </p:sp>
      <p:sp>
        <p:nvSpPr>
          <p:cNvPr id="486" name="Google Shape;486;p36"/>
          <p:cNvSpPr/>
          <p:nvPr/>
        </p:nvSpPr>
        <p:spPr>
          <a:xfrm>
            <a:off x="6861215" y="1081879"/>
            <a:ext cx="1980000"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600" b="1" dirty="0">
                <a:solidFill>
                  <a:srgbClr val="0070C0"/>
                </a:solidFill>
                <a:latin typeface="Arial" panose="020B0604020202020204" pitchFamily="34" charset="0"/>
                <a:ea typeface="Microsoft YaHei"/>
                <a:cs typeface="Arial" panose="020B0604020202020204" pitchFamily="34" charset="0"/>
                <a:sym typeface="Microsoft YaHei"/>
              </a:rPr>
              <a:t>Purpose</a:t>
            </a:r>
            <a:endParaRPr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endParaRPr>
          </a:p>
        </p:txBody>
      </p:sp>
      <p:pic>
        <p:nvPicPr>
          <p:cNvPr id="487" name="Google Shape;487;p36"/>
          <p:cNvPicPr preferRelativeResize="0"/>
          <p:nvPr/>
        </p:nvPicPr>
        <p:blipFill rotWithShape="1">
          <a:blip r:embed="rId3">
            <a:alphaModFix/>
          </a:blip>
          <a:srcRect/>
          <a:stretch/>
        </p:blipFill>
        <p:spPr>
          <a:xfrm>
            <a:off x="6655036" y="972525"/>
            <a:ext cx="576602" cy="585518"/>
          </a:xfrm>
          <a:prstGeom prst="ellipse">
            <a:avLst/>
          </a:prstGeom>
          <a:solidFill>
            <a:srgbClr val="FFFFFF"/>
          </a:solidFill>
          <a:ln>
            <a:noFill/>
          </a:ln>
        </p:spPr>
      </p:pic>
      <p:sp>
        <p:nvSpPr>
          <p:cNvPr id="488" name="Google Shape;488;p36"/>
          <p:cNvSpPr/>
          <p:nvPr/>
        </p:nvSpPr>
        <p:spPr>
          <a:xfrm>
            <a:off x="6700408" y="1043907"/>
            <a:ext cx="368678" cy="368678"/>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FFFFFF"/>
              </a:solidFill>
              <a:latin typeface="Microsoft YaHei"/>
              <a:ea typeface="Microsoft YaHei"/>
              <a:cs typeface="Microsoft YaHei"/>
              <a:sym typeface="Microsoft YaHei"/>
            </a:endParaRPr>
          </a:p>
        </p:txBody>
      </p:sp>
      <p:sp>
        <p:nvSpPr>
          <p:cNvPr id="489" name="Google Shape;489;p36"/>
          <p:cNvSpPr txBox="1"/>
          <p:nvPr/>
        </p:nvSpPr>
        <p:spPr>
          <a:xfrm>
            <a:off x="7529682" y="1538355"/>
            <a:ext cx="4095878" cy="1061789"/>
          </a:xfrm>
          <a:prstGeom prst="rect">
            <a:avLst/>
          </a:prstGeom>
          <a:noFill/>
          <a:ln>
            <a:noFill/>
          </a:ln>
        </p:spPr>
        <p:txBody>
          <a:bodyPr spcFirstLastPara="1" wrap="square" lIns="91425" tIns="45700" rIns="91425" bIns="45700" anchor="t" anchorCtr="0">
            <a:spAutoFit/>
          </a:bodyPr>
          <a:lstStyle/>
          <a:p>
            <a:pPr marL="285750" indent="-285750" fontAlgn="base">
              <a:lnSpc>
                <a:spcPct val="150000"/>
              </a:lnSpc>
              <a:buFont typeface="Wingdings" pitchFamily="2" charset="2"/>
              <a:buChar char="§"/>
            </a:pPr>
            <a:r>
              <a:rPr lang="en-GB" b="1" dirty="0"/>
              <a:t>Intervene</a:t>
            </a:r>
            <a:r>
              <a:rPr lang="en-GB" dirty="0"/>
              <a:t> customer churn</a:t>
            </a:r>
          </a:p>
          <a:p>
            <a:pPr marL="285750" indent="-285750" fontAlgn="base">
              <a:lnSpc>
                <a:spcPct val="150000"/>
              </a:lnSpc>
              <a:buFont typeface="Wingdings" pitchFamily="2" charset="2"/>
              <a:buChar char="§"/>
            </a:pPr>
            <a:r>
              <a:rPr lang="en-GB" dirty="0"/>
              <a:t>Improve customer </a:t>
            </a:r>
            <a:r>
              <a:rPr lang="en-GB" b="1" dirty="0"/>
              <a:t>loyalty</a:t>
            </a:r>
            <a:endParaRPr lang="en-GB" dirty="0"/>
          </a:p>
          <a:p>
            <a:pPr marL="285750" indent="-285750">
              <a:lnSpc>
                <a:spcPct val="150000"/>
              </a:lnSpc>
              <a:buFont typeface="Wingdings" pitchFamily="2" charset="2"/>
              <a:buChar char="§"/>
            </a:pPr>
            <a:r>
              <a:rPr lang="en-GB" dirty="0"/>
              <a:t>Contribute to</a:t>
            </a:r>
            <a:r>
              <a:rPr lang="en-GB" b="1" dirty="0"/>
              <a:t> sales revenue </a:t>
            </a:r>
            <a:r>
              <a:rPr lang="en-GB" dirty="0"/>
              <a:t>and </a:t>
            </a:r>
            <a:r>
              <a:rPr lang="en-GB" b="1" dirty="0"/>
              <a:t>profit</a:t>
            </a:r>
            <a:endParaRPr lang="en-GB" dirty="0">
              <a:latin typeface="Arial" panose="020B0604020202020204" pitchFamily="34" charset="0"/>
              <a:cs typeface="Arial" panose="020B0604020202020204" pitchFamily="34" charset="0"/>
            </a:endParaRPr>
          </a:p>
        </p:txBody>
      </p:sp>
      <p:sp>
        <p:nvSpPr>
          <p:cNvPr id="490" name="Google Shape;490;p36"/>
          <p:cNvSpPr/>
          <p:nvPr/>
        </p:nvSpPr>
        <p:spPr>
          <a:xfrm>
            <a:off x="6441142" y="1882587"/>
            <a:ext cx="275336" cy="416591"/>
          </a:xfrm>
          <a:prstGeom prst="chevron">
            <a:avLst>
              <a:gd name="adj" fmla="val 50000"/>
            </a:avLst>
          </a:prstGeom>
          <a:solidFill>
            <a:srgbClr val="09AB93">
              <a:alpha val="60784"/>
            </a:srgbClr>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91" name="Google Shape;491;p36"/>
          <p:cNvGrpSpPr/>
          <p:nvPr/>
        </p:nvGrpSpPr>
        <p:grpSpPr>
          <a:xfrm>
            <a:off x="6830142" y="1125175"/>
            <a:ext cx="217564" cy="291221"/>
            <a:chOff x="6593" y="2995"/>
            <a:chExt cx="319" cy="427"/>
          </a:xfrm>
          <a:solidFill>
            <a:srgbClr val="00A4A6"/>
          </a:solidFill>
        </p:grpSpPr>
        <p:sp>
          <p:nvSpPr>
            <p:cNvPr id="492" name="Google Shape;492;p36"/>
            <p:cNvSpPr/>
            <p:nvPr/>
          </p:nvSpPr>
          <p:spPr>
            <a:xfrm>
              <a:off x="6672" y="3066"/>
              <a:ext cx="160" cy="160"/>
            </a:xfrm>
            <a:custGeom>
              <a:avLst/>
              <a:gdLst/>
              <a:ahLst/>
              <a:cxnLst/>
              <a:rect l="l" t="t" r="r" b="b"/>
              <a:pathLst>
                <a:path w="108" h="108" extrusionOk="0">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93" name="Google Shape;493;p36"/>
            <p:cNvSpPr/>
            <p:nvPr/>
          </p:nvSpPr>
          <p:spPr>
            <a:xfrm>
              <a:off x="6743" y="3031"/>
              <a:ext cx="18" cy="89"/>
            </a:xfrm>
            <a:custGeom>
              <a:avLst/>
              <a:gdLst/>
              <a:ahLst/>
              <a:cxnLst/>
              <a:rect l="l" t="t" r="r" b="b"/>
              <a:pathLst>
                <a:path w="12" h="60" extrusionOk="0">
                  <a:moveTo>
                    <a:pt x="6" y="60"/>
                  </a:moveTo>
                  <a:cubicBezTo>
                    <a:pt x="3" y="60"/>
                    <a:pt x="0" y="57"/>
                    <a:pt x="0" y="54"/>
                  </a:cubicBezTo>
                  <a:cubicBezTo>
                    <a:pt x="0" y="6"/>
                    <a:pt x="0" y="6"/>
                    <a:pt x="0" y="6"/>
                  </a:cubicBezTo>
                  <a:cubicBezTo>
                    <a:pt x="0" y="3"/>
                    <a:pt x="3" y="0"/>
                    <a:pt x="6" y="0"/>
                  </a:cubicBezTo>
                  <a:cubicBezTo>
                    <a:pt x="10" y="0"/>
                    <a:pt x="12" y="3"/>
                    <a:pt x="12" y="6"/>
                  </a:cubicBezTo>
                  <a:cubicBezTo>
                    <a:pt x="12" y="54"/>
                    <a:pt x="12" y="54"/>
                    <a:pt x="12" y="54"/>
                  </a:cubicBezTo>
                  <a:cubicBezTo>
                    <a:pt x="12" y="57"/>
                    <a:pt x="10" y="60"/>
                    <a:pt x="6" y="60"/>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94" name="Google Shape;494;p36"/>
            <p:cNvSpPr/>
            <p:nvPr/>
          </p:nvSpPr>
          <p:spPr>
            <a:xfrm>
              <a:off x="6779" y="3137"/>
              <a:ext cx="89"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95" name="Google Shape;495;p36"/>
            <p:cNvSpPr/>
            <p:nvPr/>
          </p:nvSpPr>
          <p:spPr>
            <a:xfrm>
              <a:off x="6743" y="3173"/>
              <a:ext cx="18" cy="89"/>
            </a:xfrm>
            <a:custGeom>
              <a:avLst/>
              <a:gdLst/>
              <a:ahLst/>
              <a:cxnLst/>
              <a:rect l="l" t="t" r="r" b="b"/>
              <a:pathLst>
                <a:path w="12" h="60" extrusionOk="0">
                  <a:moveTo>
                    <a:pt x="6" y="60"/>
                  </a:moveTo>
                  <a:cubicBezTo>
                    <a:pt x="3" y="60"/>
                    <a:pt x="0" y="57"/>
                    <a:pt x="0" y="54"/>
                  </a:cubicBezTo>
                  <a:cubicBezTo>
                    <a:pt x="0" y="6"/>
                    <a:pt x="0" y="6"/>
                    <a:pt x="0" y="6"/>
                  </a:cubicBezTo>
                  <a:cubicBezTo>
                    <a:pt x="0" y="3"/>
                    <a:pt x="3" y="0"/>
                    <a:pt x="6" y="0"/>
                  </a:cubicBezTo>
                  <a:cubicBezTo>
                    <a:pt x="10" y="0"/>
                    <a:pt x="12" y="3"/>
                    <a:pt x="12" y="6"/>
                  </a:cubicBezTo>
                  <a:cubicBezTo>
                    <a:pt x="12" y="54"/>
                    <a:pt x="12" y="54"/>
                    <a:pt x="12" y="54"/>
                  </a:cubicBezTo>
                  <a:cubicBezTo>
                    <a:pt x="12" y="57"/>
                    <a:pt x="10" y="60"/>
                    <a:pt x="6" y="60"/>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96" name="Google Shape;496;p36"/>
            <p:cNvSpPr/>
            <p:nvPr/>
          </p:nvSpPr>
          <p:spPr>
            <a:xfrm>
              <a:off x="6637" y="3137"/>
              <a:ext cx="89"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97" name="Google Shape;497;p36"/>
            <p:cNvSpPr/>
            <p:nvPr/>
          </p:nvSpPr>
          <p:spPr>
            <a:xfrm>
              <a:off x="6593" y="2995"/>
              <a:ext cx="319" cy="427"/>
            </a:xfrm>
            <a:custGeom>
              <a:avLst/>
              <a:gdLst/>
              <a:ahLst/>
              <a:cxnLst/>
              <a:rect l="l" t="t" r="r" b="b"/>
              <a:pathLst>
                <a:path w="216" h="288" extrusionOk="0">
                  <a:moveTo>
                    <a:pt x="108" y="288"/>
                  </a:moveTo>
                  <a:cubicBezTo>
                    <a:pt x="106" y="288"/>
                    <a:pt x="103" y="286"/>
                    <a:pt x="103" y="284"/>
                  </a:cubicBezTo>
                  <a:cubicBezTo>
                    <a:pt x="82" y="213"/>
                    <a:pt x="82" y="213"/>
                    <a:pt x="82" y="213"/>
                  </a:cubicBezTo>
                  <a:cubicBezTo>
                    <a:pt x="35" y="201"/>
                    <a:pt x="0" y="158"/>
                    <a:pt x="0" y="108"/>
                  </a:cubicBezTo>
                  <a:cubicBezTo>
                    <a:pt x="0" y="48"/>
                    <a:pt x="49" y="0"/>
                    <a:pt x="108" y="0"/>
                  </a:cubicBezTo>
                  <a:cubicBezTo>
                    <a:pt x="168" y="0"/>
                    <a:pt x="216" y="48"/>
                    <a:pt x="216" y="108"/>
                  </a:cubicBezTo>
                  <a:cubicBezTo>
                    <a:pt x="216" y="158"/>
                    <a:pt x="182" y="201"/>
                    <a:pt x="134" y="213"/>
                  </a:cubicBezTo>
                  <a:cubicBezTo>
                    <a:pt x="114" y="284"/>
                    <a:pt x="114" y="284"/>
                    <a:pt x="114" y="284"/>
                  </a:cubicBezTo>
                  <a:cubicBezTo>
                    <a:pt x="113" y="286"/>
                    <a:pt x="111" y="288"/>
                    <a:pt x="108" y="288"/>
                  </a:cubicBezTo>
                  <a:close/>
                  <a:moveTo>
                    <a:pt x="108" y="12"/>
                  </a:moveTo>
                  <a:cubicBezTo>
                    <a:pt x="56" y="12"/>
                    <a:pt x="12" y="55"/>
                    <a:pt x="12" y="108"/>
                  </a:cubicBezTo>
                  <a:cubicBezTo>
                    <a:pt x="12" y="153"/>
                    <a:pt x="44" y="193"/>
                    <a:pt x="88" y="202"/>
                  </a:cubicBezTo>
                  <a:cubicBezTo>
                    <a:pt x="91" y="202"/>
                    <a:pt x="92" y="204"/>
                    <a:pt x="93" y="206"/>
                  </a:cubicBezTo>
                  <a:cubicBezTo>
                    <a:pt x="108" y="260"/>
                    <a:pt x="108" y="260"/>
                    <a:pt x="108" y="260"/>
                  </a:cubicBezTo>
                  <a:cubicBezTo>
                    <a:pt x="124" y="206"/>
                    <a:pt x="124" y="206"/>
                    <a:pt x="124" y="206"/>
                  </a:cubicBezTo>
                  <a:cubicBezTo>
                    <a:pt x="124" y="204"/>
                    <a:pt x="126" y="202"/>
                    <a:pt x="128" y="202"/>
                  </a:cubicBezTo>
                  <a:cubicBezTo>
                    <a:pt x="172" y="193"/>
                    <a:pt x="204" y="153"/>
                    <a:pt x="204" y="108"/>
                  </a:cubicBezTo>
                  <a:cubicBezTo>
                    <a:pt x="204" y="55"/>
                    <a:pt x="161" y="12"/>
                    <a:pt x="108" y="12"/>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grpSp>
      <p:sp>
        <p:nvSpPr>
          <p:cNvPr id="498" name="Google Shape;498;p36"/>
          <p:cNvSpPr/>
          <p:nvPr/>
        </p:nvSpPr>
        <p:spPr>
          <a:xfrm>
            <a:off x="2504933" y="3750244"/>
            <a:ext cx="322485" cy="306075"/>
          </a:xfrm>
          <a:custGeom>
            <a:avLst/>
            <a:gdLst/>
            <a:ahLst/>
            <a:cxnLst/>
            <a:rect l="l" t="t" r="r" b="b"/>
            <a:pathLst>
              <a:path w="303" h="288" extrusionOk="0">
                <a:moveTo>
                  <a:pt x="279" y="163"/>
                </a:moveTo>
                <a:cubicBezTo>
                  <a:pt x="279" y="163"/>
                  <a:pt x="279" y="163"/>
                  <a:pt x="279" y="163"/>
                </a:cubicBezTo>
                <a:cubicBezTo>
                  <a:pt x="278" y="162"/>
                  <a:pt x="277" y="162"/>
                  <a:pt x="275" y="162"/>
                </a:cubicBezTo>
                <a:cubicBezTo>
                  <a:pt x="277" y="162"/>
                  <a:pt x="278" y="162"/>
                  <a:pt x="279" y="163"/>
                </a:cubicBezTo>
                <a:cubicBezTo>
                  <a:pt x="278" y="162"/>
                  <a:pt x="278" y="162"/>
                  <a:pt x="278" y="162"/>
                </a:cubicBezTo>
                <a:cubicBezTo>
                  <a:pt x="278" y="162"/>
                  <a:pt x="278" y="162"/>
                  <a:pt x="278" y="162"/>
                </a:cubicBezTo>
                <a:cubicBezTo>
                  <a:pt x="279" y="157"/>
                  <a:pt x="279" y="152"/>
                  <a:pt x="279" y="148"/>
                </a:cubicBezTo>
                <a:cubicBezTo>
                  <a:pt x="279" y="78"/>
                  <a:pt x="223" y="21"/>
                  <a:pt x="153" y="21"/>
                </a:cubicBezTo>
                <a:cubicBezTo>
                  <a:pt x="148" y="21"/>
                  <a:pt x="144" y="21"/>
                  <a:pt x="139" y="22"/>
                </a:cubicBezTo>
                <a:cubicBezTo>
                  <a:pt x="139" y="22"/>
                  <a:pt x="139" y="22"/>
                  <a:pt x="139" y="22"/>
                </a:cubicBezTo>
                <a:cubicBezTo>
                  <a:pt x="138" y="21"/>
                  <a:pt x="138" y="21"/>
                  <a:pt x="138" y="21"/>
                </a:cubicBezTo>
                <a:cubicBezTo>
                  <a:pt x="136" y="9"/>
                  <a:pt x="125" y="0"/>
                  <a:pt x="113" y="0"/>
                </a:cubicBezTo>
                <a:cubicBezTo>
                  <a:pt x="100" y="0"/>
                  <a:pt x="88" y="11"/>
                  <a:pt x="88" y="25"/>
                </a:cubicBezTo>
                <a:cubicBezTo>
                  <a:pt x="88" y="29"/>
                  <a:pt x="89" y="33"/>
                  <a:pt x="91" y="36"/>
                </a:cubicBezTo>
                <a:cubicBezTo>
                  <a:pt x="91" y="37"/>
                  <a:pt x="91" y="37"/>
                  <a:pt x="91" y="37"/>
                </a:cubicBezTo>
                <a:cubicBezTo>
                  <a:pt x="91" y="37"/>
                  <a:pt x="91" y="37"/>
                  <a:pt x="91" y="37"/>
                </a:cubicBezTo>
                <a:cubicBezTo>
                  <a:pt x="71" y="48"/>
                  <a:pt x="55" y="64"/>
                  <a:pt x="44" y="83"/>
                </a:cubicBezTo>
                <a:cubicBezTo>
                  <a:pt x="43" y="84"/>
                  <a:pt x="43" y="84"/>
                  <a:pt x="43" y="84"/>
                </a:cubicBezTo>
                <a:cubicBezTo>
                  <a:pt x="43" y="84"/>
                  <a:pt x="43" y="84"/>
                  <a:pt x="43" y="84"/>
                </a:cubicBezTo>
                <a:cubicBezTo>
                  <a:pt x="41" y="84"/>
                  <a:pt x="39" y="83"/>
                  <a:pt x="38" y="83"/>
                </a:cubicBezTo>
                <a:cubicBezTo>
                  <a:pt x="37" y="83"/>
                  <a:pt x="36" y="83"/>
                  <a:pt x="34" y="83"/>
                </a:cubicBezTo>
                <a:cubicBezTo>
                  <a:pt x="15" y="83"/>
                  <a:pt x="0" y="98"/>
                  <a:pt x="0" y="117"/>
                </a:cubicBezTo>
                <a:cubicBezTo>
                  <a:pt x="0" y="132"/>
                  <a:pt x="11" y="146"/>
                  <a:pt x="25" y="150"/>
                </a:cubicBezTo>
                <a:cubicBezTo>
                  <a:pt x="26" y="150"/>
                  <a:pt x="26" y="150"/>
                  <a:pt x="26" y="150"/>
                </a:cubicBezTo>
                <a:cubicBezTo>
                  <a:pt x="26" y="151"/>
                  <a:pt x="26" y="151"/>
                  <a:pt x="26" y="151"/>
                </a:cubicBezTo>
                <a:cubicBezTo>
                  <a:pt x="27" y="189"/>
                  <a:pt x="45" y="226"/>
                  <a:pt x="76" y="249"/>
                </a:cubicBezTo>
                <a:cubicBezTo>
                  <a:pt x="77" y="249"/>
                  <a:pt x="77" y="249"/>
                  <a:pt x="77" y="249"/>
                </a:cubicBezTo>
                <a:cubicBezTo>
                  <a:pt x="76" y="250"/>
                  <a:pt x="76" y="250"/>
                  <a:pt x="76" y="250"/>
                </a:cubicBezTo>
                <a:cubicBezTo>
                  <a:pt x="73" y="255"/>
                  <a:pt x="72" y="259"/>
                  <a:pt x="72" y="263"/>
                </a:cubicBezTo>
                <a:cubicBezTo>
                  <a:pt x="72" y="278"/>
                  <a:pt x="83" y="288"/>
                  <a:pt x="97" y="288"/>
                </a:cubicBezTo>
                <a:cubicBezTo>
                  <a:pt x="108" y="288"/>
                  <a:pt x="117" y="282"/>
                  <a:pt x="120" y="272"/>
                </a:cubicBezTo>
                <a:cubicBezTo>
                  <a:pt x="121" y="271"/>
                  <a:pt x="121" y="271"/>
                  <a:pt x="121" y="271"/>
                </a:cubicBezTo>
                <a:cubicBezTo>
                  <a:pt x="121" y="271"/>
                  <a:pt x="121" y="271"/>
                  <a:pt x="121" y="271"/>
                </a:cubicBezTo>
                <a:cubicBezTo>
                  <a:pt x="131" y="273"/>
                  <a:pt x="141" y="275"/>
                  <a:pt x="153" y="275"/>
                </a:cubicBezTo>
                <a:cubicBezTo>
                  <a:pt x="191" y="275"/>
                  <a:pt x="228" y="257"/>
                  <a:pt x="253" y="226"/>
                </a:cubicBezTo>
                <a:cubicBezTo>
                  <a:pt x="253" y="225"/>
                  <a:pt x="253" y="225"/>
                  <a:pt x="253" y="225"/>
                </a:cubicBezTo>
                <a:cubicBezTo>
                  <a:pt x="254" y="226"/>
                  <a:pt x="254" y="226"/>
                  <a:pt x="254" y="226"/>
                </a:cubicBezTo>
                <a:cubicBezTo>
                  <a:pt x="256" y="227"/>
                  <a:pt x="259" y="228"/>
                  <a:pt x="262" y="228"/>
                </a:cubicBezTo>
                <a:cubicBezTo>
                  <a:pt x="265" y="229"/>
                  <a:pt x="267" y="229"/>
                  <a:pt x="269" y="229"/>
                </a:cubicBezTo>
                <a:cubicBezTo>
                  <a:pt x="288" y="229"/>
                  <a:pt x="303" y="214"/>
                  <a:pt x="303" y="195"/>
                </a:cubicBezTo>
                <a:cubicBezTo>
                  <a:pt x="303" y="180"/>
                  <a:pt x="293" y="167"/>
                  <a:pt x="279" y="163"/>
                </a:cubicBezTo>
                <a:close/>
                <a:moveTo>
                  <a:pt x="253" y="165"/>
                </a:moveTo>
                <a:cubicBezTo>
                  <a:pt x="252" y="166"/>
                  <a:pt x="251" y="167"/>
                  <a:pt x="250" y="167"/>
                </a:cubicBezTo>
                <a:cubicBezTo>
                  <a:pt x="250" y="168"/>
                  <a:pt x="249" y="168"/>
                  <a:pt x="249" y="169"/>
                </a:cubicBezTo>
                <a:cubicBezTo>
                  <a:pt x="248" y="169"/>
                  <a:pt x="248" y="169"/>
                  <a:pt x="247" y="170"/>
                </a:cubicBezTo>
                <a:cubicBezTo>
                  <a:pt x="240" y="176"/>
                  <a:pt x="235" y="185"/>
                  <a:pt x="235" y="195"/>
                </a:cubicBezTo>
                <a:cubicBezTo>
                  <a:pt x="235" y="200"/>
                  <a:pt x="236" y="204"/>
                  <a:pt x="238" y="208"/>
                </a:cubicBezTo>
                <a:cubicBezTo>
                  <a:pt x="238" y="209"/>
                  <a:pt x="238" y="209"/>
                  <a:pt x="238" y="209"/>
                </a:cubicBezTo>
                <a:cubicBezTo>
                  <a:pt x="238" y="209"/>
                  <a:pt x="238" y="209"/>
                  <a:pt x="238" y="209"/>
                </a:cubicBezTo>
                <a:cubicBezTo>
                  <a:pt x="219" y="219"/>
                  <a:pt x="191" y="231"/>
                  <a:pt x="158" y="231"/>
                </a:cubicBezTo>
                <a:cubicBezTo>
                  <a:pt x="143" y="231"/>
                  <a:pt x="129" y="229"/>
                  <a:pt x="115" y="224"/>
                </a:cubicBezTo>
                <a:cubicBezTo>
                  <a:pt x="61" y="204"/>
                  <a:pt x="48" y="165"/>
                  <a:pt x="46" y="149"/>
                </a:cubicBezTo>
                <a:cubicBezTo>
                  <a:pt x="46" y="149"/>
                  <a:pt x="46" y="149"/>
                  <a:pt x="46" y="149"/>
                </a:cubicBezTo>
                <a:cubicBezTo>
                  <a:pt x="45" y="148"/>
                  <a:pt x="45" y="148"/>
                  <a:pt x="45" y="148"/>
                </a:cubicBezTo>
                <a:cubicBezTo>
                  <a:pt x="46" y="148"/>
                  <a:pt x="46" y="148"/>
                  <a:pt x="46" y="148"/>
                </a:cubicBezTo>
                <a:cubicBezTo>
                  <a:pt x="59" y="143"/>
                  <a:pt x="68" y="131"/>
                  <a:pt x="68" y="117"/>
                </a:cubicBezTo>
                <a:cubicBezTo>
                  <a:pt x="68" y="113"/>
                  <a:pt x="67" y="108"/>
                  <a:pt x="66" y="104"/>
                </a:cubicBezTo>
                <a:cubicBezTo>
                  <a:pt x="76" y="99"/>
                  <a:pt x="99" y="88"/>
                  <a:pt x="128" y="86"/>
                </a:cubicBezTo>
                <a:cubicBezTo>
                  <a:pt x="127" y="88"/>
                  <a:pt x="127" y="90"/>
                  <a:pt x="127" y="91"/>
                </a:cubicBezTo>
                <a:cubicBezTo>
                  <a:pt x="127" y="115"/>
                  <a:pt x="146" y="134"/>
                  <a:pt x="170" y="134"/>
                </a:cubicBezTo>
                <a:cubicBezTo>
                  <a:pt x="188" y="134"/>
                  <a:pt x="203" y="124"/>
                  <a:pt x="209" y="109"/>
                </a:cubicBezTo>
                <a:cubicBezTo>
                  <a:pt x="228" y="122"/>
                  <a:pt x="245" y="140"/>
                  <a:pt x="261" y="162"/>
                </a:cubicBezTo>
                <a:cubicBezTo>
                  <a:pt x="258" y="163"/>
                  <a:pt x="256" y="164"/>
                  <a:pt x="253" y="165"/>
                </a:cubicBezTo>
                <a:cubicBezTo>
                  <a:pt x="253" y="165"/>
                  <a:pt x="253" y="165"/>
                  <a:pt x="253" y="165"/>
                </a:cubicBezTo>
                <a:cubicBezTo>
                  <a:pt x="253" y="165"/>
                  <a:pt x="253" y="165"/>
                  <a:pt x="253" y="165"/>
                </a:cubicBezTo>
                <a:close/>
                <a:moveTo>
                  <a:pt x="250" y="168"/>
                </a:moveTo>
                <a:cubicBezTo>
                  <a:pt x="250" y="168"/>
                  <a:pt x="249" y="168"/>
                  <a:pt x="249" y="168"/>
                </a:cubicBezTo>
                <a:cubicBezTo>
                  <a:pt x="249" y="168"/>
                  <a:pt x="250" y="168"/>
                  <a:pt x="250" y="168"/>
                </a:cubicBezTo>
                <a:close/>
                <a:moveTo>
                  <a:pt x="247" y="170"/>
                </a:moveTo>
                <a:cubicBezTo>
                  <a:pt x="246" y="170"/>
                  <a:pt x="246" y="171"/>
                  <a:pt x="246" y="171"/>
                </a:cubicBezTo>
                <a:cubicBezTo>
                  <a:pt x="246" y="171"/>
                  <a:pt x="246" y="170"/>
                  <a:pt x="247" y="170"/>
                </a:cubicBezTo>
                <a:close/>
                <a:moveTo>
                  <a:pt x="243" y="174"/>
                </a:moveTo>
                <a:cubicBezTo>
                  <a:pt x="243" y="174"/>
                  <a:pt x="243" y="174"/>
                  <a:pt x="243" y="174"/>
                </a:cubicBezTo>
                <a:cubicBezTo>
                  <a:pt x="243" y="174"/>
                  <a:pt x="243" y="174"/>
                  <a:pt x="243" y="174"/>
                </a:cubicBezTo>
                <a:close/>
                <a:moveTo>
                  <a:pt x="241" y="177"/>
                </a:moveTo>
                <a:cubicBezTo>
                  <a:pt x="241" y="178"/>
                  <a:pt x="240" y="178"/>
                  <a:pt x="240" y="178"/>
                </a:cubicBezTo>
                <a:cubicBezTo>
                  <a:pt x="240" y="178"/>
                  <a:pt x="241" y="178"/>
                  <a:pt x="241" y="177"/>
                </a:cubicBezTo>
                <a:close/>
                <a:moveTo>
                  <a:pt x="239" y="181"/>
                </a:moveTo>
                <a:cubicBezTo>
                  <a:pt x="239" y="181"/>
                  <a:pt x="238" y="182"/>
                  <a:pt x="238" y="182"/>
                </a:cubicBezTo>
                <a:cubicBezTo>
                  <a:pt x="238" y="182"/>
                  <a:pt x="239" y="181"/>
                  <a:pt x="239" y="181"/>
                </a:cubicBezTo>
                <a:close/>
                <a:moveTo>
                  <a:pt x="237" y="186"/>
                </a:moveTo>
                <a:cubicBezTo>
                  <a:pt x="237" y="186"/>
                  <a:pt x="237" y="186"/>
                  <a:pt x="237" y="187"/>
                </a:cubicBezTo>
                <a:cubicBezTo>
                  <a:pt x="237" y="186"/>
                  <a:pt x="237" y="186"/>
                  <a:pt x="237" y="186"/>
                </a:cubicBezTo>
                <a:close/>
                <a:moveTo>
                  <a:pt x="236" y="190"/>
                </a:moveTo>
                <a:cubicBezTo>
                  <a:pt x="236" y="190"/>
                  <a:pt x="236" y="191"/>
                  <a:pt x="236" y="191"/>
                </a:cubicBezTo>
                <a:cubicBezTo>
                  <a:pt x="236" y="191"/>
                  <a:pt x="236" y="190"/>
                  <a:pt x="236" y="190"/>
                </a:cubicBezTo>
                <a:close/>
                <a:moveTo>
                  <a:pt x="139" y="91"/>
                </a:moveTo>
                <a:cubicBezTo>
                  <a:pt x="139" y="74"/>
                  <a:pt x="153" y="60"/>
                  <a:pt x="170" y="60"/>
                </a:cubicBezTo>
                <a:cubicBezTo>
                  <a:pt x="187" y="60"/>
                  <a:pt x="201" y="74"/>
                  <a:pt x="201" y="91"/>
                </a:cubicBezTo>
                <a:cubicBezTo>
                  <a:pt x="201" y="109"/>
                  <a:pt x="187" y="123"/>
                  <a:pt x="170" y="123"/>
                </a:cubicBezTo>
                <a:cubicBezTo>
                  <a:pt x="153" y="123"/>
                  <a:pt x="139" y="109"/>
                  <a:pt x="139" y="91"/>
                </a:cubicBezTo>
                <a:close/>
                <a:moveTo>
                  <a:pt x="113" y="11"/>
                </a:moveTo>
                <a:cubicBezTo>
                  <a:pt x="122" y="11"/>
                  <a:pt x="128" y="17"/>
                  <a:pt x="128" y="25"/>
                </a:cubicBezTo>
                <a:cubicBezTo>
                  <a:pt x="128" y="28"/>
                  <a:pt x="127" y="32"/>
                  <a:pt x="124" y="35"/>
                </a:cubicBezTo>
                <a:cubicBezTo>
                  <a:pt x="122" y="38"/>
                  <a:pt x="118" y="40"/>
                  <a:pt x="113" y="40"/>
                </a:cubicBezTo>
                <a:cubicBezTo>
                  <a:pt x="112" y="40"/>
                  <a:pt x="111" y="40"/>
                  <a:pt x="110" y="39"/>
                </a:cubicBezTo>
                <a:cubicBezTo>
                  <a:pt x="103" y="38"/>
                  <a:pt x="99" y="31"/>
                  <a:pt x="99" y="25"/>
                </a:cubicBezTo>
                <a:cubicBezTo>
                  <a:pt x="99" y="17"/>
                  <a:pt x="105" y="11"/>
                  <a:pt x="113" y="11"/>
                </a:cubicBezTo>
                <a:close/>
                <a:moveTo>
                  <a:pt x="52" y="88"/>
                </a:moveTo>
                <a:cubicBezTo>
                  <a:pt x="53" y="87"/>
                  <a:pt x="53" y="87"/>
                  <a:pt x="53" y="87"/>
                </a:cubicBezTo>
                <a:cubicBezTo>
                  <a:pt x="55" y="84"/>
                  <a:pt x="57" y="81"/>
                  <a:pt x="59" y="78"/>
                </a:cubicBezTo>
                <a:cubicBezTo>
                  <a:pt x="59" y="78"/>
                  <a:pt x="60" y="78"/>
                  <a:pt x="60" y="77"/>
                </a:cubicBezTo>
                <a:cubicBezTo>
                  <a:pt x="61" y="76"/>
                  <a:pt x="62" y="75"/>
                  <a:pt x="62" y="74"/>
                </a:cubicBezTo>
                <a:cubicBezTo>
                  <a:pt x="72" y="62"/>
                  <a:pt x="85" y="52"/>
                  <a:pt x="98" y="45"/>
                </a:cubicBezTo>
                <a:cubicBezTo>
                  <a:pt x="99" y="45"/>
                  <a:pt x="99" y="45"/>
                  <a:pt x="99" y="45"/>
                </a:cubicBezTo>
                <a:cubicBezTo>
                  <a:pt x="99" y="45"/>
                  <a:pt x="99" y="45"/>
                  <a:pt x="99" y="45"/>
                </a:cubicBezTo>
                <a:cubicBezTo>
                  <a:pt x="103" y="48"/>
                  <a:pt x="109" y="50"/>
                  <a:pt x="113" y="50"/>
                </a:cubicBezTo>
                <a:cubicBezTo>
                  <a:pt x="124" y="50"/>
                  <a:pt x="133" y="43"/>
                  <a:pt x="137" y="33"/>
                </a:cubicBezTo>
                <a:cubicBezTo>
                  <a:pt x="137" y="32"/>
                  <a:pt x="137" y="32"/>
                  <a:pt x="137" y="32"/>
                </a:cubicBezTo>
                <a:cubicBezTo>
                  <a:pt x="137" y="32"/>
                  <a:pt x="137" y="32"/>
                  <a:pt x="137" y="32"/>
                </a:cubicBezTo>
                <a:cubicBezTo>
                  <a:pt x="137" y="32"/>
                  <a:pt x="137" y="32"/>
                  <a:pt x="137" y="32"/>
                </a:cubicBezTo>
                <a:cubicBezTo>
                  <a:pt x="142" y="31"/>
                  <a:pt x="147" y="31"/>
                  <a:pt x="152" y="31"/>
                </a:cubicBezTo>
                <a:cubicBezTo>
                  <a:pt x="152" y="31"/>
                  <a:pt x="152" y="31"/>
                  <a:pt x="152" y="31"/>
                </a:cubicBezTo>
                <a:cubicBezTo>
                  <a:pt x="152" y="31"/>
                  <a:pt x="152" y="31"/>
                  <a:pt x="152" y="31"/>
                </a:cubicBezTo>
                <a:cubicBezTo>
                  <a:pt x="153" y="31"/>
                  <a:pt x="153" y="31"/>
                  <a:pt x="153" y="31"/>
                </a:cubicBezTo>
                <a:cubicBezTo>
                  <a:pt x="163" y="31"/>
                  <a:pt x="172" y="32"/>
                  <a:pt x="181" y="35"/>
                </a:cubicBezTo>
                <a:cubicBezTo>
                  <a:pt x="182" y="35"/>
                  <a:pt x="183" y="35"/>
                  <a:pt x="184" y="36"/>
                </a:cubicBezTo>
                <a:cubicBezTo>
                  <a:pt x="185" y="36"/>
                  <a:pt x="185" y="36"/>
                  <a:pt x="186" y="36"/>
                </a:cubicBezTo>
                <a:cubicBezTo>
                  <a:pt x="224" y="48"/>
                  <a:pt x="254" y="78"/>
                  <a:pt x="265" y="117"/>
                </a:cubicBezTo>
                <a:cubicBezTo>
                  <a:pt x="267" y="124"/>
                  <a:pt x="268" y="132"/>
                  <a:pt x="269" y="140"/>
                </a:cubicBezTo>
                <a:cubicBezTo>
                  <a:pt x="269" y="142"/>
                  <a:pt x="269" y="143"/>
                  <a:pt x="269" y="145"/>
                </a:cubicBezTo>
                <a:cubicBezTo>
                  <a:pt x="269" y="148"/>
                  <a:pt x="269" y="148"/>
                  <a:pt x="269" y="148"/>
                </a:cubicBezTo>
                <a:cubicBezTo>
                  <a:pt x="269" y="148"/>
                  <a:pt x="269" y="148"/>
                  <a:pt x="269" y="148"/>
                </a:cubicBezTo>
                <a:cubicBezTo>
                  <a:pt x="269" y="150"/>
                  <a:pt x="269" y="151"/>
                  <a:pt x="269" y="153"/>
                </a:cubicBezTo>
                <a:cubicBezTo>
                  <a:pt x="252" y="129"/>
                  <a:pt x="233" y="111"/>
                  <a:pt x="213" y="97"/>
                </a:cubicBezTo>
                <a:cubicBezTo>
                  <a:pt x="213" y="95"/>
                  <a:pt x="213" y="93"/>
                  <a:pt x="213" y="91"/>
                </a:cubicBezTo>
                <a:cubicBezTo>
                  <a:pt x="213" y="68"/>
                  <a:pt x="194" y="48"/>
                  <a:pt x="170" y="48"/>
                </a:cubicBezTo>
                <a:cubicBezTo>
                  <a:pt x="153" y="48"/>
                  <a:pt x="137" y="59"/>
                  <a:pt x="131" y="74"/>
                </a:cubicBezTo>
                <a:cubicBezTo>
                  <a:pt x="97" y="75"/>
                  <a:pt x="71" y="88"/>
                  <a:pt x="60" y="94"/>
                </a:cubicBezTo>
                <a:cubicBezTo>
                  <a:pt x="60" y="94"/>
                  <a:pt x="60" y="94"/>
                  <a:pt x="59" y="94"/>
                </a:cubicBezTo>
                <a:cubicBezTo>
                  <a:pt x="59" y="94"/>
                  <a:pt x="59" y="94"/>
                  <a:pt x="59" y="94"/>
                </a:cubicBezTo>
                <a:cubicBezTo>
                  <a:pt x="59" y="94"/>
                  <a:pt x="59" y="94"/>
                  <a:pt x="59" y="94"/>
                </a:cubicBezTo>
                <a:cubicBezTo>
                  <a:pt x="57" y="92"/>
                  <a:pt x="56" y="91"/>
                  <a:pt x="54" y="89"/>
                </a:cubicBezTo>
                <a:cubicBezTo>
                  <a:pt x="52" y="88"/>
                  <a:pt x="52" y="88"/>
                  <a:pt x="52" y="88"/>
                </a:cubicBezTo>
                <a:cubicBezTo>
                  <a:pt x="52" y="88"/>
                  <a:pt x="52" y="88"/>
                  <a:pt x="52" y="88"/>
                </a:cubicBezTo>
                <a:close/>
                <a:moveTo>
                  <a:pt x="10" y="117"/>
                </a:moveTo>
                <a:cubicBezTo>
                  <a:pt x="10" y="104"/>
                  <a:pt x="21" y="93"/>
                  <a:pt x="34" y="93"/>
                </a:cubicBezTo>
                <a:cubicBezTo>
                  <a:pt x="39" y="93"/>
                  <a:pt x="44" y="95"/>
                  <a:pt x="47" y="97"/>
                </a:cubicBezTo>
                <a:cubicBezTo>
                  <a:pt x="54" y="102"/>
                  <a:pt x="58" y="109"/>
                  <a:pt x="58" y="117"/>
                </a:cubicBezTo>
                <a:cubicBezTo>
                  <a:pt x="58" y="129"/>
                  <a:pt x="48" y="139"/>
                  <a:pt x="36" y="140"/>
                </a:cubicBezTo>
                <a:cubicBezTo>
                  <a:pt x="36" y="140"/>
                  <a:pt x="35" y="140"/>
                  <a:pt x="34" y="140"/>
                </a:cubicBezTo>
                <a:cubicBezTo>
                  <a:pt x="21" y="140"/>
                  <a:pt x="10" y="130"/>
                  <a:pt x="10" y="117"/>
                </a:cubicBezTo>
                <a:close/>
                <a:moveTo>
                  <a:pt x="97" y="278"/>
                </a:moveTo>
                <a:cubicBezTo>
                  <a:pt x="89" y="278"/>
                  <a:pt x="83" y="271"/>
                  <a:pt x="83" y="263"/>
                </a:cubicBezTo>
                <a:cubicBezTo>
                  <a:pt x="83" y="256"/>
                  <a:pt x="89" y="250"/>
                  <a:pt x="96" y="250"/>
                </a:cubicBezTo>
                <a:cubicBezTo>
                  <a:pt x="97" y="250"/>
                  <a:pt x="97" y="250"/>
                  <a:pt x="97" y="250"/>
                </a:cubicBezTo>
                <a:cubicBezTo>
                  <a:pt x="102" y="250"/>
                  <a:pt x="106" y="252"/>
                  <a:pt x="109" y="255"/>
                </a:cubicBezTo>
                <a:cubicBezTo>
                  <a:pt x="110" y="258"/>
                  <a:pt x="111" y="260"/>
                  <a:pt x="112" y="263"/>
                </a:cubicBezTo>
                <a:cubicBezTo>
                  <a:pt x="112" y="265"/>
                  <a:pt x="112" y="265"/>
                  <a:pt x="112" y="265"/>
                </a:cubicBezTo>
                <a:cubicBezTo>
                  <a:pt x="111" y="272"/>
                  <a:pt x="104" y="278"/>
                  <a:pt x="97" y="278"/>
                </a:cubicBezTo>
                <a:close/>
                <a:moveTo>
                  <a:pt x="245" y="219"/>
                </a:moveTo>
                <a:cubicBezTo>
                  <a:pt x="222" y="248"/>
                  <a:pt x="189" y="264"/>
                  <a:pt x="153" y="264"/>
                </a:cubicBezTo>
                <a:cubicBezTo>
                  <a:pt x="141" y="264"/>
                  <a:pt x="131" y="263"/>
                  <a:pt x="122" y="261"/>
                </a:cubicBezTo>
                <a:cubicBezTo>
                  <a:pt x="121" y="261"/>
                  <a:pt x="121" y="261"/>
                  <a:pt x="121" y="261"/>
                </a:cubicBezTo>
                <a:cubicBezTo>
                  <a:pt x="121" y="260"/>
                  <a:pt x="121" y="260"/>
                  <a:pt x="121" y="260"/>
                </a:cubicBezTo>
                <a:cubicBezTo>
                  <a:pt x="121" y="260"/>
                  <a:pt x="121" y="260"/>
                  <a:pt x="121" y="260"/>
                </a:cubicBezTo>
                <a:cubicBezTo>
                  <a:pt x="119" y="248"/>
                  <a:pt x="110" y="239"/>
                  <a:pt x="97" y="239"/>
                </a:cubicBezTo>
                <a:cubicBezTo>
                  <a:pt x="93" y="239"/>
                  <a:pt x="89" y="240"/>
                  <a:pt x="85" y="242"/>
                </a:cubicBezTo>
                <a:cubicBezTo>
                  <a:pt x="84" y="242"/>
                  <a:pt x="84" y="242"/>
                  <a:pt x="84" y="242"/>
                </a:cubicBezTo>
                <a:cubicBezTo>
                  <a:pt x="84" y="242"/>
                  <a:pt x="84" y="242"/>
                  <a:pt x="84" y="242"/>
                </a:cubicBezTo>
                <a:cubicBezTo>
                  <a:pt x="84" y="242"/>
                  <a:pt x="84" y="242"/>
                  <a:pt x="84" y="242"/>
                </a:cubicBezTo>
                <a:cubicBezTo>
                  <a:pt x="73" y="234"/>
                  <a:pt x="63" y="224"/>
                  <a:pt x="56" y="213"/>
                </a:cubicBezTo>
                <a:cubicBezTo>
                  <a:pt x="55" y="211"/>
                  <a:pt x="54" y="209"/>
                  <a:pt x="52" y="207"/>
                </a:cubicBezTo>
                <a:cubicBezTo>
                  <a:pt x="45" y="195"/>
                  <a:pt x="40" y="181"/>
                  <a:pt x="38" y="166"/>
                </a:cubicBezTo>
                <a:cubicBezTo>
                  <a:pt x="38" y="165"/>
                  <a:pt x="38" y="165"/>
                  <a:pt x="38" y="165"/>
                </a:cubicBezTo>
                <a:cubicBezTo>
                  <a:pt x="39" y="165"/>
                  <a:pt x="39" y="165"/>
                  <a:pt x="39" y="165"/>
                </a:cubicBezTo>
                <a:cubicBezTo>
                  <a:pt x="40" y="166"/>
                  <a:pt x="40" y="166"/>
                  <a:pt x="40" y="166"/>
                </a:cubicBezTo>
                <a:cubicBezTo>
                  <a:pt x="45" y="183"/>
                  <a:pt x="62" y="216"/>
                  <a:pt x="112" y="233"/>
                </a:cubicBezTo>
                <a:cubicBezTo>
                  <a:pt x="126" y="238"/>
                  <a:pt x="141" y="241"/>
                  <a:pt x="159" y="241"/>
                </a:cubicBezTo>
                <a:cubicBezTo>
                  <a:pt x="197" y="241"/>
                  <a:pt x="228" y="227"/>
                  <a:pt x="243" y="218"/>
                </a:cubicBezTo>
                <a:cubicBezTo>
                  <a:pt x="243" y="218"/>
                  <a:pt x="243" y="218"/>
                  <a:pt x="243" y="218"/>
                </a:cubicBezTo>
                <a:cubicBezTo>
                  <a:pt x="244" y="218"/>
                  <a:pt x="244" y="218"/>
                  <a:pt x="244" y="218"/>
                </a:cubicBezTo>
                <a:cubicBezTo>
                  <a:pt x="246" y="218"/>
                  <a:pt x="246" y="218"/>
                  <a:pt x="246" y="218"/>
                </a:cubicBezTo>
                <a:cubicBezTo>
                  <a:pt x="245" y="219"/>
                  <a:pt x="245" y="219"/>
                  <a:pt x="245" y="219"/>
                </a:cubicBezTo>
                <a:close/>
                <a:moveTo>
                  <a:pt x="270" y="219"/>
                </a:moveTo>
                <a:cubicBezTo>
                  <a:pt x="269" y="219"/>
                  <a:pt x="269" y="219"/>
                  <a:pt x="269" y="219"/>
                </a:cubicBezTo>
                <a:cubicBezTo>
                  <a:pt x="256" y="219"/>
                  <a:pt x="246" y="208"/>
                  <a:pt x="246" y="195"/>
                </a:cubicBezTo>
                <a:cubicBezTo>
                  <a:pt x="246" y="182"/>
                  <a:pt x="256" y="171"/>
                  <a:pt x="269" y="171"/>
                </a:cubicBezTo>
                <a:cubicBezTo>
                  <a:pt x="282" y="171"/>
                  <a:pt x="293" y="182"/>
                  <a:pt x="293" y="195"/>
                </a:cubicBezTo>
                <a:cubicBezTo>
                  <a:pt x="293" y="208"/>
                  <a:pt x="282" y="219"/>
                  <a:pt x="270" y="219"/>
                </a:cubicBezTo>
                <a:close/>
              </a:path>
            </a:pathLst>
          </a:custGeom>
          <a:solidFill>
            <a:srgbClr val="374C81"/>
          </a:solidFill>
          <a:ln w="9525" cap="flat" cmpd="sng">
            <a:solidFill>
              <a:srgbClr val="09AB9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500" name="Google Shape;500;p36"/>
          <p:cNvSpPr/>
          <p:nvPr/>
        </p:nvSpPr>
        <p:spPr>
          <a:xfrm>
            <a:off x="8325847" y="3785902"/>
            <a:ext cx="280885" cy="280885"/>
          </a:xfrm>
          <a:custGeom>
            <a:avLst/>
            <a:gdLst/>
            <a:ahLst/>
            <a:cxnLst/>
            <a:rect l="l" t="t" r="r" b="b"/>
            <a:pathLst>
              <a:path w="12800" h="12800" extrusionOk="0">
                <a:moveTo>
                  <a:pt x="11636" y="10473"/>
                </a:moveTo>
                <a:cubicBezTo>
                  <a:pt x="11636" y="10473"/>
                  <a:pt x="12800" y="10473"/>
                  <a:pt x="12800" y="9309"/>
                </a:cubicBezTo>
                <a:lnTo>
                  <a:pt x="12800" y="1164"/>
                </a:lnTo>
                <a:cubicBezTo>
                  <a:pt x="12800" y="0"/>
                  <a:pt x="11636" y="0"/>
                  <a:pt x="11636" y="0"/>
                </a:cubicBezTo>
                <a:lnTo>
                  <a:pt x="1164" y="0"/>
                </a:lnTo>
                <a:cubicBezTo>
                  <a:pt x="1164" y="0"/>
                  <a:pt x="0" y="0"/>
                  <a:pt x="0" y="1164"/>
                </a:cubicBezTo>
                <a:lnTo>
                  <a:pt x="0" y="9309"/>
                </a:lnTo>
                <a:cubicBezTo>
                  <a:pt x="0" y="10473"/>
                  <a:pt x="1164" y="10473"/>
                  <a:pt x="1164" y="10473"/>
                </a:cubicBezTo>
                <a:lnTo>
                  <a:pt x="4538" y="10473"/>
                </a:lnTo>
                <a:lnTo>
                  <a:pt x="4538" y="11636"/>
                </a:lnTo>
                <a:lnTo>
                  <a:pt x="3491" y="12800"/>
                </a:lnTo>
                <a:lnTo>
                  <a:pt x="9309" y="12800"/>
                </a:lnTo>
                <a:lnTo>
                  <a:pt x="8029" y="11636"/>
                </a:lnTo>
                <a:lnTo>
                  <a:pt x="8029" y="10473"/>
                </a:lnTo>
                <a:lnTo>
                  <a:pt x="11636" y="10473"/>
                </a:lnTo>
                <a:close/>
                <a:moveTo>
                  <a:pt x="582" y="1187"/>
                </a:moveTo>
                <a:cubicBezTo>
                  <a:pt x="582" y="582"/>
                  <a:pt x="1164" y="582"/>
                  <a:pt x="1164" y="582"/>
                </a:cubicBezTo>
                <a:lnTo>
                  <a:pt x="11636" y="582"/>
                </a:lnTo>
                <a:cubicBezTo>
                  <a:pt x="11636" y="582"/>
                  <a:pt x="12218" y="582"/>
                  <a:pt x="12218" y="1187"/>
                </a:cubicBezTo>
                <a:lnTo>
                  <a:pt x="12218" y="7564"/>
                </a:lnTo>
                <a:lnTo>
                  <a:pt x="582" y="7564"/>
                </a:lnTo>
                <a:lnTo>
                  <a:pt x="582" y="1187"/>
                </a:lnTo>
                <a:close/>
                <a:moveTo>
                  <a:pt x="4767" y="12154"/>
                </a:moveTo>
                <a:lnTo>
                  <a:pt x="5116" y="11636"/>
                </a:lnTo>
                <a:lnTo>
                  <a:pt x="5116" y="10473"/>
                </a:lnTo>
                <a:lnTo>
                  <a:pt x="7447" y="10473"/>
                </a:lnTo>
                <a:lnTo>
                  <a:pt x="7447" y="11636"/>
                </a:lnTo>
                <a:lnTo>
                  <a:pt x="7928" y="12154"/>
                </a:lnTo>
                <a:lnTo>
                  <a:pt x="4767" y="12154"/>
                </a:lnTo>
                <a:close/>
                <a:moveTo>
                  <a:pt x="1164" y="9891"/>
                </a:moveTo>
                <a:cubicBezTo>
                  <a:pt x="1164" y="9891"/>
                  <a:pt x="582" y="9891"/>
                  <a:pt x="582" y="9286"/>
                </a:cubicBezTo>
                <a:lnTo>
                  <a:pt x="582" y="8145"/>
                </a:lnTo>
                <a:lnTo>
                  <a:pt x="12218" y="8145"/>
                </a:lnTo>
                <a:lnTo>
                  <a:pt x="12218" y="9286"/>
                </a:lnTo>
                <a:cubicBezTo>
                  <a:pt x="12218" y="9891"/>
                  <a:pt x="11636" y="9891"/>
                  <a:pt x="11636" y="9891"/>
                </a:cubicBezTo>
                <a:lnTo>
                  <a:pt x="1164" y="9891"/>
                </a:lnTo>
                <a:close/>
              </a:path>
            </a:pathLst>
          </a:custGeom>
          <a:solidFill>
            <a:schemeClr val="accent1"/>
          </a:solidFill>
          <a:ln w="12700" cap="flat" cmpd="sng">
            <a:solidFill>
              <a:srgbClr val="09AB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02" name="Google Shape;502;p36"/>
          <p:cNvCxnSpPr/>
          <p:nvPr/>
        </p:nvCxnSpPr>
        <p:spPr>
          <a:xfrm>
            <a:off x="334943" y="4947926"/>
            <a:ext cx="11471568" cy="0"/>
          </a:xfrm>
          <a:prstGeom prst="straightConnector1">
            <a:avLst/>
          </a:prstGeom>
          <a:noFill/>
          <a:ln w="19050" cap="flat" cmpd="sng">
            <a:solidFill>
              <a:srgbClr val="BFBFBF"/>
            </a:solidFill>
            <a:prstDash val="lgDash"/>
            <a:miter lim="800000"/>
            <a:headEnd type="oval" w="med" len="med"/>
            <a:tailEnd type="oval" w="med" len="med"/>
          </a:ln>
        </p:spPr>
      </p:cxnSp>
      <p:sp>
        <p:nvSpPr>
          <p:cNvPr id="504" name="Google Shape;504;p36"/>
          <p:cNvSpPr txBox="1"/>
          <p:nvPr/>
        </p:nvSpPr>
        <p:spPr>
          <a:xfrm>
            <a:off x="336874" y="3713708"/>
            <a:ext cx="6287400"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dk1"/>
                </a:solidFill>
                <a:latin typeface="Arial" panose="020B0604020202020204" pitchFamily="34" charset="0"/>
                <a:ea typeface="Calibri"/>
                <a:cs typeface="Arial" panose="020B0604020202020204" pitchFamily="34" charset="0"/>
                <a:sym typeface="Calibri"/>
              </a:rPr>
              <a:t>                                               </a:t>
            </a:r>
            <a:r>
              <a:rPr lang="en-GB" sz="1600" b="1" dirty="0">
                <a:solidFill>
                  <a:schemeClr val="dk1"/>
                </a:solidFill>
                <a:latin typeface="Arial" panose="020B0604020202020204" pitchFamily="34" charset="0"/>
                <a:ea typeface="Calibri"/>
                <a:cs typeface="Arial" panose="020B0604020202020204" pitchFamily="34" charset="0"/>
                <a:sym typeface="Calibri"/>
              </a:rPr>
              <a:t>Data analysed</a:t>
            </a:r>
            <a:endParaRPr sz="1200" dirty="0">
              <a:latin typeface="Arial" panose="020B0604020202020204" pitchFamily="34" charset="0"/>
              <a:cs typeface="Arial" panose="020B0604020202020204" pitchFamily="34" charset="0"/>
            </a:endParaRPr>
          </a:p>
          <a:p>
            <a:pPr marL="342900" lvl="0" indent="-342900">
              <a:lnSpc>
                <a:spcPct val="150000"/>
              </a:lnSpc>
              <a:buClr>
                <a:schemeClr val="dk1"/>
              </a:buClr>
              <a:buSzPts val="1800"/>
              <a:buFont typeface="Arial"/>
              <a:buChar char="•"/>
            </a:pPr>
            <a:r>
              <a:rPr lang="en-GB" dirty="0">
                <a:solidFill>
                  <a:schemeClr val="dk1"/>
                </a:solidFill>
                <a:latin typeface="Arial" panose="020B0604020202020204" pitchFamily="34" charset="0"/>
                <a:ea typeface="Calibri"/>
                <a:cs typeface="Arial" panose="020B0604020202020204" pitchFamily="34" charset="0"/>
                <a:sym typeface="Calibri"/>
              </a:rPr>
              <a:t>Customer behavioural data(</a:t>
            </a:r>
            <a:r>
              <a:rPr lang="en-GB" dirty="0">
                <a:latin typeface="Arial" panose="020B0604020202020204" pitchFamily="34" charset="0"/>
                <a:cs typeface="Arial" panose="020B0604020202020204" pitchFamily="34" charset="0"/>
              </a:rPr>
              <a:t>via customer transaction history)</a:t>
            </a:r>
          </a:p>
          <a:p>
            <a:pPr marL="342900" lvl="0" indent="-342900">
              <a:lnSpc>
                <a:spcPct val="150000"/>
              </a:lnSpc>
              <a:buClr>
                <a:schemeClr val="dk1"/>
              </a:buClr>
              <a:buSzPts val="1800"/>
              <a:buFont typeface="Arial"/>
              <a:buChar char="•"/>
            </a:pPr>
            <a:r>
              <a:rPr lang="en-GB" dirty="0">
                <a:solidFill>
                  <a:schemeClr val="dk1"/>
                </a:solidFill>
                <a:latin typeface="Arial" panose="020B0604020202020204" pitchFamily="34" charset="0"/>
                <a:ea typeface="Calibri"/>
                <a:cs typeface="Arial" panose="020B0604020202020204" pitchFamily="34" charset="0"/>
                <a:sym typeface="Calibri"/>
              </a:rPr>
              <a:t>Demographic data (e.g. gender, age, location) </a:t>
            </a:r>
            <a:endParaRPr dirty="0">
              <a:latin typeface="Arial" panose="020B0604020202020204" pitchFamily="34" charset="0"/>
              <a:cs typeface="Arial" panose="020B0604020202020204" pitchFamily="34" charset="0"/>
            </a:endParaRPr>
          </a:p>
        </p:txBody>
      </p:sp>
      <p:sp>
        <p:nvSpPr>
          <p:cNvPr id="46" name="iconfont-1191-801512">
            <a:extLst>
              <a:ext uri="{FF2B5EF4-FFF2-40B4-BE49-F238E27FC236}">
                <a16:creationId xmlns:a16="http://schemas.microsoft.com/office/drawing/2014/main" id="{F4641779-AD36-E447-AE89-70CC8BF8BB42}"/>
              </a:ext>
            </a:extLst>
          </p:cNvPr>
          <p:cNvSpPr>
            <a:spLocks noChangeAspect="1"/>
          </p:cNvSpPr>
          <p:nvPr/>
        </p:nvSpPr>
        <p:spPr>
          <a:xfrm>
            <a:off x="4742248" y="5095306"/>
            <a:ext cx="230300" cy="237630"/>
          </a:xfrm>
          <a:custGeom>
            <a:avLst/>
            <a:gdLst>
              <a:gd name="T0" fmla="*/ 40 w 7790"/>
              <a:gd name="T1" fmla="*/ 0 h 8036"/>
              <a:gd name="T2" fmla="*/ 3458 w 7790"/>
              <a:gd name="T3" fmla="*/ 0 h 8036"/>
              <a:gd name="T4" fmla="*/ 3458 w 7790"/>
              <a:gd name="T5" fmla="*/ 3418 h 8036"/>
              <a:gd name="T6" fmla="*/ 40 w 7790"/>
              <a:gd name="T7" fmla="*/ 3418 h 8036"/>
              <a:gd name="T8" fmla="*/ 40 w 7790"/>
              <a:gd name="T9" fmla="*/ 0 h 8036"/>
              <a:gd name="T10" fmla="*/ 7790 w 7790"/>
              <a:gd name="T11" fmla="*/ 1695 h 8036"/>
              <a:gd name="T12" fmla="*/ 6170 w 7790"/>
              <a:gd name="T13" fmla="*/ 103 h 8036"/>
              <a:gd name="T14" fmla="*/ 4577 w 7790"/>
              <a:gd name="T15" fmla="*/ 1723 h 8036"/>
              <a:gd name="T16" fmla="*/ 6198 w 7790"/>
              <a:gd name="T17" fmla="*/ 3316 h 8036"/>
              <a:gd name="T18" fmla="*/ 7790 w 7790"/>
              <a:gd name="T19" fmla="*/ 1695 h 8036"/>
              <a:gd name="T20" fmla="*/ 0 w 7790"/>
              <a:gd name="T21" fmla="*/ 4618 h 8036"/>
              <a:gd name="T22" fmla="*/ 3417 w 7790"/>
              <a:gd name="T23" fmla="*/ 4618 h 8036"/>
              <a:gd name="T24" fmla="*/ 3417 w 7790"/>
              <a:gd name="T25" fmla="*/ 8036 h 8036"/>
              <a:gd name="T26" fmla="*/ 0 w 7790"/>
              <a:gd name="T27" fmla="*/ 8036 h 8036"/>
              <a:gd name="T28" fmla="*/ 0 w 7790"/>
              <a:gd name="T29" fmla="*/ 4618 h 8036"/>
              <a:gd name="T30" fmla="*/ 4353 w 7790"/>
              <a:gd name="T31" fmla="*/ 4618 h 8036"/>
              <a:gd name="T32" fmla="*/ 7770 w 7790"/>
              <a:gd name="T33" fmla="*/ 4618 h 8036"/>
              <a:gd name="T34" fmla="*/ 7770 w 7790"/>
              <a:gd name="T35" fmla="*/ 8036 h 8036"/>
              <a:gd name="T36" fmla="*/ 4353 w 7790"/>
              <a:gd name="T37" fmla="*/ 8036 h 8036"/>
              <a:gd name="T38" fmla="*/ 4353 w 7790"/>
              <a:gd name="T39" fmla="*/ 4618 h 8036"/>
              <a:gd name="T40" fmla="*/ 4353 w 7790"/>
              <a:gd name="T41" fmla="*/ 4618 h 8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90" h="8036">
                <a:moveTo>
                  <a:pt x="40" y="0"/>
                </a:moveTo>
                <a:lnTo>
                  <a:pt x="3458" y="0"/>
                </a:lnTo>
                <a:lnTo>
                  <a:pt x="3458" y="3418"/>
                </a:lnTo>
                <a:lnTo>
                  <a:pt x="40" y="3418"/>
                </a:lnTo>
                <a:lnTo>
                  <a:pt x="40" y="0"/>
                </a:lnTo>
                <a:close/>
                <a:moveTo>
                  <a:pt x="7790" y="1695"/>
                </a:moveTo>
                <a:lnTo>
                  <a:pt x="6170" y="103"/>
                </a:lnTo>
                <a:lnTo>
                  <a:pt x="4577" y="1723"/>
                </a:lnTo>
                <a:lnTo>
                  <a:pt x="6198" y="3316"/>
                </a:lnTo>
                <a:lnTo>
                  <a:pt x="7790" y="1695"/>
                </a:lnTo>
                <a:close/>
                <a:moveTo>
                  <a:pt x="0" y="4618"/>
                </a:moveTo>
                <a:lnTo>
                  <a:pt x="3417" y="4618"/>
                </a:lnTo>
                <a:lnTo>
                  <a:pt x="3417" y="8036"/>
                </a:lnTo>
                <a:lnTo>
                  <a:pt x="0" y="8036"/>
                </a:lnTo>
                <a:lnTo>
                  <a:pt x="0" y="4618"/>
                </a:lnTo>
                <a:close/>
                <a:moveTo>
                  <a:pt x="4353" y="4618"/>
                </a:moveTo>
                <a:lnTo>
                  <a:pt x="7770" y="4618"/>
                </a:lnTo>
                <a:lnTo>
                  <a:pt x="7770" y="8036"/>
                </a:lnTo>
                <a:lnTo>
                  <a:pt x="4353" y="8036"/>
                </a:lnTo>
                <a:lnTo>
                  <a:pt x="4353" y="4618"/>
                </a:lnTo>
                <a:close/>
                <a:moveTo>
                  <a:pt x="4353" y="4618"/>
                </a:moveTo>
                <a:close/>
              </a:path>
            </a:pathLst>
          </a:custGeom>
          <a:solidFill>
            <a:srgbClr val="09AB93"/>
          </a:solidFill>
          <a:ln>
            <a:solidFill>
              <a:srgbClr val="09A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Google Shape;436;p35">
            <a:extLst>
              <a:ext uri="{FF2B5EF4-FFF2-40B4-BE49-F238E27FC236}">
                <a16:creationId xmlns:a16="http://schemas.microsoft.com/office/drawing/2014/main" id="{D0BE3871-9FF5-DE49-B004-BAAA570151CC}"/>
              </a:ext>
            </a:extLst>
          </p:cNvPr>
          <p:cNvSpPr txBox="1"/>
          <p:nvPr/>
        </p:nvSpPr>
        <p:spPr>
          <a:xfrm>
            <a:off x="7108087" y="3701756"/>
            <a:ext cx="4212300"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dk1"/>
                </a:solidFill>
                <a:latin typeface="Arial" panose="020B0604020202020204" pitchFamily="34" charset="0"/>
                <a:ea typeface="Calibri"/>
                <a:cs typeface="Arial" panose="020B0604020202020204" pitchFamily="34" charset="0"/>
                <a:sym typeface="Calibri"/>
              </a:rPr>
              <a:t>                             </a:t>
            </a:r>
            <a:r>
              <a:rPr lang="en-GB" sz="1600" b="1" dirty="0">
                <a:solidFill>
                  <a:schemeClr val="dk1"/>
                </a:solidFill>
                <a:latin typeface="Arial" panose="020B0604020202020204" pitchFamily="34" charset="0"/>
                <a:ea typeface="Calibri"/>
                <a:cs typeface="Arial" panose="020B0604020202020204" pitchFamily="34" charset="0"/>
                <a:sym typeface="Calibri"/>
              </a:rPr>
              <a:t>Techniques</a:t>
            </a:r>
            <a:endParaRPr sz="1600" dirty="0">
              <a:solidFill>
                <a:schemeClr val="dk1"/>
              </a:solidFill>
              <a:latin typeface="Arial" panose="020B0604020202020204" pitchFamily="34" charset="0"/>
              <a:ea typeface="Calibri"/>
              <a:cs typeface="Arial" panose="020B0604020202020204" pitchFamily="34" charset="0"/>
              <a:sym typeface="Calibri"/>
            </a:endParaRPr>
          </a:p>
          <a:p>
            <a:pPr marL="285750" indent="-285750">
              <a:buClr>
                <a:schemeClr val="dk1"/>
              </a:buClr>
              <a:buSzPts val="1800"/>
              <a:buFont typeface="Arial"/>
              <a:buChar char="•"/>
            </a:pPr>
            <a:endParaRPr lang="en-GB" sz="1600" dirty="0">
              <a:solidFill>
                <a:schemeClr val="dk1"/>
              </a:solidFill>
              <a:latin typeface="Arial" panose="020B0604020202020204" pitchFamily="34" charset="0"/>
              <a:ea typeface="Calibri"/>
              <a:cs typeface="Arial" panose="020B0604020202020204" pitchFamily="34" charset="0"/>
              <a:sym typeface="Calibri"/>
            </a:endParaRPr>
          </a:p>
          <a:p>
            <a:pPr marL="285750" indent="-285750">
              <a:buClr>
                <a:schemeClr val="dk1"/>
              </a:buClr>
              <a:buSzPts val="1800"/>
              <a:buFont typeface="Arial" panose="020B0604020202020204" pitchFamily="34" charset="0"/>
              <a:buChar char="•"/>
            </a:pPr>
            <a:r>
              <a:rPr lang="en-GB" dirty="0">
                <a:solidFill>
                  <a:schemeClr val="dk1"/>
                </a:solidFill>
                <a:latin typeface="Arial" panose="020B0604020202020204" pitchFamily="34" charset="0"/>
                <a:ea typeface="Calibri"/>
                <a:cs typeface="Arial" panose="020B0604020202020204" pitchFamily="34" charset="0"/>
                <a:sym typeface="Calibri"/>
              </a:rPr>
              <a:t>Classification Model                      Clustering</a:t>
            </a:r>
            <a:endParaRPr lang="en-GB" dirty="0">
              <a:latin typeface="Arial" panose="020B0604020202020204" pitchFamily="34" charset="0"/>
              <a:cs typeface="Arial" panose="020B0604020202020204" pitchFamily="34" charset="0"/>
            </a:endParaRPr>
          </a:p>
          <a:p>
            <a:pPr marR="0" lvl="0" rtl="0">
              <a:spcBef>
                <a:spcPts val="0"/>
              </a:spcBef>
              <a:spcAft>
                <a:spcPts val="0"/>
              </a:spcAft>
              <a:buClr>
                <a:schemeClr val="dk1"/>
              </a:buClr>
              <a:buSzPts val="1800"/>
            </a:pPr>
            <a:endParaRPr sz="1200" dirty="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EB6EFF4C-7AA2-8F4D-8CC0-1A5724C34085}"/>
              </a:ext>
            </a:extLst>
          </p:cNvPr>
          <p:cNvSpPr/>
          <p:nvPr/>
        </p:nvSpPr>
        <p:spPr>
          <a:xfrm>
            <a:off x="9859292" y="4343077"/>
            <a:ext cx="36000" cy="3600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7E9202CE-BD92-A045-8230-43D8A68A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44" y="1957063"/>
            <a:ext cx="5885217" cy="21816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4F0CC7D-5EA1-CA4E-81B5-CD5E638C7FC3}"/>
              </a:ext>
            </a:extLst>
          </p:cNvPr>
          <p:cNvSpPr>
            <a:spLocks noGrp="1"/>
          </p:cNvSpPr>
          <p:nvPr>
            <p:ph type="title"/>
          </p:nvPr>
        </p:nvSpPr>
        <p:spPr/>
        <p:txBody>
          <a:bodyPr/>
          <a:lstStyle/>
          <a:p>
            <a:r>
              <a:rPr lang="en-GB" dirty="0"/>
              <a:t>Big Data Technology</a:t>
            </a:r>
            <a:endParaRPr lang="en-US" dirty="0"/>
          </a:p>
        </p:txBody>
      </p:sp>
      <p:sp>
        <p:nvSpPr>
          <p:cNvPr id="3" name="Text Placeholder 2">
            <a:extLst>
              <a:ext uri="{FF2B5EF4-FFF2-40B4-BE49-F238E27FC236}">
                <a16:creationId xmlns:a16="http://schemas.microsoft.com/office/drawing/2014/main" id="{79A24E24-702B-9848-B840-A12432F53907}"/>
              </a:ext>
            </a:extLst>
          </p:cNvPr>
          <p:cNvSpPr>
            <a:spLocks noGrp="1"/>
          </p:cNvSpPr>
          <p:nvPr>
            <p:ph type="body" idx="1"/>
          </p:nvPr>
        </p:nvSpPr>
        <p:spPr>
          <a:xfrm>
            <a:off x="334962" y="444876"/>
            <a:ext cx="11522377" cy="377539"/>
          </a:xfrm>
        </p:spPr>
        <p:txBody>
          <a:bodyPr/>
          <a:lstStyle/>
          <a:p>
            <a:r>
              <a:rPr lang="en-GB" dirty="0"/>
              <a:t>Key big data technologies involved in the proposal</a:t>
            </a:r>
          </a:p>
        </p:txBody>
      </p:sp>
      <p:grpSp>
        <p:nvGrpSpPr>
          <p:cNvPr id="28" name="Google Shape;351;p33">
            <a:extLst>
              <a:ext uri="{FF2B5EF4-FFF2-40B4-BE49-F238E27FC236}">
                <a16:creationId xmlns:a16="http://schemas.microsoft.com/office/drawing/2014/main" id="{AD0C51DA-096E-614D-970A-7C9D74E7DC22}"/>
              </a:ext>
            </a:extLst>
          </p:cNvPr>
          <p:cNvGrpSpPr/>
          <p:nvPr/>
        </p:nvGrpSpPr>
        <p:grpSpPr>
          <a:xfrm>
            <a:off x="5329422" y="1339491"/>
            <a:ext cx="6478910" cy="4743375"/>
            <a:chOff x="6303125" y="2883260"/>
            <a:chExt cx="5554232" cy="4298023"/>
          </a:xfrm>
        </p:grpSpPr>
        <p:grpSp>
          <p:nvGrpSpPr>
            <p:cNvPr id="29" name="Google Shape;352;p33">
              <a:extLst>
                <a:ext uri="{FF2B5EF4-FFF2-40B4-BE49-F238E27FC236}">
                  <a16:creationId xmlns:a16="http://schemas.microsoft.com/office/drawing/2014/main" id="{80819895-F7C1-2642-BD8A-D5788547E056}"/>
                </a:ext>
              </a:extLst>
            </p:cNvPr>
            <p:cNvGrpSpPr/>
            <p:nvPr/>
          </p:nvGrpSpPr>
          <p:grpSpPr>
            <a:xfrm>
              <a:off x="6303125" y="2883260"/>
              <a:ext cx="5554232" cy="4298023"/>
              <a:chOff x="6269775" y="3783785"/>
              <a:chExt cx="5554232" cy="4298023"/>
            </a:xfrm>
          </p:grpSpPr>
          <p:grpSp>
            <p:nvGrpSpPr>
              <p:cNvPr id="31" name="Google Shape;353;p33">
                <a:extLst>
                  <a:ext uri="{FF2B5EF4-FFF2-40B4-BE49-F238E27FC236}">
                    <a16:creationId xmlns:a16="http://schemas.microsoft.com/office/drawing/2014/main" id="{773CFAA5-544B-D744-86B8-FA28336E3779}"/>
                  </a:ext>
                </a:extLst>
              </p:cNvPr>
              <p:cNvGrpSpPr/>
              <p:nvPr/>
            </p:nvGrpSpPr>
            <p:grpSpPr>
              <a:xfrm>
                <a:off x="6269775" y="3876613"/>
                <a:ext cx="5311800" cy="4205195"/>
                <a:chOff x="6269775" y="3876613"/>
                <a:chExt cx="5311800" cy="4205195"/>
              </a:xfrm>
            </p:grpSpPr>
            <p:sp>
              <p:nvSpPr>
                <p:cNvPr id="35" name="Google Shape;354;p33">
                  <a:extLst>
                    <a:ext uri="{FF2B5EF4-FFF2-40B4-BE49-F238E27FC236}">
                      <a16:creationId xmlns:a16="http://schemas.microsoft.com/office/drawing/2014/main" id="{811A9378-7C80-2E47-B07D-B963B4ACE4DF}"/>
                    </a:ext>
                  </a:extLst>
                </p:cNvPr>
                <p:cNvSpPr txBox="1"/>
                <p:nvPr/>
              </p:nvSpPr>
              <p:spPr>
                <a:xfrm>
                  <a:off x="6269775" y="4107800"/>
                  <a:ext cx="5311800" cy="3974008"/>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dirty="0">
                    <a:solidFill>
                      <a:srgbClr val="292929"/>
                    </a:solidFill>
                    <a:highlight>
                      <a:srgbClr val="FFFFFF"/>
                    </a:highlight>
                    <a:latin typeface="Arial" panose="020B0604020202020204" pitchFamily="34" charset="0"/>
                    <a:ea typeface="Calibri"/>
                    <a:cs typeface="Arial" panose="020B0604020202020204" pitchFamily="34" charset="0"/>
                    <a:sym typeface="Calibri"/>
                  </a:endParaRPr>
                </a:p>
                <a:p>
                  <a:pPr>
                    <a:lnSpc>
                      <a:spcPct val="150000"/>
                    </a:lnSpc>
                  </a:pPr>
                  <a:r>
                    <a:rPr lang="en-GB" b="1" dirty="0">
                      <a:highlight>
                        <a:srgbClr val="FFFFFF"/>
                      </a:highlight>
                    </a:rPr>
                    <a:t>A classification model</a:t>
                  </a:r>
                  <a:r>
                    <a:rPr lang="en-GB" dirty="0">
                      <a:highlight>
                        <a:srgbClr val="FFFFFF"/>
                      </a:highlight>
                    </a:rPr>
                    <a:t> tries to draw some conclusion from the input variables given for training. It will </a:t>
                  </a:r>
                  <a:r>
                    <a:rPr lang="en-GB" b="1" dirty="0">
                      <a:highlight>
                        <a:srgbClr val="FFFFFF"/>
                      </a:highlight>
                    </a:rPr>
                    <a:t>predict the labels</a:t>
                  </a:r>
                  <a:r>
                    <a:rPr lang="en-GB" dirty="0">
                      <a:highlight>
                        <a:srgbClr val="FFFFFF"/>
                      </a:highlight>
                    </a:rPr>
                    <a:t> for the new dataset. In this case, the classification model</a:t>
                  </a:r>
                  <a:r>
                    <a:rPr lang="en-GB" b="1" dirty="0">
                      <a:highlight>
                        <a:srgbClr val="FFFFFF"/>
                      </a:highlight>
                    </a:rPr>
                    <a:t> </a:t>
                  </a:r>
                  <a:r>
                    <a:rPr lang="en-GB" dirty="0">
                      <a:highlight>
                        <a:srgbClr val="FFFFFF"/>
                      </a:highlight>
                    </a:rPr>
                    <a:t>aims to </a:t>
                  </a:r>
                  <a:r>
                    <a:rPr lang="en-GB" b="1" dirty="0">
                      <a:highlight>
                        <a:srgbClr val="FFFFFF"/>
                      </a:highlight>
                    </a:rPr>
                    <a:t>predict the result </a:t>
                  </a:r>
                  <a:r>
                    <a:rPr lang="en-GB" dirty="0">
                      <a:highlight>
                        <a:srgbClr val="FFFFFF"/>
                      </a:highlight>
                    </a:rPr>
                    <a:t>(will accept or reject the offer) of customers who have not considered the exchange product offer based on the the training dataset of customers who have considered and made the decision.</a:t>
                  </a:r>
                </a:p>
                <a:p>
                  <a:pPr>
                    <a:lnSpc>
                      <a:spcPct val="150000"/>
                    </a:lnSpc>
                  </a:pPr>
                  <a:br>
                    <a:rPr lang="en-GB" dirty="0">
                      <a:highlight>
                        <a:srgbClr val="FFFFFF"/>
                      </a:highlight>
                    </a:rPr>
                  </a:br>
                  <a:r>
                    <a:rPr lang="en-GB" b="1" dirty="0">
                      <a:highlight>
                        <a:srgbClr val="FFFFFF"/>
                      </a:highlight>
                    </a:rPr>
                    <a:t>Methodology</a:t>
                  </a:r>
                  <a:endParaRPr lang="en-GB" dirty="0">
                    <a:highlight>
                      <a:srgbClr val="FFFFFF"/>
                    </a:highlight>
                  </a:endParaRPr>
                </a:p>
                <a:p>
                  <a:pPr marL="285750" indent="-285750" fontAlgn="base">
                    <a:lnSpc>
                      <a:spcPct val="150000"/>
                    </a:lnSpc>
                    <a:buFont typeface="Wingdings" pitchFamily="2" charset="2"/>
                    <a:buChar char="q"/>
                  </a:pPr>
                  <a:r>
                    <a:rPr lang="en-GB" dirty="0">
                      <a:highlight>
                        <a:srgbClr val="FFFFFF"/>
                      </a:highlight>
                    </a:rPr>
                    <a:t>Random Forest Classifier</a:t>
                  </a:r>
                </a:p>
                <a:p>
                  <a:pPr marL="285750" indent="-285750" fontAlgn="base">
                    <a:lnSpc>
                      <a:spcPct val="150000"/>
                    </a:lnSpc>
                    <a:buFont typeface="Wingdings" pitchFamily="2" charset="2"/>
                    <a:buChar char="q"/>
                  </a:pPr>
                  <a:r>
                    <a:rPr lang="en-GB" dirty="0">
                      <a:highlight>
                        <a:srgbClr val="FFFFFF"/>
                      </a:highlight>
                    </a:rPr>
                    <a:t>Logistic Regression</a:t>
                  </a:r>
                </a:p>
                <a:p>
                  <a:pPr marL="285750" indent="-285750" fontAlgn="base">
                    <a:lnSpc>
                      <a:spcPct val="150000"/>
                    </a:lnSpc>
                    <a:buFont typeface="Wingdings" pitchFamily="2" charset="2"/>
                    <a:buChar char="q"/>
                  </a:pPr>
                  <a:r>
                    <a:rPr lang="en-GB" dirty="0">
                      <a:highlight>
                        <a:srgbClr val="FFFFFF"/>
                      </a:highlight>
                    </a:rPr>
                    <a:t>Naive Bayes Classifier</a:t>
                  </a:r>
                </a:p>
                <a:p>
                  <a:pPr marL="285750" indent="-285750" fontAlgn="base">
                    <a:lnSpc>
                      <a:spcPct val="150000"/>
                    </a:lnSpc>
                    <a:buFont typeface="Wingdings" pitchFamily="2" charset="2"/>
                    <a:buChar char="q"/>
                  </a:pPr>
                  <a:r>
                    <a:rPr lang="en-GB" dirty="0" err="1">
                      <a:highlight>
                        <a:srgbClr val="FFFFFF"/>
                      </a:highlight>
                    </a:rPr>
                    <a:t>XGboost</a:t>
                  </a:r>
                  <a:r>
                    <a:rPr lang="en-GB" dirty="0">
                      <a:highlight>
                        <a:srgbClr val="FFFFFF"/>
                      </a:highlight>
                    </a:rPr>
                    <a:t> Classifier</a:t>
                  </a:r>
                </a:p>
              </p:txBody>
            </p:sp>
            <p:sp>
              <p:nvSpPr>
                <p:cNvPr id="36" name="Google Shape;355;p33">
                  <a:extLst>
                    <a:ext uri="{FF2B5EF4-FFF2-40B4-BE49-F238E27FC236}">
                      <a16:creationId xmlns:a16="http://schemas.microsoft.com/office/drawing/2014/main" id="{734AF650-7976-9A46-9147-40DF28E75583}"/>
                    </a:ext>
                  </a:extLst>
                </p:cNvPr>
                <p:cNvSpPr/>
                <p:nvPr/>
              </p:nvSpPr>
              <p:spPr>
                <a:xfrm flipH="1">
                  <a:off x="8218275" y="3876613"/>
                  <a:ext cx="3310800" cy="492600"/>
                </a:xfrm>
                <a:prstGeom prst="homePlate">
                  <a:avLst>
                    <a:gd name="adj" fmla="val 50000"/>
                  </a:avLst>
                </a:prstGeom>
                <a:solidFill>
                  <a:srgbClr val="F2F2F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            </a:t>
                  </a:r>
                  <a:endParaRPr sz="1600" b="1" dirty="0">
                    <a:solidFill>
                      <a:srgbClr val="0070C0"/>
                    </a:solidFill>
                    <a:latin typeface="Microsoft YaHei"/>
                    <a:ea typeface="Microsoft YaHei"/>
                    <a:cs typeface="Microsoft YaHei"/>
                    <a:sym typeface="Microsoft YaHei"/>
                  </a:endParaRPr>
                </a:p>
              </p:txBody>
            </p:sp>
          </p:grpSp>
          <p:grpSp>
            <p:nvGrpSpPr>
              <p:cNvPr id="32" name="Google Shape;356;p33">
                <a:extLst>
                  <a:ext uri="{FF2B5EF4-FFF2-40B4-BE49-F238E27FC236}">
                    <a16:creationId xmlns:a16="http://schemas.microsoft.com/office/drawing/2014/main" id="{9A6DEF07-614F-3245-9678-4C9C0D2C5312}"/>
                  </a:ext>
                </a:extLst>
              </p:cNvPr>
              <p:cNvGrpSpPr/>
              <p:nvPr/>
            </p:nvGrpSpPr>
            <p:grpSpPr>
              <a:xfrm>
                <a:off x="11163492" y="3783785"/>
                <a:ext cx="660515" cy="678273"/>
                <a:chOff x="3153428" y="3894420"/>
                <a:chExt cx="2317597" cy="2349406"/>
              </a:xfrm>
            </p:grpSpPr>
            <p:sp>
              <p:nvSpPr>
                <p:cNvPr id="33" name="Google Shape;357;p33">
                  <a:extLst>
                    <a:ext uri="{FF2B5EF4-FFF2-40B4-BE49-F238E27FC236}">
                      <a16:creationId xmlns:a16="http://schemas.microsoft.com/office/drawing/2014/main" id="{77755B2C-6E2B-154E-B408-2475FFD35049}"/>
                    </a:ext>
                  </a:extLst>
                </p:cNvPr>
                <p:cNvSpPr/>
                <p:nvPr/>
              </p:nvSpPr>
              <p:spPr>
                <a:xfrm>
                  <a:off x="3197025" y="3894420"/>
                  <a:ext cx="2274000" cy="2217300"/>
                </a:xfrm>
                <a:prstGeom prst="ellipse">
                  <a:avLst/>
                </a:prstGeom>
                <a:solidFill>
                  <a:srgbClr val="FFFFFF"/>
                </a:solid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58;p33">
                  <a:extLst>
                    <a:ext uri="{FF2B5EF4-FFF2-40B4-BE49-F238E27FC236}">
                      <a16:creationId xmlns:a16="http://schemas.microsoft.com/office/drawing/2014/main" id="{79B3B0FF-C08E-A246-9BE8-8BEEC9115E93}"/>
                    </a:ext>
                  </a:extLst>
                </p:cNvPr>
                <p:cNvPicPr preferRelativeResize="0"/>
                <p:nvPr/>
              </p:nvPicPr>
              <p:blipFill rotWithShape="1">
                <a:blip r:embed="rId3">
                  <a:alphaModFix/>
                </a:blip>
                <a:srcRect/>
                <a:stretch/>
              </p:blipFill>
              <p:spPr>
                <a:xfrm>
                  <a:off x="3153428" y="4026525"/>
                  <a:ext cx="2183400" cy="2217300"/>
                </a:xfrm>
                <a:prstGeom prst="ellipse">
                  <a:avLst/>
                </a:prstGeom>
                <a:solidFill>
                  <a:srgbClr val="FFFFFF"/>
                </a:solidFill>
                <a:ln>
                  <a:noFill/>
                </a:ln>
              </p:spPr>
            </p:pic>
          </p:grpSp>
        </p:grpSp>
        <p:sp>
          <p:nvSpPr>
            <p:cNvPr id="30" name="Google Shape;359;p33">
              <a:extLst>
                <a:ext uri="{FF2B5EF4-FFF2-40B4-BE49-F238E27FC236}">
                  <a16:creationId xmlns:a16="http://schemas.microsoft.com/office/drawing/2014/main" id="{D9F455BF-6F5D-9B44-AB17-2DF5FC128138}"/>
                </a:ext>
              </a:extLst>
            </p:cNvPr>
            <p:cNvSpPr txBox="1"/>
            <p:nvPr/>
          </p:nvSpPr>
          <p:spPr>
            <a:xfrm>
              <a:off x="11374480" y="3010723"/>
              <a:ext cx="334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dirty="0">
                  <a:solidFill>
                    <a:schemeClr val="accent1"/>
                  </a:solidFill>
                  <a:latin typeface="Comic Sans MS"/>
                  <a:ea typeface="Comic Sans MS"/>
                  <a:cs typeface="Comic Sans MS"/>
                  <a:sym typeface="Comic Sans MS"/>
                </a:rPr>
                <a:t>3</a:t>
              </a:r>
              <a:endParaRPr sz="2000" b="1" dirty="0">
                <a:solidFill>
                  <a:schemeClr val="accent1"/>
                </a:solidFill>
                <a:latin typeface="Comic Sans MS"/>
                <a:ea typeface="Comic Sans MS"/>
                <a:cs typeface="Comic Sans MS"/>
                <a:sym typeface="Comic Sans MS"/>
              </a:endParaRPr>
            </a:p>
          </p:txBody>
        </p:sp>
      </p:grpSp>
      <p:sp>
        <p:nvSpPr>
          <p:cNvPr id="38" name="Google Shape;571;p38">
            <a:extLst>
              <a:ext uri="{FF2B5EF4-FFF2-40B4-BE49-F238E27FC236}">
                <a16:creationId xmlns:a16="http://schemas.microsoft.com/office/drawing/2014/main" id="{075CC951-8CDC-834B-90EF-91E11B8562C8}"/>
              </a:ext>
            </a:extLst>
          </p:cNvPr>
          <p:cNvSpPr>
            <a:spLocks/>
          </p:cNvSpPr>
          <p:nvPr/>
        </p:nvSpPr>
        <p:spPr>
          <a:xfrm>
            <a:off x="5398697" y="4715027"/>
            <a:ext cx="253867" cy="208870"/>
          </a:xfrm>
          <a:custGeom>
            <a:avLst/>
            <a:gdLst/>
            <a:ahLst/>
            <a:cxnLst/>
            <a:rect l="l" t="t" r="r" b="b"/>
            <a:pathLst>
              <a:path w="16070" h="13625" extrusionOk="0">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rgbClr val="00A4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 name="Google Shape;571;p38">
            <a:extLst>
              <a:ext uri="{FF2B5EF4-FFF2-40B4-BE49-F238E27FC236}">
                <a16:creationId xmlns:a16="http://schemas.microsoft.com/office/drawing/2014/main" id="{C257AE58-2DC1-C447-A359-B0ABB24B6CC7}"/>
              </a:ext>
            </a:extLst>
          </p:cNvPr>
          <p:cNvSpPr>
            <a:spLocks/>
          </p:cNvSpPr>
          <p:nvPr/>
        </p:nvSpPr>
        <p:spPr>
          <a:xfrm>
            <a:off x="5417174" y="5049545"/>
            <a:ext cx="253867" cy="208870"/>
          </a:xfrm>
          <a:custGeom>
            <a:avLst/>
            <a:gdLst/>
            <a:ahLst/>
            <a:cxnLst/>
            <a:rect l="l" t="t" r="r" b="b"/>
            <a:pathLst>
              <a:path w="16070" h="13625" extrusionOk="0">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rgbClr val="00A4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571;p38">
            <a:extLst>
              <a:ext uri="{FF2B5EF4-FFF2-40B4-BE49-F238E27FC236}">
                <a16:creationId xmlns:a16="http://schemas.microsoft.com/office/drawing/2014/main" id="{9514580B-F4E8-124D-8036-A432BFC2BC79}"/>
              </a:ext>
            </a:extLst>
          </p:cNvPr>
          <p:cNvSpPr>
            <a:spLocks/>
          </p:cNvSpPr>
          <p:nvPr/>
        </p:nvSpPr>
        <p:spPr>
          <a:xfrm>
            <a:off x="5407937" y="5383743"/>
            <a:ext cx="253867" cy="208870"/>
          </a:xfrm>
          <a:custGeom>
            <a:avLst/>
            <a:gdLst/>
            <a:ahLst/>
            <a:cxnLst/>
            <a:rect l="l" t="t" r="r" b="b"/>
            <a:pathLst>
              <a:path w="16070" h="13625" extrusionOk="0">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rgbClr val="00A4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571;p38">
            <a:extLst>
              <a:ext uri="{FF2B5EF4-FFF2-40B4-BE49-F238E27FC236}">
                <a16:creationId xmlns:a16="http://schemas.microsoft.com/office/drawing/2014/main" id="{CB04DAE2-1508-BE4E-B969-D57CAB0D5569}"/>
              </a:ext>
            </a:extLst>
          </p:cNvPr>
          <p:cNvSpPr/>
          <p:nvPr/>
        </p:nvSpPr>
        <p:spPr>
          <a:xfrm>
            <a:off x="5412556" y="5718737"/>
            <a:ext cx="253867" cy="208870"/>
          </a:xfrm>
          <a:custGeom>
            <a:avLst/>
            <a:gdLst/>
            <a:ahLst/>
            <a:cxnLst/>
            <a:rect l="l" t="t" r="r" b="b"/>
            <a:pathLst>
              <a:path w="16070" h="13625" extrusionOk="0">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rgbClr val="00A4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TextBox 42">
            <a:extLst>
              <a:ext uri="{FF2B5EF4-FFF2-40B4-BE49-F238E27FC236}">
                <a16:creationId xmlns:a16="http://schemas.microsoft.com/office/drawing/2014/main" id="{50C8CDD3-9153-AE4A-8C8A-337B2E78A024}"/>
              </a:ext>
            </a:extLst>
          </p:cNvPr>
          <p:cNvSpPr txBox="1"/>
          <p:nvPr/>
        </p:nvSpPr>
        <p:spPr>
          <a:xfrm>
            <a:off x="8041966" y="1520683"/>
            <a:ext cx="2387976" cy="369332"/>
          </a:xfrm>
          <a:prstGeom prst="rect">
            <a:avLst/>
          </a:prstGeom>
          <a:noFill/>
        </p:spPr>
        <p:txBody>
          <a:bodyPr wrap="square" rtlCol="0">
            <a:spAutoFit/>
          </a:bodyPr>
          <a:lstStyle/>
          <a:p>
            <a:pPr algn="ctr"/>
            <a:r>
              <a:rPr lang="en-US" sz="1800" dirty="0">
                <a:solidFill>
                  <a:schemeClr val="tx2">
                    <a:lumMod val="50000"/>
                  </a:schemeClr>
                </a:solidFill>
                <a:latin typeface="Arial" panose="020B0604020202020204" pitchFamily="34" charset="0"/>
                <a:cs typeface="Arial" panose="020B0604020202020204" pitchFamily="34" charset="0"/>
              </a:rPr>
              <a:t>Classification Model</a:t>
            </a:r>
          </a:p>
        </p:txBody>
      </p:sp>
    </p:spTree>
    <p:extLst>
      <p:ext uri="{BB962C8B-B14F-4D97-AF65-F5344CB8AC3E}">
        <p14:creationId xmlns:p14="http://schemas.microsoft.com/office/powerpoint/2010/main" val="202430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1B6B-AD57-2D40-A763-D789F7D69BF2}"/>
              </a:ext>
            </a:extLst>
          </p:cNvPr>
          <p:cNvSpPr>
            <a:spLocks noGrp="1"/>
          </p:cNvSpPr>
          <p:nvPr>
            <p:ph type="title"/>
          </p:nvPr>
        </p:nvSpPr>
        <p:spPr>
          <a:xfrm>
            <a:off x="354005" y="193215"/>
            <a:ext cx="11512321" cy="430887"/>
          </a:xfrm>
        </p:spPr>
        <p:txBody>
          <a:bodyPr/>
          <a:lstStyle/>
          <a:p>
            <a:r>
              <a:rPr lang="en-US" dirty="0"/>
              <a:t>Dyson’s APP Demo</a:t>
            </a:r>
          </a:p>
        </p:txBody>
      </p:sp>
      <p:sp>
        <p:nvSpPr>
          <p:cNvPr id="3" name="Text Placeholder 2">
            <a:extLst>
              <a:ext uri="{FF2B5EF4-FFF2-40B4-BE49-F238E27FC236}">
                <a16:creationId xmlns:a16="http://schemas.microsoft.com/office/drawing/2014/main" id="{DA12FD68-0A7A-AD4F-BC9F-C77DD102A5AD}"/>
              </a:ext>
            </a:extLst>
          </p:cNvPr>
          <p:cNvSpPr>
            <a:spLocks noGrp="1"/>
          </p:cNvSpPr>
          <p:nvPr>
            <p:ph type="body" idx="1"/>
          </p:nvPr>
        </p:nvSpPr>
        <p:spPr/>
        <p:txBody>
          <a:bodyPr/>
          <a:lstStyle/>
          <a:p>
            <a:endParaRPr lang="en-US" dirty="0"/>
          </a:p>
        </p:txBody>
      </p:sp>
      <p:pic>
        <p:nvPicPr>
          <p:cNvPr id="4" name="WhatsApp Video 2021-04-23 at 17.06.50.mp4" descr="WhatsApp Video 2021-04-23 at 17.06.50.mp4">
            <a:hlinkClick r:id="" action="ppaction://media"/>
            <a:extLst>
              <a:ext uri="{FF2B5EF4-FFF2-40B4-BE49-F238E27FC236}">
                <a16:creationId xmlns:a16="http://schemas.microsoft.com/office/drawing/2014/main" id="{D7E2454A-28EF-354B-A953-B6073D3A048E}"/>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930402" y="877487"/>
            <a:ext cx="3119356" cy="5671556"/>
          </a:xfrm>
          <a:prstGeom prst="rect">
            <a:avLst/>
          </a:prstGeom>
        </p:spPr>
      </p:pic>
      <p:sp>
        <p:nvSpPr>
          <p:cNvPr id="5" name="TextBox 4">
            <a:extLst>
              <a:ext uri="{FF2B5EF4-FFF2-40B4-BE49-F238E27FC236}">
                <a16:creationId xmlns:a16="http://schemas.microsoft.com/office/drawing/2014/main" id="{30F45932-2115-5641-822C-A4D62EC72DC5}"/>
              </a:ext>
            </a:extLst>
          </p:cNvPr>
          <p:cNvSpPr txBox="1"/>
          <p:nvPr/>
        </p:nvSpPr>
        <p:spPr>
          <a:xfrm>
            <a:off x="8226552" y="1219200"/>
            <a:ext cx="2548128" cy="369332"/>
          </a:xfrm>
          <a:prstGeom prst="rect">
            <a:avLst/>
          </a:prstGeom>
          <a:noFill/>
        </p:spPr>
        <p:txBody>
          <a:bodyPr wrap="square" rtlCol="0">
            <a:spAutoFit/>
          </a:bodyPr>
          <a:lstStyle/>
          <a:p>
            <a:pPr algn="just"/>
            <a:r>
              <a:rPr lang="en-US" sz="1800" b="1" dirty="0"/>
              <a:t>A mobile ‘Website’</a:t>
            </a:r>
          </a:p>
        </p:txBody>
      </p:sp>
      <p:sp>
        <p:nvSpPr>
          <p:cNvPr id="6" name="TextBox 5">
            <a:extLst>
              <a:ext uri="{FF2B5EF4-FFF2-40B4-BE49-F238E27FC236}">
                <a16:creationId xmlns:a16="http://schemas.microsoft.com/office/drawing/2014/main" id="{4A7D35EB-B61E-7F47-99AF-A8E812433413}"/>
              </a:ext>
            </a:extLst>
          </p:cNvPr>
          <p:cNvSpPr txBox="1"/>
          <p:nvPr/>
        </p:nvSpPr>
        <p:spPr>
          <a:xfrm>
            <a:off x="7042784" y="1643148"/>
            <a:ext cx="4218813" cy="1164570"/>
          </a:xfrm>
          <a:prstGeom prst="rect">
            <a:avLst/>
          </a:prstGeom>
          <a:noFill/>
        </p:spPr>
        <p:txBody>
          <a:bodyPr wrap="square" rtlCol="0">
            <a:spAutoFit/>
          </a:bodyPr>
          <a:lstStyle/>
          <a:p>
            <a:pPr algn="just">
              <a:lnSpc>
                <a:spcPct val="150000"/>
              </a:lnSpc>
            </a:pPr>
            <a:r>
              <a:rPr lang="en-US" sz="1600" dirty="0"/>
              <a:t>Every function that is available on Dyson’s website is included on our app, bringing more convenience for the customers</a:t>
            </a:r>
          </a:p>
        </p:txBody>
      </p:sp>
      <p:sp>
        <p:nvSpPr>
          <p:cNvPr id="7" name="TextBox 6">
            <a:extLst>
              <a:ext uri="{FF2B5EF4-FFF2-40B4-BE49-F238E27FC236}">
                <a16:creationId xmlns:a16="http://schemas.microsoft.com/office/drawing/2014/main" id="{1039B4BA-4CD1-1D4A-9D98-DFF67A6171F2}"/>
              </a:ext>
            </a:extLst>
          </p:cNvPr>
          <p:cNvSpPr txBox="1"/>
          <p:nvPr/>
        </p:nvSpPr>
        <p:spPr>
          <a:xfrm>
            <a:off x="7042785" y="3515731"/>
            <a:ext cx="4218813" cy="785343"/>
          </a:xfrm>
          <a:prstGeom prst="rect">
            <a:avLst/>
          </a:prstGeom>
          <a:noFill/>
        </p:spPr>
        <p:txBody>
          <a:bodyPr wrap="square" rtlCol="0">
            <a:spAutoFit/>
          </a:bodyPr>
          <a:lstStyle/>
          <a:p>
            <a:pPr algn="just">
              <a:lnSpc>
                <a:spcPct val="150000"/>
              </a:lnSpc>
            </a:pPr>
            <a:r>
              <a:rPr lang="en-US" sz="1600" dirty="0"/>
              <a:t>A communication platform for Dyson’s fans and technology lovers</a:t>
            </a:r>
          </a:p>
        </p:txBody>
      </p:sp>
      <p:sp>
        <p:nvSpPr>
          <p:cNvPr id="8" name="TextBox 7">
            <a:extLst>
              <a:ext uri="{FF2B5EF4-FFF2-40B4-BE49-F238E27FC236}">
                <a16:creationId xmlns:a16="http://schemas.microsoft.com/office/drawing/2014/main" id="{8B7004F5-E073-9246-B9C0-EF742B1FC349}"/>
              </a:ext>
            </a:extLst>
          </p:cNvPr>
          <p:cNvSpPr txBox="1"/>
          <p:nvPr/>
        </p:nvSpPr>
        <p:spPr>
          <a:xfrm>
            <a:off x="7108044" y="5083257"/>
            <a:ext cx="4334256" cy="785343"/>
          </a:xfrm>
          <a:prstGeom prst="rect">
            <a:avLst/>
          </a:prstGeom>
          <a:noFill/>
        </p:spPr>
        <p:txBody>
          <a:bodyPr wrap="square" rtlCol="0">
            <a:spAutoFit/>
          </a:bodyPr>
          <a:lstStyle/>
          <a:p>
            <a:pPr algn="just">
              <a:lnSpc>
                <a:spcPct val="150000"/>
              </a:lnSpc>
            </a:pPr>
            <a:r>
              <a:rPr lang="en-US" sz="1600" dirty="0"/>
              <a:t>A window for potential customers to explore more of Dyson </a:t>
            </a:r>
          </a:p>
        </p:txBody>
      </p:sp>
      <p:cxnSp>
        <p:nvCxnSpPr>
          <p:cNvPr id="9" name="Straight Connector 8">
            <a:extLst>
              <a:ext uri="{FF2B5EF4-FFF2-40B4-BE49-F238E27FC236}">
                <a16:creationId xmlns:a16="http://schemas.microsoft.com/office/drawing/2014/main" id="{BE724AFB-CFAB-5142-9456-D29A270062DE}"/>
              </a:ext>
            </a:extLst>
          </p:cNvPr>
          <p:cNvCxnSpPr/>
          <p:nvPr/>
        </p:nvCxnSpPr>
        <p:spPr>
          <a:xfrm flipH="1">
            <a:off x="4218157" y="1425678"/>
            <a:ext cx="2402241" cy="0"/>
          </a:xfrm>
          <a:prstGeom prst="line">
            <a:avLst/>
          </a:prstGeom>
          <a:ln w="15875">
            <a:solidFill>
              <a:schemeClr val="tx1">
                <a:alpha val="2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iconfont-1177-866102">
            <a:extLst>
              <a:ext uri="{FF2B5EF4-FFF2-40B4-BE49-F238E27FC236}">
                <a16:creationId xmlns:a16="http://schemas.microsoft.com/office/drawing/2014/main" id="{6D92F667-C3F1-F44A-BA23-7AFEF0605553}"/>
              </a:ext>
            </a:extLst>
          </p:cNvPr>
          <p:cNvSpPr>
            <a:spLocks noChangeAspect="1"/>
          </p:cNvSpPr>
          <p:nvPr/>
        </p:nvSpPr>
        <p:spPr>
          <a:xfrm>
            <a:off x="7430566" y="1211001"/>
            <a:ext cx="241752" cy="394183"/>
          </a:xfrm>
          <a:custGeom>
            <a:avLst/>
            <a:gdLst>
              <a:gd name="T0" fmla="*/ 977 w 7492"/>
              <a:gd name="T1" fmla="*/ 0 h 12216"/>
              <a:gd name="T2" fmla="*/ 0 w 7492"/>
              <a:gd name="T3" fmla="*/ 11239 h 12216"/>
              <a:gd name="T4" fmla="*/ 6515 w 7492"/>
              <a:gd name="T5" fmla="*/ 12216 h 12216"/>
              <a:gd name="T6" fmla="*/ 7492 w 7492"/>
              <a:gd name="T7" fmla="*/ 977 h 12216"/>
              <a:gd name="T8" fmla="*/ 2850 w 7492"/>
              <a:gd name="T9" fmla="*/ 893 h 12216"/>
              <a:gd name="T10" fmla="*/ 4401 w 7492"/>
              <a:gd name="T11" fmla="*/ 651 h 12216"/>
              <a:gd name="T12" fmla="*/ 4642 w 7492"/>
              <a:gd name="T13" fmla="*/ 899 h 12216"/>
              <a:gd name="T14" fmla="*/ 3091 w 7492"/>
              <a:gd name="T15" fmla="*/ 1140 h 12216"/>
              <a:gd name="T16" fmla="*/ 2850 w 7492"/>
              <a:gd name="T17" fmla="*/ 893 h 12216"/>
              <a:gd name="T18" fmla="*/ 3217 w 7492"/>
              <a:gd name="T19" fmla="*/ 11320 h 12216"/>
              <a:gd name="T20" fmla="*/ 4275 w 7492"/>
              <a:gd name="T21" fmla="*/ 11320 h 12216"/>
              <a:gd name="T22" fmla="*/ 6678 w 7492"/>
              <a:gd name="T23" fmla="*/ 10261 h 12216"/>
              <a:gd name="T24" fmla="*/ 977 w 7492"/>
              <a:gd name="T25" fmla="*/ 10424 h 12216"/>
              <a:gd name="T26" fmla="*/ 814 w 7492"/>
              <a:gd name="T27" fmla="*/ 1955 h 12216"/>
              <a:gd name="T28" fmla="*/ 6515 w 7492"/>
              <a:gd name="T29" fmla="*/ 1792 h 12216"/>
              <a:gd name="T30" fmla="*/ 6678 w 7492"/>
              <a:gd name="T31" fmla="*/ 10261 h 12216"/>
              <a:gd name="T32" fmla="*/ 1627 w 7492"/>
              <a:gd name="T33" fmla="*/ 8307 h 12216"/>
              <a:gd name="T34" fmla="*/ 1466 w 7492"/>
              <a:gd name="T35" fmla="*/ 8472 h 12216"/>
              <a:gd name="T36" fmla="*/ 5865 w 7492"/>
              <a:gd name="T37" fmla="*/ 8633 h 12216"/>
              <a:gd name="T38" fmla="*/ 6026 w 7492"/>
              <a:gd name="T39" fmla="*/ 8468 h 12216"/>
              <a:gd name="T40" fmla="*/ 5864 w 7492"/>
              <a:gd name="T41" fmla="*/ 6190 h 12216"/>
              <a:gd name="T42" fmla="*/ 1791 w 7492"/>
              <a:gd name="T43" fmla="*/ 3257 h 12216"/>
              <a:gd name="T44" fmla="*/ 1466 w 7492"/>
              <a:gd name="T45" fmla="*/ 3257 h 12216"/>
              <a:gd name="T46" fmla="*/ 1791 w 7492"/>
              <a:gd name="T47" fmla="*/ 6515 h 12216"/>
              <a:gd name="T48" fmla="*/ 6026 w 7492"/>
              <a:gd name="T49" fmla="*/ 6352 h 12216"/>
              <a:gd name="T50" fmla="*/ 5865 w 7492"/>
              <a:gd name="T51" fmla="*/ 9284 h 12216"/>
              <a:gd name="T52" fmla="*/ 1466 w 7492"/>
              <a:gd name="T53" fmla="*/ 9445 h 12216"/>
              <a:gd name="T54" fmla="*/ 1627 w 7492"/>
              <a:gd name="T55" fmla="*/ 9610 h 12216"/>
              <a:gd name="T56" fmla="*/ 6026 w 7492"/>
              <a:gd name="T57" fmla="*/ 9449 h 12216"/>
              <a:gd name="T58" fmla="*/ 5865 w 7492"/>
              <a:gd name="T59" fmla="*/ 9284 h 12216"/>
              <a:gd name="T60" fmla="*/ 1627 w 7492"/>
              <a:gd name="T61" fmla="*/ 7330 h 12216"/>
              <a:gd name="T62" fmla="*/ 1466 w 7492"/>
              <a:gd name="T63" fmla="*/ 7494 h 12216"/>
              <a:gd name="T64" fmla="*/ 5865 w 7492"/>
              <a:gd name="T65" fmla="*/ 7655 h 12216"/>
              <a:gd name="T66" fmla="*/ 6026 w 7492"/>
              <a:gd name="T67" fmla="*/ 7491 h 12216"/>
              <a:gd name="T68" fmla="*/ 3308 w 7492"/>
              <a:gd name="T69" fmla="*/ 4802 h 12216"/>
              <a:gd name="T70" fmla="*/ 5864 w 7492"/>
              <a:gd name="T71" fmla="*/ 4067 h 12216"/>
              <a:gd name="T72" fmla="*/ 4072 w 7492"/>
              <a:gd name="T73" fmla="*/ 3583 h 12216"/>
              <a:gd name="T74" fmla="*/ 2769 w 7492"/>
              <a:gd name="T75" fmla="*/ 3583 h 12216"/>
              <a:gd name="T76" fmla="*/ 2117 w 7492"/>
              <a:gd name="T77" fmla="*/ 4914 h 12216"/>
              <a:gd name="T78" fmla="*/ 3308 w 7492"/>
              <a:gd name="T79" fmla="*/ 4802 h 12216"/>
              <a:gd name="T80" fmla="*/ 4072 w 7492"/>
              <a:gd name="T81" fmla="*/ 4724 h 12216"/>
              <a:gd name="T82" fmla="*/ 2769 w 7492"/>
              <a:gd name="T83" fmla="*/ 4724 h 12216"/>
              <a:gd name="T84" fmla="*/ 2117 w 7492"/>
              <a:gd name="T85" fmla="*/ 5864 h 12216"/>
              <a:gd name="T86" fmla="*/ 5864 w 7492"/>
              <a:gd name="T87" fmla="*/ 4398 h 12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492" h="12216">
                <a:moveTo>
                  <a:pt x="6515" y="0"/>
                </a:moveTo>
                <a:lnTo>
                  <a:pt x="977" y="0"/>
                </a:lnTo>
                <a:cubicBezTo>
                  <a:pt x="438" y="0"/>
                  <a:pt x="0" y="438"/>
                  <a:pt x="0" y="977"/>
                </a:cubicBezTo>
                <a:lnTo>
                  <a:pt x="0" y="11239"/>
                </a:lnTo>
                <a:cubicBezTo>
                  <a:pt x="0" y="11778"/>
                  <a:pt x="438" y="12216"/>
                  <a:pt x="977" y="12216"/>
                </a:cubicBezTo>
                <a:lnTo>
                  <a:pt x="6515" y="12216"/>
                </a:lnTo>
                <a:cubicBezTo>
                  <a:pt x="7054" y="12216"/>
                  <a:pt x="7492" y="11778"/>
                  <a:pt x="7492" y="11239"/>
                </a:cubicBezTo>
                <a:lnTo>
                  <a:pt x="7492" y="977"/>
                </a:lnTo>
                <a:cubicBezTo>
                  <a:pt x="7492" y="438"/>
                  <a:pt x="7054" y="0"/>
                  <a:pt x="6515" y="0"/>
                </a:cubicBezTo>
                <a:close/>
                <a:moveTo>
                  <a:pt x="2850" y="893"/>
                </a:moveTo>
                <a:cubicBezTo>
                  <a:pt x="2850" y="759"/>
                  <a:pt x="2958" y="651"/>
                  <a:pt x="3091" y="651"/>
                </a:cubicBezTo>
                <a:lnTo>
                  <a:pt x="4401" y="651"/>
                </a:lnTo>
                <a:cubicBezTo>
                  <a:pt x="4534" y="651"/>
                  <a:pt x="4642" y="759"/>
                  <a:pt x="4642" y="893"/>
                </a:cubicBezTo>
                <a:lnTo>
                  <a:pt x="4642" y="899"/>
                </a:lnTo>
                <a:cubicBezTo>
                  <a:pt x="4642" y="1033"/>
                  <a:pt x="4534" y="1140"/>
                  <a:pt x="4401" y="1140"/>
                </a:cubicBezTo>
                <a:lnTo>
                  <a:pt x="3091" y="1140"/>
                </a:lnTo>
                <a:cubicBezTo>
                  <a:pt x="2958" y="1140"/>
                  <a:pt x="2850" y="1033"/>
                  <a:pt x="2850" y="899"/>
                </a:cubicBezTo>
                <a:lnTo>
                  <a:pt x="2850" y="893"/>
                </a:lnTo>
                <a:close/>
                <a:moveTo>
                  <a:pt x="3746" y="11849"/>
                </a:moveTo>
                <a:cubicBezTo>
                  <a:pt x="3455" y="11849"/>
                  <a:pt x="3217" y="11612"/>
                  <a:pt x="3217" y="11320"/>
                </a:cubicBezTo>
                <a:cubicBezTo>
                  <a:pt x="3217" y="11028"/>
                  <a:pt x="3454" y="10791"/>
                  <a:pt x="3746" y="10791"/>
                </a:cubicBezTo>
                <a:cubicBezTo>
                  <a:pt x="4038" y="10791"/>
                  <a:pt x="4275" y="11028"/>
                  <a:pt x="4275" y="11320"/>
                </a:cubicBezTo>
                <a:cubicBezTo>
                  <a:pt x="4275" y="11612"/>
                  <a:pt x="4038" y="11849"/>
                  <a:pt x="3746" y="11849"/>
                </a:cubicBezTo>
                <a:close/>
                <a:moveTo>
                  <a:pt x="6678" y="10261"/>
                </a:moveTo>
                <a:cubicBezTo>
                  <a:pt x="6678" y="10351"/>
                  <a:pt x="6605" y="10424"/>
                  <a:pt x="6515" y="10424"/>
                </a:cubicBezTo>
                <a:lnTo>
                  <a:pt x="977" y="10424"/>
                </a:lnTo>
                <a:cubicBezTo>
                  <a:pt x="887" y="10424"/>
                  <a:pt x="814" y="10351"/>
                  <a:pt x="814" y="10261"/>
                </a:cubicBezTo>
                <a:lnTo>
                  <a:pt x="814" y="1955"/>
                </a:lnTo>
                <a:cubicBezTo>
                  <a:pt x="814" y="1865"/>
                  <a:pt x="887" y="1792"/>
                  <a:pt x="977" y="1792"/>
                </a:cubicBezTo>
                <a:lnTo>
                  <a:pt x="6515" y="1792"/>
                </a:lnTo>
                <a:cubicBezTo>
                  <a:pt x="6605" y="1792"/>
                  <a:pt x="6678" y="1865"/>
                  <a:pt x="6678" y="1955"/>
                </a:cubicBezTo>
                <a:lnTo>
                  <a:pt x="6678" y="10261"/>
                </a:lnTo>
                <a:close/>
                <a:moveTo>
                  <a:pt x="5865" y="8307"/>
                </a:moveTo>
                <a:lnTo>
                  <a:pt x="1627" y="8307"/>
                </a:lnTo>
                <a:cubicBezTo>
                  <a:pt x="1538" y="8307"/>
                  <a:pt x="1466" y="8379"/>
                  <a:pt x="1466" y="8468"/>
                </a:cubicBezTo>
                <a:lnTo>
                  <a:pt x="1466" y="8472"/>
                </a:lnTo>
                <a:cubicBezTo>
                  <a:pt x="1466" y="8560"/>
                  <a:pt x="1538" y="8633"/>
                  <a:pt x="1627" y="8633"/>
                </a:cubicBezTo>
                <a:lnTo>
                  <a:pt x="5865" y="8633"/>
                </a:lnTo>
                <a:cubicBezTo>
                  <a:pt x="5954" y="8633"/>
                  <a:pt x="6026" y="8561"/>
                  <a:pt x="6026" y="8472"/>
                </a:cubicBezTo>
                <a:lnTo>
                  <a:pt x="6026" y="8468"/>
                </a:lnTo>
                <a:cubicBezTo>
                  <a:pt x="6026" y="8379"/>
                  <a:pt x="5954" y="8307"/>
                  <a:pt x="5865" y="8307"/>
                </a:cubicBezTo>
                <a:close/>
                <a:moveTo>
                  <a:pt x="5864" y="6190"/>
                </a:moveTo>
                <a:lnTo>
                  <a:pt x="1791" y="6190"/>
                </a:lnTo>
                <a:lnTo>
                  <a:pt x="1791" y="3257"/>
                </a:lnTo>
                <a:cubicBezTo>
                  <a:pt x="1791" y="3167"/>
                  <a:pt x="1718" y="3094"/>
                  <a:pt x="1628" y="3094"/>
                </a:cubicBezTo>
                <a:cubicBezTo>
                  <a:pt x="1539" y="3094"/>
                  <a:pt x="1466" y="3167"/>
                  <a:pt x="1466" y="3257"/>
                </a:cubicBezTo>
                <a:lnTo>
                  <a:pt x="1466" y="6189"/>
                </a:lnTo>
                <a:cubicBezTo>
                  <a:pt x="1466" y="6369"/>
                  <a:pt x="1612" y="6515"/>
                  <a:pt x="1791" y="6515"/>
                </a:cubicBezTo>
                <a:lnTo>
                  <a:pt x="5864" y="6515"/>
                </a:lnTo>
                <a:cubicBezTo>
                  <a:pt x="5953" y="6515"/>
                  <a:pt x="6026" y="6442"/>
                  <a:pt x="6026" y="6352"/>
                </a:cubicBezTo>
                <a:cubicBezTo>
                  <a:pt x="6026" y="6262"/>
                  <a:pt x="5953" y="6190"/>
                  <a:pt x="5864" y="6190"/>
                </a:cubicBezTo>
                <a:close/>
                <a:moveTo>
                  <a:pt x="5865" y="9284"/>
                </a:moveTo>
                <a:lnTo>
                  <a:pt x="1627" y="9284"/>
                </a:lnTo>
                <a:cubicBezTo>
                  <a:pt x="1538" y="9284"/>
                  <a:pt x="1466" y="9356"/>
                  <a:pt x="1466" y="9445"/>
                </a:cubicBezTo>
                <a:lnTo>
                  <a:pt x="1466" y="9449"/>
                </a:lnTo>
                <a:cubicBezTo>
                  <a:pt x="1466" y="9538"/>
                  <a:pt x="1538" y="9610"/>
                  <a:pt x="1627" y="9610"/>
                </a:cubicBezTo>
                <a:lnTo>
                  <a:pt x="5865" y="9610"/>
                </a:lnTo>
                <a:cubicBezTo>
                  <a:pt x="5954" y="9610"/>
                  <a:pt x="6026" y="9538"/>
                  <a:pt x="6026" y="9449"/>
                </a:cubicBezTo>
                <a:lnTo>
                  <a:pt x="6026" y="9446"/>
                </a:lnTo>
                <a:cubicBezTo>
                  <a:pt x="6026" y="9357"/>
                  <a:pt x="5954" y="9284"/>
                  <a:pt x="5865" y="9284"/>
                </a:cubicBezTo>
                <a:close/>
                <a:moveTo>
                  <a:pt x="5865" y="7330"/>
                </a:moveTo>
                <a:lnTo>
                  <a:pt x="1627" y="7330"/>
                </a:lnTo>
                <a:cubicBezTo>
                  <a:pt x="1538" y="7330"/>
                  <a:pt x="1466" y="7402"/>
                  <a:pt x="1466" y="7491"/>
                </a:cubicBezTo>
                <a:lnTo>
                  <a:pt x="1466" y="7494"/>
                </a:lnTo>
                <a:cubicBezTo>
                  <a:pt x="1466" y="7583"/>
                  <a:pt x="1538" y="7655"/>
                  <a:pt x="1627" y="7655"/>
                </a:cubicBezTo>
                <a:lnTo>
                  <a:pt x="5865" y="7655"/>
                </a:lnTo>
                <a:cubicBezTo>
                  <a:pt x="5954" y="7655"/>
                  <a:pt x="6026" y="7583"/>
                  <a:pt x="6026" y="7494"/>
                </a:cubicBezTo>
                <a:lnTo>
                  <a:pt x="6026" y="7491"/>
                </a:lnTo>
                <a:cubicBezTo>
                  <a:pt x="6026" y="7402"/>
                  <a:pt x="5954" y="7330"/>
                  <a:pt x="5865" y="7330"/>
                </a:cubicBezTo>
                <a:close/>
                <a:moveTo>
                  <a:pt x="3308" y="4802"/>
                </a:moveTo>
                <a:lnTo>
                  <a:pt x="3955" y="4414"/>
                </a:lnTo>
                <a:lnTo>
                  <a:pt x="5864" y="4067"/>
                </a:lnTo>
                <a:lnTo>
                  <a:pt x="5864" y="3257"/>
                </a:lnTo>
                <a:lnTo>
                  <a:pt x="4072" y="3583"/>
                </a:lnTo>
                <a:lnTo>
                  <a:pt x="3420" y="4072"/>
                </a:lnTo>
                <a:lnTo>
                  <a:pt x="2769" y="3583"/>
                </a:lnTo>
                <a:lnTo>
                  <a:pt x="2117" y="4072"/>
                </a:lnTo>
                <a:lnTo>
                  <a:pt x="2117" y="4914"/>
                </a:lnTo>
                <a:lnTo>
                  <a:pt x="2769" y="4263"/>
                </a:lnTo>
                <a:lnTo>
                  <a:pt x="3308" y="4802"/>
                </a:lnTo>
                <a:close/>
                <a:moveTo>
                  <a:pt x="5864" y="4398"/>
                </a:moveTo>
                <a:lnTo>
                  <a:pt x="4072" y="4724"/>
                </a:lnTo>
                <a:lnTo>
                  <a:pt x="3257" y="5212"/>
                </a:lnTo>
                <a:lnTo>
                  <a:pt x="2769" y="4724"/>
                </a:lnTo>
                <a:lnTo>
                  <a:pt x="2117" y="5375"/>
                </a:lnTo>
                <a:lnTo>
                  <a:pt x="2117" y="5864"/>
                </a:lnTo>
                <a:lnTo>
                  <a:pt x="5864" y="5864"/>
                </a:lnTo>
                <a:lnTo>
                  <a:pt x="5864" y="4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B7C0330-7E14-904C-BC07-39ED08ED4314}"/>
              </a:ext>
            </a:extLst>
          </p:cNvPr>
          <p:cNvSpPr txBox="1"/>
          <p:nvPr/>
        </p:nvSpPr>
        <p:spPr>
          <a:xfrm>
            <a:off x="8226552" y="3102864"/>
            <a:ext cx="2548128" cy="369332"/>
          </a:xfrm>
          <a:prstGeom prst="rect">
            <a:avLst/>
          </a:prstGeom>
          <a:noFill/>
        </p:spPr>
        <p:txBody>
          <a:bodyPr wrap="square" rtlCol="0">
            <a:spAutoFit/>
          </a:bodyPr>
          <a:lstStyle/>
          <a:p>
            <a:pPr algn="just"/>
            <a:r>
              <a:rPr lang="en-US" sz="1800" b="1" dirty="0"/>
              <a:t>A ‘Social Media’</a:t>
            </a:r>
          </a:p>
        </p:txBody>
      </p:sp>
      <p:pic>
        <p:nvPicPr>
          <p:cNvPr id="12" name="Picture 11">
            <a:extLst>
              <a:ext uri="{FF2B5EF4-FFF2-40B4-BE49-F238E27FC236}">
                <a16:creationId xmlns:a16="http://schemas.microsoft.com/office/drawing/2014/main" id="{6568FD66-B60E-794D-AD8A-FDEFA004F565}"/>
              </a:ext>
            </a:extLst>
          </p:cNvPr>
          <p:cNvPicPr>
            <a:picLocks noChangeAspect="1"/>
          </p:cNvPicPr>
          <p:nvPr/>
        </p:nvPicPr>
        <p:blipFill>
          <a:blip r:embed="rId6"/>
          <a:stretch>
            <a:fillRect/>
          </a:stretch>
        </p:blipFill>
        <p:spPr>
          <a:xfrm>
            <a:off x="7408817" y="3182417"/>
            <a:ext cx="285250" cy="289778"/>
          </a:xfrm>
          <a:prstGeom prst="rect">
            <a:avLst/>
          </a:prstGeom>
          <a:solidFill>
            <a:schemeClr val="accent1"/>
          </a:solidFill>
          <a:ln>
            <a:solidFill>
              <a:schemeClr val="accent1"/>
            </a:solidFill>
          </a:ln>
        </p:spPr>
      </p:pic>
      <p:cxnSp>
        <p:nvCxnSpPr>
          <p:cNvPr id="13" name="Straight Connector 12">
            <a:extLst>
              <a:ext uri="{FF2B5EF4-FFF2-40B4-BE49-F238E27FC236}">
                <a16:creationId xmlns:a16="http://schemas.microsoft.com/office/drawing/2014/main" id="{2FF0FDCF-7075-DA48-8FFC-9A9FF1EAFC7A}"/>
              </a:ext>
            </a:extLst>
          </p:cNvPr>
          <p:cNvCxnSpPr/>
          <p:nvPr/>
        </p:nvCxnSpPr>
        <p:spPr>
          <a:xfrm flipH="1">
            <a:off x="4309597" y="3337603"/>
            <a:ext cx="2402241" cy="0"/>
          </a:xfrm>
          <a:prstGeom prst="line">
            <a:avLst/>
          </a:prstGeom>
          <a:ln w="15875">
            <a:solidFill>
              <a:schemeClr val="tx1">
                <a:alpha val="2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09DE935-677B-C44D-9396-1C1D4392EE50}"/>
              </a:ext>
            </a:extLst>
          </p:cNvPr>
          <p:cNvSpPr txBox="1"/>
          <p:nvPr/>
        </p:nvSpPr>
        <p:spPr>
          <a:xfrm>
            <a:off x="8473440" y="4648621"/>
            <a:ext cx="1469136" cy="369332"/>
          </a:xfrm>
          <a:prstGeom prst="rect">
            <a:avLst/>
          </a:prstGeom>
          <a:noFill/>
        </p:spPr>
        <p:txBody>
          <a:bodyPr wrap="square" rtlCol="0">
            <a:spAutoFit/>
          </a:bodyPr>
          <a:lstStyle/>
          <a:p>
            <a:pPr algn="just"/>
            <a:r>
              <a:rPr lang="en-US" sz="1800" b="1" dirty="0"/>
              <a:t>A Window</a:t>
            </a:r>
          </a:p>
        </p:txBody>
      </p:sp>
      <p:sp>
        <p:nvSpPr>
          <p:cNvPr id="15" name="iconfont-1187-868526">
            <a:extLst>
              <a:ext uri="{FF2B5EF4-FFF2-40B4-BE49-F238E27FC236}">
                <a16:creationId xmlns:a16="http://schemas.microsoft.com/office/drawing/2014/main" id="{929DBBA0-A34F-9F42-887B-6E9051B817BE}"/>
              </a:ext>
            </a:extLst>
          </p:cNvPr>
          <p:cNvSpPr>
            <a:spLocks noChangeAspect="1"/>
          </p:cNvSpPr>
          <p:nvPr/>
        </p:nvSpPr>
        <p:spPr bwMode="auto">
          <a:xfrm>
            <a:off x="7402230" y="4706693"/>
            <a:ext cx="322808" cy="286876"/>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Microsoft YaHei"/>
              <a:ea typeface="Microsoft YaHei"/>
              <a:cs typeface="+mn-cs"/>
            </a:endParaRPr>
          </a:p>
        </p:txBody>
      </p:sp>
      <p:cxnSp>
        <p:nvCxnSpPr>
          <p:cNvPr id="16" name="Straight Connector 15">
            <a:extLst>
              <a:ext uri="{FF2B5EF4-FFF2-40B4-BE49-F238E27FC236}">
                <a16:creationId xmlns:a16="http://schemas.microsoft.com/office/drawing/2014/main" id="{FC7CCE82-28A2-C147-94AE-9A09353D1D8B}"/>
              </a:ext>
            </a:extLst>
          </p:cNvPr>
          <p:cNvCxnSpPr/>
          <p:nvPr/>
        </p:nvCxnSpPr>
        <p:spPr>
          <a:xfrm flipH="1">
            <a:off x="4303501" y="4879891"/>
            <a:ext cx="2402241" cy="0"/>
          </a:xfrm>
          <a:prstGeom prst="line">
            <a:avLst/>
          </a:prstGeom>
          <a:ln w="15875">
            <a:solidFill>
              <a:schemeClr val="tx1">
                <a:alpha val="2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60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6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CF67-56F3-E442-AA0F-B7D9D9F0C06E}"/>
              </a:ext>
            </a:extLst>
          </p:cNvPr>
          <p:cNvSpPr>
            <a:spLocks noGrp="1"/>
          </p:cNvSpPr>
          <p:nvPr>
            <p:ph type="title"/>
          </p:nvPr>
        </p:nvSpPr>
        <p:spPr/>
        <p:txBody>
          <a:bodyPr/>
          <a:lstStyle/>
          <a:p>
            <a:r>
              <a:rPr lang="en-US" dirty="0"/>
              <a:t>Performance Measurement</a:t>
            </a:r>
          </a:p>
        </p:txBody>
      </p:sp>
      <p:sp>
        <p:nvSpPr>
          <p:cNvPr id="11" name="Rectangle 10">
            <a:extLst>
              <a:ext uri="{FF2B5EF4-FFF2-40B4-BE49-F238E27FC236}">
                <a16:creationId xmlns:a16="http://schemas.microsoft.com/office/drawing/2014/main" id="{7BB2D722-B6EE-C142-A8BD-022CD6A4E6AE}"/>
              </a:ext>
            </a:extLst>
          </p:cNvPr>
          <p:cNvSpPr/>
          <p:nvPr/>
        </p:nvSpPr>
        <p:spPr>
          <a:xfrm>
            <a:off x="2216346" y="970407"/>
            <a:ext cx="7339264" cy="5760344"/>
          </a:xfrm>
          <a:prstGeom prst="rect">
            <a:avLst/>
          </a:prstGeom>
          <a:pattFill prst="pct3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A2A0F0C-94FC-F34B-82B8-0CA8E998FD83}"/>
              </a:ext>
            </a:extLst>
          </p:cNvPr>
          <p:cNvSpPr>
            <a:spLocks noGrp="1"/>
          </p:cNvSpPr>
          <p:nvPr>
            <p:ph type="body" idx="1"/>
          </p:nvPr>
        </p:nvSpPr>
        <p:spPr>
          <a:xfrm>
            <a:off x="334962" y="467454"/>
            <a:ext cx="11522377" cy="377539"/>
          </a:xfrm>
        </p:spPr>
        <p:txBody>
          <a:bodyPr/>
          <a:lstStyle/>
          <a:p>
            <a:r>
              <a:rPr lang="en-US" dirty="0"/>
              <a:t>KPIs and Dashboard</a:t>
            </a:r>
          </a:p>
        </p:txBody>
      </p:sp>
      <p:sp>
        <p:nvSpPr>
          <p:cNvPr id="27" name="Rectangle 26">
            <a:extLst>
              <a:ext uri="{FF2B5EF4-FFF2-40B4-BE49-F238E27FC236}">
                <a16:creationId xmlns:a16="http://schemas.microsoft.com/office/drawing/2014/main" id="{61E82B71-65B4-264C-804C-317A1050F2E6}"/>
              </a:ext>
            </a:extLst>
          </p:cNvPr>
          <p:cNvSpPr/>
          <p:nvPr/>
        </p:nvSpPr>
        <p:spPr>
          <a:xfrm>
            <a:off x="86715" y="2401926"/>
            <a:ext cx="2026039" cy="1345048"/>
          </a:xfrm>
          <a:prstGeom prst="rect">
            <a:avLst/>
          </a:prstGeom>
          <a:pattFill prst="pct20">
            <a:fgClr>
              <a:srgbClr val="7A81FF"/>
            </a:fgClr>
            <a:bgClr>
              <a:schemeClr val="bg1"/>
            </a:bgClr>
          </a:pattFill>
        </p:spPr>
        <p:txBody>
          <a:bodyPr wrap="square">
            <a:spAutoFit/>
          </a:bodyPr>
          <a:lstStyle/>
          <a:p>
            <a:pPr marL="285750" indent="-285750" fontAlgn="base">
              <a:lnSpc>
                <a:spcPct val="150000"/>
              </a:lnSpc>
              <a:buFont typeface="Wingdings" pitchFamily="2" charset="2"/>
              <a:buChar char="Ø"/>
            </a:pPr>
            <a:r>
              <a:rPr lang="en-GB" dirty="0">
                <a:latin typeface="Arial" panose="020B0604020202020204" pitchFamily="34" charset="0"/>
                <a:cs typeface="Arial" panose="020B0604020202020204" pitchFamily="34" charset="0"/>
              </a:rPr>
              <a:t>Sales Revenue</a:t>
            </a:r>
          </a:p>
          <a:p>
            <a:pPr marL="285750" indent="-285750" fontAlgn="base">
              <a:lnSpc>
                <a:spcPct val="150000"/>
              </a:lnSpc>
              <a:buFont typeface="Wingdings" pitchFamily="2" charset="2"/>
              <a:buChar char="Ø"/>
            </a:pPr>
            <a:r>
              <a:rPr lang="en-GB" dirty="0">
                <a:latin typeface="Arial" panose="020B0604020202020204" pitchFamily="34" charset="0"/>
                <a:cs typeface="Arial" panose="020B0604020202020204" pitchFamily="34" charset="0"/>
              </a:rPr>
              <a:t>Project Profit</a:t>
            </a:r>
          </a:p>
          <a:p>
            <a:pPr marL="285750" indent="-285750" fontAlgn="base">
              <a:lnSpc>
                <a:spcPct val="150000"/>
              </a:lnSpc>
              <a:buFont typeface="Wingdings" pitchFamily="2" charset="2"/>
              <a:buChar char="Ø"/>
            </a:pPr>
            <a:r>
              <a:rPr lang="en-GB" dirty="0">
                <a:latin typeface="Arial" panose="020B0604020202020204" pitchFamily="34" charset="0"/>
                <a:cs typeface="Arial" panose="020B0604020202020204" pitchFamily="34" charset="0"/>
              </a:rPr>
              <a:t>Return on Investment(ROI)</a:t>
            </a:r>
          </a:p>
        </p:txBody>
      </p:sp>
      <p:sp>
        <p:nvSpPr>
          <p:cNvPr id="28" name="Rectangle 27">
            <a:extLst>
              <a:ext uri="{FF2B5EF4-FFF2-40B4-BE49-F238E27FC236}">
                <a16:creationId xmlns:a16="http://schemas.microsoft.com/office/drawing/2014/main" id="{B08D238F-BF88-F240-AD1F-2160FECDA036}"/>
              </a:ext>
            </a:extLst>
          </p:cNvPr>
          <p:cNvSpPr/>
          <p:nvPr/>
        </p:nvSpPr>
        <p:spPr>
          <a:xfrm>
            <a:off x="9674415" y="2615336"/>
            <a:ext cx="2401582" cy="1668214"/>
          </a:xfrm>
          <a:prstGeom prst="rect">
            <a:avLst/>
          </a:prstGeom>
          <a:pattFill prst="pct20">
            <a:fgClr>
              <a:srgbClr val="D883FF"/>
            </a:fgClr>
            <a:bgClr>
              <a:schemeClr val="bg1"/>
            </a:bgClr>
          </a:pattFill>
        </p:spPr>
        <p:txBody>
          <a:bodyPr wrap="square">
            <a:spAutoFit/>
          </a:bodyPr>
          <a:lstStyle/>
          <a:p>
            <a:pPr marL="285750" indent="-285750" algn="just" fontAlgn="base">
              <a:lnSpc>
                <a:spcPct val="150000"/>
              </a:lnSpc>
              <a:buFont typeface="Wingdings" pitchFamily="2" charset="2"/>
              <a:buChar char="Ø"/>
            </a:pPr>
            <a:r>
              <a:rPr lang="en-GB" dirty="0">
                <a:solidFill>
                  <a:srgbClr val="292929"/>
                </a:solidFill>
                <a:latin typeface="Arial" panose="020B0604020202020204" pitchFamily="34" charset="0"/>
                <a:cs typeface="Arial" panose="020B0604020202020204" pitchFamily="34" charset="0"/>
              </a:rPr>
              <a:t>Retention Rate and Churn Rate</a:t>
            </a:r>
          </a:p>
          <a:p>
            <a:pPr marL="285750" indent="-285750" fontAlgn="base">
              <a:lnSpc>
                <a:spcPct val="150000"/>
              </a:lnSpc>
              <a:buFont typeface="Wingdings" pitchFamily="2" charset="2"/>
              <a:buChar char="Ø"/>
            </a:pPr>
            <a:r>
              <a:rPr lang="en-GB" dirty="0">
                <a:solidFill>
                  <a:srgbClr val="292929"/>
                </a:solidFill>
                <a:latin typeface="Arial" panose="020B0604020202020204" pitchFamily="34" charset="0"/>
                <a:cs typeface="Arial" panose="020B0604020202020204" pitchFamily="34" charset="0"/>
              </a:rPr>
              <a:t>No. Customer Referrals</a:t>
            </a:r>
          </a:p>
          <a:p>
            <a:pPr marL="285750" indent="-285750" fontAlgn="base">
              <a:lnSpc>
                <a:spcPct val="150000"/>
              </a:lnSpc>
              <a:buFont typeface="Wingdings" pitchFamily="2" charset="2"/>
              <a:buChar char="Ø"/>
            </a:pPr>
            <a:r>
              <a:rPr lang="en-GB" dirty="0">
                <a:solidFill>
                  <a:srgbClr val="292929"/>
                </a:solidFill>
                <a:latin typeface="Arial" panose="020B0604020202020204" pitchFamily="34" charset="0"/>
                <a:cs typeface="Arial" panose="020B0604020202020204" pitchFamily="34" charset="0"/>
              </a:rPr>
              <a:t>Email Click Through Rate</a:t>
            </a:r>
          </a:p>
        </p:txBody>
      </p:sp>
      <p:pic>
        <p:nvPicPr>
          <p:cNvPr id="1028" name="Picture 4">
            <a:extLst>
              <a:ext uri="{FF2B5EF4-FFF2-40B4-BE49-F238E27FC236}">
                <a16:creationId xmlns:a16="http://schemas.microsoft.com/office/drawing/2014/main" id="{F3D72927-D871-1B45-BC3E-7DC6AA22E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598" y="1073977"/>
            <a:ext cx="6965576" cy="5539504"/>
          </a:xfrm>
          <a:prstGeom prst="rect">
            <a:avLst/>
          </a:prstGeom>
          <a:noFill/>
          <a:extLst>
            <a:ext uri="{909E8E84-426E-40DD-AFC4-6F175D3DCCD1}">
              <a14:hiddenFill xmlns:a14="http://schemas.microsoft.com/office/drawing/2010/main">
                <a:solidFill>
                  <a:srgbClr val="FFFFFF"/>
                </a:solidFill>
              </a14:hiddenFill>
            </a:ext>
          </a:extLst>
        </p:spPr>
      </p:pic>
      <p:sp>
        <p:nvSpPr>
          <p:cNvPr id="15" name="profits_166817">
            <a:extLst>
              <a:ext uri="{FF2B5EF4-FFF2-40B4-BE49-F238E27FC236}">
                <a16:creationId xmlns:a16="http://schemas.microsoft.com/office/drawing/2014/main" id="{2F775472-7654-CA4B-919C-D267952D13E1}"/>
              </a:ext>
            </a:extLst>
          </p:cNvPr>
          <p:cNvSpPr>
            <a:spLocks noChangeAspect="1"/>
          </p:cNvSpPr>
          <p:nvPr/>
        </p:nvSpPr>
        <p:spPr>
          <a:xfrm>
            <a:off x="3347757" y="1197364"/>
            <a:ext cx="281864" cy="292350"/>
          </a:xfrm>
          <a:custGeom>
            <a:avLst/>
            <a:gdLst>
              <a:gd name="T0" fmla="*/ 3411 w 3881"/>
              <a:gd name="T1" fmla="*/ 2379 h 4032"/>
              <a:gd name="T2" fmla="*/ 1940 w 3881"/>
              <a:gd name="T3" fmla="*/ 0 h 4032"/>
              <a:gd name="T4" fmla="*/ 598 w 3881"/>
              <a:gd name="T5" fmla="*/ 2593 h 4032"/>
              <a:gd name="T6" fmla="*/ 0 w 3881"/>
              <a:gd name="T7" fmla="*/ 3301 h 4032"/>
              <a:gd name="T8" fmla="*/ 103 w 3881"/>
              <a:gd name="T9" fmla="*/ 3804 h 4032"/>
              <a:gd name="T10" fmla="*/ 1878 w 3881"/>
              <a:gd name="T11" fmla="*/ 4032 h 4032"/>
              <a:gd name="T12" fmla="*/ 3083 w 3881"/>
              <a:gd name="T13" fmla="*/ 3629 h 4032"/>
              <a:gd name="T14" fmla="*/ 3763 w 3881"/>
              <a:gd name="T15" fmla="*/ 3033 h 4032"/>
              <a:gd name="T16" fmla="*/ 3767 w 3881"/>
              <a:gd name="T17" fmla="*/ 2482 h 4032"/>
              <a:gd name="T18" fmla="*/ 1940 w 3881"/>
              <a:gd name="T19" fmla="*/ 240 h 4032"/>
              <a:gd name="T20" fmla="*/ 2154 w 3881"/>
              <a:gd name="T21" fmla="*/ 3032 h 4032"/>
              <a:gd name="T22" fmla="*/ 2290 w 3881"/>
              <a:gd name="T23" fmla="*/ 2967 h 4032"/>
              <a:gd name="T24" fmla="*/ 2484 w 3881"/>
              <a:gd name="T25" fmla="*/ 2398 h 4032"/>
              <a:gd name="T26" fmla="*/ 2488 w 3881"/>
              <a:gd name="T27" fmla="*/ 2072 h 4032"/>
              <a:gd name="T28" fmla="*/ 2060 w 3881"/>
              <a:gd name="T29" fmla="*/ 932 h 4032"/>
              <a:gd name="T30" fmla="*/ 2368 w 3881"/>
              <a:gd name="T31" fmla="*/ 1336 h 4032"/>
              <a:gd name="T32" fmla="*/ 2060 w 3881"/>
              <a:gd name="T33" fmla="*/ 681 h 4032"/>
              <a:gd name="T34" fmla="*/ 1940 w 3881"/>
              <a:gd name="T35" fmla="*/ 448 h 4032"/>
              <a:gd name="T36" fmla="*/ 1820 w 3881"/>
              <a:gd name="T37" fmla="*/ 681 h 4032"/>
              <a:gd name="T38" fmla="*/ 1820 w 3881"/>
              <a:gd name="T39" fmla="*/ 1751 h 4032"/>
              <a:gd name="T40" fmla="*/ 1717 w 3881"/>
              <a:gd name="T41" fmla="*/ 2285 h 4032"/>
              <a:gd name="T42" fmla="*/ 1512 w 3881"/>
              <a:gd name="T43" fmla="*/ 1952 h 4032"/>
              <a:gd name="T44" fmla="*/ 1494 w 3881"/>
              <a:gd name="T45" fmla="*/ 2391 h 4032"/>
              <a:gd name="T46" fmla="*/ 899 w 3881"/>
              <a:gd name="T47" fmla="*/ 2586 h 4032"/>
              <a:gd name="T48" fmla="*/ 2248 w 3881"/>
              <a:gd name="T49" fmla="*/ 2072 h 4032"/>
              <a:gd name="T50" fmla="*/ 2224 w 3881"/>
              <a:gd name="T51" fmla="*/ 2171 h 4032"/>
              <a:gd name="T52" fmla="*/ 2060 w 3881"/>
              <a:gd name="T53" fmla="*/ 1789 h 4032"/>
              <a:gd name="T54" fmla="*/ 1820 w 3881"/>
              <a:gd name="T55" fmla="*/ 932 h 4032"/>
              <a:gd name="T56" fmla="*/ 1632 w 3881"/>
              <a:gd name="T57" fmla="*/ 1216 h 4032"/>
              <a:gd name="T58" fmla="*/ 3596 w 3881"/>
              <a:gd name="T59" fmla="*/ 2861 h 4032"/>
              <a:gd name="T60" fmla="*/ 2940 w 3881"/>
              <a:gd name="T61" fmla="*/ 3437 h 4032"/>
              <a:gd name="T62" fmla="*/ 1631 w 3881"/>
              <a:gd name="T63" fmla="*/ 3775 h 4032"/>
              <a:gd name="T64" fmla="*/ 240 w 3881"/>
              <a:gd name="T65" fmla="*/ 3301 h 4032"/>
              <a:gd name="T66" fmla="*/ 699 w 3881"/>
              <a:gd name="T67" fmla="*/ 2826 h 4032"/>
              <a:gd name="T68" fmla="*/ 1114 w 3881"/>
              <a:gd name="T69" fmla="*/ 2826 h 4032"/>
              <a:gd name="T70" fmla="*/ 1166 w 3881"/>
              <a:gd name="T71" fmla="*/ 2814 h 4032"/>
              <a:gd name="T72" fmla="*/ 1999 w 3881"/>
              <a:gd name="T73" fmla="*/ 2416 h 4032"/>
              <a:gd name="T74" fmla="*/ 2267 w 3881"/>
              <a:gd name="T75" fmla="*/ 2501 h 4032"/>
              <a:gd name="T76" fmla="*/ 1519 w 3881"/>
              <a:gd name="T77" fmla="*/ 3042 h 4032"/>
              <a:gd name="T78" fmla="*/ 1567 w 3881"/>
              <a:gd name="T79" fmla="*/ 3272 h 4032"/>
              <a:gd name="T80" fmla="*/ 3036 w 3881"/>
              <a:gd name="T81" fmla="*/ 2994 h 4032"/>
              <a:gd name="T82" fmla="*/ 3598 w 3881"/>
              <a:gd name="T83" fmla="*/ 2652 h 4032"/>
              <a:gd name="T84" fmla="*/ 3596 w 3881"/>
              <a:gd name="T85" fmla="*/ 2861 h 4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81" h="4032">
                <a:moveTo>
                  <a:pt x="3767" y="2482"/>
                </a:moveTo>
                <a:cubicBezTo>
                  <a:pt x="3671" y="2386"/>
                  <a:pt x="3536" y="2352"/>
                  <a:pt x="3411" y="2379"/>
                </a:cubicBezTo>
                <a:cubicBezTo>
                  <a:pt x="3522" y="2157"/>
                  <a:pt x="3584" y="1908"/>
                  <a:pt x="3584" y="1644"/>
                </a:cubicBezTo>
                <a:cubicBezTo>
                  <a:pt x="3584" y="738"/>
                  <a:pt x="2847" y="0"/>
                  <a:pt x="1940" y="0"/>
                </a:cubicBezTo>
                <a:cubicBezTo>
                  <a:pt x="1033" y="0"/>
                  <a:pt x="296" y="738"/>
                  <a:pt x="296" y="1644"/>
                </a:cubicBezTo>
                <a:cubicBezTo>
                  <a:pt x="296" y="1997"/>
                  <a:pt x="408" y="2325"/>
                  <a:pt x="598" y="2593"/>
                </a:cubicBezTo>
                <a:cubicBezTo>
                  <a:pt x="439" y="2617"/>
                  <a:pt x="292" y="2695"/>
                  <a:pt x="184" y="2816"/>
                </a:cubicBezTo>
                <a:cubicBezTo>
                  <a:pt x="65" y="2950"/>
                  <a:pt x="0" y="3122"/>
                  <a:pt x="0" y="3301"/>
                </a:cubicBezTo>
                <a:lnTo>
                  <a:pt x="0" y="3685"/>
                </a:lnTo>
                <a:cubicBezTo>
                  <a:pt x="0" y="3745"/>
                  <a:pt x="44" y="3796"/>
                  <a:pt x="103" y="3804"/>
                </a:cubicBezTo>
                <a:lnTo>
                  <a:pt x="1598" y="4013"/>
                </a:lnTo>
                <a:cubicBezTo>
                  <a:pt x="1691" y="4026"/>
                  <a:pt x="1785" y="4032"/>
                  <a:pt x="1878" y="4032"/>
                </a:cubicBezTo>
                <a:cubicBezTo>
                  <a:pt x="2201" y="4032"/>
                  <a:pt x="2517" y="3955"/>
                  <a:pt x="2807" y="3803"/>
                </a:cubicBezTo>
                <a:cubicBezTo>
                  <a:pt x="2903" y="3753"/>
                  <a:pt x="2996" y="3695"/>
                  <a:pt x="3083" y="3629"/>
                </a:cubicBezTo>
                <a:cubicBezTo>
                  <a:pt x="3273" y="3488"/>
                  <a:pt x="3454" y="3333"/>
                  <a:pt x="3624" y="3168"/>
                </a:cubicBezTo>
                <a:lnTo>
                  <a:pt x="3763" y="3033"/>
                </a:lnTo>
                <a:cubicBezTo>
                  <a:pt x="3838" y="2961"/>
                  <a:pt x="3880" y="2863"/>
                  <a:pt x="3881" y="2759"/>
                </a:cubicBezTo>
                <a:cubicBezTo>
                  <a:pt x="3881" y="2654"/>
                  <a:pt x="3841" y="2556"/>
                  <a:pt x="3767" y="2482"/>
                </a:cubicBezTo>
                <a:close/>
                <a:moveTo>
                  <a:pt x="536" y="1644"/>
                </a:moveTo>
                <a:cubicBezTo>
                  <a:pt x="536" y="870"/>
                  <a:pt x="1166" y="240"/>
                  <a:pt x="1940" y="240"/>
                </a:cubicBezTo>
                <a:cubicBezTo>
                  <a:pt x="2714" y="240"/>
                  <a:pt x="3344" y="870"/>
                  <a:pt x="3344" y="1644"/>
                </a:cubicBezTo>
                <a:cubicBezTo>
                  <a:pt x="3344" y="2346"/>
                  <a:pt x="2827" y="2929"/>
                  <a:pt x="2154" y="3032"/>
                </a:cubicBezTo>
                <a:lnTo>
                  <a:pt x="2140" y="3032"/>
                </a:lnTo>
                <a:lnTo>
                  <a:pt x="2290" y="2967"/>
                </a:lnTo>
                <a:cubicBezTo>
                  <a:pt x="2293" y="2965"/>
                  <a:pt x="2297" y="2964"/>
                  <a:pt x="2300" y="2962"/>
                </a:cubicBezTo>
                <a:cubicBezTo>
                  <a:pt x="2501" y="2853"/>
                  <a:pt x="2582" y="2605"/>
                  <a:pt x="2484" y="2398"/>
                </a:cubicBezTo>
                <a:cubicBezTo>
                  <a:pt x="2470" y="2368"/>
                  <a:pt x="2452" y="2340"/>
                  <a:pt x="2432" y="2315"/>
                </a:cubicBezTo>
                <a:cubicBezTo>
                  <a:pt x="2468" y="2241"/>
                  <a:pt x="2488" y="2159"/>
                  <a:pt x="2488" y="2072"/>
                </a:cubicBezTo>
                <a:cubicBezTo>
                  <a:pt x="2488" y="1811"/>
                  <a:pt x="2305" y="1593"/>
                  <a:pt x="2060" y="1538"/>
                </a:cubicBezTo>
                <a:lnTo>
                  <a:pt x="2060" y="932"/>
                </a:lnTo>
                <a:cubicBezTo>
                  <a:pt x="2170" y="979"/>
                  <a:pt x="2248" y="1089"/>
                  <a:pt x="2248" y="1216"/>
                </a:cubicBezTo>
                <a:cubicBezTo>
                  <a:pt x="2248" y="1282"/>
                  <a:pt x="2302" y="1336"/>
                  <a:pt x="2368" y="1336"/>
                </a:cubicBezTo>
                <a:cubicBezTo>
                  <a:pt x="2434" y="1336"/>
                  <a:pt x="2488" y="1282"/>
                  <a:pt x="2488" y="1216"/>
                </a:cubicBezTo>
                <a:cubicBezTo>
                  <a:pt x="2488" y="955"/>
                  <a:pt x="2305" y="736"/>
                  <a:pt x="2060" y="681"/>
                </a:cubicBezTo>
                <a:lnTo>
                  <a:pt x="2060" y="568"/>
                </a:lnTo>
                <a:cubicBezTo>
                  <a:pt x="2060" y="502"/>
                  <a:pt x="2006" y="448"/>
                  <a:pt x="1940" y="448"/>
                </a:cubicBezTo>
                <a:cubicBezTo>
                  <a:pt x="1874" y="448"/>
                  <a:pt x="1820" y="502"/>
                  <a:pt x="1820" y="568"/>
                </a:cubicBezTo>
                <a:lnTo>
                  <a:pt x="1820" y="681"/>
                </a:lnTo>
                <a:cubicBezTo>
                  <a:pt x="1575" y="736"/>
                  <a:pt x="1392" y="955"/>
                  <a:pt x="1392" y="1216"/>
                </a:cubicBezTo>
                <a:cubicBezTo>
                  <a:pt x="1392" y="1477"/>
                  <a:pt x="1575" y="1696"/>
                  <a:pt x="1820" y="1751"/>
                </a:cubicBezTo>
                <a:lnTo>
                  <a:pt x="1820" y="2235"/>
                </a:lnTo>
                <a:lnTo>
                  <a:pt x="1717" y="2285"/>
                </a:lnTo>
                <a:cubicBezTo>
                  <a:pt x="1664" y="2229"/>
                  <a:pt x="1632" y="2155"/>
                  <a:pt x="1632" y="2072"/>
                </a:cubicBezTo>
                <a:cubicBezTo>
                  <a:pt x="1632" y="2006"/>
                  <a:pt x="1578" y="1952"/>
                  <a:pt x="1512" y="1952"/>
                </a:cubicBezTo>
                <a:cubicBezTo>
                  <a:pt x="1446" y="1952"/>
                  <a:pt x="1392" y="2006"/>
                  <a:pt x="1392" y="2072"/>
                </a:cubicBezTo>
                <a:cubicBezTo>
                  <a:pt x="1392" y="2191"/>
                  <a:pt x="1430" y="2301"/>
                  <a:pt x="1494" y="2391"/>
                </a:cubicBezTo>
                <a:lnTo>
                  <a:pt x="1087" y="2586"/>
                </a:lnTo>
                <a:lnTo>
                  <a:pt x="899" y="2586"/>
                </a:lnTo>
                <a:cubicBezTo>
                  <a:pt x="673" y="2337"/>
                  <a:pt x="536" y="2006"/>
                  <a:pt x="536" y="1644"/>
                </a:cubicBezTo>
                <a:close/>
                <a:moveTo>
                  <a:pt x="2248" y="2072"/>
                </a:moveTo>
                <a:cubicBezTo>
                  <a:pt x="2248" y="2108"/>
                  <a:pt x="2242" y="2142"/>
                  <a:pt x="2231" y="2173"/>
                </a:cubicBezTo>
                <a:cubicBezTo>
                  <a:pt x="2229" y="2173"/>
                  <a:pt x="2226" y="2172"/>
                  <a:pt x="2224" y="2171"/>
                </a:cubicBezTo>
                <a:cubicBezTo>
                  <a:pt x="2171" y="2154"/>
                  <a:pt x="2115" y="2148"/>
                  <a:pt x="2060" y="2152"/>
                </a:cubicBezTo>
                <a:lnTo>
                  <a:pt x="2060" y="1789"/>
                </a:lnTo>
                <a:cubicBezTo>
                  <a:pt x="2171" y="1835"/>
                  <a:pt x="2248" y="1945"/>
                  <a:pt x="2248" y="2072"/>
                </a:cubicBezTo>
                <a:close/>
                <a:moveTo>
                  <a:pt x="1820" y="932"/>
                </a:moveTo>
                <a:lnTo>
                  <a:pt x="1820" y="1500"/>
                </a:lnTo>
                <a:cubicBezTo>
                  <a:pt x="1710" y="1453"/>
                  <a:pt x="1632" y="1343"/>
                  <a:pt x="1632" y="1216"/>
                </a:cubicBezTo>
                <a:cubicBezTo>
                  <a:pt x="1632" y="1089"/>
                  <a:pt x="1710" y="979"/>
                  <a:pt x="1820" y="932"/>
                </a:cubicBezTo>
                <a:close/>
                <a:moveTo>
                  <a:pt x="3596" y="2861"/>
                </a:moveTo>
                <a:lnTo>
                  <a:pt x="3457" y="2996"/>
                </a:lnTo>
                <a:cubicBezTo>
                  <a:pt x="3295" y="3153"/>
                  <a:pt x="3121" y="3302"/>
                  <a:pt x="2940" y="3437"/>
                </a:cubicBezTo>
                <a:cubicBezTo>
                  <a:pt x="2862" y="3495"/>
                  <a:pt x="2780" y="3546"/>
                  <a:pt x="2696" y="3591"/>
                </a:cubicBezTo>
                <a:cubicBezTo>
                  <a:pt x="2367" y="3762"/>
                  <a:pt x="1998" y="3826"/>
                  <a:pt x="1631" y="3775"/>
                </a:cubicBezTo>
                <a:lnTo>
                  <a:pt x="240" y="3581"/>
                </a:lnTo>
                <a:lnTo>
                  <a:pt x="240" y="3301"/>
                </a:lnTo>
                <a:cubicBezTo>
                  <a:pt x="240" y="3181"/>
                  <a:pt x="284" y="3066"/>
                  <a:pt x="363" y="2976"/>
                </a:cubicBezTo>
                <a:cubicBezTo>
                  <a:pt x="448" y="2881"/>
                  <a:pt x="571" y="2826"/>
                  <a:pt x="699" y="2826"/>
                </a:cubicBezTo>
                <a:lnTo>
                  <a:pt x="699" y="2826"/>
                </a:lnTo>
                <a:lnTo>
                  <a:pt x="1114" y="2826"/>
                </a:lnTo>
                <a:lnTo>
                  <a:pt x="1114" y="2826"/>
                </a:lnTo>
                <a:cubicBezTo>
                  <a:pt x="1132" y="2826"/>
                  <a:pt x="1149" y="2822"/>
                  <a:pt x="1166" y="2814"/>
                </a:cubicBezTo>
                <a:lnTo>
                  <a:pt x="1992" y="2419"/>
                </a:lnTo>
                <a:cubicBezTo>
                  <a:pt x="1994" y="2418"/>
                  <a:pt x="1997" y="2417"/>
                  <a:pt x="1999" y="2416"/>
                </a:cubicBezTo>
                <a:cubicBezTo>
                  <a:pt x="2046" y="2389"/>
                  <a:pt x="2100" y="2384"/>
                  <a:pt x="2151" y="2400"/>
                </a:cubicBezTo>
                <a:cubicBezTo>
                  <a:pt x="2203" y="2416"/>
                  <a:pt x="2244" y="2452"/>
                  <a:pt x="2267" y="2501"/>
                </a:cubicBezTo>
                <a:cubicBezTo>
                  <a:pt x="2310" y="2591"/>
                  <a:pt x="2276" y="2700"/>
                  <a:pt x="2189" y="2749"/>
                </a:cubicBezTo>
                <a:lnTo>
                  <a:pt x="1519" y="3042"/>
                </a:lnTo>
                <a:cubicBezTo>
                  <a:pt x="1466" y="3065"/>
                  <a:pt x="1438" y="3121"/>
                  <a:pt x="1449" y="3177"/>
                </a:cubicBezTo>
                <a:cubicBezTo>
                  <a:pt x="1461" y="3233"/>
                  <a:pt x="1510" y="3272"/>
                  <a:pt x="1567" y="3272"/>
                </a:cubicBezTo>
                <a:lnTo>
                  <a:pt x="2363" y="3272"/>
                </a:lnTo>
                <a:cubicBezTo>
                  <a:pt x="2617" y="3272"/>
                  <a:pt x="2856" y="3173"/>
                  <a:pt x="3036" y="2994"/>
                </a:cubicBezTo>
                <a:lnTo>
                  <a:pt x="3392" y="2650"/>
                </a:lnTo>
                <a:cubicBezTo>
                  <a:pt x="3449" y="2595"/>
                  <a:pt x="3541" y="2596"/>
                  <a:pt x="3598" y="2652"/>
                </a:cubicBezTo>
                <a:cubicBezTo>
                  <a:pt x="3626" y="2680"/>
                  <a:pt x="3641" y="2717"/>
                  <a:pt x="3641" y="2757"/>
                </a:cubicBezTo>
                <a:cubicBezTo>
                  <a:pt x="3640" y="2796"/>
                  <a:pt x="3624" y="2833"/>
                  <a:pt x="3596" y="286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4684FCD-97A9-2C43-ACE0-20E61BD38FD2}"/>
              </a:ext>
            </a:extLst>
          </p:cNvPr>
          <p:cNvGrpSpPr/>
          <p:nvPr/>
        </p:nvGrpSpPr>
        <p:grpSpPr>
          <a:xfrm rot="18967549">
            <a:off x="1546899" y="1677266"/>
            <a:ext cx="1802487" cy="384583"/>
            <a:chOff x="2781301" y="1636713"/>
            <a:chExt cx="1898650" cy="579438"/>
          </a:xfrm>
          <a:solidFill>
            <a:schemeClr val="tx1">
              <a:lumMod val="50000"/>
              <a:lumOff val="50000"/>
            </a:schemeClr>
          </a:solidFill>
        </p:grpSpPr>
        <p:sp>
          <p:nvSpPr>
            <p:cNvPr id="13" name="Freeform 38">
              <a:extLst>
                <a:ext uri="{FF2B5EF4-FFF2-40B4-BE49-F238E27FC236}">
                  <a16:creationId xmlns:a16="http://schemas.microsoft.com/office/drawing/2014/main" id="{912F744A-394C-E745-979D-6F08E6F310B2}"/>
                </a:ext>
              </a:extLst>
            </p:cNvPr>
            <p:cNvSpPr>
              <a:spLocks/>
            </p:cNvSpPr>
            <p:nvPr/>
          </p:nvSpPr>
          <p:spPr bwMode="auto">
            <a:xfrm>
              <a:off x="2781301" y="1636713"/>
              <a:ext cx="1857375" cy="542925"/>
            </a:xfrm>
            <a:custGeom>
              <a:avLst/>
              <a:gdLst>
                <a:gd name="T0" fmla="*/ 1167 w 1170"/>
                <a:gd name="T1" fmla="*/ 342 h 342"/>
                <a:gd name="T2" fmla="*/ 729 w 1170"/>
                <a:gd name="T3" fmla="*/ 6 h 342"/>
                <a:gd name="T4" fmla="*/ 0 w 1170"/>
                <a:gd name="T5" fmla="*/ 6 h 342"/>
                <a:gd name="T6" fmla="*/ 0 w 1170"/>
                <a:gd name="T7" fmla="*/ 0 h 342"/>
                <a:gd name="T8" fmla="*/ 730 w 1170"/>
                <a:gd name="T9" fmla="*/ 0 h 342"/>
                <a:gd name="T10" fmla="*/ 732 w 1170"/>
                <a:gd name="T11" fmla="*/ 1 h 342"/>
                <a:gd name="T12" fmla="*/ 1170 w 1170"/>
                <a:gd name="T13" fmla="*/ 337 h 342"/>
                <a:gd name="T14" fmla="*/ 1167 w 1170"/>
                <a:gd name="T15" fmla="*/ 342 h 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0" h="342">
                  <a:moveTo>
                    <a:pt x="1167" y="342"/>
                  </a:moveTo>
                  <a:lnTo>
                    <a:pt x="729" y="6"/>
                  </a:lnTo>
                  <a:lnTo>
                    <a:pt x="0" y="6"/>
                  </a:lnTo>
                  <a:lnTo>
                    <a:pt x="0" y="0"/>
                  </a:lnTo>
                  <a:lnTo>
                    <a:pt x="730" y="0"/>
                  </a:lnTo>
                  <a:lnTo>
                    <a:pt x="732" y="1"/>
                  </a:lnTo>
                  <a:lnTo>
                    <a:pt x="1170" y="337"/>
                  </a:lnTo>
                  <a:lnTo>
                    <a:pt x="1167" y="342"/>
                  </a:lnTo>
                  <a:close/>
                </a:path>
              </a:pathLst>
            </a:custGeom>
            <a:grpFill/>
            <a:ln w="9525">
              <a:solidFill>
                <a:srgbClr val="7A81FF"/>
              </a:solidFill>
              <a:round/>
              <a:headEnd/>
              <a:tailEnd/>
            </a:ln>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Oval 39">
              <a:extLst>
                <a:ext uri="{FF2B5EF4-FFF2-40B4-BE49-F238E27FC236}">
                  <a16:creationId xmlns:a16="http://schemas.microsoft.com/office/drawing/2014/main" id="{AD17C218-B09C-B546-9898-9AFDC73533A6}"/>
                </a:ext>
              </a:extLst>
            </p:cNvPr>
            <p:cNvSpPr>
              <a:spLocks noChangeArrowheads="1"/>
            </p:cNvSpPr>
            <p:nvPr/>
          </p:nvSpPr>
          <p:spPr bwMode="auto">
            <a:xfrm>
              <a:off x="4600576" y="2138363"/>
              <a:ext cx="79375" cy="77788"/>
            </a:xfrm>
            <a:prstGeom prst="ellipse">
              <a:avLst/>
            </a:prstGeom>
            <a:grpFill/>
            <a:ln w="9525">
              <a:solidFill>
                <a:srgbClr val="7A81FF"/>
              </a:solidFill>
              <a:round/>
              <a:headEnd/>
              <a:tailEnd/>
            </a:ln>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16" name="engagement-ring-reminder-january-day-on-calendar-interface-symbol_42431">
            <a:extLst>
              <a:ext uri="{FF2B5EF4-FFF2-40B4-BE49-F238E27FC236}">
                <a16:creationId xmlns:a16="http://schemas.microsoft.com/office/drawing/2014/main" id="{7E9C6580-1011-8F4D-96FB-BD7D69E0475B}"/>
              </a:ext>
            </a:extLst>
          </p:cNvPr>
          <p:cNvSpPr>
            <a:spLocks noChangeAspect="1"/>
          </p:cNvSpPr>
          <p:nvPr/>
        </p:nvSpPr>
        <p:spPr>
          <a:xfrm>
            <a:off x="6773498" y="1199106"/>
            <a:ext cx="281395" cy="292350"/>
          </a:xfrm>
          <a:custGeom>
            <a:avLst/>
            <a:gdLst>
              <a:gd name="connsiteX0" fmla="*/ 253158 w 542587"/>
              <a:gd name="connsiteY0" fmla="*/ 318596 h 563710"/>
              <a:gd name="connsiteX1" fmla="*/ 189911 w 542587"/>
              <a:gd name="connsiteY1" fmla="*/ 401141 h 563710"/>
              <a:gd name="connsiteX2" fmla="*/ 276391 w 542587"/>
              <a:gd name="connsiteY2" fmla="*/ 486265 h 563710"/>
              <a:gd name="connsiteX3" fmla="*/ 361581 w 542587"/>
              <a:gd name="connsiteY3" fmla="*/ 401141 h 563710"/>
              <a:gd name="connsiteX4" fmla="*/ 298334 w 542587"/>
              <a:gd name="connsiteY4" fmla="*/ 318596 h 563710"/>
              <a:gd name="connsiteX5" fmla="*/ 276391 w 542587"/>
              <a:gd name="connsiteY5" fmla="*/ 345681 h 563710"/>
              <a:gd name="connsiteX6" fmla="*/ 276340 w 542587"/>
              <a:gd name="connsiteY6" fmla="*/ 225861 h 563710"/>
              <a:gd name="connsiteX7" fmla="*/ 276225 w 542587"/>
              <a:gd name="connsiteY7" fmla="*/ 226148 h 563710"/>
              <a:gd name="connsiteX8" fmla="*/ 255819 w 542587"/>
              <a:gd name="connsiteY8" fmla="*/ 260614 h 563710"/>
              <a:gd name="connsiteX9" fmla="*/ 221681 w 542587"/>
              <a:gd name="connsiteY9" fmla="*/ 279597 h 563710"/>
              <a:gd name="connsiteX10" fmla="*/ 221174 w 542587"/>
              <a:gd name="connsiteY10" fmla="*/ 279793 h 563710"/>
              <a:gd name="connsiteX11" fmla="*/ 276423 w 542587"/>
              <a:gd name="connsiteY11" fmla="*/ 225813 h 563710"/>
              <a:gd name="connsiteX12" fmla="*/ 291880 w 542587"/>
              <a:gd name="connsiteY12" fmla="*/ 264426 h 563710"/>
              <a:gd name="connsiteX13" fmla="*/ 330484 w 542587"/>
              <a:gd name="connsiteY13" fmla="*/ 279856 h 563710"/>
              <a:gd name="connsiteX14" fmla="*/ 330593 w 542587"/>
              <a:gd name="connsiteY14" fmla="*/ 279916 h 563710"/>
              <a:gd name="connsiteX15" fmla="*/ 309951 w 542587"/>
              <a:gd name="connsiteY15" fmla="*/ 305698 h 563710"/>
              <a:gd name="connsiteX16" fmla="*/ 378361 w 542587"/>
              <a:gd name="connsiteY16" fmla="*/ 401141 h 563710"/>
              <a:gd name="connsiteX17" fmla="*/ 276391 w 542587"/>
              <a:gd name="connsiteY17" fmla="*/ 503032 h 563710"/>
              <a:gd name="connsiteX18" fmla="*/ 173131 w 542587"/>
              <a:gd name="connsiteY18" fmla="*/ 401141 h 563710"/>
              <a:gd name="connsiteX19" fmla="*/ 241541 w 542587"/>
              <a:gd name="connsiteY19" fmla="*/ 305698 h 563710"/>
              <a:gd name="connsiteX20" fmla="*/ 220889 w 542587"/>
              <a:gd name="connsiteY20" fmla="*/ 279903 h 563710"/>
              <a:gd name="connsiteX21" fmla="*/ 221174 w 542587"/>
              <a:gd name="connsiteY21" fmla="*/ 279793 h 563710"/>
              <a:gd name="connsiteX22" fmla="*/ 220970 w 542587"/>
              <a:gd name="connsiteY22" fmla="*/ 279992 h 563710"/>
              <a:gd name="connsiteX23" fmla="*/ 221681 w 542587"/>
              <a:gd name="connsiteY23" fmla="*/ 279597 h 563710"/>
              <a:gd name="connsiteX24" fmla="*/ 260902 w 542587"/>
              <a:gd name="connsiteY24" fmla="*/ 264426 h 563710"/>
              <a:gd name="connsiteX25" fmla="*/ 276225 w 542587"/>
              <a:gd name="connsiteY25" fmla="*/ 226148 h 563710"/>
              <a:gd name="connsiteX26" fmla="*/ 276471 w 542587"/>
              <a:gd name="connsiteY26" fmla="*/ 225733 h 563710"/>
              <a:gd name="connsiteX27" fmla="*/ 276423 w 542587"/>
              <a:gd name="connsiteY27" fmla="*/ 225813 h 563710"/>
              <a:gd name="connsiteX28" fmla="*/ 276414 w 542587"/>
              <a:gd name="connsiteY28" fmla="*/ 225789 h 563710"/>
              <a:gd name="connsiteX29" fmla="*/ 276471 w 542587"/>
              <a:gd name="connsiteY29" fmla="*/ 225733 h 563710"/>
              <a:gd name="connsiteX30" fmla="*/ 330730 w 542587"/>
              <a:gd name="connsiteY30" fmla="*/ 279992 h 563710"/>
              <a:gd name="connsiteX31" fmla="*/ 330593 w 542587"/>
              <a:gd name="connsiteY31" fmla="*/ 279916 h 563710"/>
              <a:gd name="connsiteX32" fmla="*/ 330603 w 542587"/>
              <a:gd name="connsiteY32" fmla="*/ 279903 h 563710"/>
              <a:gd name="connsiteX33" fmla="*/ 330484 w 542587"/>
              <a:gd name="connsiteY33" fmla="*/ 279856 h 563710"/>
              <a:gd name="connsiteX34" fmla="*/ 295849 w 542587"/>
              <a:gd name="connsiteY34" fmla="*/ 260614 h 563710"/>
              <a:gd name="connsiteX35" fmla="*/ 276391 w 542587"/>
              <a:gd name="connsiteY35" fmla="*/ 225733 h 563710"/>
              <a:gd name="connsiteX36" fmla="*/ 276414 w 542587"/>
              <a:gd name="connsiteY36" fmla="*/ 225789 h 563710"/>
              <a:gd name="connsiteX37" fmla="*/ 276340 w 542587"/>
              <a:gd name="connsiteY37" fmla="*/ 225861 h 563710"/>
              <a:gd name="connsiteX38" fmla="*/ 25838 w 542587"/>
              <a:gd name="connsiteY38" fmla="*/ 189623 h 563710"/>
              <a:gd name="connsiteX39" fmla="*/ 25838 w 542587"/>
              <a:gd name="connsiteY39" fmla="*/ 515982 h 563710"/>
              <a:gd name="connsiteX40" fmla="*/ 47799 w 542587"/>
              <a:gd name="connsiteY40" fmla="*/ 537911 h 563710"/>
              <a:gd name="connsiteX41" fmla="*/ 431486 w 542587"/>
              <a:gd name="connsiteY41" fmla="*/ 537911 h 563710"/>
              <a:gd name="connsiteX42" fmla="*/ 436653 w 542587"/>
              <a:gd name="connsiteY42" fmla="*/ 532751 h 563710"/>
              <a:gd name="connsiteX43" fmla="*/ 436653 w 542587"/>
              <a:gd name="connsiteY43" fmla="*/ 491473 h 563710"/>
              <a:gd name="connsiteX44" fmla="*/ 471534 w 542587"/>
              <a:gd name="connsiteY44" fmla="*/ 456644 h 563710"/>
              <a:gd name="connsiteX45" fmla="*/ 511582 w 542587"/>
              <a:gd name="connsiteY45" fmla="*/ 456644 h 563710"/>
              <a:gd name="connsiteX46" fmla="*/ 516750 w 542587"/>
              <a:gd name="connsiteY46" fmla="*/ 451484 h 563710"/>
              <a:gd name="connsiteX47" fmla="*/ 516750 w 542587"/>
              <a:gd name="connsiteY47" fmla="*/ 189623 h 563710"/>
              <a:gd name="connsiteX48" fmla="*/ 329280 w 542587"/>
              <a:gd name="connsiteY48" fmla="*/ 112245 h 563710"/>
              <a:gd name="connsiteX49" fmla="*/ 329280 w 542587"/>
              <a:gd name="connsiteY49" fmla="*/ 117399 h 563710"/>
              <a:gd name="connsiteX50" fmla="*/ 329280 w 542587"/>
              <a:gd name="connsiteY50" fmla="*/ 119976 h 563710"/>
              <a:gd name="connsiteX51" fmla="*/ 322837 w 542587"/>
              <a:gd name="connsiteY51" fmla="*/ 123842 h 563710"/>
              <a:gd name="connsiteX52" fmla="*/ 317683 w 542587"/>
              <a:gd name="connsiteY52" fmla="*/ 118688 h 563710"/>
              <a:gd name="connsiteX53" fmla="*/ 329280 w 542587"/>
              <a:gd name="connsiteY53" fmla="*/ 112245 h 563710"/>
              <a:gd name="connsiteX54" fmla="*/ 176858 w 542587"/>
              <a:gd name="connsiteY54" fmla="*/ 112245 h 563710"/>
              <a:gd name="connsiteX55" fmla="*/ 176858 w 542587"/>
              <a:gd name="connsiteY55" fmla="*/ 117399 h 563710"/>
              <a:gd name="connsiteX56" fmla="*/ 176858 w 542587"/>
              <a:gd name="connsiteY56" fmla="*/ 119976 h 563710"/>
              <a:gd name="connsiteX57" fmla="*/ 170415 w 542587"/>
              <a:gd name="connsiteY57" fmla="*/ 123842 h 563710"/>
              <a:gd name="connsiteX58" fmla="*/ 165261 w 542587"/>
              <a:gd name="connsiteY58" fmla="*/ 118688 h 563710"/>
              <a:gd name="connsiteX59" fmla="*/ 176858 w 542587"/>
              <a:gd name="connsiteY59" fmla="*/ 112245 h 563710"/>
              <a:gd name="connsiteX60" fmla="*/ 386270 w 542587"/>
              <a:gd name="connsiteY60" fmla="*/ 90297 h 563710"/>
              <a:gd name="connsiteX61" fmla="*/ 401773 w 542587"/>
              <a:gd name="connsiteY61" fmla="*/ 128996 h 563710"/>
              <a:gd name="connsiteX62" fmla="*/ 403065 w 542587"/>
              <a:gd name="connsiteY62" fmla="*/ 131575 h 563710"/>
              <a:gd name="connsiteX63" fmla="*/ 401773 w 542587"/>
              <a:gd name="connsiteY63" fmla="*/ 132865 h 563710"/>
              <a:gd name="connsiteX64" fmla="*/ 396605 w 542587"/>
              <a:gd name="connsiteY64" fmla="*/ 138025 h 563710"/>
              <a:gd name="connsiteX65" fmla="*/ 391438 w 542587"/>
              <a:gd name="connsiteY65" fmla="*/ 140605 h 563710"/>
              <a:gd name="connsiteX66" fmla="*/ 394022 w 542587"/>
              <a:gd name="connsiteY66" fmla="*/ 150925 h 563710"/>
              <a:gd name="connsiteX67" fmla="*/ 406940 w 542587"/>
              <a:gd name="connsiteY67" fmla="*/ 145765 h 563710"/>
              <a:gd name="connsiteX68" fmla="*/ 421151 w 542587"/>
              <a:gd name="connsiteY68" fmla="*/ 118676 h 563710"/>
              <a:gd name="connsiteX69" fmla="*/ 431486 w 542587"/>
              <a:gd name="connsiteY69" fmla="*/ 90297 h 563710"/>
              <a:gd name="connsiteX70" fmla="*/ 417275 w 542587"/>
              <a:gd name="connsiteY70" fmla="*/ 90297 h 563710"/>
              <a:gd name="connsiteX71" fmla="*/ 412108 w 542587"/>
              <a:gd name="connsiteY71" fmla="*/ 110936 h 563710"/>
              <a:gd name="connsiteX72" fmla="*/ 409524 w 542587"/>
              <a:gd name="connsiteY72" fmla="*/ 118676 h 563710"/>
              <a:gd name="connsiteX73" fmla="*/ 406940 w 542587"/>
              <a:gd name="connsiteY73" fmla="*/ 110936 h 563710"/>
              <a:gd name="connsiteX74" fmla="*/ 401773 w 542587"/>
              <a:gd name="connsiteY74" fmla="*/ 90297 h 563710"/>
              <a:gd name="connsiteX75" fmla="*/ 254499 w 542587"/>
              <a:gd name="connsiteY75" fmla="*/ 90297 h 563710"/>
              <a:gd name="connsiteX76" fmla="*/ 254499 w 542587"/>
              <a:gd name="connsiteY76" fmla="*/ 114806 h 563710"/>
              <a:gd name="connsiteX77" fmla="*/ 270002 w 542587"/>
              <a:gd name="connsiteY77" fmla="*/ 132865 h 563710"/>
              <a:gd name="connsiteX78" fmla="*/ 282920 w 542587"/>
              <a:gd name="connsiteY78" fmla="*/ 126416 h 563710"/>
              <a:gd name="connsiteX79" fmla="*/ 284212 w 542587"/>
              <a:gd name="connsiteY79" fmla="*/ 132865 h 563710"/>
              <a:gd name="connsiteX80" fmla="*/ 294547 w 542587"/>
              <a:gd name="connsiteY80" fmla="*/ 132865 h 563710"/>
              <a:gd name="connsiteX81" fmla="*/ 294547 w 542587"/>
              <a:gd name="connsiteY81" fmla="*/ 118676 h 563710"/>
              <a:gd name="connsiteX82" fmla="*/ 294547 w 542587"/>
              <a:gd name="connsiteY82" fmla="*/ 90297 h 563710"/>
              <a:gd name="connsiteX83" fmla="*/ 281628 w 542587"/>
              <a:gd name="connsiteY83" fmla="*/ 90297 h 563710"/>
              <a:gd name="connsiteX84" fmla="*/ 281628 w 542587"/>
              <a:gd name="connsiteY84" fmla="*/ 116096 h 563710"/>
              <a:gd name="connsiteX85" fmla="*/ 281628 w 542587"/>
              <a:gd name="connsiteY85" fmla="*/ 118676 h 563710"/>
              <a:gd name="connsiteX86" fmla="*/ 275169 w 542587"/>
              <a:gd name="connsiteY86" fmla="*/ 122546 h 563710"/>
              <a:gd name="connsiteX87" fmla="*/ 267418 w 542587"/>
              <a:gd name="connsiteY87" fmla="*/ 113516 h 563710"/>
              <a:gd name="connsiteX88" fmla="*/ 267418 w 542587"/>
              <a:gd name="connsiteY88" fmla="*/ 90297 h 563710"/>
              <a:gd name="connsiteX89" fmla="*/ 378519 w 542587"/>
              <a:gd name="connsiteY89" fmla="*/ 89007 h 563710"/>
              <a:gd name="connsiteX90" fmla="*/ 366892 w 542587"/>
              <a:gd name="connsiteY90" fmla="*/ 98036 h 563710"/>
              <a:gd name="connsiteX91" fmla="*/ 365600 w 542587"/>
              <a:gd name="connsiteY91" fmla="*/ 90297 h 563710"/>
              <a:gd name="connsiteX92" fmla="*/ 353973 w 542587"/>
              <a:gd name="connsiteY92" fmla="*/ 90297 h 563710"/>
              <a:gd name="connsiteX93" fmla="*/ 355265 w 542587"/>
              <a:gd name="connsiteY93" fmla="*/ 104486 h 563710"/>
              <a:gd name="connsiteX94" fmla="*/ 355265 w 542587"/>
              <a:gd name="connsiteY94" fmla="*/ 132865 h 563710"/>
              <a:gd name="connsiteX95" fmla="*/ 368184 w 542587"/>
              <a:gd name="connsiteY95" fmla="*/ 132865 h 563710"/>
              <a:gd name="connsiteX96" fmla="*/ 368184 w 542587"/>
              <a:gd name="connsiteY96" fmla="*/ 110936 h 563710"/>
              <a:gd name="connsiteX97" fmla="*/ 368184 w 542587"/>
              <a:gd name="connsiteY97" fmla="*/ 108356 h 563710"/>
              <a:gd name="connsiteX98" fmla="*/ 377227 w 542587"/>
              <a:gd name="connsiteY98" fmla="*/ 101906 h 563710"/>
              <a:gd name="connsiteX99" fmla="*/ 381103 w 542587"/>
              <a:gd name="connsiteY99" fmla="*/ 101906 h 563710"/>
              <a:gd name="connsiteX100" fmla="*/ 381103 w 542587"/>
              <a:gd name="connsiteY100" fmla="*/ 90297 h 563710"/>
              <a:gd name="connsiteX101" fmla="*/ 378519 w 542587"/>
              <a:gd name="connsiteY101" fmla="*/ 89007 h 563710"/>
              <a:gd name="connsiteX102" fmla="*/ 324260 w 542587"/>
              <a:gd name="connsiteY102" fmla="*/ 89007 h 563710"/>
              <a:gd name="connsiteX103" fmla="*/ 307466 w 542587"/>
              <a:gd name="connsiteY103" fmla="*/ 92877 h 563710"/>
              <a:gd name="connsiteX104" fmla="*/ 310050 w 542587"/>
              <a:gd name="connsiteY104" fmla="*/ 101906 h 563710"/>
              <a:gd name="connsiteX105" fmla="*/ 321677 w 542587"/>
              <a:gd name="connsiteY105" fmla="*/ 98036 h 563710"/>
              <a:gd name="connsiteX106" fmla="*/ 329428 w 542587"/>
              <a:gd name="connsiteY106" fmla="*/ 104486 h 563710"/>
              <a:gd name="connsiteX107" fmla="*/ 304882 w 542587"/>
              <a:gd name="connsiteY107" fmla="*/ 119966 h 563710"/>
              <a:gd name="connsiteX108" fmla="*/ 317801 w 542587"/>
              <a:gd name="connsiteY108" fmla="*/ 132865 h 563710"/>
              <a:gd name="connsiteX109" fmla="*/ 330720 w 542587"/>
              <a:gd name="connsiteY109" fmla="*/ 127706 h 563710"/>
              <a:gd name="connsiteX110" fmla="*/ 330720 w 542587"/>
              <a:gd name="connsiteY110" fmla="*/ 132865 h 563710"/>
              <a:gd name="connsiteX111" fmla="*/ 343638 w 542587"/>
              <a:gd name="connsiteY111" fmla="*/ 132865 h 563710"/>
              <a:gd name="connsiteX112" fmla="*/ 342347 w 542587"/>
              <a:gd name="connsiteY112" fmla="*/ 122546 h 563710"/>
              <a:gd name="connsiteX113" fmla="*/ 342347 w 542587"/>
              <a:gd name="connsiteY113" fmla="*/ 107066 h 563710"/>
              <a:gd name="connsiteX114" fmla="*/ 324260 w 542587"/>
              <a:gd name="connsiteY114" fmla="*/ 89007 h 563710"/>
              <a:gd name="connsiteX115" fmla="*/ 227370 w 542587"/>
              <a:gd name="connsiteY115" fmla="*/ 89007 h 563710"/>
              <a:gd name="connsiteX116" fmla="*/ 214451 w 542587"/>
              <a:gd name="connsiteY116" fmla="*/ 96746 h 563710"/>
              <a:gd name="connsiteX117" fmla="*/ 213159 w 542587"/>
              <a:gd name="connsiteY117" fmla="*/ 90297 h 563710"/>
              <a:gd name="connsiteX118" fmla="*/ 201532 w 542587"/>
              <a:gd name="connsiteY118" fmla="*/ 90297 h 563710"/>
              <a:gd name="connsiteX119" fmla="*/ 202824 w 542587"/>
              <a:gd name="connsiteY119" fmla="*/ 104486 h 563710"/>
              <a:gd name="connsiteX120" fmla="*/ 202824 w 542587"/>
              <a:gd name="connsiteY120" fmla="*/ 132865 h 563710"/>
              <a:gd name="connsiteX121" fmla="*/ 215743 w 542587"/>
              <a:gd name="connsiteY121" fmla="*/ 132865 h 563710"/>
              <a:gd name="connsiteX122" fmla="*/ 215743 w 542587"/>
              <a:gd name="connsiteY122" fmla="*/ 108356 h 563710"/>
              <a:gd name="connsiteX123" fmla="*/ 215743 w 542587"/>
              <a:gd name="connsiteY123" fmla="*/ 104486 h 563710"/>
              <a:gd name="connsiteX124" fmla="*/ 222202 w 542587"/>
              <a:gd name="connsiteY124" fmla="*/ 100616 h 563710"/>
              <a:gd name="connsiteX125" fmla="*/ 228662 w 542587"/>
              <a:gd name="connsiteY125" fmla="*/ 109646 h 563710"/>
              <a:gd name="connsiteX126" fmla="*/ 228662 w 542587"/>
              <a:gd name="connsiteY126" fmla="*/ 132865 h 563710"/>
              <a:gd name="connsiteX127" fmla="*/ 242872 w 542587"/>
              <a:gd name="connsiteY127" fmla="*/ 132865 h 563710"/>
              <a:gd name="connsiteX128" fmla="*/ 242872 w 542587"/>
              <a:gd name="connsiteY128" fmla="*/ 107066 h 563710"/>
              <a:gd name="connsiteX129" fmla="*/ 227370 w 542587"/>
              <a:gd name="connsiteY129" fmla="*/ 89007 h 563710"/>
              <a:gd name="connsiteX130" fmla="*/ 171819 w 542587"/>
              <a:gd name="connsiteY130" fmla="*/ 89007 h 563710"/>
              <a:gd name="connsiteX131" fmla="*/ 155025 w 542587"/>
              <a:gd name="connsiteY131" fmla="*/ 92877 h 563710"/>
              <a:gd name="connsiteX132" fmla="*/ 157609 w 542587"/>
              <a:gd name="connsiteY132" fmla="*/ 101906 h 563710"/>
              <a:gd name="connsiteX133" fmla="*/ 169236 w 542587"/>
              <a:gd name="connsiteY133" fmla="*/ 98036 h 563710"/>
              <a:gd name="connsiteX134" fmla="*/ 176987 w 542587"/>
              <a:gd name="connsiteY134" fmla="*/ 104486 h 563710"/>
              <a:gd name="connsiteX135" fmla="*/ 152441 w 542587"/>
              <a:gd name="connsiteY135" fmla="*/ 119966 h 563710"/>
              <a:gd name="connsiteX136" fmla="*/ 165360 w 542587"/>
              <a:gd name="connsiteY136" fmla="*/ 132865 h 563710"/>
              <a:gd name="connsiteX137" fmla="*/ 176987 w 542587"/>
              <a:gd name="connsiteY137" fmla="*/ 127706 h 563710"/>
              <a:gd name="connsiteX138" fmla="*/ 178279 w 542587"/>
              <a:gd name="connsiteY138" fmla="*/ 127706 h 563710"/>
              <a:gd name="connsiteX139" fmla="*/ 178279 w 542587"/>
              <a:gd name="connsiteY139" fmla="*/ 132865 h 563710"/>
              <a:gd name="connsiteX140" fmla="*/ 189905 w 542587"/>
              <a:gd name="connsiteY140" fmla="*/ 132865 h 563710"/>
              <a:gd name="connsiteX141" fmla="*/ 189905 w 542587"/>
              <a:gd name="connsiteY141" fmla="*/ 122546 h 563710"/>
              <a:gd name="connsiteX142" fmla="*/ 189905 w 542587"/>
              <a:gd name="connsiteY142" fmla="*/ 107066 h 563710"/>
              <a:gd name="connsiteX143" fmla="*/ 171819 w 542587"/>
              <a:gd name="connsiteY143" fmla="*/ 89007 h 563710"/>
              <a:gd name="connsiteX144" fmla="*/ 129187 w 542587"/>
              <a:gd name="connsiteY144" fmla="*/ 74817 h 563710"/>
              <a:gd name="connsiteX145" fmla="*/ 129187 w 542587"/>
              <a:gd name="connsiteY145" fmla="*/ 110936 h 563710"/>
              <a:gd name="connsiteX146" fmla="*/ 120144 w 542587"/>
              <a:gd name="connsiteY146" fmla="*/ 122546 h 563710"/>
              <a:gd name="connsiteX147" fmla="*/ 113685 w 542587"/>
              <a:gd name="connsiteY147" fmla="*/ 121256 h 563710"/>
              <a:gd name="connsiteX148" fmla="*/ 112393 w 542587"/>
              <a:gd name="connsiteY148" fmla="*/ 131575 h 563710"/>
              <a:gd name="connsiteX149" fmla="*/ 121436 w 542587"/>
              <a:gd name="connsiteY149" fmla="*/ 132865 h 563710"/>
              <a:gd name="connsiteX150" fmla="*/ 142106 w 542587"/>
              <a:gd name="connsiteY150" fmla="*/ 110936 h 563710"/>
              <a:gd name="connsiteX151" fmla="*/ 142106 w 542587"/>
              <a:gd name="connsiteY151" fmla="*/ 74817 h 563710"/>
              <a:gd name="connsiteX152" fmla="*/ 82680 w 542587"/>
              <a:gd name="connsiteY152" fmla="*/ 0 h 563710"/>
              <a:gd name="connsiteX153" fmla="*/ 99474 w 542587"/>
              <a:gd name="connsiteY153" fmla="*/ 16769 h 563710"/>
              <a:gd name="connsiteX154" fmla="*/ 98182 w 542587"/>
              <a:gd name="connsiteY154" fmla="*/ 21929 h 563710"/>
              <a:gd name="connsiteX155" fmla="*/ 161484 w 542587"/>
              <a:gd name="connsiteY155" fmla="*/ 21929 h 563710"/>
              <a:gd name="connsiteX156" fmla="*/ 160192 w 542587"/>
              <a:gd name="connsiteY156" fmla="*/ 16769 h 563710"/>
              <a:gd name="connsiteX157" fmla="*/ 176987 w 542587"/>
              <a:gd name="connsiteY157" fmla="*/ 0 h 563710"/>
              <a:gd name="connsiteX158" fmla="*/ 193781 w 542587"/>
              <a:gd name="connsiteY158" fmla="*/ 16769 h 563710"/>
              <a:gd name="connsiteX159" fmla="*/ 192489 w 542587"/>
              <a:gd name="connsiteY159" fmla="*/ 21929 h 563710"/>
              <a:gd name="connsiteX160" fmla="*/ 255791 w 542587"/>
              <a:gd name="connsiteY160" fmla="*/ 21929 h 563710"/>
              <a:gd name="connsiteX161" fmla="*/ 255791 w 542587"/>
              <a:gd name="connsiteY161" fmla="*/ 16769 h 563710"/>
              <a:gd name="connsiteX162" fmla="*/ 271293 w 542587"/>
              <a:gd name="connsiteY162" fmla="*/ 0 h 563710"/>
              <a:gd name="connsiteX163" fmla="*/ 288088 w 542587"/>
              <a:gd name="connsiteY163" fmla="*/ 16769 h 563710"/>
              <a:gd name="connsiteX164" fmla="*/ 286796 w 542587"/>
              <a:gd name="connsiteY164" fmla="*/ 21929 h 563710"/>
              <a:gd name="connsiteX165" fmla="*/ 350098 w 542587"/>
              <a:gd name="connsiteY165" fmla="*/ 21929 h 563710"/>
              <a:gd name="connsiteX166" fmla="*/ 350098 w 542587"/>
              <a:gd name="connsiteY166" fmla="*/ 16769 h 563710"/>
              <a:gd name="connsiteX167" fmla="*/ 365600 w 542587"/>
              <a:gd name="connsiteY167" fmla="*/ 0 h 563710"/>
              <a:gd name="connsiteX168" fmla="*/ 382395 w 542587"/>
              <a:gd name="connsiteY168" fmla="*/ 16769 h 563710"/>
              <a:gd name="connsiteX169" fmla="*/ 382395 w 542587"/>
              <a:gd name="connsiteY169" fmla="*/ 21929 h 563710"/>
              <a:gd name="connsiteX170" fmla="*/ 445696 w 542587"/>
              <a:gd name="connsiteY170" fmla="*/ 21929 h 563710"/>
              <a:gd name="connsiteX171" fmla="*/ 444405 w 542587"/>
              <a:gd name="connsiteY171" fmla="*/ 16769 h 563710"/>
              <a:gd name="connsiteX172" fmla="*/ 461199 w 542587"/>
              <a:gd name="connsiteY172" fmla="*/ 0 h 563710"/>
              <a:gd name="connsiteX173" fmla="*/ 476701 w 542587"/>
              <a:gd name="connsiteY173" fmla="*/ 16769 h 563710"/>
              <a:gd name="connsiteX174" fmla="*/ 476701 w 542587"/>
              <a:gd name="connsiteY174" fmla="*/ 21929 h 563710"/>
              <a:gd name="connsiteX175" fmla="*/ 496080 w 542587"/>
              <a:gd name="connsiteY175" fmla="*/ 21929 h 563710"/>
              <a:gd name="connsiteX176" fmla="*/ 542587 w 542587"/>
              <a:gd name="connsiteY176" fmla="*/ 68367 h 563710"/>
              <a:gd name="connsiteX177" fmla="*/ 542587 w 542587"/>
              <a:gd name="connsiteY177" fmla="*/ 463094 h 563710"/>
              <a:gd name="connsiteX178" fmla="*/ 441821 w 542587"/>
              <a:gd name="connsiteY178" fmla="*/ 563710 h 563710"/>
              <a:gd name="connsiteX179" fmla="*/ 47799 w 542587"/>
              <a:gd name="connsiteY179" fmla="*/ 563710 h 563710"/>
              <a:gd name="connsiteX180" fmla="*/ 0 w 542587"/>
              <a:gd name="connsiteY180" fmla="*/ 515982 h 563710"/>
              <a:gd name="connsiteX181" fmla="*/ 0 w 542587"/>
              <a:gd name="connsiteY181" fmla="*/ 68367 h 563710"/>
              <a:gd name="connsiteX182" fmla="*/ 47799 w 542587"/>
              <a:gd name="connsiteY182" fmla="*/ 21929 h 563710"/>
              <a:gd name="connsiteX183" fmla="*/ 67177 w 542587"/>
              <a:gd name="connsiteY183" fmla="*/ 21929 h 563710"/>
              <a:gd name="connsiteX184" fmla="*/ 65886 w 542587"/>
              <a:gd name="connsiteY184" fmla="*/ 16769 h 563710"/>
              <a:gd name="connsiteX185" fmla="*/ 82680 w 542587"/>
              <a:gd name="connsiteY185" fmla="*/ 0 h 56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42587" h="563710">
                <a:moveTo>
                  <a:pt x="253158" y="318596"/>
                </a:moveTo>
                <a:cubicBezTo>
                  <a:pt x="217017" y="328914"/>
                  <a:pt x="189911" y="361158"/>
                  <a:pt x="189911" y="401141"/>
                </a:cubicBezTo>
                <a:cubicBezTo>
                  <a:pt x="189911" y="448862"/>
                  <a:pt x="228633" y="486265"/>
                  <a:pt x="276391" y="486265"/>
                </a:cubicBezTo>
                <a:cubicBezTo>
                  <a:pt x="322859" y="486265"/>
                  <a:pt x="361581" y="448862"/>
                  <a:pt x="361581" y="401141"/>
                </a:cubicBezTo>
                <a:cubicBezTo>
                  <a:pt x="361581" y="361158"/>
                  <a:pt x="334475" y="328914"/>
                  <a:pt x="298334" y="318596"/>
                </a:cubicBezTo>
                <a:lnTo>
                  <a:pt x="276391" y="345681"/>
                </a:lnTo>
                <a:close/>
                <a:moveTo>
                  <a:pt x="276340" y="225861"/>
                </a:moveTo>
                <a:lnTo>
                  <a:pt x="276225" y="226148"/>
                </a:lnTo>
                <a:lnTo>
                  <a:pt x="255819" y="260614"/>
                </a:lnTo>
                <a:lnTo>
                  <a:pt x="221681" y="279597"/>
                </a:lnTo>
                <a:lnTo>
                  <a:pt x="221174" y="279793"/>
                </a:lnTo>
                <a:close/>
                <a:moveTo>
                  <a:pt x="276423" y="225813"/>
                </a:moveTo>
                <a:lnTo>
                  <a:pt x="291880" y="264426"/>
                </a:lnTo>
                <a:lnTo>
                  <a:pt x="330484" y="279856"/>
                </a:lnTo>
                <a:lnTo>
                  <a:pt x="330593" y="279916"/>
                </a:lnTo>
                <a:lnTo>
                  <a:pt x="309951" y="305698"/>
                </a:lnTo>
                <a:cubicBezTo>
                  <a:pt x="349964" y="318596"/>
                  <a:pt x="378361" y="355999"/>
                  <a:pt x="378361" y="401141"/>
                </a:cubicBezTo>
                <a:cubicBezTo>
                  <a:pt x="378361" y="457890"/>
                  <a:pt x="331894" y="503032"/>
                  <a:pt x="276391" y="503032"/>
                </a:cubicBezTo>
                <a:cubicBezTo>
                  <a:pt x="219598" y="503032"/>
                  <a:pt x="173131" y="457890"/>
                  <a:pt x="173131" y="401141"/>
                </a:cubicBezTo>
                <a:cubicBezTo>
                  <a:pt x="173131" y="355999"/>
                  <a:pt x="202818" y="318596"/>
                  <a:pt x="241541" y="305698"/>
                </a:cubicBezTo>
                <a:lnTo>
                  <a:pt x="220889" y="279903"/>
                </a:lnTo>
                <a:lnTo>
                  <a:pt x="221174" y="279793"/>
                </a:lnTo>
                <a:lnTo>
                  <a:pt x="220970" y="279992"/>
                </a:lnTo>
                <a:lnTo>
                  <a:pt x="221681" y="279597"/>
                </a:lnTo>
                <a:lnTo>
                  <a:pt x="260902" y="264426"/>
                </a:lnTo>
                <a:lnTo>
                  <a:pt x="276225" y="226148"/>
                </a:lnTo>
                <a:close/>
                <a:moveTo>
                  <a:pt x="276471" y="225733"/>
                </a:moveTo>
                <a:lnTo>
                  <a:pt x="276423" y="225813"/>
                </a:lnTo>
                <a:lnTo>
                  <a:pt x="276414" y="225789"/>
                </a:lnTo>
                <a:close/>
                <a:moveTo>
                  <a:pt x="276471" y="225733"/>
                </a:moveTo>
                <a:lnTo>
                  <a:pt x="330730" y="279992"/>
                </a:lnTo>
                <a:lnTo>
                  <a:pt x="330593" y="279916"/>
                </a:lnTo>
                <a:lnTo>
                  <a:pt x="330603" y="279903"/>
                </a:lnTo>
                <a:lnTo>
                  <a:pt x="330484" y="279856"/>
                </a:lnTo>
                <a:lnTo>
                  <a:pt x="295849" y="260614"/>
                </a:lnTo>
                <a:close/>
                <a:moveTo>
                  <a:pt x="276391" y="225733"/>
                </a:moveTo>
                <a:lnTo>
                  <a:pt x="276414" y="225789"/>
                </a:lnTo>
                <a:lnTo>
                  <a:pt x="276340" y="225861"/>
                </a:lnTo>
                <a:close/>
                <a:moveTo>
                  <a:pt x="25838" y="189623"/>
                </a:moveTo>
                <a:lnTo>
                  <a:pt x="25838" y="515982"/>
                </a:lnTo>
                <a:cubicBezTo>
                  <a:pt x="25838" y="527591"/>
                  <a:pt x="36172" y="537911"/>
                  <a:pt x="47799" y="537911"/>
                </a:cubicBezTo>
                <a:lnTo>
                  <a:pt x="431486" y="537911"/>
                </a:lnTo>
                <a:lnTo>
                  <a:pt x="436653" y="532751"/>
                </a:lnTo>
                <a:lnTo>
                  <a:pt x="436653" y="491473"/>
                </a:lnTo>
                <a:cubicBezTo>
                  <a:pt x="436653" y="472123"/>
                  <a:pt x="452156" y="456644"/>
                  <a:pt x="471534" y="456644"/>
                </a:cubicBezTo>
                <a:lnTo>
                  <a:pt x="511582" y="456644"/>
                </a:lnTo>
                <a:lnTo>
                  <a:pt x="516750" y="451484"/>
                </a:lnTo>
                <a:lnTo>
                  <a:pt x="516750" y="189623"/>
                </a:lnTo>
                <a:close/>
                <a:moveTo>
                  <a:pt x="329280" y="112245"/>
                </a:moveTo>
                <a:lnTo>
                  <a:pt x="329280" y="117399"/>
                </a:lnTo>
                <a:cubicBezTo>
                  <a:pt x="329280" y="117399"/>
                  <a:pt x="329280" y="118688"/>
                  <a:pt x="329280" y="119976"/>
                </a:cubicBezTo>
                <a:cubicBezTo>
                  <a:pt x="327991" y="122554"/>
                  <a:pt x="325414" y="123842"/>
                  <a:pt x="322837" y="123842"/>
                </a:cubicBezTo>
                <a:cubicBezTo>
                  <a:pt x="318972" y="123842"/>
                  <a:pt x="317683" y="122554"/>
                  <a:pt x="317683" y="118688"/>
                </a:cubicBezTo>
                <a:cubicBezTo>
                  <a:pt x="317683" y="114822"/>
                  <a:pt x="322837" y="112245"/>
                  <a:pt x="329280" y="112245"/>
                </a:cubicBezTo>
                <a:close/>
                <a:moveTo>
                  <a:pt x="176858" y="112245"/>
                </a:moveTo>
                <a:lnTo>
                  <a:pt x="176858" y="117399"/>
                </a:lnTo>
                <a:cubicBezTo>
                  <a:pt x="176858" y="117399"/>
                  <a:pt x="176858" y="118688"/>
                  <a:pt x="176858" y="119976"/>
                </a:cubicBezTo>
                <a:cubicBezTo>
                  <a:pt x="175569" y="122554"/>
                  <a:pt x="172992" y="123842"/>
                  <a:pt x="170415" y="123842"/>
                </a:cubicBezTo>
                <a:cubicBezTo>
                  <a:pt x="166550" y="123842"/>
                  <a:pt x="165261" y="122554"/>
                  <a:pt x="165261" y="118688"/>
                </a:cubicBezTo>
                <a:cubicBezTo>
                  <a:pt x="165261" y="114822"/>
                  <a:pt x="170415" y="112245"/>
                  <a:pt x="176858" y="112245"/>
                </a:cubicBezTo>
                <a:close/>
                <a:moveTo>
                  <a:pt x="386270" y="90297"/>
                </a:moveTo>
                <a:lnTo>
                  <a:pt x="401773" y="128996"/>
                </a:lnTo>
                <a:cubicBezTo>
                  <a:pt x="403065" y="130286"/>
                  <a:pt x="403065" y="130286"/>
                  <a:pt x="403065" y="131575"/>
                </a:cubicBezTo>
                <a:cubicBezTo>
                  <a:pt x="403065" y="131575"/>
                  <a:pt x="401773" y="132865"/>
                  <a:pt x="401773" y="132865"/>
                </a:cubicBezTo>
                <a:cubicBezTo>
                  <a:pt x="400481" y="135445"/>
                  <a:pt x="397897" y="136735"/>
                  <a:pt x="396605" y="138025"/>
                </a:cubicBezTo>
                <a:cubicBezTo>
                  <a:pt x="394022" y="139315"/>
                  <a:pt x="392730" y="140605"/>
                  <a:pt x="391438" y="140605"/>
                </a:cubicBezTo>
                <a:lnTo>
                  <a:pt x="394022" y="150925"/>
                </a:lnTo>
                <a:cubicBezTo>
                  <a:pt x="396605" y="150925"/>
                  <a:pt x="401773" y="149635"/>
                  <a:pt x="406940" y="145765"/>
                </a:cubicBezTo>
                <a:cubicBezTo>
                  <a:pt x="410816" y="141895"/>
                  <a:pt x="414692" y="135445"/>
                  <a:pt x="421151" y="118676"/>
                </a:cubicBezTo>
                <a:lnTo>
                  <a:pt x="431486" y="90297"/>
                </a:lnTo>
                <a:lnTo>
                  <a:pt x="417275" y="90297"/>
                </a:lnTo>
                <a:lnTo>
                  <a:pt x="412108" y="110936"/>
                </a:lnTo>
                <a:cubicBezTo>
                  <a:pt x="410816" y="113516"/>
                  <a:pt x="410816" y="116096"/>
                  <a:pt x="409524" y="118676"/>
                </a:cubicBezTo>
                <a:cubicBezTo>
                  <a:pt x="409524" y="116096"/>
                  <a:pt x="408232" y="113516"/>
                  <a:pt x="406940" y="110936"/>
                </a:cubicBezTo>
                <a:lnTo>
                  <a:pt x="401773" y="90297"/>
                </a:lnTo>
                <a:close/>
                <a:moveTo>
                  <a:pt x="254499" y="90297"/>
                </a:moveTo>
                <a:lnTo>
                  <a:pt x="254499" y="114806"/>
                </a:lnTo>
                <a:cubicBezTo>
                  <a:pt x="254499" y="127706"/>
                  <a:pt x="260958" y="132865"/>
                  <a:pt x="270002" y="132865"/>
                </a:cubicBezTo>
                <a:cubicBezTo>
                  <a:pt x="277753" y="132865"/>
                  <a:pt x="281628" y="128996"/>
                  <a:pt x="282920" y="126416"/>
                </a:cubicBezTo>
                <a:lnTo>
                  <a:pt x="284212" y="132865"/>
                </a:lnTo>
                <a:lnTo>
                  <a:pt x="294547" y="132865"/>
                </a:lnTo>
                <a:cubicBezTo>
                  <a:pt x="294547" y="128996"/>
                  <a:pt x="294547" y="125126"/>
                  <a:pt x="294547" y="118676"/>
                </a:cubicBezTo>
                <a:lnTo>
                  <a:pt x="294547" y="90297"/>
                </a:lnTo>
                <a:lnTo>
                  <a:pt x="281628" y="90297"/>
                </a:lnTo>
                <a:lnTo>
                  <a:pt x="281628" y="116096"/>
                </a:lnTo>
                <a:cubicBezTo>
                  <a:pt x="281628" y="116096"/>
                  <a:pt x="281628" y="117386"/>
                  <a:pt x="281628" y="118676"/>
                </a:cubicBezTo>
                <a:cubicBezTo>
                  <a:pt x="280337" y="119966"/>
                  <a:pt x="277753" y="122546"/>
                  <a:pt x="275169" y="122546"/>
                </a:cubicBezTo>
                <a:cubicBezTo>
                  <a:pt x="270002" y="122546"/>
                  <a:pt x="267418" y="118676"/>
                  <a:pt x="267418" y="113516"/>
                </a:cubicBezTo>
                <a:lnTo>
                  <a:pt x="267418" y="90297"/>
                </a:lnTo>
                <a:close/>
                <a:moveTo>
                  <a:pt x="378519" y="89007"/>
                </a:moveTo>
                <a:cubicBezTo>
                  <a:pt x="374643" y="89007"/>
                  <a:pt x="368184" y="91587"/>
                  <a:pt x="366892" y="98036"/>
                </a:cubicBezTo>
                <a:lnTo>
                  <a:pt x="365600" y="90297"/>
                </a:lnTo>
                <a:lnTo>
                  <a:pt x="353973" y="90297"/>
                </a:lnTo>
                <a:cubicBezTo>
                  <a:pt x="355265" y="94167"/>
                  <a:pt x="355265" y="98036"/>
                  <a:pt x="355265" y="104486"/>
                </a:cubicBezTo>
                <a:lnTo>
                  <a:pt x="355265" y="132865"/>
                </a:lnTo>
                <a:lnTo>
                  <a:pt x="368184" y="132865"/>
                </a:lnTo>
                <a:lnTo>
                  <a:pt x="368184" y="110936"/>
                </a:lnTo>
                <a:cubicBezTo>
                  <a:pt x="368184" y="109646"/>
                  <a:pt x="368184" y="109646"/>
                  <a:pt x="368184" y="108356"/>
                </a:cubicBezTo>
                <a:cubicBezTo>
                  <a:pt x="369476" y="104486"/>
                  <a:pt x="372060" y="101906"/>
                  <a:pt x="377227" y="101906"/>
                </a:cubicBezTo>
                <a:cubicBezTo>
                  <a:pt x="378519" y="101906"/>
                  <a:pt x="379811" y="101906"/>
                  <a:pt x="381103" y="101906"/>
                </a:cubicBezTo>
                <a:lnTo>
                  <a:pt x="381103" y="90297"/>
                </a:lnTo>
                <a:cubicBezTo>
                  <a:pt x="379811" y="89007"/>
                  <a:pt x="379811" y="89007"/>
                  <a:pt x="378519" y="89007"/>
                </a:cubicBezTo>
                <a:close/>
                <a:moveTo>
                  <a:pt x="324260" y="89007"/>
                </a:moveTo>
                <a:cubicBezTo>
                  <a:pt x="316509" y="89007"/>
                  <a:pt x="310050" y="91587"/>
                  <a:pt x="307466" y="92877"/>
                </a:cubicBezTo>
                <a:lnTo>
                  <a:pt x="310050" y="101906"/>
                </a:lnTo>
                <a:cubicBezTo>
                  <a:pt x="312633" y="99326"/>
                  <a:pt x="317801" y="98036"/>
                  <a:pt x="321677" y="98036"/>
                </a:cubicBezTo>
                <a:cubicBezTo>
                  <a:pt x="328136" y="98036"/>
                  <a:pt x="329428" y="101906"/>
                  <a:pt x="329428" y="104486"/>
                </a:cubicBezTo>
                <a:cubicBezTo>
                  <a:pt x="313925" y="104486"/>
                  <a:pt x="304882" y="109646"/>
                  <a:pt x="304882" y="119966"/>
                </a:cubicBezTo>
                <a:cubicBezTo>
                  <a:pt x="304882" y="127706"/>
                  <a:pt x="310050" y="132865"/>
                  <a:pt x="317801" y="132865"/>
                </a:cubicBezTo>
                <a:cubicBezTo>
                  <a:pt x="322968" y="132865"/>
                  <a:pt x="326844" y="131575"/>
                  <a:pt x="330720" y="127706"/>
                </a:cubicBezTo>
                <a:lnTo>
                  <a:pt x="330720" y="132865"/>
                </a:lnTo>
                <a:lnTo>
                  <a:pt x="343638" y="132865"/>
                </a:lnTo>
                <a:cubicBezTo>
                  <a:pt x="342347" y="130286"/>
                  <a:pt x="342347" y="126416"/>
                  <a:pt x="342347" y="122546"/>
                </a:cubicBezTo>
                <a:lnTo>
                  <a:pt x="342347" y="107066"/>
                </a:lnTo>
                <a:cubicBezTo>
                  <a:pt x="342347" y="98036"/>
                  <a:pt x="338471" y="89007"/>
                  <a:pt x="324260" y="89007"/>
                </a:cubicBezTo>
                <a:close/>
                <a:moveTo>
                  <a:pt x="227370" y="89007"/>
                </a:moveTo>
                <a:cubicBezTo>
                  <a:pt x="219619" y="89007"/>
                  <a:pt x="215743" y="94167"/>
                  <a:pt x="214451" y="96746"/>
                </a:cubicBezTo>
                <a:lnTo>
                  <a:pt x="213159" y="90297"/>
                </a:lnTo>
                <a:lnTo>
                  <a:pt x="201532" y="90297"/>
                </a:lnTo>
                <a:cubicBezTo>
                  <a:pt x="201532" y="94167"/>
                  <a:pt x="202824" y="98036"/>
                  <a:pt x="202824" y="104486"/>
                </a:cubicBezTo>
                <a:lnTo>
                  <a:pt x="202824" y="132865"/>
                </a:lnTo>
                <a:lnTo>
                  <a:pt x="215743" y="132865"/>
                </a:lnTo>
                <a:lnTo>
                  <a:pt x="215743" y="108356"/>
                </a:lnTo>
                <a:cubicBezTo>
                  <a:pt x="215743" y="107066"/>
                  <a:pt x="215743" y="105776"/>
                  <a:pt x="215743" y="104486"/>
                </a:cubicBezTo>
                <a:cubicBezTo>
                  <a:pt x="217035" y="103196"/>
                  <a:pt x="218327" y="100616"/>
                  <a:pt x="222202" y="100616"/>
                </a:cubicBezTo>
                <a:cubicBezTo>
                  <a:pt x="227370" y="100616"/>
                  <a:pt x="228662" y="103196"/>
                  <a:pt x="228662" y="109646"/>
                </a:cubicBezTo>
                <a:lnTo>
                  <a:pt x="228662" y="132865"/>
                </a:lnTo>
                <a:lnTo>
                  <a:pt x="242872" y="132865"/>
                </a:lnTo>
                <a:lnTo>
                  <a:pt x="242872" y="107066"/>
                </a:lnTo>
                <a:cubicBezTo>
                  <a:pt x="242872" y="95456"/>
                  <a:pt x="236413" y="89007"/>
                  <a:pt x="227370" y="89007"/>
                </a:cubicBezTo>
                <a:close/>
                <a:moveTo>
                  <a:pt x="171819" y="89007"/>
                </a:moveTo>
                <a:cubicBezTo>
                  <a:pt x="164068" y="89007"/>
                  <a:pt x="157609" y="91587"/>
                  <a:pt x="155025" y="92877"/>
                </a:cubicBezTo>
                <a:lnTo>
                  <a:pt x="157609" y="101906"/>
                </a:lnTo>
                <a:cubicBezTo>
                  <a:pt x="160192" y="99326"/>
                  <a:pt x="164068" y="98036"/>
                  <a:pt x="169236" y="98036"/>
                </a:cubicBezTo>
                <a:cubicBezTo>
                  <a:pt x="175695" y="98036"/>
                  <a:pt x="176987" y="101906"/>
                  <a:pt x="176987" y="104486"/>
                </a:cubicBezTo>
                <a:cubicBezTo>
                  <a:pt x="161484" y="104486"/>
                  <a:pt x="152441" y="109646"/>
                  <a:pt x="152441" y="119966"/>
                </a:cubicBezTo>
                <a:cubicBezTo>
                  <a:pt x="152441" y="127706"/>
                  <a:pt x="157609" y="132865"/>
                  <a:pt x="165360" y="132865"/>
                </a:cubicBezTo>
                <a:cubicBezTo>
                  <a:pt x="170527" y="132865"/>
                  <a:pt x="174403" y="131575"/>
                  <a:pt x="176987" y="127706"/>
                </a:cubicBezTo>
                <a:lnTo>
                  <a:pt x="178279" y="127706"/>
                </a:lnTo>
                <a:lnTo>
                  <a:pt x="178279" y="132865"/>
                </a:lnTo>
                <a:lnTo>
                  <a:pt x="189905" y="132865"/>
                </a:lnTo>
                <a:cubicBezTo>
                  <a:pt x="189905" y="130286"/>
                  <a:pt x="189905" y="126416"/>
                  <a:pt x="189905" y="122546"/>
                </a:cubicBezTo>
                <a:lnTo>
                  <a:pt x="189905" y="107066"/>
                </a:lnTo>
                <a:cubicBezTo>
                  <a:pt x="189905" y="98036"/>
                  <a:pt x="184738" y="89007"/>
                  <a:pt x="171819" y="89007"/>
                </a:cubicBezTo>
                <a:close/>
                <a:moveTo>
                  <a:pt x="129187" y="74817"/>
                </a:moveTo>
                <a:lnTo>
                  <a:pt x="129187" y="110936"/>
                </a:lnTo>
                <a:cubicBezTo>
                  <a:pt x="129187" y="119966"/>
                  <a:pt x="125312" y="122546"/>
                  <a:pt x="120144" y="122546"/>
                </a:cubicBezTo>
                <a:cubicBezTo>
                  <a:pt x="117561" y="122546"/>
                  <a:pt x="114977" y="122546"/>
                  <a:pt x="113685" y="121256"/>
                </a:cubicBezTo>
                <a:lnTo>
                  <a:pt x="112393" y="131575"/>
                </a:lnTo>
                <a:cubicBezTo>
                  <a:pt x="114977" y="132865"/>
                  <a:pt x="118852" y="132865"/>
                  <a:pt x="121436" y="132865"/>
                </a:cubicBezTo>
                <a:cubicBezTo>
                  <a:pt x="134355" y="132865"/>
                  <a:pt x="142106" y="127706"/>
                  <a:pt x="142106" y="110936"/>
                </a:cubicBezTo>
                <a:lnTo>
                  <a:pt x="142106" y="74817"/>
                </a:lnTo>
                <a:close/>
                <a:moveTo>
                  <a:pt x="82680" y="0"/>
                </a:moveTo>
                <a:cubicBezTo>
                  <a:pt x="91723" y="0"/>
                  <a:pt x="99474" y="7740"/>
                  <a:pt x="99474" y="16769"/>
                </a:cubicBezTo>
                <a:cubicBezTo>
                  <a:pt x="99474" y="18059"/>
                  <a:pt x="98182" y="19349"/>
                  <a:pt x="98182" y="21929"/>
                </a:cubicBezTo>
                <a:lnTo>
                  <a:pt x="161484" y="21929"/>
                </a:lnTo>
                <a:cubicBezTo>
                  <a:pt x="161484" y="19349"/>
                  <a:pt x="160192" y="18059"/>
                  <a:pt x="160192" y="16769"/>
                </a:cubicBezTo>
                <a:cubicBezTo>
                  <a:pt x="160192" y="7740"/>
                  <a:pt x="167944" y="0"/>
                  <a:pt x="176987" y="0"/>
                </a:cubicBezTo>
                <a:cubicBezTo>
                  <a:pt x="186030" y="0"/>
                  <a:pt x="193781" y="7740"/>
                  <a:pt x="193781" y="16769"/>
                </a:cubicBezTo>
                <a:cubicBezTo>
                  <a:pt x="193781" y="18059"/>
                  <a:pt x="193781" y="19349"/>
                  <a:pt x="192489" y="21929"/>
                </a:cubicBezTo>
                <a:lnTo>
                  <a:pt x="255791" y="21929"/>
                </a:lnTo>
                <a:cubicBezTo>
                  <a:pt x="255791" y="19349"/>
                  <a:pt x="255791" y="18059"/>
                  <a:pt x="255791" y="16769"/>
                </a:cubicBezTo>
                <a:cubicBezTo>
                  <a:pt x="255791" y="7740"/>
                  <a:pt x="262250" y="0"/>
                  <a:pt x="271293" y="0"/>
                </a:cubicBezTo>
                <a:cubicBezTo>
                  <a:pt x="280337" y="0"/>
                  <a:pt x="288088" y="7740"/>
                  <a:pt x="288088" y="16769"/>
                </a:cubicBezTo>
                <a:cubicBezTo>
                  <a:pt x="288088" y="18059"/>
                  <a:pt x="288088" y="19349"/>
                  <a:pt x="286796" y="21929"/>
                </a:cubicBezTo>
                <a:lnTo>
                  <a:pt x="350098" y="21929"/>
                </a:lnTo>
                <a:cubicBezTo>
                  <a:pt x="350098" y="19349"/>
                  <a:pt x="350098" y="18059"/>
                  <a:pt x="350098" y="16769"/>
                </a:cubicBezTo>
                <a:cubicBezTo>
                  <a:pt x="350098" y="7740"/>
                  <a:pt x="356557" y="0"/>
                  <a:pt x="365600" y="0"/>
                </a:cubicBezTo>
                <a:cubicBezTo>
                  <a:pt x="375935" y="0"/>
                  <a:pt x="382395" y="7740"/>
                  <a:pt x="382395" y="16769"/>
                </a:cubicBezTo>
                <a:cubicBezTo>
                  <a:pt x="382395" y="18059"/>
                  <a:pt x="382395" y="19349"/>
                  <a:pt x="382395" y="21929"/>
                </a:cubicBezTo>
                <a:lnTo>
                  <a:pt x="445696" y="21929"/>
                </a:lnTo>
                <a:cubicBezTo>
                  <a:pt x="444405" y="19349"/>
                  <a:pt x="444405" y="18059"/>
                  <a:pt x="444405" y="16769"/>
                </a:cubicBezTo>
                <a:cubicBezTo>
                  <a:pt x="444405" y="7740"/>
                  <a:pt x="452156" y="0"/>
                  <a:pt x="461199" y="0"/>
                </a:cubicBezTo>
                <a:cubicBezTo>
                  <a:pt x="470242" y="0"/>
                  <a:pt x="476701" y="7740"/>
                  <a:pt x="476701" y="16769"/>
                </a:cubicBezTo>
                <a:cubicBezTo>
                  <a:pt x="476701" y="18059"/>
                  <a:pt x="476701" y="19349"/>
                  <a:pt x="476701" y="21929"/>
                </a:cubicBezTo>
                <a:lnTo>
                  <a:pt x="496080" y="21929"/>
                </a:lnTo>
                <a:cubicBezTo>
                  <a:pt x="521917" y="21929"/>
                  <a:pt x="542587" y="42568"/>
                  <a:pt x="542587" y="68367"/>
                </a:cubicBezTo>
                <a:lnTo>
                  <a:pt x="542587" y="463094"/>
                </a:lnTo>
                <a:lnTo>
                  <a:pt x="441821" y="563710"/>
                </a:lnTo>
                <a:lnTo>
                  <a:pt x="47799" y="563710"/>
                </a:lnTo>
                <a:cubicBezTo>
                  <a:pt x="21962" y="563710"/>
                  <a:pt x="0" y="541781"/>
                  <a:pt x="0" y="515982"/>
                </a:cubicBezTo>
                <a:lnTo>
                  <a:pt x="0" y="68367"/>
                </a:lnTo>
                <a:cubicBezTo>
                  <a:pt x="0" y="42568"/>
                  <a:pt x="21962" y="21929"/>
                  <a:pt x="47799" y="21929"/>
                </a:cubicBezTo>
                <a:lnTo>
                  <a:pt x="67177" y="21929"/>
                </a:lnTo>
                <a:cubicBezTo>
                  <a:pt x="67177" y="19349"/>
                  <a:pt x="65886" y="18059"/>
                  <a:pt x="65886" y="16769"/>
                </a:cubicBezTo>
                <a:cubicBezTo>
                  <a:pt x="65886" y="7740"/>
                  <a:pt x="73637" y="0"/>
                  <a:pt x="82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B6004F5-FBC1-CA43-8DC5-607F2D817E8D}"/>
              </a:ext>
            </a:extLst>
          </p:cNvPr>
          <p:cNvGrpSpPr/>
          <p:nvPr/>
        </p:nvGrpSpPr>
        <p:grpSpPr>
          <a:xfrm rot="13488339">
            <a:off x="8299505" y="1766932"/>
            <a:ext cx="1787492" cy="291836"/>
            <a:chOff x="2965451" y="5095875"/>
            <a:chExt cx="2100262" cy="342901"/>
          </a:xfrm>
          <a:solidFill>
            <a:srgbClr val="D883FF"/>
          </a:solidFill>
        </p:grpSpPr>
        <p:sp>
          <p:nvSpPr>
            <p:cNvPr id="25" name="Freeform 34">
              <a:extLst>
                <a:ext uri="{FF2B5EF4-FFF2-40B4-BE49-F238E27FC236}">
                  <a16:creationId xmlns:a16="http://schemas.microsoft.com/office/drawing/2014/main" id="{15460489-5A27-A74F-95F2-8099F8A4F260}"/>
                </a:ext>
              </a:extLst>
            </p:cNvPr>
            <p:cNvSpPr>
              <a:spLocks/>
            </p:cNvSpPr>
            <p:nvPr/>
          </p:nvSpPr>
          <p:spPr bwMode="auto">
            <a:xfrm>
              <a:off x="2965451" y="5132388"/>
              <a:ext cx="2073275" cy="306388"/>
            </a:xfrm>
            <a:custGeom>
              <a:avLst/>
              <a:gdLst>
                <a:gd name="T0" fmla="*/ 727 w 1306"/>
                <a:gd name="T1" fmla="*/ 193 h 193"/>
                <a:gd name="T2" fmla="*/ 0 w 1306"/>
                <a:gd name="T3" fmla="*/ 193 h 193"/>
                <a:gd name="T4" fmla="*/ 0 w 1306"/>
                <a:gd name="T5" fmla="*/ 188 h 193"/>
                <a:gd name="T6" fmla="*/ 726 w 1306"/>
                <a:gd name="T7" fmla="*/ 188 h 193"/>
                <a:gd name="T8" fmla="*/ 1304 w 1306"/>
                <a:gd name="T9" fmla="*/ 0 h 193"/>
                <a:gd name="T10" fmla="*/ 1306 w 1306"/>
                <a:gd name="T11" fmla="*/ 5 h 193"/>
                <a:gd name="T12" fmla="*/ 727 w 1306"/>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306" h="193">
                  <a:moveTo>
                    <a:pt x="727" y="193"/>
                  </a:moveTo>
                  <a:lnTo>
                    <a:pt x="0" y="193"/>
                  </a:lnTo>
                  <a:lnTo>
                    <a:pt x="0" y="188"/>
                  </a:lnTo>
                  <a:lnTo>
                    <a:pt x="726" y="188"/>
                  </a:lnTo>
                  <a:lnTo>
                    <a:pt x="1304" y="0"/>
                  </a:lnTo>
                  <a:lnTo>
                    <a:pt x="1306" y="5"/>
                  </a:lnTo>
                  <a:lnTo>
                    <a:pt x="727" y="193"/>
                  </a:lnTo>
                  <a:close/>
                </a:path>
              </a:pathLst>
            </a:custGeom>
            <a:grpFill/>
            <a:ln w="12700">
              <a:solidFill>
                <a:srgbClr val="D883FF"/>
              </a:solidFill>
              <a:round/>
              <a:headEnd/>
              <a:tailEnd/>
            </a:ln>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6" name="Oval 35">
              <a:extLst>
                <a:ext uri="{FF2B5EF4-FFF2-40B4-BE49-F238E27FC236}">
                  <a16:creationId xmlns:a16="http://schemas.microsoft.com/office/drawing/2014/main" id="{7ED91324-16E6-0F44-92E8-BDC502D0A933}"/>
                </a:ext>
              </a:extLst>
            </p:cNvPr>
            <p:cNvSpPr>
              <a:spLocks noChangeArrowheads="1"/>
            </p:cNvSpPr>
            <p:nvPr/>
          </p:nvSpPr>
          <p:spPr bwMode="auto">
            <a:xfrm>
              <a:off x="4986338" y="5095875"/>
              <a:ext cx="79375" cy="79375"/>
            </a:xfrm>
            <a:prstGeom prst="ellipse">
              <a:avLst/>
            </a:prstGeom>
            <a:grpFill/>
            <a:ln w="12700">
              <a:solidFill>
                <a:srgbClr val="D883FF"/>
              </a:solidFill>
              <a:round/>
              <a:headEnd/>
              <a:tailEnd/>
            </a:ln>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Tree>
    <p:extLst>
      <p:ext uri="{BB962C8B-B14F-4D97-AF65-F5344CB8AC3E}">
        <p14:creationId xmlns:p14="http://schemas.microsoft.com/office/powerpoint/2010/main" val="6698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2" name="Rectangle 1">
            <a:extLst>
              <a:ext uri="{FF2B5EF4-FFF2-40B4-BE49-F238E27FC236}">
                <a16:creationId xmlns:a16="http://schemas.microsoft.com/office/drawing/2014/main" id="{4B178B5B-9C68-EF42-8E8D-81D60FDF02B6}"/>
              </a:ext>
            </a:extLst>
          </p:cNvPr>
          <p:cNvSpPr/>
          <p:nvPr/>
        </p:nvSpPr>
        <p:spPr>
          <a:xfrm>
            <a:off x="553455" y="936222"/>
            <a:ext cx="10949466" cy="5678902"/>
          </a:xfrm>
          <a:prstGeom prst="rect">
            <a:avLst/>
          </a:prstGeom>
          <a:pattFill prst="pct20">
            <a:fgClr>
              <a:srgbClr val="00BCB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Google Shape;510;p37"/>
          <p:cNvSpPr txBox="1">
            <a:spLocks noGrp="1"/>
          </p:cNvSpPr>
          <p:nvPr>
            <p:ph type="title"/>
          </p:nvPr>
        </p:nvSpPr>
        <p:spPr>
          <a:xfrm>
            <a:off x="334962" y="269697"/>
            <a:ext cx="11512020" cy="249299"/>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chemeClr val="dk1"/>
              </a:buClr>
              <a:buSzPts val="2800"/>
              <a:buFont typeface="Microsoft YaHei"/>
              <a:buNone/>
            </a:pPr>
            <a:r>
              <a:rPr lang="en-GB"/>
              <a:t>Project Scheduling</a:t>
            </a:r>
            <a:endParaRPr/>
          </a:p>
        </p:txBody>
      </p:sp>
      <p:sp>
        <p:nvSpPr>
          <p:cNvPr id="511" name="Google Shape;511;p37"/>
          <p:cNvSpPr txBox="1">
            <a:spLocks noGrp="1"/>
          </p:cNvSpPr>
          <p:nvPr>
            <p:ph type="body" idx="1"/>
          </p:nvPr>
        </p:nvSpPr>
        <p:spPr>
          <a:xfrm>
            <a:off x="334962" y="686922"/>
            <a:ext cx="11522400" cy="2493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3477B2"/>
              </a:buClr>
              <a:buSzPts val="1800"/>
              <a:buNone/>
            </a:pPr>
            <a:r>
              <a:rPr lang="en-GB"/>
              <a:t>Gantt Chart</a:t>
            </a:r>
            <a:endParaRPr/>
          </a:p>
        </p:txBody>
      </p:sp>
      <p:pic>
        <p:nvPicPr>
          <p:cNvPr id="5" name="Picture 4" descr="Graphical user interface, timeline&#10;&#10;Description automatically generated">
            <a:extLst>
              <a:ext uri="{FF2B5EF4-FFF2-40B4-BE49-F238E27FC236}">
                <a16:creationId xmlns:a16="http://schemas.microsoft.com/office/drawing/2014/main" id="{C3FC956D-1932-4C05-B3E2-92E08871D92A}"/>
              </a:ext>
            </a:extLst>
          </p:cNvPr>
          <p:cNvPicPr>
            <a:picLocks noChangeAspect="1"/>
          </p:cNvPicPr>
          <p:nvPr/>
        </p:nvPicPr>
        <p:blipFill>
          <a:blip r:embed="rId3"/>
          <a:stretch>
            <a:fillRect/>
          </a:stretch>
        </p:blipFill>
        <p:spPr>
          <a:xfrm>
            <a:off x="902870" y="1159122"/>
            <a:ext cx="10238747" cy="52537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8"/>
          <p:cNvSpPr/>
          <p:nvPr/>
        </p:nvSpPr>
        <p:spPr>
          <a:xfrm>
            <a:off x="423273" y="4174633"/>
            <a:ext cx="11368346" cy="2421852"/>
          </a:xfrm>
          <a:prstGeom prst="rect">
            <a:avLst/>
          </a:prstGeom>
          <a:pattFill prst="pct20">
            <a:fgClr>
              <a:schemeClr val="bg2">
                <a:lumMod val="40000"/>
                <a:lumOff val="60000"/>
              </a:schemeClr>
            </a:fgClr>
            <a:bgClr>
              <a:schemeClr val="bg1"/>
            </a:bgClr>
          </a:patt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Arial"/>
              <a:ea typeface="Arial"/>
              <a:cs typeface="Arial"/>
              <a:sym typeface="Arial"/>
            </a:endParaRPr>
          </a:p>
        </p:txBody>
      </p:sp>
      <p:sp>
        <p:nvSpPr>
          <p:cNvPr id="517" name="Google Shape;517;p38"/>
          <p:cNvSpPr>
            <a:spLocks/>
          </p:cNvSpPr>
          <p:nvPr/>
        </p:nvSpPr>
        <p:spPr>
          <a:xfrm>
            <a:off x="464368" y="1259091"/>
            <a:ext cx="11368346" cy="2604175"/>
          </a:xfrm>
          <a:prstGeom prst="rect">
            <a:avLst/>
          </a:prstGeom>
          <a:pattFill prst="pct20">
            <a:fgClr>
              <a:schemeClr val="bg2">
                <a:lumMod val="40000"/>
                <a:lumOff val="60000"/>
              </a:schemeClr>
            </a:fgClr>
            <a:bgClr>
              <a:schemeClr val="bg1"/>
            </a:bgClr>
          </a:patt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dirty="0">
              <a:solidFill>
                <a:srgbClr val="000000"/>
              </a:solidFill>
              <a:latin typeface="Arial"/>
              <a:ea typeface="Arial"/>
              <a:cs typeface="Arial"/>
              <a:sym typeface="Arial"/>
            </a:endParaRPr>
          </a:p>
        </p:txBody>
      </p:sp>
      <p:sp>
        <p:nvSpPr>
          <p:cNvPr id="518" name="Google Shape;518;p38"/>
          <p:cNvSpPr txBox="1">
            <a:spLocks noGrp="1"/>
          </p:cNvSpPr>
          <p:nvPr>
            <p:ph type="title"/>
          </p:nvPr>
        </p:nvSpPr>
        <p:spPr>
          <a:xfrm>
            <a:off x="334962" y="269697"/>
            <a:ext cx="11512020" cy="364689"/>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chemeClr val="dk1"/>
              </a:buClr>
              <a:buSzPts val="2800"/>
              <a:buFont typeface="Microsoft YaHei"/>
              <a:buNone/>
            </a:pPr>
            <a:r>
              <a:rPr lang="en-GB"/>
              <a:t>Project Management Method</a:t>
            </a:r>
            <a:endParaRPr/>
          </a:p>
        </p:txBody>
      </p:sp>
      <p:sp>
        <p:nvSpPr>
          <p:cNvPr id="519" name="Google Shape;519;p38"/>
          <p:cNvSpPr txBox="1">
            <a:spLocks noGrp="1"/>
          </p:cNvSpPr>
          <p:nvPr>
            <p:ph type="body" idx="1"/>
          </p:nvPr>
        </p:nvSpPr>
        <p:spPr>
          <a:xfrm>
            <a:off x="334962" y="686922"/>
            <a:ext cx="11522377" cy="249299"/>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3477B2"/>
              </a:buClr>
              <a:buSzPts val="1800"/>
              <a:buNone/>
            </a:pPr>
            <a:r>
              <a:rPr lang="en-GB" dirty="0"/>
              <a:t>Agile Philosophy</a:t>
            </a:r>
            <a:endParaRPr dirty="0"/>
          </a:p>
        </p:txBody>
      </p:sp>
      <p:grpSp>
        <p:nvGrpSpPr>
          <p:cNvPr id="520" name="Google Shape;520;p38"/>
          <p:cNvGrpSpPr/>
          <p:nvPr/>
        </p:nvGrpSpPr>
        <p:grpSpPr>
          <a:xfrm>
            <a:off x="2796331" y="1273662"/>
            <a:ext cx="6848219" cy="2611233"/>
            <a:chOff x="2086336" y="2260822"/>
            <a:chExt cx="7513057" cy="3214144"/>
          </a:xfrm>
        </p:grpSpPr>
        <p:grpSp>
          <p:nvGrpSpPr>
            <p:cNvPr id="521" name="Google Shape;521;p38"/>
            <p:cNvGrpSpPr/>
            <p:nvPr/>
          </p:nvGrpSpPr>
          <p:grpSpPr>
            <a:xfrm>
              <a:off x="4212835" y="2456078"/>
              <a:ext cx="653478" cy="260761"/>
              <a:chOff x="2781301" y="1636713"/>
              <a:chExt cx="1898650" cy="579438"/>
            </a:xfrm>
          </p:grpSpPr>
          <p:sp>
            <p:nvSpPr>
              <p:cNvPr id="522" name="Google Shape;522;p38"/>
              <p:cNvSpPr/>
              <p:nvPr/>
            </p:nvSpPr>
            <p:spPr>
              <a:xfrm>
                <a:off x="2781301" y="1636713"/>
                <a:ext cx="1857375" cy="542925"/>
              </a:xfrm>
              <a:custGeom>
                <a:avLst/>
                <a:gdLst/>
                <a:ahLst/>
                <a:cxnLst/>
                <a:rect l="l" t="t" r="r" b="b"/>
                <a:pathLst>
                  <a:path w="1170" h="342" extrusionOk="0">
                    <a:moveTo>
                      <a:pt x="1167" y="342"/>
                    </a:moveTo>
                    <a:lnTo>
                      <a:pt x="729" y="6"/>
                    </a:lnTo>
                    <a:lnTo>
                      <a:pt x="0" y="6"/>
                    </a:lnTo>
                    <a:lnTo>
                      <a:pt x="0" y="0"/>
                    </a:lnTo>
                    <a:lnTo>
                      <a:pt x="730" y="0"/>
                    </a:lnTo>
                    <a:lnTo>
                      <a:pt x="732" y="1"/>
                    </a:lnTo>
                    <a:lnTo>
                      <a:pt x="1170" y="337"/>
                    </a:lnTo>
                    <a:lnTo>
                      <a:pt x="1167" y="342"/>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sp>
            <p:nvSpPr>
              <p:cNvPr id="523" name="Google Shape;523;p38"/>
              <p:cNvSpPr/>
              <p:nvPr/>
            </p:nvSpPr>
            <p:spPr>
              <a:xfrm>
                <a:off x="4600576" y="2138363"/>
                <a:ext cx="79375" cy="77788"/>
              </a:xfrm>
              <a:prstGeom prst="ellipse">
                <a:avLst/>
              </a:pr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grpSp>
        <p:sp>
          <p:nvSpPr>
            <p:cNvPr id="524" name="Google Shape;524;p38"/>
            <p:cNvSpPr txBox="1"/>
            <p:nvPr/>
          </p:nvSpPr>
          <p:spPr>
            <a:xfrm>
              <a:off x="2086336" y="2260822"/>
              <a:ext cx="2233345" cy="468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panose="020B0604020202020204" pitchFamily="34" charset="0"/>
                  <a:ea typeface="Calibri"/>
                  <a:cs typeface="Arial" panose="020B0604020202020204" pitchFamily="34" charset="0"/>
                  <a:sym typeface="Calibri"/>
                </a:rPr>
                <a:t>requirements</a:t>
              </a:r>
              <a:endParaRPr sz="1800">
                <a:solidFill>
                  <a:schemeClr val="dk1"/>
                </a:solidFill>
                <a:latin typeface="Arial" panose="020B0604020202020204" pitchFamily="34" charset="0"/>
                <a:ea typeface="Calibri"/>
                <a:cs typeface="Arial" panose="020B0604020202020204" pitchFamily="34" charset="0"/>
                <a:sym typeface="Calibri"/>
              </a:endParaRPr>
            </a:p>
          </p:txBody>
        </p:sp>
        <p:grpSp>
          <p:nvGrpSpPr>
            <p:cNvPr id="525" name="Google Shape;525;p38"/>
            <p:cNvGrpSpPr/>
            <p:nvPr/>
          </p:nvGrpSpPr>
          <p:grpSpPr>
            <a:xfrm>
              <a:off x="6967472" y="2473714"/>
              <a:ext cx="639273" cy="148601"/>
              <a:chOff x="7570788" y="1774825"/>
              <a:chExt cx="2005013" cy="436563"/>
            </a:xfrm>
          </p:grpSpPr>
          <p:sp>
            <p:nvSpPr>
              <p:cNvPr id="526" name="Google Shape;526;p38"/>
              <p:cNvSpPr/>
              <p:nvPr/>
            </p:nvSpPr>
            <p:spPr>
              <a:xfrm>
                <a:off x="7605713" y="1774825"/>
                <a:ext cx="1970088" cy="400050"/>
              </a:xfrm>
              <a:custGeom>
                <a:avLst/>
                <a:gdLst/>
                <a:ahLst/>
                <a:cxnLst/>
                <a:rect l="l" t="t" r="r" b="b"/>
                <a:pathLst>
                  <a:path w="1241" h="252" extrusionOk="0">
                    <a:moveTo>
                      <a:pt x="2" y="252"/>
                    </a:moveTo>
                    <a:lnTo>
                      <a:pt x="0" y="248"/>
                    </a:lnTo>
                    <a:lnTo>
                      <a:pt x="539" y="0"/>
                    </a:lnTo>
                    <a:lnTo>
                      <a:pt x="1241" y="0"/>
                    </a:lnTo>
                    <a:lnTo>
                      <a:pt x="1241" y="4"/>
                    </a:lnTo>
                    <a:lnTo>
                      <a:pt x="540" y="4"/>
                    </a:lnTo>
                    <a:lnTo>
                      <a:pt x="2" y="252"/>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sp>
            <p:nvSpPr>
              <p:cNvPr id="527" name="Google Shape;527;p38"/>
              <p:cNvSpPr/>
              <p:nvPr/>
            </p:nvSpPr>
            <p:spPr>
              <a:xfrm>
                <a:off x="7570788" y="2132013"/>
                <a:ext cx="79375" cy="79375"/>
              </a:xfrm>
              <a:prstGeom prst="ellipse">
                <a:avLst/>
              </a:pr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grpSp>
        <p:sp>
          <p:nvSpPr>
            <p:cNvPr id="528" name="Google Shape;528;p38"/>
            <p:cNvSpPr txBox="1"/>
            <p:nvPr/>
          </p:nvSpPr>
          <p:spPr>
            <a:xfrm>
              <a:off x="7626050" y="2309911"/>
              <a:ext cx="1185312" cy="4562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panose="020B0604020202020204" pitchFamily="34" charset="0"/>
                  <a:ea typeface="Calibri"/>
                  <a:cs typeface="Arial" panose="020B0604020202020204" pitchFamily="34" charset="0"/>
                  <a:sym typeface="Calibri"/>
                </a:rPr>
                <a:t>design</a:t>
              </a:r>
              <a:endParaRPr sz="1800">
                <a:solidFill>
                  <a:schemeClr val="dk1"/>
                </a:solidFill>
                <a:latin typeface="Arial" panose="020B0604020202020204" pitchFamily="34" charset="0"/>
                <a:ea typeface="Calibri"/>
                <a:cs typeface="Arial" panose="020B0604020202020204" pitchFamily="34" charset="0"/>
                <a:sym typeface="Calibri"/>
              </a:endParaRPr>
            </a:p>
          </p:txBody>
        </p:sp>
        <p:grpSp>
          <p:nvGrpSpPr>
            <p:cNvPr id="529" name="Google Shape;529;p38"/>
            <p:cNvGrpSpPr/>
            <p:nvPr/>
          </p:nvGrpSpPr>
          <p:grpSpPr>
            <a:xfrm>
              <a:off x="7424461" y="4072377"/>
              <a:ext cx="625324" cy="45719"/>
              <a:chOff x="7146926" y="3371850"/>
              <a:chExt cx="1814513" cy="79375"/>
            </a:xfrm>
          </p:grpSpPr>
          <p:sp>
            <p:nvSpPr>
              <p:cNvPr id="530" name="Google Shape;530;p38"/>
              <p:cNvSpPr/>
              <p:nvPr/>
            </p:nvSpPr>
            <p:spPr>
              <a:xfrm>
                <a:off x="7185026" y="3405188"/>
                <a:ext cx="1776413" cy="6350"/>
              </a:xfrm>
              <a:prstGeom prst="rect">
                <a:avLst/>
              </a:pr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sp>
            <p:nvSpPr>
              <p:cNvPr id="531" name="Google Shape;531;p38"/>
              <p:cNvSpPr/>
              <p:nvPr/>
            </p:nvSpPr>
            <p:spPr>
              <a:xfrm>
                <a:off x="7146926" y="3371850"/>
                <a:ext cx="76200" cy="79375"/>
              </a:xfrm>
              <a:prstGeom prst="ellipse">
                <a:avLst/>
              </a:pr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grpSp>
        <p:grpSp>
          <p:nvGrpSpPr>
            <p:cNvPr id="532" name="Google Shape;532;p38"/>
            <p:cNvGrpSpPr/>
            <p:nvPr/>
          </p:nvGrpSpPr>
          <p:grpSpPr>
            <a:xfrm>
              <a:off x="6038612" y="5225644"/>
              <a:ext cx="816898" cy="120067"/>
              <a:chOff x="7216776" y="4187825"/>
              <a:chExt cx="2003425" cy="225425"/>
            </a:xfrm>
          </p:grpSpPr>
          <p:sp>
            <p:nvSpPr>
              <p:cNvPr id="533" name="Google Shape;533;p38"/>
              <p:cNvSpPr/>
              <p:nvPr/>
            </p:nvSpPr>
            <p:spPr>
              <a:xfrm>
                <a:off x="7246938" y="4219575"/>
                <a:ext cx="1973263" cy="193675"/>
              </a:xfrm>
              <a:custGeom>
                <a:avLst/>
                <a:gdLst/>
                <a:ahLst/>
                <a:cxnLst/>
                <a:rect l="l" t="t" r="r" b="b"/>
                <a:pathLst>
                  <a:path w="1243" h="122" extrusionOk="0">
                    <a:moveTo>
                      <a:pt x="1243" y="122"/>
                    </a:moveTo>
                    <a:lnTo>
                      <a:pt x="500" y="122"/>
                    </a:lnTo>
                    <a:lnTo>
                      <a:pt x="499" y="122"/>
                    </a:lnTo>
                    <a:lnTo>
                      <a:pt x="0" y="6"/>
                    </a:lnTo>
                    <a:lnTo>
                      <a:pt x="1" y="0"/>
                    </a:lnTo>
                    <a:lnTo>
                      <a:pt x="500" y="118"/>
                    </a:lnTo>
                    <a:lnTo>
                      <a:pt x="1243" y="118"/>
                    </a:lnTo>
                    <a:lnTo>
                      <a:pt x="1243" y="122"/>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sp>
            <p:nvSpPr>
              <p:cNvPr id="534" name="Google Shape;534;p38"/>
              <p:cNvSpPr/>
              <p:nvPr/>
            </p:nvSpPr>
            <p:spPr>
              <a:xfrm>
                <a:off x="7216776" y="4187825"/>
                <a:ext cx="77788" cy="79375"/>
              </a:xfrm>
              <a:prstGeom prst="ellipse">
                <a:avLst/>
              </a:pr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grpSp>
        <p:grpSp>
          <p:nvGrpSpPr>
            <p:cNvPr id="535" name="Google Shape;535;p38"/>
            <p:cNvGrpSpPr/>
            <p:nvPr/>
          </p:nvGrpSpPr>
          <p:grpSpPr>
            <a:xfrm>
              <a:off x="3556564" y="4264423"/>
              <a:ext cx="850135" cy="160911"/>
              <a:chOff x="2965451" y="5095875"/>
              <a:chExt cx="2100262" cy="342901"/>
            </a:xfrm>
          </p:grpSpPr>
          <p:sp>
            <p:nvSpPr>
              <p:cNvPr id="536" name="Google Shape;536;p38"/>
              <p:cNvSpPr/>
              <p:nvPr/>
            </p:nvSpPr>
            <p:spPr>
              <a:xfrm>
                <a:off x="2965451" y="5132388"/>
                <a:ext cx="2073275" cy="306388"/>
              </a:xfrm>
              <a:custGeom>
                <a:avLst/>
                <a:gdLst/>
                <a:ahLst/>
                <a:cxnLst/>
                <a:rect l="l" t="t" r="r" b="b"/>
                <a:pathLst>
                  <a:path w="1306" h="193" extrusionOk="0">
                    <a:moveTo>
                      <a:pt x="727" y="193"/>
                    </a:moveTo>
                    <a:lnTo>
                      <a:pt x="0" y="193"/>
                    </a:lnTo>
                    <a:lnTo>
                      <a:pt x="0" y="188"/>
                    </a:lnTo>
                    <a:lnTo>
                      <a:pt x="726" y="188"/>
                    </a:lnTo>
                    <a:lnTo>
                      <a:pt x="1304" y="0"/>
                    </a:lnTo>
                    <a:lnTo>
                      <a:pt x="1306" y="5"/>
                    </a:lnTo>
                    <a:lnTo>
                      <a:pt x="727" y="193"/>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sp>
            <p:nvSpPr>
              <p:cNvPr id="537" name="Google Shape;537;p38"/>
              <p:cNvSpPr/>
              <p:nvPr/>
            </p:nvSpPr>
            <p:spPr>
              <a:xfrm>
                <a:off x="4986338" y="5095875"/>
                <a:ext cx="79375" cy="79375"/>
              </a:xfrm>
              <a:prstGeom prst="ellipse">
                <a:avLst/>
              </a:pr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pitchFamily="34" charset="0"/>
                  <a:cs typeface="Arial" panose="020B0604020202020204" pitchFamily="34" charset="0"/>
                  <a:sym typeface="Arial"/>
                </a:endParaRPr>
              </a:p>
            </p:txBody>
          </p:sp>
        </p:grpSp>
        <p:sp>
          <p:nvSpPr>
            <p:cNvPr id="538" name="Google Shape;538;p38"/>
            <p:cNvSpPr txBox="1"/>
            <p:nvPr/>
          </p:nvSpPr>
          <p:spPr>
            <a:xfrm>
              <a:off x="2307080" y="4219816"/>
              <a:ext cx="1349275" cy="4545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panose="020B0604020202020204" pitchFamily="34" charset="0"/>
                  <a:ea typeface="Calibri"/>
                  <a:cs typeface="Arial" panose="020B0604020202020204" pitchFamily="34" charset="0"/>
                  <a:sym typeface="Calibri"/>
                </a:rPr>
                <a:t>deploy</a:t>
              </a:r>
              <a:endParaRPr sz="1800">
                <a:solidFill>
                  <a:schemeClr val="dk1"/>
                </a:solidFill>
                <a:latin typeface="Arial" panose="020B0604020202020204" pitchFamily="34" charset="0"/>
                <a:ea typeface="Calibri"/>
                <a:cs typeface="Arial" panose="020B0604020202020204" pitchFamily="34" charset="0"/>
                <a:sym typeface="Calibri"/>
              </a:endParaRPr>
            </a:p>
          </p:txBody>
        </p:sp>
        <p:sp>
          <p:nvSpPr>
            <p:cNvPr id="539" name="Google Shape;539;p38"/>
            <p:cNvSpPr txBox="1"/>
            <p:nvPr/>
          </p:nvSpPr>
          <p:spPr>
            <a:xfrm>
              <a:off x="8018616" y="3894770"/>
              <a:ext cx="1580777" cy="4545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panose="020B0604020202020204" pitchFamily="34" charset="0"/>
                  <a:ea typeface="Calibri"/>
                  <a:cs typeface="Arial" panose="020B0604020202020204" pitchFamily="34" charset="0"/>
                  <a:sym typeface="Calibri"/>
                </a:rPr>
                <a:t>develop</a:t>
              </a:r>
              <a:endParaRPr sz="1800">
                <a:solidFill>
                  <a:schemeClr val="dk1"/>
                </a:solidFill>
                <a:latin typeface="Arial" panose="020B0604020202020204" pitchFamily="34" charset="0"/>
                <a:ea typeface="Calibri"/>
                <a:cs typeface="Arial" panose="020B0604020202020204" pitchFamily="34" charset="0"/>
                <a:sym typeface="Calibri"/>
              </a:endParaRPr>
            </a:p>
          </p:txBody>
        </p:sp>
        <p:sp>
          <p:nvSpPr>
            <p:cNvPr id="540" name="Google Shape;540;p38"/>
            <p:cNvSpPr txBox="1"/>
            <p:nvPr/>
          </p:nvSpPr>
          <p:spPr>
            <a:xfrm>
              <a:off x="6904992" y="5020409"/>
              <a:ext cx="804600" cy="4545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Arial" panose="020B0604020202020204" pitchFamily="34" charset="0"/>
                  <a:ea typeface="Calibri"/>
                  <a:cs typeface="Arial" panose="020B0604020202020204" pitchFamily="34" charset="0"/>
                  <a:sym typeface="Calibri"/>
                </a:rPr>
                <a:t>test</a:t>
              </a:r>
              <a:endParaRPr sz="1800" dirty="0">
                <a:solidFill>
                  <a:schemeClr val="dk1"/>
                </a:solidFill>
                <a:latin typeface="Arial" panose="020B0604020202020204" pitchFamily="34" charset="0"/>
                <a:ea typeface="Calibri"/>
                <a:cs typeface="Arial" panose="020B0604020202020204" pitchFamily="34" charset="0"/>
                <a:sym typeface="Calibri"/>
              </a:endParaRPr>
            </a:p>
          </p:txBody>
        </p:sp>
        <p:sp>
          <p:nvSpPr>
            <p:cNvPr id="541" name="Google Shape;541;p38"/>
            <p:cNvSpPr/>
            <p:nvPr/>
          </p:nvSpPr>
          <p:spPr>
            <a:xfrm>
              <a:off x="4733518" y="2645011"/>
              <a:ext cx="2429145" cy="2344313"/>
            </a:xfrm>
            <a:prstGeom prst="blockArc">
              <a:avLst>
                <a:gd name="adj1" fmla="val 10800000"/>
                <a:gd name="adj2" fmla="val 16200000"/>
                <a:gd name="adj3" fmla="val 4642"/>
              </a:avLst>
            </a:prstGeom>
            <a:solidFill>
              <a:srgbClr val="66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panose="020B0604020202020204" pitchFamily="34" charset="0"/>
                <a:cs typeface="Arial" panose="020B0604020202020204" pitchFamily="34" charset="0"/>
                <a:sym typeface="Arial"/>
              </a:endParaRPr>
            </a:p>
          </p:txBody>
        </p:sp>
        <p:sp>
          <p:nvSpPr>
            <p:cNvPr id="542" name="Google Shape;542;p38"/>
            <p:cNvSpPr/>
            <p:nvPr/>
          </p:nvSpPr>
          <p:spPr>
            <a:xfrm>
              <a:off x="4733518" y="2645011"/>
              <a:ext cx="2429145" cy="2344313"/>
            </a:xfrm>
            <a:prstGeom prst="blockArc">
              <a:avLst>
                <a:gd name="adj1" fmla="val 5400000"/>
                <a:gd name="adj2" fmla="val 10800000"/>
                <a:gd name="adj3" fmla="val 4642"/>
              </a:avLst>
            </a:prstGeom>
            <a:solidFill>
              <a:schemeClr val="accent5">
                <a:lumMod val="60000"/>
                <a:lumOff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panose="020B0604020202020204" pitchFamily="34" charset="0"/>
                <a:cs typeface="Arial" panose="020B0604020202020204" pitchFamily="34" charset="0"/>
                <a:sym typeface="Arial"/>
              </a:endParaRPr>
            </a:p>
          </p:txBody>
        </p:sp>
        <p:sp>
          <p:nvSpPr>
            <p:cNvPr id="543" name="Google Shape;543;p38"/>
            <p:cNvSpPr/>
            <p:nvPr/>
          </p:nvSpPr>
          <p:spPr>
            <a:xfrm>
              <a:off x="4733518" y="2645011"/>
              <a:ext cx="2429145" cy="2344313"/>
            </a:xfrm>
            <a:prstGeom prst="blockArc">
              <a:avLst>
                <a:gd name="adj1" fmla="val 0"/>
                <a:gd name="adj2" fmla="val 5400000"/>
                <a:gd name="adj3" fmla="val 4642"/>
              </a:avLst>
            </a:prstGeom>
            <a:solidFill>
              <a:srgbClr val="66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panose="020B0604020202020204" pitchFamily="34" charset="0"/>
                <a:cs typeface="Arial" panose="020B0604020202020204" pitchFamily="34" charset="0"/>
                <a:sym typeface="Arial"/>
              </a:endParaRPr>
            </a:p>
          </p:txBody>
        </p:sp>
        <p:sp>
          <p:nvSpPr>
            <p:cNvPr id="544" name="Google Shape;544;p38"/>
            <p:cNvSpPr/>
            <p:nvPr/>
          </p:nvSpPr>
          <p:spPr>
            <a:xfrm>
              <a:off x="4733518" y="2645011"/>
              <a:ext cx="2429145" cy="2344313"/>
            </a:xfrm>
            <a:prstGeom prst="blockArc">
              <a:avLst>
                <a:gd name="adj1" fmla="val 16200000"/>
                <a:gd name="adj2" fmla="val 0"/>
                <a:gd name="adj3" fmla="val 4642"/>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panose="020B0604020202020204" pitchFamily="34" charset="0"/>
                <a:cs typeface="Arial" panose="020B0604020202020204" pitchFamily="34" charset="0"/>
                <a:sym typeface="Arial"/>
              </a:endParaRPr>
            </a:p>
          </p:txBody>
        </p:sp>
        <p:sp>
          <p:nvSpPr>
            <p:cNvPr id="545" name="Google Shape;545;p38"/>
            <p:cNvSpPr/>
            <p:nvPr/>
          </p:nvSpPr>
          <p:spPr>
            <a:xfrm>
              <a:off x="5862021" y="2569481"/>
              <a:ext cx="255272" cy="271543"/>
            </a:xfrm>
            <a:prstGeom prst="chevron">
              <a:avLst>
                <a:gd name="adj" fmla="val 50000"/>
              </a:avLst>
            </a:prstGeom>
            <a:solidFill>
              <a:schemeClr val="accent1">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sp>
          <p:nvSpPr>
            <p:cNvPr id="546" name="Google Shape;546;p38"/>
            <p:cNvSpPr/>
            <p:nvPr/>
          </p:nvSpPr>
          <p:spPr>
            <a:xfrm rot="3729487">
              <a:off x="6914259" y="3258432"/>
              <a:ext cx="246357" cy="281369"/>
            </a:xfrm>
            <a:prstGeom prst="chevron">
              <a:avLst>
                <a:gd name="adj" fmla="val 50000"/>
              </a:avLst>
            </a:prstGeom>
            <a:solidFill>
              <a:schemeClr val="accent1">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sp>
          <p:nvSpPr>
            <p:cNvPr id="547" name="Google Shape;547;p38"/>
            <p:cNvSpPr/>
            <p:nvPr/>
          </p:nvSpPr>
          <p:spPr>
            <a:xfrm rot="8215293">
              <a:off x="6565972" y="4522217"/>
              <a:ext cx="255272" cy="271543"/>
            </a:xfrm>
            <a:prstGeom prst="chevron">
              <a:avLst>
                <a:gd name="adj" fmla="val 50000"/>
              </a:avLst>
            </a:prstGeom>
            <a:solidFill>
              <a:srgbClr val="6699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sp>
          <p:nvSpPr>
            <p:cNvPr id="548" name="Google Shape;548;p38"/>
            <p:cNvSpPr/>
            <p:nvPr/>
          </p:nvSpPr>
          <p:spPr>
            <a:xfrm rot="-8780579">
              <a:off x="5104307" y="4564506"/>
              <a:ext cx="255272" cy="271543"/>
            </a:xfrm>
            <a:prstGeom prst="chevron">
              <a:avLst>
                <a:gd name="adj" fmla="val 50000"/>
              </a:avLst>
            </a:prstGeom>
            <a:solidFill>
              <a:srgbClr val="6699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sp>
          <p:nvSpPr>
            <p:cNvPr id="549" name="Google Shape;549;p38"/>
            <p:cNvSpPr/>
            <p:nvPr/>
          </p:nvSpPr>
          <p:spPr>
            <a:xfrm rot="-4235902">
              <a:off x="4746135" y="3308730"/>
              <a:ext cx="246357" cy="281369"/>
            </a:xfrm>
            <a:prstGeom prst="chevron">
              <a:avLst>
                <a:gd name="adj" fmla="val 50000"/>
              </a:avLst>
            </a:prstGeom>
            <a:solidFill>
              <a:srgbClr val="6699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sp>
          <p:nvSpPr>
            <p:cNvPr id="550" name="Google Shape;550;p38"/>
            <p:cNvSpPr/>
            <p:nvPr/>
          </p:nvSpPr>
          <p:spPr>
            <a:xfrm>
              <a:off x="4743401" y="2633663"/>
              <a:ext cx="2429145" cy="2344313"/>
            </a:xfrm>
            <a:prstGeom prst="blockArc">
              <a:avLst>
                <a:gd name="adj1" fmla="val 10800000"/>
                <a:gd name="adj2" fmla="val 16200000"/>
                <a:gd name="adj3" fmla="val 4642"/>
              </a:avLst>
            </a:prstGeom>
            <a:solidFill>
              <a:schemeClr val="accent1">
                <a:lumMod val="40000"/>
                <a:lumOff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panose="020B0604020202020204" pitchFamily="34" charset="0"/>
                <a:cs typeface="Arial" panose="020B0604020202020204" pitchFamily="34" charset="0"/>
                <a:sym typeface="Arial"/>
              </a:endParaRPr>
            </a:p>
          </p:txBody>
        </p:sp>
        <p:sp>
          <p:nvSpPr>
            <p:cNvPr id="552" name="Google Shape;552;p38"/>
            <p:cNvSpPr/>
            <p:nvPr/>
          </p:nvSpPr>
          <p:spPr>
            <a:xfrm>
              <a:off x="4743401" y="2633663"/>
              <a:ext cx="2429145" cy="2344313"/>
            </a:xfrm>
            <a:prstGeom prst="blockArc">
              <a:avLst>
                <a:gd name="adj1" fmla="val 0"/>
                <a:gd name="adj2" fmla="val 5400000"/>
                <a:gd name="adj3" fmla="val 4642"/>
              </a:avLst>
            </a:prstGeom>
            <a:solidFill>
              <a:schemeClr val="accent1">
                <a:lumMod val="40000"/>
                <a:lumOff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panose="020B0604020202020204" pitchFamily="34" charset="0"/>
                <a:cs typeface="Arial" panose="020B0604020202020204" pitchFamily="34" charset="0"/>
                <a:sym typeface="Arial"/>
              </a:endParaRPr>
            </a:p>
          </p:txBody>
        </p:sp>
        <p:sp>
          <p:nvSpPr>
            <p:cNvPr id="554" name="Google Shape;554;p38"/>
            <p:cNvSpPr/>
            <p:nvPr/>
          </p:nvSpPr>
          <p:spPr>
            <a:xfrm>
              <a:off x="5516080" y="3350301"/>
              <a:ext cx="889837" cy="903347"/>
            </a:xfrm>
            <a:custGeom>
              <a:avLst/>
              <a:gdLst/>
              <a:ahLst/>
              <a:cxnLst/>
              <a:rect l="l" t="t" r="r" b="b"/>
              <a:pathLst>
                <a:path w="1439167" h="1439167" extrusionOk="0">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6">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400" dirty="0">
                  <a:solidFill>
                    <a:srgbClr val="FFFFFF"/>
                  </a:solidFill>
                  <a:latin typeface="Arial" panose="020B0604020202020204" pitchFamily="34" charset="0"/>
                  <a:cs typeface="Arial" panose="020B0604020202020204" pitchFamily="34" charset="0"/>
                  <a:sym typeface="Arial"/>
                </a:rPr>
                <a:t>value</a:t>
              </a:r>
              <a:endParaRPr sz="1400" dirty="0">
                <a:solidFill>
                  <a:srgbClr val="FFFFFF"/>
                </a:solidFill>
                <a:latin typeface="Arial" panose="020B0604020202020204" pitchFamily="34" charset="0"/>
                <a:cs typeface="Arial" panose="020B0604020202020204" pitchFamily="34" charset="0"/>
                <a:sym typeface="Arial"/>
              </a:endParaRPr>
            </a:p>
          </p:txBody>
        </p:sp>
        <p:sp>
          <p:nvSpPr>
            <p:cNvPr id="555" name="Google Shape;555;p38"/>
            <p:cNvSpPr/>
            <p:nvPr/>
          </p:nvSpPr>
          <p:spPr>
            <a:xfrm>
              <a:off x="4882952" y="2607665"/>
              <a:ext cx="625323" cy="627789"/>
            </a:xfrm>
            <a:custGeom>
              <a:avLst/>
              <a:gdLst/>
              <a:ahLst/>
              <a:cxnLst/>
              <a:rect l="l" t="t" r="r" b="b"/>
              <a:pathLst>
                <a:path w="1007417" h="1007417" extrusionOk="0">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tx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FFFF"/>
                  </a:solidFill>
                  <a:latin typeface="Arial" panose="020B0604020202020204" pitchFamily="34" charset="0"/>
                  <a:cs typeface="Arial" panose="020B0604020202020204" pitchFamily="34" charset="0"/>
                  <a:sym typeface="Arial"/>
                </a:rPr>
                <a:t>1</a:t>
              </a:r>
              <a:endParaRPr sz="2000">
                <a:solidFill>
                  <a:srgbClr val="FFFFFF"/>
                </a:solidFill>
                <a:latin typeface="Arial" panose="020B0604020202020204" pitchFamily="34" charset="0"/>
                <a:cs typeface="Arial" panose="020B0604020202020204" pitchFamily="34" charset="0"/>
                <a:sym typeface="Arial"/>
              </a:endParaRPr>
            </a:p>
          </p:txBody>
        </p:sp>
        <p:sp>
          <p:nvSpPr>
            <p:cNvPr id="556" name="Google Shape;556;p38"/>
            <p:cNvSpPr/>
            <p:nvPr/>
          </p:nvSpPr>
          <p:spPr>
            <a:xfrm>
              <a:off x="6382216" y="2634396"/>
              <a:ext cx="625323" cy="627789"/>
            </a:xfrm>
            <a:custGeom>
              <a:avLst/>
              <a:gdLst/>
              <a:ahLst/>
              <a:cxnLst/>
              <a:rect l="l" t="t" r="r" b="b"/>
              <a:pathLst>
                <a:path w="1007417" h="1007417" extrusionOk="0">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FFFF"/>
                  </a:solidFill>
                  <a:latin typeface="Arial" panose="020B0604020202020204" pitchFamily="34" charset="0"/>
                  <a:cs typeface="Arial" panose="020B0604020202020204" pitchFamily="34" charset="0"/>
                  <a:sym typeface="Arial"/>
                </a:rPr>
                <a:t>2</a:t>
              </a:r>
              <a:endParaRPr sz="2000">
                <a:solidFill>
                  <a:srgbClr val="FFFFFF"/>
                </a:solidFill>
                <a:latin typeface="Arial" panose="020B0604020202020204" pitchFamily="34" charset="0"/>
                <a:cs typeface="Arial" panose="020B0604020202020204" pitchFamily="34" charset="0"/>
                <a:sym typeface="Arial"/>
              </a:endParaRPr>
            </a:p>
          </p:txBody>
        </p:sp>
        <p:sp>
          <p:nvSpPr>
            <p:cNvPr id="557" name="Google Shape;557;p38"/>
            <p:cNvSpPr/>
            <p:nvPr/>
          </p:nvSpPr>
          <p:spPr>
            <a:xfrm>
              <a:off x="6731631" y="3690360"/>
              <a:ext cx="625323" cy="627789"/>
            </a:xfrm>
            <a:custGeom>
              <a:avLst/>
              <a:gdLst/>
              <a:ahLst/>
              <a:cxnLst/>
              <a:rect l="l" t="t" r="r" b="b"/>
              <a:pathLst>
                <a:path w="1007417" h="1007417" extrusionOk="0">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0054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FFFF"/>
                  </a:solidFill>
                  <a:latin typeface="Arial" panose="020B0604020202020204" pitchFamily="34" charset="0"/>
                  <a:cs typeface="Arial" panose="020B0604020202020204" pitchFamily="34" charset="0"/>
                  <a:sym typeface="Arial"/>
                </a:rPr>
                <a:t>3</a:t>
              </a:r>
              <a:endParaRPr sz="2000">
                <a:solidFill>
                  <a:srgbClr val="FFFFFF"/>
                </a:solidFill>
                <a:latin typeface="Arial" panose="020B0604020202020204" pitchFamily="34" charset="0"/>
                <a:cs typeface="Arial" panose="020B0604020202020204" pitchFamily="34" charset="0"/>
                <a:sym typeface="Arial"/>
              </a:endParaRPr>
            </a:p>
          </p:txBody>
        </p:sp>
        <p:sp>
          <p:nvSpPr>
            <p:cNvPr id="558" name="Google Shape;558;p38"/>
            <p:cNvSpPr/>
            <p:nvPr/>
          </p:nvSpPr>
          <p:spPr>
            <a:xfrm>
              <a:off x="5651420" y="4526867"/>
              <a:ext cx="625323" cy="627789"/>
            </a:xfrm>
            <a:custGeom>
              <a:avLst/>
              <a:gdLst/>
              <a:ahLst/>
              <a:cxnLst/>
              <a:rect l="l" t="t" r="r" b="b"/>
              <a:pathLst>
                <a:path w="1007417" h="1007417" extrusionOk="0">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00BC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FFFFF"/>
                  </a:solidFill>
                  <a:latin typeface="Arial" panose="020B0604020202020204" pitchFamily="34" charset="0"/>
                  <a:cs typeface="Arial" panose="020B0604020202020204" pitchFamily="34" charset="0"/>
                  <a:sym typeface="Arial"/>
                </a:rPr>
                <a:t>4</a:t>
              </a:r>
              <a:endParaRPr sz="2000" dirty="0">
                <a:solidFill>
                  <a:srgbClr val="FFFFFF"/>
                </a:solidFill>
                <a:latin typeface="Arial" panose="020B0604020202020204" pitchFamily="34" charset="0"/>
                <a:cs typeface="Arial" panose="020B0604020202020204" pitchFamily="34" charset="0"/>
                <a:sym typeface="Arial"/>
              </a:endParaRPr>
            </a:p>
          </p:txBody>
        </p:sp>
        <p:sp>
          <p:nvSpPr>
            <p:cNvPr id="559" name="Google Shape;559;p38"/>
            <p:cNvSpPr/>
            <p:nvPr/>
          </p:nvSpPr>
          <p:spPr>
            <a:xfrm>
              <a:off x="4469849" y="3758917"/>
              <a:ext cx="625323" cy="627789"/>
            </a:xfrm>
            <a:custGeom>
              <a:avLst/>
              <a:gdLst/>
              <a:ahLst/>
              <a:cxnLst/>
              <a:rect l="l" t="t" r="r" b="b"/>
              <a:pathLst>
                <a:path w="1007417" h="1007417" extrusionOk="0">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FFFFF"/>
                  </a:solidFill>
                  <a:latin typeface="Arial" panose="020B0604020202020204" pitchFamily="34" charset="0"/>
                  <a:cs typeface="Arial" panose="020B0604020202020204" pitchFamily="34" charset="0"/>
                  <a:sym typeface="Arial"/>
                </a:rPr>
                <a:t>5</a:t>
              </a:r>
              <a:endParaRPr sz="2000" dirty="0">
                <a:solidFill>
                  <a:srgbClr val="FFFFFF"/>
                </a:solidFill>
                <a:latin typeface="Arial" panose="020B0604020202020204" pitchFamily="34" charset="0"/>
                <a:cs typeface="Arial" panose="020B0604020202020204" pitchFamily="34" charset="0"/>
                <a:sym typeface="Arial"/>
              </a:endParaRPr>
            </a:p>
          </p:txBody>
        </p:sp>
        <p:sp>
          <p:nvSpPr>
            <p:cNvPr id="562" name="Google Shape;562;p38"/>
            <p:cNvSpPr/>
            <p:nvPr/>
          </p:nvSpPr>
          <p:spPr>
            <a:xfrm rot="8215293">
              <a:off x="6575855" y="4510869"/>
              <a:ext cx="255272" cy="271543"/>
            </a:xfrm>
            <a:prstGeom prst="chevron">
              <a:avLst>
                <a:gd name="adj" fmla="val 50000"/>
              </a:avLst>
            </a:prstGeom>
            <a:solidFill>
              <a:schemeClr val="accent1">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sp>
          <p:nvSpPr>
            <p:cNvPr id="563" name="Google Shape;563;p38"/>
            <p:cNvSpPr/>
            <p:nvPr/>
          </p:nvSpPr>
          <p:spPr>
            <a:xfrm rot="-8780579">
              <a:off x="5114190" y="4553159"/>
              <a:ext cx="255272" cy="271543"/>
            </a:xfrm>
            <a:prstGeom prst="chevron">
              <a:avLst>
                <a:gd name="adj" fmla="val 50000"/>
              </a:avLst>
            </a:prstGeom>
            <a:solidFill>
              <a:schemeClr val="accent1">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sp>
          <p:nvSpPr>
            <p:cNvPr id="564" name="Google Shape;564;p38"/>
            <p:cNvSpPr/>
            <p:nvPr/>
          </p:nvSpPr>
          <p:spPr>
            <a:xfrm rot="-4235902">
              <a:off x="4756018" y="3297382"/>
              <a:ext cx="246357" cy="281369"/>
            </a:xfrm>
            <a:prstGeom prst="chevron">
              <a:avLst>
                <a:gd name="adj" fmla="val 50000"/>
              </a:avLst>
            </a:prstGeom>
            <a:solidFill>
              <a:schemeClr val="accent1">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grpSp>
      <p:pic>
        <p:nvPicPr>
          <p:cNvPr id="565" name="Google Shape;565;p38"/>
          <p:cNvPicPr preferRelativeResize="0"/>
          <p:nvPr/>
        </p:nvPicPr>
        <p:blipFill rotWithShape="1">
          <a:blip r:embed="rId3">
            <a:alphaModFix/>
            <a:duotone>
              <a:prstClr val="black"/>
              <a:schemeClr val="accent1">
                <a:tint val="45000"/>
                <a:satMod val="400000"/>
              </a:schemeClr>
            </a:duotone>
          </a:blip>
          <a:srcRect/>
          <a:stretch/>
        </p:blipFill>
        <p:spPr>
          <a:xfrm>
            <a:off x="2329473" y="3889515"/>
            <a:ext cx="3157764" cy="2713504"/>
          </a:xfrm>
          <a:prstGeom prst="rect">
            <a:avLst/>
          </a:prstGeom>
          <a:noFill/>
          <a:ln>
            <a:noFill/>
          </a:ln>
        </p:spPr>
      </p:pic>
      <p:sp>
        <p:nvSpPr>
          <p:cNvPr id="566" name="Google Shape;566;p38"/>
          <p:cNvSpPr txBox="1"/>
          <p:nvPr/>
        </p:nvSpPr>
        <p:spPr>
          <a:xfrm>
            <a:off x="6982382" y="4255807"/>
            <a:ext cx="4296900" cy="1971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400"/>
              <a:buFont typeface="Noto Sans Symbols"/>
              <a:buChar char="❑"/>
            </a:pPr>
            <a:r>
              <a:rPr lang="en-GB" sz="1400" dirty="0">
                <a:solidFill>
                  <a:schemeClr val="dk1"/>
                </a:solidFill>
                <a:latin typeface="Arial" panose="020B0604020202020204" pitchFamily="34" charset="0"/>
                <a:ea typeface="Microsoft YaHei"/>
                <a:cs typeface="Arial" panose="020B0604020202020204" pitchFamily="34" charset="0"/>
                <a:sym typeface="Microsoft YaHei"/>
              </a:rPr>
              <a:t>Shorter Time to Market</a:t>
            </a:r>
            <a:endParaRPr dirty="0">
              <a:latin typeface="Arial" panose="020B0604020202020204" pitchFamily="34" charset="0"/>
              <a:cs typeface="Arial" panose="020B0604020202020204" pitchFamily="34" charset="0"/>
            </a:endParaRPr>
          </a:p>
          <a:p>
            <a:pPr marL="285750" marR="0" lvl="0" indent="-285750" algn="l" rtl="0">
              <a:lnSpc>
                <a:spcPct val="150000"/>
              </a:lnSpc>
              <a:spcBef>
                <a:spcPts val="490"/>
              </a:spcBef>
              <a:spcAft>
                <a:spcPts val="0"/>
              </a:spcAft>
              <a:buClr>
                <a:schemeClr val="dk1"/>
              </a:buClr>
              <a:buSzPts val="1400"/>
              <a:buFont typeface="Noto Sans Symbols"/>
              <a:buChar char="❑"/>
            </a:pPr>
            <a:r>
              <a:rPr lang="en-GB" sz="1400" dirty="0">
                <a:solidFill>
                  <a:schemeClr val="dk1"/>
                </a:solidFill>
                <a:latin typeface="Arial" panose="020B0604020202020204" pitchFamily="34" charset="0"/>
                <a:ea typeface="Microsoft YaHei"/>
                <a:cs typeface="Arial" panose="020B0604020202020204" pitchFamily="34" charset="0"/>
                <a:sym typeface="Microsoft YaHei"/>
              </a:rPr>
              <a:t>Faster and more accurate  delivery</a:t>
            </a:r>
            <a:endParaRPr dirty="0">
              <a:latin typeface="Arial" panose="020B0604020202020204" pitchFamily="34" charset="0"/>
              <a:cs typeface="Arial" panose="020B0604020202020204" pitchFamily="34" charset="0"/>
            </a:endParaRPr>
          </a:p>
          <a:p>
            <a:pPr marL="285750" marR="0" lvl="0" indent="-285750" algn="l" rtl="0">
              <a:lnSpc>
                <a:spcPct val="150000"/>
              </a:lnSpc>
              <a:spcBef>
                <a:spcPts val="490"/>
              </a:spcBef>
              <a:spcAft>
                <a:spcPts val="0"/>
              </a:spcAft>
              <a:buClr>
                <a:schemeClr val="dk1"/>
              </a:buClr>
              <a:buSzPts val="1400"/>
              <a:buFont typeface="Noto Sans Symbols"/>
              <a:buChar char="❑"/>
            </a:pPr>
            <a:r>
              <a:rPr lang="en-GB" sz="1400" dirty="0">
                <a:solidFill>
                  <a:schemeClr val="dk1"/>
                </a:solidFill>
                <a:latin typeface="Arial" panose="020B0604020202020204" pitchFamily="34" charset="0"/>
                <a:ea typeface="Microsoft YaHei"/>
                <a:cs typeface="Arial" panose="020B0604020202020204" pitchFamily="34" charset="0"/>
                <a:sym typeface="Microsoft YaHei"/>
              </a:rPr>
              <a:t>More frequent test</a:t>
            </a:r>
            <a:endParaRPr dirty="0">
              <a:latin typeface="Arial" panose="020B0604020202020204" pitchFamily="34" charset="0"/>
              <a:cs typeface="Arial" panose="020B0604020202020204" pitchFamily="34" charset="0"/>
            </a:endParaRPr>
          </a:p>
          <a:p>
            <a:pPr marL="285750" marR="0" lvl="0" indent="-285750" algn="l" rtl="0">
              <a:lnSpc>
                <a:spcPct val="150000"/>
              </a:lnSpc>
              <a:spcBef>
                <a:spcPts val="490"/>
              </a:spcBef>
              <a:spcAft>
                <a:spcPts val="0"/>
              </a:spcAft>
              <a:buClr>
                <a:schemeClr val="dk1"/>
              </a:buClr>
              <a:buSzPts val="1400"/>
              <a:buFont typeface="Noto Sans Symbols"/>
              <a:buChar char="❑"/>
            </a:pPr>
            <a:r>
              <a:rPr lang="en-GB" sz="1400" dirty="0">
                <a:solidFill>
                  <a:schemeClr val="dk1"/>
                </a:solidFill>
                <a:latin typeface="Arial" panose="020B0604020202020204" pitchFamily="34" charset="0"/>
                <a:ea typeface="Microsoft YaHei"/>
                <a:cs typeface="Arial" panose="020B0604020202020204" pitchFamily="34" charset="0"/>
                <a:sym typeface="Microsoft YaHei"/>
              </a:rPr>
              <a:t>Transparent and visible</a:t>
            </a:r>
            <a:endParaRPr dirty="0">
              <a:latin typeface="Arial" panose="020B0604020202020204" pitchFamily="34" charset="0"/>
              <a:cs typeface="Arial" panose="020B0604020202020204" pitchFamily="34" charset="0"/>
            </a:endParaRPr>
          </a:p>
          <a:p>
            <a:pPr marL="285750" marR="0" lvl="0" indent="-285750" algn="l" rtl="0">
              <a:lnSpc>
                <a:spcPct val="150000"/>
              </a:lnSpc>
              <a:spcBef>
                <a:spcPts val="490"/>
              </a:spcBef>
              <a:spcAft>
                <a:spcPts val="0"/>
              </a:spcAft>
              <a:buClr>
                <a:schemeClr val="dk1"/>
              </a:buClr>
              <a:buSzPts val="1400"/>
              <a:buFont typeface="Noto Sans Symbols"/>
              <a:buChar char="❑"/>
            </a:pPr>
            <a:r>
              <a:rPr lang="en-GB" sz="1400" dirty="0">
                <a:solidFill>
                  <a:schemeClr val="dk1"/>
                </a:solidFill>
                <a:latin typeface="Arial" panose="020B0604020202020204" pitchFamily="34" charset="0"/>
                <a:ea typeface="Microsoft YaHei"/>
                <a:cs typeface="Arial" panose="020B0604020202020204" pitchFamily="34" charset="0"/>
                <a:sym typeface="Microsoft YaHei"/>
              </a:rPr>
              <a:t>Earlier recognize and remove risks</a:t>
            </a:r>
            <a:endParaRPr dirty="0">
              <a:latin typeface="Arial" panose="020B0604020202020204" pitchFamily="34" charset="0"/>
              <a:cs typeface="Arial" panose="020B0604020202020204" pitchFamily="34" charset="0"/>
            </a:endParaRPr>
          </a:p>
        </p:txBody>
      </p:sp>
      <p:sp>
        <p:nvSpPr>
          <p:cNvPr id="567" name="Google Shape;567;p38"/>
          <p:cNvSpPr/>
          <p:nvPr/>
        </p:nvSpPr>
        <p:spPr>
          <a:xfrm>
            <a:off x="482820" y="1100069"/>
            <a:ext cx="1980000"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500C0"/>
              </a:buClr>
              <a:buSzPts val="1600"/>
              <a:buFont typeface="Microsoft YaHei"/>
              <a:buNone/>
            </a:pPr>
            <a:r>
              <a:rPr lang="en-GB" sz="1600" b="1" i="0" u="none" strike="noStrike" cap="none" dirty="0">
                <a:solidFill>
                  <a:schemeClr val="accent6">
                    <a:lumMod val="75000"/>
                  </a:schemeClr>
                </a:solidFill>
                <a:latin typeface="Arial" panose="020B0604020202020204" pitchFamily="34" charset="0"/>
                <a:ea typeface="Microsoft YaHei"/>
                <a:cs typeface="Arial" panose="020B0604020202020204" pitchFamily="34" charset="0"/>
                <a:sym typeface="Microsoft YaHei"/>
              </a:rPr>
              <a:t>Process</a:t>
            </a:r>
            <a:endParaRPr dirty="0">
              <a:solidFill>
                <a:schemeClr val="accent6">
                  <a:lumMod val="75000"/>
                </a:schemeClr>
              </a:solidFill>
              <a:latin typeface="Arial" panose="020B0604020202020204" pitchFamily="34" charset="0"/>
              <a:cs typeface="Arial" panose="020B0604020202020204" pitchFamily="34" charset="0"/>
            </a:endParaRPr>
          </a:p>
        </p:txBody>
      </p:sp>
      <p:pic>
        <p:nvPicPr>
          <p:cNvPr id="568" name="Google Shape;568;p38"/>
          <p:cNvPicPr preferRelativeResize="0"/>
          <p:nvPr/>
        </p:nvPicPr>
        <p:blipFill rotWithShape="1">
          <a:blip r:embed="rId4">
            <a:alphaModFix/>
          </a:blip>
          <a:srcRect/>
          <a:stretch/>
        </p:blipFill>
        <p:spPr>
          <a:xfrm>
            <a:off x="218322" y="956910"/>
            <a:ext cx="576602" cy="585518"/>
          </a:xfrm>
          <a:prstGeom prst="ellipse">
            <a:avLst/>
          </a:prstGeom>
          <a:solidFill>
            <a:srgbClr val="FFFFFF"/>
          </a:solidFill>
          <a:ln>
            <a:noFill/>
          </a:ln>
        </p:spPr>
      </p:pic>
      <p:sp>
        <p:nvSpPr>
          <p:cNvPr id="569" name="Google Shape;569;p38"/>
          <p:cNvSpPr/>
          <p:nvPr/>
        </p:nvSpPr>
        <p:spPr>
          <a:xfrm>
            <a:off x="482820" y="4012416"/>
            <a:ext cx="1948501"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500C0"/>
              </a:buClr>
              <a:buSzPts val="1600"/>
              <a:buFont typeface="Microsoft YaHei"/>
              <a:buNone/>
            </a:pPr>
            <a:r>
              <a:rPr lang="en-GB" sz="1600" b="1" dirty="0">
                <a:solidFill>
                  <a:schemeClr val="accent6">
                    <a:lumMod val="75000"/>
                  </a:schemeClr>
                </a:solidFill>
                <a:latin typeface="Arial" panose="020B0604020202020204" pitchFamily="34" charset="0"/>
                <a:ea typeface="Microsoft YaHei"/>
                <a:cs typeface="Arial" panose="020B0604020202020204" pitchFamily="34" charset="0"/>
                <a:sym typeface="Microsoft YaHei"/>
              </a:rPr>
              <a:t>Benefits</a:t>
            </a:r>
            <a:endParaRPr sz="1600" b="1" i="0" u="none" strike="noStrike" cap="none" dirty="0">
              <a:solidFill>
                <a:schemeClr val="accent6">
                  <a:lumMod val="75000"/>
                </a:schemeClr>
              </a:solidFill>
              <a:latin typeface="Arial" panose="020B0604020202020204" pitchFamily="34" charset="0"/>
              <a:ea typeface="Microsoft YaHei"/>
              <a:cs typeface="Arial" panose="020B0604020202020204" pitchFamily="34" charset="0"/>
              <a:sym typeface="Microsoft YaHei"/>
            </a:endParaRPr>
          </a:p>
        </p:txBody>
      </p:sp>
      <p:pic>
        <p:nvPicPr>
          <p:cNvPr id="570" name="Google Shape;570;p38"/>
          <p:cNvPicPr preferRelativeResize="0"/>
          <p:nvPr/>
        </p:nvPicPr>
        <p:blipFill rotWithShape="1">
          <a:blip r:embed="rId4">
            <a:alphaModFix/>
          </a:blip>
          <a:srcRect/>
          <a:stretch/>
        </p:blipFill>
        <p:spPr>
          <a:xfrm>
            <a:off x="218322" y="3869255"/>
            <a:ext cx="576602" cy="585518"/>
          </a:xfrm>
          <a:prstGeom prst="ellipse">
            <a:avLst/>
          </a:prstGeom>
          <a:solidFill>
            <a:srgbClr val="FFFFFF"/>
          </a:solidFill>
          <a:ln>
            <a:noFill/>
          </a:ln>
        </p:spPr>
      </p:pic>
      <p:sp>
        <p:nvSpPr>
          <p:cNvPr id="571" name="Google Shape;571;p38"/>
          <p:cNvSpPr/>
          <p:nvPr/>
        </p:nvSpPr>
        <p:spPr>
          <a:xfrm>
            <a:off x="7050696" y="4434565"/>
            <a:ext cx="246358" cy="208870"/>
          </a:xfrm>
          <a:custGeom>
            <a:avLst/>
            <a:gdLst/>
            <a:ahLst/>
            <a:cxnLst/>
            <a:rect l="l" t="t" r="r" b="b"/>
            <a:pathLst>
              <a:path w="16070" h="13625" extrusionOk="0">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2" name="Google Shape;572;p38"/>
          <p:cNvSpPr/>
          <p:nvPr/>
        </p:nvSpPr>
        <p:spPr>
          <a:xfrm>
            <a:off x="7050696" y="4832373"/>
            <a:ext cx="246358" cy="208870"/>
          </a:xfrm>
          <a:custGeom>
            <a:avLst/>
            <a:gdLst/>
            <a:ahLst/>
            <a:cxnLst/>
            <a:rect l="l" t="t" r="r" b="b"/>
            <a:pathLst>
              <a:path w="16070" h="13625" extrusionOk="0">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3" name="Google Shape;573;p38"/>
          <p:cNvSpPr/>
          <p:nvPr/>
        </p:nvSpPr>
        <p:spPr>
          <a:xfrm>
            <a:off x="7050696" y="5230181"/>
            <a:ext cx="246358" cy="208870"/>
          </a:xfrm>
          <a:custGeom>
            <a:avLst/>
            <a:gdLst/>
            <a:ahLst/>
            <a:cxnLst/>
            <a:rect l="l" t="t" r="r" b="b"/>
            <a:pathLst>
              <a:path w="16070" h="13625" extrusionOk="0">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Google Shape;574;p38"/>
          <p:cNvSpPr/>
          <p:nvPr/>
        </p:nvSpPr>
        <p:spPr>
          <a:xfrm>
            <a:off x="7050696" y="5627989"/>
            <a:ext cx="246358" cy="208870"/>
          </a:xfrm>
          <a:custGeom>
            <a:avLst/>
            <a:gdLst/>
            <a:ahLst/>
            <a:cxnLst/>
            <a:rect l="l" t="t" r="r" b="b"/>
            <a:pathLst>
              <a:path w="16070" h="13625" extrusionOk="0">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38"/>
          <p:cNvSpPr/>
          <p:nvPr/>
        </p:nvSpPr>
        <p:spPr>
          <a:xfrm>
            <a:off x="7050696" y="6025796"/>
            <a:ext cx="246358" cy="208870"/>
          </a:xfrm>
          <a:custGeom>
            <a:avLst/>
            <a:gdLst/>
            <a:ahLst/>
            <a:cxnLst/>
            <a:rect l="l" t="t" r="r" b="b"/>
            <a:pathLst>
              <a:path w="16070" h="13625" extrusionOk="0">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6" name="Google Shape;576;p38"/>
          <p:cNvSpPr/>
          <p:nvPr/>
        </p:nvSpPr>
        <p:spPr>
          <a:xfrm>
            <a:off x="358542" y="1107566"/>
            <a:ext cx="273470" cy="273057"/>
          </a:xfrm>
          <a:custGeom>
            <a:avLst/>
            <a:gdLst/>
            <a:ahLst/>
            <a:cxnLst/>
            <a:rect l="l" t="t" r="r" b="b"/>
            <a:pathLst>
              <a:path w="607639" h="606722" extrusionOk="0">
                <a:moveTo>
                  <a:pt x="272453" y="469049"/>
                </a:moveTo>
                <a:lnTo>
                  <a:pt x="335115" y="469049"/>
                </a:lnTo>
                <a:lnTo>
                  <a:pt x="335115" y="487819"/>
                </a:lnTo>
                <a:lnTo>
                  <a:pt x="272453" y="487819"/>
                </a:lnTo>
                <a:close/>
                <a:moveTo>
                  <a:pt x="479184" y="437788"/>
                </a:moveTo>
                <a:cubicBezTo>
                  <a:pt x="501612" y="437788"/>
                  <a:pt x="519856" y="456090"/>
                  <a:pt x="519856" y="478478"/>
                </a:cubicBezTo>
                <a:cubicBezTo>
                  <a:pt x="519856" y="500866"/>
                  <a:pt x="501612" y="519079"/>
                  <a:pt x="479184" y="519079"/>
                </a:cubicBezTo>
                <a:cubicBezTo>
                  <a:pt x="456757" y="519079"/>
                  <a:pt x="438423" y="500866"/>
                  <a:pt x="438423" y="478478"/>
                </a:cubicBezTo>
                <a:lnTo>
                  <a:pt x="457291" y="478478"/>
                </a:lnTo>
                <a:cubicBezTo>
                  <a:pt x="457291" y="490561"/>
                  <a:pt x="467081" y="500333"/>
                  <a:pt x="479184" y="500333"/>
                </a:cubicBezTo>
                <a:cubicBezTo>
                  <a:pt x="491288" y="500333"/>
                  <a:pt x="501078" y="490561"/>
                  <a:pt x="501078" y="478478"/>
                </a:cubicBezTo>
                <a:cubicBezTo>
                  <a:pt x="501078" y="466395"/>
                  <a:pt x="491288" y="456623"/>
                  <a:pt x="479184" y="456623"/>
                </a:cubicBezTo>
                <a:close/>
                <a:moveTo>
                  <a:pt x="128403" y="437788"/>
                </a:moveTo>
                <a:cubicBezTo>
                  <a:pt x="150830" y="437788"/>
                  <a:pt x="169075" y="456090"/>
                  <a:pt x="169075" y="478478"/>
                </a:cubicBezTo>
                <a:cubicBezTo>
                  <a:pt x="169075" y="500866"/>
                  <a:pt x="150830" y="519079"/>
                  <a:pt x="128403" y="519079"/>
                </a:cubicBezTo>
                <a:lnTo>
                  <a:pt x="128403" y="500333"/>
                </a:lnTo>
                <a:cubicBezTo>
                  <a:pt x="140506" y="500333"/>
                  <a:pt x="150296" y="490561"/>
                  <a:pt x="150296" y="478478"/>
                </a:cubicBezTo>
                <a:cubicBezTo>
                  <a:pt x="150296" y="466395"/>
                  <a:pt x="140506" y="456623"/>
                  <a:pt x="128403" y="456623"/>
                </a:cubicBezTo>
                <a:cubicBezTo>
                  <a:pt x="116299" y="456623"/>
                  <a:pt x="106420" y="466395"/>
                  <a:pt x="106420" y="478478"/>
                </a:cubicBezTo>
                <a:lnTo>
                  <a:pt x="87642" y="478478"/>
                </a:lnTo>
                <a:cubicBezTo>
                  <a:pt x="87642" y="456090"/>
                  <a:pt x="105886" y="437788"/>
                  <a:pt x="128403" y="437788"/>
                </a:cubicBezTo>
                <a:close/>
                <a:moveTo>
                  <a:pt x="457316" y="368970"/>
                </a:moveTo>
                <a:lnTo>
                  <a:pt x="457316" y="403544"/>
                </a:lnTo>
                <a:lnTo>
                  <a:pt x="441474" y="409765"/>
                </a:lnTo>
                <a:lnTo>
                  <a:pt x="417176" y="385501"/>
                </a:lnTo>
                <a:lnTo>
                  <a:pt x="386115" y="416520"/>
                </a:lnTo>
                <a:lnTo>
                  <a:pt x="410412" y="440784"/>
                </a:lnTo>
                <a:lnTo>
                  <a:pt x="404182" y="456605"/>
                </a:lnTo>
                <a:lnTo>
                  <a:pt x="369561" y="456605"/>
                </a:lnTo>
                <a:lnTo>
                  <a:pt x="369561" y="500333"/>
                </a:lnTo>
                <a:lnTo>
                  <a:pt x="404182" y="500333"/>
                </a:lnTo>
                <a:lnTo>
                  <a:pt x="410412" y="516154"/>
                </a:lnTo>
                <a:lnTo>
                  <a:pt x="386115" y="540418"/>
                </a:lnTo>
                <a:lnTo>
                  <a:pt x="417176" y="571437"/>
                </a:lnTo>
                <a:lnTo>
                  <a:pt x="441474" y="547173"/>
                </a:lnTo>
                <a:lnTo>
                  <a:pt x="457316" y="553394"/>
                </a:lnTo>
                <a:lnTo>
                  <a:pt x="457316" y="587968"/>
                </a:lnTo>
                <a:lnTo>
                  <a:pt x="501105" y="587968"/>
                </a:lnTo>
                <a:lnTo>
                  <a:pt x="501105" y="553394"/>
                </a:lnTo>
                <a:lnTo>
                  <a:pt x="516947" y="547173"/>
                </a:lnTo>
                <a:lnTo>
                  <a:pt x="541244" y="571437"/>
                </a:lnTo>
                <a:lnTo>
                  <a:pt x="572306" y="540418"/>
                </a:lnTo>
                <a:lnTo>
                  <a:pt x="548008" y="516154"/>
                </a:lnTo>
                <a:lnTo>
                  <a:pt x="554238" y="500333"/>
                </a:lnTo>
                <a:lnTo>
                  <a:pt x="588860" y="500333"/>
                </a:lnTo>
                <a:lnTo>
                  <a:pt x="588860" y="456605"/>
                </a:lnTo>
                <a:lnTo>
                  <a:pt x="554238" y="456605"/>
                </a:lnTo>
                <a:lnTo>
                  <a:pt x="548008" y="440784"/>
                </a:lnTo>
                <a:lnTo>
                  <a:pt x="572306" y="416520"/>
                </a:lnTo>
                <a:lnTo>
                  <a:pt x="541244" y="385501"/>
                </a:lnTo>
                <a:lnTo>
                  <a:pt x="516947" y="409765"/>
                </a:lnTo>
                <a:lnTo>
                  <a:pt x="501105" y="403544"/>
                </a:lnTo>
                <a:lnTo>
                  <a:pt x="501105" y="368970"/>
                </a:lnTo>
                <a:close/>
                <a:moveTo>
                  <a:pt x="106453" y="368970"/>
                </a:moveTo>
                <a:lnTo>
                  <a:pt x="106453" y="403544"/>
                </a:lnTo>
                <a:lnTo>
                  <a:pt x="90699" y="409765"/>
                </a:lnTo>
                <a:lnTo>
                  <a:pt x="66400" y="385501"/>
                </a:lnTo>
                <a:lnTo>
                  <a:pt x="35336" y="416520"/>
                </a:lnTo>
                <a:lnTo>
                  <a:pt x="59635" y="440784"/>
                </a:lnTo>
                <a:lnTo>
                  <a:pt x="53405" y="456605"/>
                </a:lnTo>
                <a:lnTo>
                  <a:pt x="18780" y="456605"/>
                </a:lnTo>
                <a:lnTo>
                  <a:pt x="18780" y="500333"/>
                </a:lnTo>
                <a:lnTo>
                  <a:pt x="53405" y="500333"/>
                </a:lnTo>
                <a:lnTo>
                  <a:pt x="59635" y="516154"/>
                </a:lnTo>
                <a:lnTo>
                  <a:pt x="35336" y="540418"/>
                </a:lnTo>
                <a:lnTo>
                  <a:pt x="66400" y="571437"/>
                </a:lnTo>
                <a:lnTo>
                  <a:pt x="90699" y="547173"/>
                </a:lnTo>
                <a:lnTo>
                  <a:pt x="106453" y="553394"/>
                </a:lnTo>
                <a:lnTo>
                  <a:pt x="106453" y="587968"/>
                </a:lnTo>
                <a:lnTo>
                  <a:pt x="150334" y="587968"/>
                </a:lnTo>
                <a:lnTo>
                  <a:pt x="150334" y="553394"/>
                </a:lnTo>
                <a:lnTo>
                  <a:pt x="166178" y="547173"/>
                </a:lnTo>
                <a:lnTo>
                  <a:pt x="190388" y="571437"/>
                </a:lnTo>
                <a:lnTo>
                  <a:pt x="221452" y="540418"/>
                </a:lnTo>
                <a:lnTo>
                  <a:pt x="197241" y="516154"/>
                </a:lnTo>
                <a:lnTo>
                  <a:pt x="203472" y="500333"/>
                </a:lnTo>
                <a:lnTo>
                  <a:pt x="238008" y="500333"/>
                </a:lnTo>
                <a:lnTo>
                  <a:pt x="238008" y="456605"/>
                </a:lnTo>
                <a:lnTo>
                  <a:pt x="203472" y="456605"/>
                </a:lnTo>
                <a:lnTo>
                  <a:pt x="197241" y="440784"/>
                </a:lnTo>
                <a:lnTo>
                  <a:pt x="221452" y="416520"/>
                </a:lnTo>
                <a:lnTo>
                  <a:pt x="190388" y="385501"/>
                </a:lnTo>
                <a:lnTo>
                  <a:pt x="166178" y="409765"/>
                </a:lnTo>
                <a:lnTo>
                  <a:pt x="150334" y="403544"/>
                </a:lnTo>
                <a:lnTo>
                  <a:pt x="150334" y="368970"/>
                </a:lnTo>
                <a:close/>
                <a:moveTo>
                  <a:pt x="291294" y="356567"/>
                </a:moveTo>
                <a:lnTo>
                  <a:pt x="316345" y="356567"/>
                </a:lnTo>
                <a:lnTo>
                  <a:pt x="316345" y="375337"/>
                </a:lnTo>
                <a:lnTo>
                  <a:pt x="291294" y="375337"/>
                </a:lnTo>
                <a:close/>
                <a:moveTo>
                  <a:pt x="438448" y="350216"/>
                </a:moveTo>
                <a:lnTo>
                  <a:pt x="519884" y="350216"/>
                </a:lnTo>
                <a:lnTo>
                  <a:pt x="519884" y="380257"/>
                </a:lnTo>
                <a:lnTo>
                  <a:pt x="541244" y="359015"/>
                </a:lnTo>
                <a:lnTo>
                  <a:pt x="598828" y="416520"/>
                </a:lnTo>
                <a:lnTo>
                  <a:pt x="577557" y="437762"/>
                </a:lnTo>
                <a:lnTo>
                  <a:pt x="607639" y="437762"/>
                </a:lnTo>
                <a:lnTo>
                  <a:pt x="607639" y="519087"/>
                </a:lnTo>
                <a:lnTo>
                  <a:pt x="577557" y="519087"/>
                </a:lnTo>
                <a:lnTo>
                  <a:pt x="598828" y="540418"/>
                </a:lnTo>
                <a:lnTo>
                  <a:pt x="541244" y="597923"/>
                </a:lnTo>
                <a:lnTo>
                  <a:pt x="519884" y="576681"/>
                </a:lnTo>
                <a:lnTo>
                  <a:pt x="519884" y="606722"/>
                </a:lnTo>
                <a:lnTo>
                  <a:pt x="438448" y="606722"/>
                </a:lnTo>
                <a:lnTo>
                  <a:pt x="438448" y="576681"/>
                </a:lnTo>
                <a:lnTo>
                  <a:pt x="417176" y="597923"/>
                </a:lnTo>
                <a:lnTo>
                  <a:pt x="359592" y="540418"/>
                </a:lnTo>
                <a:lnTo>
                  <a:pt x="380864" y="519087"/>
                </a:lnTo>
                <a:lnTo>
                  <a:pt x="350781" y="519087"/>
                </a:lnTo>
                <a:lnTo>
                  <a:pt x="350781" y="437762"/>
                </a:lnTo>
                <a:lnTo>
                  <a:pt x="380864" y="437762"/>
                </a:lnTo>
                <a:lnTo>
                  <a:pt x="359592" y="416520"/>
                </a:lnTo>
                <a:lnTo>
                  <a:pt x="417176" y="359015"/>
                </a:lnTo>
                <a:lnTo>
                  <a:pt x="438448" y="380257"/>
                </a:lnTo>
                <a:close/>
                <a:moveTo>
                  <a:pt x="87673" y="350216"/>
                </a:moveTo>
                <a:lnTo>
                  <a:pt x="169115" y="350216"/>
                </a:lnTo>
                <a:lnTo>
                  <a:pt x="169115" y="380257"/>
                </a:lnTo>
                <a:lnTo>
                  <a:pt x="190388" y="359015"/>
                </a:lnTo>
                <a:lnTo>
                  <a:pt x="248065" y="416520"/>
                </a:lnTo>
                <a:lnTo>
                  <a:pt x="226792" y="437762"/>
                </a:lnTo>
                <a:lnTo>
                  <a:pt x="256788" y="437762"/>
                </a:lnTo>
                <a:lnTo>
                  <a:pt x="256788" y="519087"/>
                </a:lnTo>
                <a:lnTo>
                  <a:pt x="226792" y="519087"/>
                </a:lnTo>
                <a:lnTo>
                  <a:pt x="248065" y="540418"/>
                </a:lnTo>
                <a:lnTo>
                  <a:pt x="190388" y="597923"/>
                </a:lnTo>
                <a:lnTo>
                  <a:pt x="169115" y="576681"/>
                </a:lnTo>
                <a:lnTo>
                  <a:pt x="169115" y="606722"/>
                </a:lnTo>
                <a:lnTo>
                  <a:pt x="87673" y="606722"/>
                </a:lnTo>
                <a:lnTo>
                  <a:pt x="87673" y="576681"/>
                </a:lnTo>
                <a:lnTo>
                  <a:pt x="66400" y="597923"/>
                </a:lnTo>
                <a:lnTo>
                  <a:pt x="8723" y="540418"/>
                </a:lnTo>
                <a:lnTo>
                  <a:pt x="30084" y="519087"/>
                </a:lnTo>
                <a:lnTo>
                  <a:pt x="0" y="519087"/>
                </a:lnTo>
                <a:lnTo>
                  <a:pt x="0" y="437762"/>
                </a:lnTo>
                <a:lnTo>
                  <a:pt x="30084" y="437762"/>
                </a:lnTo>
                <a:lnTo>
                  <a:pt x="8723" y="416520"/>
                </a:lnTo>
                <a:lnTo>
                  <a:pt x="66400" y="359015"/>
                </a:lnTo>
                <a:lnTo>
                  <a:pt x="87673" y="380257"/>
                </a:lnTo>
                <a:close/>
                <a:moveTo>
                  <a:pt x="353886" y="293976"/>
                </a:moveTo>
                <a:lnTo>
                  <a:pt x="379007" y="293976"/>
                </a:lnTo>
                <a:lnTo>
                  <a:pt x="379007" y="312746"/>
                </a:lnTo>
                <a:lnTo>
                  <a:pt x="353886" y="312746"/>
                </a:lnTo>
                <a:close/>
                <a:moveTo>
                  <a:pt x="228632" y="293976"/>
                </a:moveTo>
                <a:lnTo>
                  <a:pt x="253683" y="293976"/>
                </a:lnTo>
                <a:lnTo>
                  <a:pt x="253683" y="312746"/>
                </a:lnTo>
                <a:lnTo>
                  <a:pt x="228632" y="312746"/>
                </a:lnTo>
                <a:close/>
                <a:moveTo>
                  <a:pt x="469754" y="272030"/>
                </a:moveTo>
                <a:lnTo>
                  <a:pt x="488524" y="272030"/>
                </a:lnTo>
                <a:lnTo>
                  <a:pt x="488524" y="334622"/>
                </a:lnTo>
                <a:lnTo>
                  <a:pt x="469754" y="334622"/>
                </a:lnTo>
                <a:close/>
                <a:moveTo>
                  <a:pt x="118973" y="272030"/>
                </a:moveTo>
                <a:lnTo>
                  <a:pt x="137743" y="272030"/>
                </a:lnTo>
                <a:lnTo>
                  <a:pt x="137743" y="334622"/>
                </a:lnTo>
                <a:lnTo>
                  <a:pt x="118973" y="334622"/>
                </a:lnTo>
                <a:close/>
                <a:moveTo>
                  <a:pt x="291294" y="231455"/>
                </a:moveTo>
                <a:lnTo>
                  <a:pt x="316345" y="231455"/>
                </a:lnTo>
                <a:lnTo>
                  <a:pt x="316345" y="250155"/>
                </a:lnTo>
                <a:lnTo>
                  <a:pt x="291294" y="250155"/>
                </a:lnTo>
                <a:close/>
                <a:moveTo>
                  <a:pt x="241544" y="227927"/>
                </a:moveTo>
                <a:lnTo>
                  <a:pt x="303775" y="290070"/>
                </a:lnTo>
                <a:lnTo>
                  <a:pt x="366095" y="227927"/>
                </a:lnTo>
                <a:lnTo>
                  <a:pt x="379360" y="241174"/>
                </a:lnTo>
                <a:lnTo>
                  <a:pt x="317129" y="303317"/>
                </a:lnTo>
                <a:lnTo>
                  <a:pt x="379360" y="365549"/>
                </a:lnTo>
                <a:lnTo>
                  <a:pt x="366095" y="378796"/>
                </a:lnTo>
                <a:lnTo>
                  <a:pt x="303775" y="316653"/>
                </a:lnTo>
                <a:lnTo>
                  <a:pt x="241544" y="378796"/>
                </a:lnTo>
                <a:lnTo>
                  <a:pt x="228279" y="365549"/>
                </a:lnTo>
                <a:lnTo>
                  <a:pt x="290510" y="303317"/>
                </a:lnTo>
                <a:lnTo>
                  <a:pt x="228279" y="241174"/>
                </a:lnTo>
                <a:close/>
                <a:moveTo>
                  <a:pt x="272453" y="118832"/>
                </a:moveTo>
                <a:lnTo>
                  <a:pt x="335115" y="118832"/>
                </a:lnTo>
                <a:lnTo>
                  <a:pt x="335115" y="137602"/>
                </a:lnTo>
                <a:lnTo>
                  <a:pt x="272453" y="137602"/>
                </a:lnTo>
                <a:close/>
                <a:moveTo>
                  <a:pt x="479184" y="87572"/>
                </a:moveTo>
                <a:cubicBezTo>
                  <a:pt x="501612" y="87572"/>
                  <a:pt x="519856" y="105874"/>
                  <a:pt x="519856" y="128262"/>
                </a:cubicBezTo>
                <a:lnTo>
                  <a:pt x="501078" y="128262"/>
                </a:lnTo>
                <a:cubicBezTo>
                  <a:pt x="501078" y="116179"/>
                  <a:pt x="491288" y="106318"/>
                  <a:pt x="479184" y="106318"/>
                </a:cubicBezTo>
                <a:cubicBezTo>
                  <a:pt x="467081" y="106318"/>
                  <a:pt x="457291" y="116179"/>
                  <a:pt x="457291" y="128262"/>
                </a:cubicBezTo>
                <a:cubicBezTo>
                  <a:pt x="457291" y="140345"/>
                  <a:pt x="467081" y="150117"/>
                  <a:pt x="479184" y="150117"/>
                </a:cubicBezTo>
                <a:lnTo>
                  <a:pt x="479184" y="168863"/>
                </a:lnTo>
                <a:cubicBezTo>
                  <a:pt x="456757" y="168863"/>
                  <a:pt x="438423" y="150650"/>
                  <a:pt x="438423" y="128262"/>
                </a:cubicBezTo>
                <a:cubicBezTo>
                  <a:pt x="438423" y="105874"/>
                  <a:pt x="456757" y="87572"/>
                  <a:pt x="479184" y="87572"/>
                </a:cubicBezTo>
                <a:close/>
                <a:moveTo>
                  <a:pt x="128403" y="87572"/>
                </a:moveTo>
                <a:lnTo>
                  <a:pt x="128403" y="106318"/>
                </a:lnTo>
                <a:cubicBezTo>
                  <a:pt x="116299" y="106318"/>
                  <a:pt x="106420" y="116179"/>
                  <a:pt x="106420" y="128262"/>
                </a:cubicBezTo>
                <a:cubicBezTo>
                  <a:pt x="106420" y="140345"/>
                  <a:pt x="116299" y="150117"/>
                  <a:pt x="128403" y="150117"/>
                </a:cubicBezTo>
                <a:cubicBezTo>
                  <a:pt x="140506" y="150117"/>
                  <a:pt x="150296" y="140345"/>
                  <a:pt x="150296" y="128262"/>
                </a:cubicBezTo>
                <a:lnTo>
                  <a:pt x="169075" y="128262"/>
                </a:lnTo>
                <a:cubicBezTo>
                  <a:pt x="169075" y="150650"/>
                  <a:pt x="150830" y="168863"/>
                  <a:pt x="128403" y="168863"/>
                </a:cubicBezTo>
                <a:cubicBezTo>
                  <a:pt x="105975" y="168863"/>
                  <a:pt x="87642" y="150650"/>
                  <a:pt x="87642" y="128262"/>
                </a:cubicBezTo>
                <a:cubicBezTo>
                  <a:pt x="87642" y="105874"/>
                  <a:pt x="105886" y="87572"/>
                  <a:pt x="128403" y="87572"/>
                </a:cubicBezTo>
                <a:close/>
                <a:moveTo>
                  <a:pt x="457316" y="18754"/>
                </a:moveTo>
                <a:lnTo>
                  <a:pt x="457316" y="53328"/>
                </a:lnTo>
                <a:lnTo>
                  <a:pt x="441474" y="59549"/>
                </a:lnTo>
                <a:lnTo>
                  <a:pt x="417176" y="35285"/>
                </a:lnTo>
                <a:lnTo>
                  <a:pt x="386115" y="66304"/>
                </a:lnTo>
                <a:lnTo>
                  <a:pt x="410412" y="90568"/>
                </a:lnTo>
                <a:lnTo>
                  <a:pt x="404182" y="106300"/>
                </a:lnTo>
                <a:lnTo>
                  <a:pt x="369561" y="106300"/>
                </a:lnTo>
                <a:lnTo>
                  <a:pt x="369561" y="150117"/>
                </a:lnTo>
                <a:lnTo>
                  <a:pt x="404182" y="150117"/>
                </a:lnTo>
                <a:lnTo>
                  <a:pt x="410412" y="165938"/>
                </a:lnTo>
                <a:lnTo>
                  <a:pt x="386115" y="190113"/>
                </a:lnTo>
                <a:lnTo>
                  <a:pt x="417176" y="221132"/>
                </a:lnTo>
                <a:lnTo>
                  <a:pt x="441474" y="196957"/>
                </a:lnTo>
                <a:lnTo>
                  <a:pt x="457316" y="203178"/>
                </a:lnTo>
                <a:lnTo>
                  <a:pt x="457316" y="237664"/>
                </a:lnTo>
                <a:lnTo>
                  <a:pt x="501105" y="237664"/>
                </a:lnTo>
                <a:lnTo>
                  <a:pt x="501105" y="203178"/>
                </a:lnTo>
                <a:lnTo>
                  <a:pt x="516947" y="196957"/>
                </a:lnTo>
                <a:lnTo>
                  <a:pt x="541244" y="221132"/>
                </a:lnTo>
                <a:lnTo>
                  <a:pt x="572306" y="190113"/>
                </a:lnTo>
                <a:lnTo>
                  <a:pt x="548008" y="165938"/>
                </a:lnTo>
                <a:lnTo>
                  <a:pt x="554238" y="150117"/>
                </a:lnTo>
                <a:lnTo>
                  <a:pt x="588860" y="150117"/>
                </a:lnTo>
                <a:lnTo>
                  <a:pt x="588860" y="106300"/>
                </a:lnTo>
                <a:lnTo>
                  <a:pt x="554238" y="106300"/>
                </a:lnTo>
                <a:lnTo>
                  <a:pt x="548008" y="90568"/>
                </a:lnTo>
                <a:lnTo>
                  <a:pt x="572306" y="66304"/>
                </a:lnTo>
                <a:lnTo>
                  <a:pt x="541244" y="35285"/>
                </a:lnTo>
                <a:lnTo>
                  <a:pt x="516947" y="59549"/>
                </a:lnTo>
                <a:lnTo>
                  <a:pt x="501105" y="53328"/>
                </a:lnTo>
                <a:lnTo>
                  <a:pt x="501105" y="18754"/>
                </a:lnTo>
                <a:close/>
                <a:moveTo>
                  <a:pt x="106453" y="18754"/>
                </a:moveTo>
                <a:lnTo>
                  <a:pt x="106453" y="53328"/>
                </a:lnTo>
                <a:lnTo>
                  <a:pt x="90699" y="59549"/>
                </a:lnTo>
                <a:lnTo>
                  <a:pt x="66400" y="35285"/>
                </a:lnTo>
                <a:lnTo>
                  <a:pt x="35336" y="66304"/>
                </a:lnTo>
                <a:lnTo>
                  <a:pt x="59635" y="90568"/>
                </a:lnTo>
                <a:lnTo>
                  <a:pt x="53405" y="106300"/>
                </a:lnTo>
                <a:lnTo>
                  <a:pt x="18780" y="106300"/>
                </a:lnTo>
                <a:lnTo>
                  <a:pt x="18780" y="150117"/>
                </a:lnTo>
                <a:lnTo>
                  <a:pt x="53405" y="150117"/>
                </a:lnTo>
                <a:lnTo>
                  <a:pt x="59635" y="165938"/>
                </a:lnTo>
                <a:lnTo>
                  <a:pt x="35336" y="190113"/>
                </a:lnTo>
                <a:lnTo>
                  <a:pt x="66400" y="221132"/>
                </a:lnTo>
                <a:lnTo>
                  <a:pt x="90699" y="196957"/>
                </a:lnTo>
                <a:lnTo>
                  <a:pt x="106453" y="203178"/>
                </a:lnTo>
                <a:lnTo>
                  <a:pt x="106453" y="237664"/>
                </a:lnTo>
                <a:lnTo>
                  <a:pt x="150334" y="237664"/>
                </a:lnTo>
                <a:lnTo>
                  <a:pt x="150334" y="203178"/>
                </a:lnTo>
                <a:lnTo>
                  <a:pt x="166178" y="196957"/>
                </a:lnTo>
                <a:lnTo>
                  <a:pt x="190388" y="221132"/>
                </a:lnTo>
                <a:lnTo>
                  <a:pt x="221452" y="190113"/>
                </a:lnTo>
                <a:lnTo>
                  <a:pt x="197241" y="165938"/>
                </a:lnTo>
                <a:lnTo>
                  <a:pt x="203472" y="150117"/>
                </a:lnTo>
                <a:lnTo>
                  <a:pt x="238008" y="150117"/>
                </a:lnTo>
                <a:lnTo>
                  <a:pt x="238008" y="106300"/>
                </a:lnTo>
                <a:lnTo>
                  <a:pt x="203472" y="106300"/>
                </a:lnTo>
                <a:lnTo>
                  <a:pt x="197241" y="90568"/>
                </a:lnTo>
                <a:lnTo>
                  <a:pt x="221452" y="66304"/>
                </a:lnTo>
                <a:lnTo>
                  <a:pt x="190388" y="35285"/>
                </a:lnTo>
                <a:lnTo>
                  <a:pt x="166178" y="59549"/>
                </a:lnTo>
                <a:lnTo>
                  <a:pt x="150334" y="53328"/>
                </a:lnTo>
                <a:lnTo>
                  <a:pt x="150334" y="18754"/>
                </a:lnTo>
                <a:close/>
                <a:moveTo>
                  <a:pt x="438448" y="0"/>
                </a:moveTo>
                <a:lnTo>
                  <a:pt x="519884" y="0"/>
                </a:lnTo>
                <a:lnTo>
                  <a:pt x="519884" y="30041"/>
                </a:lnTo>
                <a:lnTo>
                  <a:pt x="541244" y="8710"/>
                </a:lnTo>
                <a:lnTo>
                  <a:pt x="598828" y="66304"/>
                </a:lnTo>
                <a:lnTo>
                  <a:pt x="577557" y="87546"/>
                </a:lnTo>
                <a:lnTo>
                  <a:pt x="607639" y="87546"/>
                </a:lnTo>
                <a:lnTo>
                  <a:pt x="607639" y="168871"/>
                </a:lnTo>
                <a:lnTo>
                  <a:pt x="577557" y="168871"/>
                </a:lnTo>
                <a:lnTo>
                  <a:pt x="598828" y="190113"/>
                </a:lnTo>
                <a:lnTo>
                  <a:pt x="541244" y="247707"/>
                </a:lnTo>
                <a:lnTo>
                  <a:pt x="519884" y="226465"/>
                </a:lnTo>
                <a:lnTo>
                  <a:pt x="519884" y="256506"/>
                </a:lnTo>
                <a:lnTo>
                  <a:pt x="438448" y="256506"/>
                </a:lnTo>
                <a:lnTo>
                  <a:pt x="438448" y="226465"/>
                </a:lnTo>
                <a:lnTo>
                  <a:pt x="417176" y="247707"/>
                </a:lnTo>
                <a:lnTo>
                  <a:pt x="359592" y="190113"/>
                </a:lnTo>
                <a:lnTo>
                  <a:pt x="380864" y="168871"/>
                </a:lnTo>
                <a:lnTo>
                  <a:pt x="350781" y="168871"/>
                </a:lnTo>
                <a:lnTo>
                  <a:pt x="350781" y="87546"/>
                </a:lnTo>
                <a:lnTo>
                  <a:pt x="380864" y="87546"/>
                </a:lnTo>
                <a:lnTo>
                  <a:pt x="359592" y="66304"/>
                </a:lnTo>
                <a:lnTo>
                  <a:pt x="417176" y="8710"/>
                </a:lnTo>
                <a:lnTo>
                  <a:pt x="438448" y="30041"/>
                </a:lnTo>
                <a:close/>
                <a:moveTo>
                  <a:pt x="87673" y="0"/>
                </a:moveTo>
                <a:lnTo>
                  <a:pt x="169115" y="0"/>
                </a:lnTo>
                <a:lnTo>
                  <a:pt x="169115" y="30041"/>
                </a:lnTo>
                <a:lnTo>
                  <a:pt x="190388" y="8710"/>
                </a:lnTo>
                <a:lnTo>
                  <a:pt x="248065" y="66304"/>
                </a:lnTo>
                <a:lnTo>
                  <a:pt x="226792" y="87546"/>
                </a:lnTo>
                <a:lnTo>
                  <a:pt x="256788" y="87546"/>
                </a:lnTo>
                <a:lnTo>
                  <a:pt x="256788" y="168871"/>
                </a:lnTo>
                <a:lnTo>
                  <a:pt x="226792" y="168871"/>
                </a:lnTo>
                <a:lnTo>
                  <a:pt x="248065" y="190113"/>
                </a:lnTo>
                <a:lnTo>
                  <a:pt x="190388" y="247707"/>
                </a:lnTo>
                <a:lnTo>
                  <a:pt x="169115" y="226465"/>
                </a:lnTo>
                <a:lnTo>
                  <a:pt x="169115" y="256506"/>
                </a:lnTo>
                <a:lnTo>
                  <a:pt x="87673" y="256506"/>
                </a:lnTo>
                <a:lnTo>
                  <a:pt x="87673" y="226465"/>
                </a:lnTo>
                <a:lnTo>
                  <a:pt x="66400" y="247707"/>
                </a:lnTo>
                <a:lnTo>
                  <a:pt x="8723" y="190113"/>
                </a:lnTo>
                <a:lnTo>
                  <a:pt x="30084" y="168871"/>
                </a:lnTo>
                <a:lnTo>
                  <a:pt x="0" y="168871"/>
                </a:lnTo>
                <a:lnTo>
                  <a:pt x="0" y="87546"/>
                </a:lnTo>
                <a:lnTo>
                  <a:pt x="30084" y="87546"/>
                </a:lnTo>
                <a:lnTo>
                  <a:pt x="8723" y="66304"/>
                </a:lnTo>
                <a:lnTo>
                  <a:pt x="66400" y="8710"/>
                </a:lnTo>
                <a:lnTo>
                  <a:pt x="87673" y="30041"/>
                </a:lnTo>
                <a:close/>
              </a:path>
            </a:pathLst>
          </a:custGeom>
          <a:solidFill>
            <a:srgbClr val="005493"/>
          </a:solidFill>
          <a:ln>
            <a:solidFill>
              <a:srgbClr val="005493"/>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rowth_126199">
            <a:extLst>
              <a:ext uri="{FF2B5EF4-FFF2-40B4-BE49-F238E27FC236}">
                <a16:creationId xmlns:a16="http://schemas.microsoft.com/office/drawing/2014/main" id="{8B7DD95D-83C3-744C-BCF5-C5DFAED69F1F}"/>
              </a:ext>
            </a:extLst>
          </p:cNvPr>
          <p:cNvSpPr>
            <a:spLocks noChangeAspect="1"/>
          </p:cNvSpPr>
          <p:nvPr/>
        </p:nvSpPr>
        <p:spPr>
          <a:xfrm>
            <a:off x="328189" y="4006454"/>
            <a:ext cx="344745" cy="243494"/>
          </a:xfrm>
          <a:custGeom>
            <a:avLst/>
            <a:gdLst>
              <a:gd name="connsiteX0" fmla="*/ 11305 w 607145"/>
              <a:gd name="connsiteY0" fmla="*/ 334693 h 428827"/>
              <a:gd name="connsiteX1" fmla="*/ 63965 w 607145"/>
              <a:gd name="connsiteY1" fmla="*/ 334693 h 428827"/>
              <a:gd name="connsiteX2" fmla="*/ 75270 w 607145"/>
              <a:gd name="connsiteY2" fmla="*/ 345974 h 428827"/>
              <a:gd name="connsiteX3" fmla="*/ 75270 w 607145"/>
              <a:gd name="connsiteY3" fmla="*/ 350863 h 428827"/>
              <a:gd name="connsiteX4" fmla="*/ 75270 w 607145"/>
              <a:gd name="connsiteY4" fmla="*/ 367785 h 428827"/>
              <a:gd name="connsiteX5" fmla="*/ 75270 w 607145"/>
              <a:gd name="connsiteY5" fmla="*/ 387903 h 428827"/>
              <a:gd name="connsiteX6" fmla="*/ 75270 w 607145"/>
              <a:gd name="connsiteY6" fmla="*/ 395424 h 428827"/>
              <a:gd name="connsiteX7" fmla="*/ 75270 w 607145"/>
              <a:gd name="connsiteY7" fmla="*/ 409714 h 428827"/>
              <a:gd name="connsiteX8" fmla="*/ 63965 w 607145"/>
              <a:gd name="connsiteY8" fmla="*/ 420995 h 428827"/>
              <a:gd name="connsiteX9" fmla="*/ 11305 w 607145"/>
              <a:gd name="connsiteY9" fmla="*/ 420995 h 428827"/>
              <a:gd name="connsiteX10" fmla="*/ 0 w 607145"/>
              <a:gd name="connsiteY10" fmla="*/ 409714 h 428827"/>
              <a:gd name="connsiteX11" fmla="*/ 0 w 607145"/>
              <a:gd name="connsiteY11" fmla="*/ 395424 h 428827"/>
              <a:gd name="connsiteX12" fmla="*/ 0 w 607145"/>
              <a:gd name="connsiteY12" fmla="*/ 387903 h 428827"/>
              <a:gd name="connsiteX13" fmla="*/ 0 w 607145"/>
              <a:gd name="connsiteY13" fmla="*/ 367785 h 428827"/>
              <a:gd name="connsiteX14" fmla="*/ 0 w 607145"/>
              <a:gd name="connsiteY14" fmla="*/ 348043 h 428827"/>
              <a:gd name="connsiteX15" fmla="*/ 0 w 607145"/>
              <a:gd name="connsiteY15" fmla="*/ 345974 h 428827"/>
              <a:gd name="connsiteX16" fmla="*/ 11305 w 607145"/>
              <a:gd name="connsiteY16" fmla="*/ 334693 h 428827"/>
              <a:gd name="connsiteX17" fmla="*/ 117647 w 607145"/>
              <a:gd name="connsiteY17" fmla="*/ 258764 h 428827"/>
              <a:gd name="connsiteX18" fmla="*/ 170307 w 607145"/>
              <a:gd name="connsiteY18" fmla="*/ 258764 h 428827"/>
              <a:gd name="connsiteX19" fmla="*/ 181612 w 607145"/>
              <a:gd name="connsiteY19" fmla="*/ 270054 h 428827"/>
              <a:gd name="connsiteX20" fmla="*/ 181612 w 607145"/>
              <a:gd name="connsiteY20" fmla="*/ 291883 h 428827"/>
              <a:gd name="connsiteX21" fmla="*/ 181612 w 607145"/>
              <a:gd name="connsiteY21" fmla="*/ 387946 h 428827"/>
              <a:gd name="connsiteX22" fmla="*/ 181612 w 607145"/>
              <a:gd name="connsiteY22" fmla="*/ 409775 h 428827"/>
              <a:gd name="connsiteX23" fmla="*/ 170307 w 607145"/>
              <a:gd name="connsiteY23" fmla="*/ 421065 h 428827"/>
              <a:gd name="connsiteX24" fmla="*/ 117647 w 607145"/>
              <a:gd name="connsiteY24" fmla="*/ 421065 h 428827"/>
              <a:gd name="connsiteX25" fmla="*/ 106342 w 607145"/>
              <a:gd name="connsiteY25" fmla="*/ 409775 h 428827"/>
              <a:gd name="connsiteX26" fmla="*/ 106342 w 607145"/>
              <a:gd name="connsiteY26" fmla="*/ 387946 h 428827"/>
              <a:gd name="connsiteX27" fmla="*/ 106342 w 607145"/>
              <a:gd name="connsiteY27" fmla="*/ 291883 h 428827"/>
              <a:gd name="connsiteX28" fmla="*/ 106342 w 607145"/>
              <a:gd name="connsiteY28" fmla="*/ 270054 h 428827"/>
              <a:gd name="connsiteX29" fmla="*/ 117647 w 607145"/>
              <a:gd name="connsiteY29" fmla="*/ 258764 h 428827"/>
              <a:gd name="connsiteX30" fmla="*/ 493918 w 607145"/>
              <a:gd name="connsiteY30" fmla="*/ 245248 h 428827"/>
              <a:gd name="connsiteX31" fmla="*/ 488643 w 607145"/>
              <a:gd name="connsiteY31" fmla="*/ 250515 h 428827"/>
              <a:gd name="connsiteX32" fmla="*/ 488643 w 607145"/>
              <a:gd name="connsiteY32" fmla="*/ 256440 h 428827"/>
              <a:gd name="connsiteX33" fmla="*/ 482991 w 607145"/>
              <a:gd name="connsiteY33" fmla="*/ 264245 h 428827"/>
              <a:gd name="connsiteX34" fmla="*/ 460101 w 607145"/>
              <a:gd name="connsiteY34" fmla="*/ 293212 h 428827"/>
              <a:gd name="connsiteX35" fmla="*/ 476962 w 607145"/>
              <a:gd name="connsiteY35" fmla="*/ 321614 h 428827"/>
              <a:gd name="connsiteX36" fmla="*/ 497874 w 607145"/>
              <a:gd name="connsiteY36" fmla="*/ 331019 h 428827"/>
              <a:gd name="connsiteX37" fmla="*/ 505599 w 607145"/>
              <a:gd name="connsiteY37" fmla="*/ 335533 h 428827"/>
              <a:gd name="connsiteX38" fmla="*/ 503055 w 607145"/>
              <a:gd name="connsiteY38" fmla="*/ 353966 h 428827"/>
              <a:gd name="connsiteX39" fmla="*/ 489585 w 607145"/>
              <a:gd name="connsiteY39" fmla="*/ 355753 h 428827"/>
              <a:gd name="connsiteX40" fmla="*/ 469050 w 607145"/>
              <a:gd name="connsiteY40" fmla="*/ 349640 h 428827"/>
              <a:gd name="connsiteX41" fmla="*/ 462833 w 607145"/>
              <a:gd name="connsiteY41" fmla="*/ 352273 h 428827"/>
              <a:gd name="connsiteX42" fmla="*/ 459724 w 607145"/>
              <a:gd name="connsiteY42" fmla="*/ 362900 h 428827"/>
              <a:gd name="connsiteX43" fmla="*/ 463492 w 607145"/>
              <a:gd name="connsiteY43" fmla="*/ 371082 h 428827"/>
              <a:gd name="connsiteX44" fmla="*/ 482049 w 607145"/>
              <a:gd name="connsiteY44" fmla="*/ 376349 h 428827"/>
              <a:gd name="connsiteX45" fmla="*/ 487324 w 607145"/>
              <a:gd name="connsiteY45" fmla="*/ 382462 h 428827"/>
              <a:gd name="connsiteX46" fmla="*/ 487513 w 607145"/>
              <a:gd name="connsiteY46" fmla="*/ 389516 h 428827"/>
              <a:gd name="connsiteX47" fmla="*/ 492034 w 607145"/>
              <a:gd name="connsiteY47" fmla="*/ 394218 h 428827"/>
              <a:gd name="connsiteX48" fmla="*/ 502396 w 607145"/>
              <a:gd name="connsiteY48" fmla="*/ 394218 h 428827"/>
              <a:gd name="connsiteX49" fmla="*/ 506729 w 607145"/>
              <a:gd name="connsiteY49" fmla="*/ 389704 h 428827"/>
              <a:gd name="connsiteX50" fmla="*/ 506729 w 607145"/>
              <a:gd name="connsiteY50" fmla="*/ 380111 h 428827"/>
              <a:gd name="connsiteX51" fmla="*/ 511062 w 607145"/>
              <a:gd name="connsiteY51" fmla="*/ 374280 h 428827"/>
              <a:gd name="connsiteX52" fmla="*/ 529337 w 607145"/>
              <a:gd name="connsiteY52" fmla="*/ 362618 h 428827"/>
              <a:gd name="connsiteX53" fmla="*/ 518881 w 607145"/>
              <a:gd name="connsiteY53" fmla="*/ 313338 h 428827"/>
              <a:gd name="connsiteX54" fmla="*/ 500512 w 607145"/>
              <a:gd name="connsiteY54" fmla="*/ 305062 h 428827"/>
              <a:gd name="connsiteX55" fmla="*/ 490527 w 607145"/>
              <a:gd name="connsiteY55" fmla="*/ 299419 h 428827"/>
              <a:gd name="connsiteX56" fmla="*/ 492599 w 607145"/>
              <a:gd name="connsiteY56" fmla="*/ 283901 h 428827"/>
              <a:gd name="connsiteX57" fmla="*/ 498816 w 607145"/>
              <a:gd name="connsiteY57" fmla="*/ 282679 h 428827"/>
              <a:gd name="connsiteX58" fmla="*/ 521895 w 607145"/>
              <a:gd name="connsiteY58" fmla="*/ 287193 h 428827"/>
              <a:gd name="connsiteX59" fmla="*/ 527924 w 607145"/>
              <a:gd name="connsiteY59" fmla="*/ 284560 h 428827"/>
              <a:gd name="connsiteX60" fmla="*/ 531409 w 607145"/>
              <a:gd name="connsiteY60" fmla="*/ 272333 h 428827"/>
              <a:gd name="connsiteX61" fmla="*/ 528677 w 607145"/>
              <a:gd name="connsiteY61" fmla="*/ 266691 h 428827"/>
              <a:gd name="connsiteX62" fmla="*/ 514077 w 607145"/>
              <a:gd name="connsiteY62" fmla="*/ 262365 h 428827"/>
              <a:gd name="connsiteX63" fmla="*/ 507483 w 607145"/>
              <a:gd name="connsiteY63" fmla="*/ 254653 h 428827"/>
              <a:gd name="connsiteX64" fmla="*/ 498063 w 607145"/>
              <a:gd name="connsiteY64" fmla="*/ 245248 h 428827"/>
              <a:gd name="connsiteX65" fmla="*/ 497874 w 607145"/>
              <a:gd name="connsiteY65" fmla="*/ 210639 h 428827"/>
              <a:gd name="connsiteX66" fmla="*/ 607145 w 607145"/>
              <a:gd name="connsiteY66" fmla="*/ 319733 h 428827"/>
              <a:gd name="connsiteX67" fmla="*/ 497874 w 607145"/>
              <a:gd name="connsiteY67" fmla="*/ 428827 h 428827"/>
              <a:gd name="connsiteX68" fmla="*/ 388604 w 607145"/>
              <a:gd name="connsiteY68" fmla="*/ 319733 h 428827"/>
              <a:gd name="connsiteX69" fmla="*/ 497874 w 607145"/>
              <a:gd name="connsiteY69" fmla="*/ 210639 h 428827"/>
              <a:gd name="connsiteX70" fmla="*/ 224126 w 607145"/>
              <a:gd name="connsiteY70" fmla="*/ 195961 h 428827"/>
              <a:gd name="connsiteX71" fmla="*/ 276676 w 607145"/>
              <a:gd name="connsiteY71" fmla="*/ 195961 h 428827"/>
              <a:gd name="connsiteX72" fmla="*/ 287977 w 607145"/>
              <a:gd name="connsiteY72" fmla="*/ 207247 h 428827"/>
              <a:gd name="connsiteX73" fmla="*/ 287977 w 607145"/>
              <a:gd name="connsiteY73" fmla="*/ 291890 h 428827"/>
              <a:gd name="connsiteX74" fmla="*/ 287977 w 607145"/>
              <a:gd name="connsiteY74" fmla="*/ 324995 h 428827"/>
              <a:gd name="connsiteX75" fmla="*/ 287977 w 607145"/>
              <a:gd name="connsiteY75" fmla="*/ 409638 h 428827"/>
              <a:gd name="connsiteX76" fmla="*/ 276676 w 607145"/>
              <a:gd name="connsiteY76" fmla="*/ 420924 h 428827"/>
              <a:gd name="connsiteX77" fmla="*/ 224126 w 607145"/>
              <a:gd name="connsiteY77" fmla="*/ 420924 h 428827"/>
              <a:gd name="connsiteX78" fmla="*/ 212825 w 607145"/>
              <a:gd name="connsiteY78" fmla="*/ 409638 h 428827"/>
              <a:gd name="connsiteX79" fmla="*/ 212825 w 607145"/>
              <a:gd name="connsiteY79" fmla="*/ 324995 h 428827"/>
              <a:gd name="connsiteX80" fmla="*/ 212825 w 607145"/>
              <a:gd name="connsiteY80" fmla="*/ 291890 h 428827"/>
              <a:gd name="connsiteX81" fmla="*/ 212825 w 607145"/>
              <a:gd name="connsiteY81" fmla="*/ 207247 h 428827"/>
              <a:gd name="connsiteX82" fmla="*/ 224126 w 607145"/>
              <a:gd name="connsiteY82" fmla="*/ 195961 h 428827"/>
              <a:gd name="connsiteX83" fmla="*/ 356673 w 607145"/>
              <a:gd name="connsiteY83" fmla="*/ 0 h 428827"/>
              <a:gd name="connsiteX84" fmla="*/ 363973 w 607145"/>
              <a:gd name="connsiteY84" fmla="*/ 4022 h 428827"/>
              <a:gd name="connsiteX85" fmla="*/ 438112 w 607145"/>
              <a:gd name="connsiteY85" fmla="*/ 122834 h 428827"/>
              <a:gd name="connsiteX86" fmla="*/ 430764 w 607145"/>
              <a:gd name="connsiteY86" fmla="*/ 135910 h 428827"/>
              <a:gd name="connsiteX87" fmla="*/ 394401 w 607145"/>
              <a:gd name="connsiteY87" fmla="*/ 135910 h 428827"/>
              <a:gd name="connsiteX88" fmla="*/ 394401 w 607145"/>
              <a:gd name="connsiteY88" fmla="*/ 229417 h 428827"/>
              <a:gd name="connsiteX89" fmla="*/ 360205 w 607145"/>
              <a:gd name="connsiteY89" fmla="*/ 319538 h 428827"/>
              <a:gd name="connsiteX90" fmla="*/ 394213 w 607145"/>
              <a:gd name="connsiteY90" fmla="*/ 409847 h 428827"/>
              <a:gd name="connsiteX91" fmla="*/ 382908 w 607145"/>
              <a:gd name="connsiteY91" fmla="*/ 421135 h 428827"/>
              <a:gd name="connsiteX92" fmla="*/ 330342 w 607145"/>
              <a:gd name="connsiteY92" fmla="*/ 421135 h 428827"/>
              <a:gd name="connsiteX93" fmla="*/ 319038 w 607145"/>
              <a:gd name="connsiteY93" fmla="*/ 409847 h 428827"/>
              <a:gd name="connsiteX94" fmla="*/ 319038 w 607145"/>
              <a:gd name="connsiteY94" fmla="*/ 135910 h 428827"/>
              <a:gd name="connsiteX95" fmla="*/ 282581 w 607145"/>
              <a:gd name="connsiteY95" fmla="*/ 135910 h 428827"/>
              <a:gd name="connsiteX96" fmla="*/ 275327 w 607145"/>
              <a:gd name="connsiteY96" fmla="*/ 122834 h 428827"/>
              <a:gd name="connsiteX97" fmla="*/ 349372 w 607145"/>
              <a:gd name="connsiteY97" fmla="*/ 4022 h 428827"/>
              <a:gd name="connsiteX98" fmla="*/ 356673 w 607145"/>
              <a:gd name="connsiteY98" fmla="*/ 0 h 4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07145" h="428827">
                <a:moveTo>
                  <a:pt x="11305" y="334693"/>
                </a:moveTo>
                <a:lnTo>
                  <a:pt x="63965" y="334693"/>
                </a:lnTo>
                <a:cubicBezTo>
                  <a:pt x="70183" y="334693"/>
                  <a:pt x="75364" y="339676"/>
                  <a:pt x="75270" y="345974"/>
                </a:cubicBezTo>
                <a:lnTo>
                  <a:pt x="75270" y="350863"/>
                </a:lnTo>
                <a:lnTo>
                  <a:pt x="75270" y="367785"/>
                </a:lnTo>
                <a:lnTo>
                  <a:pt x="75270" y="387903"/>
                </a:lnTo>
                <a:lnTo>
                  <a:pt x="75270" y="395424"/>
                </a:lnTo>
                <a:lnTo>
                  <a:pt x="75270" y="409714"/>
                </a:lnTo>
                <a:cubicBezTo>
                  <a:pt x="75270" y="416012"/>
                  <a:pt x="70183" y="420995"/>
                  <a:pt x="63965" y="420995"/>
                </a:cubicBezTo>
                <a:lnTo>
                  <a:pt x="11305" y="420995"/>
                </a:lnTo>
                <a:cubicBezTo>
                  <a:pt x="4993" y="420995"/>
                  <a:pt x="0" y="416012"/>
                  <a:pt x="0" y="409714"/>
                </a:cubicBezTo>
                <a:lnTo>
                  <a:pt x="0" y="395424"/>
                </a:lnTo>
                <a:lnTo>
                  <a:pt x="0" y="387903"/>
                </a:lnTo>
                <a:lnTo>
                  <a:pt x="0" y="367785"/>
                </a:lnTo>
                <a:lnTo>
                  <a:pt x="0" y="348043"/>
                </a:lnTo>
                <a:lnTo>
                  <a:pt x="0" y="345974"/>
                </a:lnTo>
                <a:cubicBezTo>
                  <a:pt x="0" y="339676"/>
                  <a:pt x="4993" y="334693"/>
                  <a:pt x="11305" y="334693"/>
                </a:cubicBezTo>
                <a:close/>
                <a:moveTo>
                  <a:pt x="117647" y="258764"/>
                </a:moveTo>
                <a:lnTo>
                  <a:pt x="170307" y="258764"/>
                </a:lnTo>
                <a:cubicBezTo>
                  <a:pt x="176619" y="258764"/>
                  <a:pt x="181706" y="263751"/>
                  <a:pt x="181612" y="270054"/>
                </a:cubicBezTo>
                <a:lnTo>
                  <a:pt x="181612" y="291883"/>
                </a:lnTo>
                <a:lnTo>
                  <a:pt x="181612" y="387946"/>
                </a:lnTo>
                <a:lnTo>
                  <a:pt x="181612" y="409775"/>
                </a:lnTo>
                <a:cubicBezTo>
                  <a:pt x="181612" y="416078"/>
                  <a:pt x="176619" y="421065"/>
                  <a:pt x="170307" y="421065"/>
                </a:cubicBezTo>
                <a:lnTo>
                  <a:pt x="117647" y="421065"/>
                </a:lnTo>
                <a:cubicBezTo>
                  <a:pt x="111429" y="421065"/>
                  <a:pt x="106342" y="416078"/>
                  <a:pt x="106342" y="409775"/>
                </a:cubicBezTo>
                <a:lnTo>
                  <a:pt x="106342" y="387946"/>
                </a:lnTo>
                <a:lnTo>
                  <a:pt x="106342" y="291883"/>
                </a:lnTo>
                <a:lnTo>
                  <a:pt x="106342" y="270054"/>
                </a:lnTo>
                <a:cubicBezTo>
                  <a:pt x="106342" y="263751"/>
                  <a:pt x="111429" y="258764"/>
                  <a:pt x="117647" y="258764"/>
                </a:cubicBezTo>
                <a:close/>
                <a:moveTo>
                  <a:pt x="493918" y="245248"/>
                </a:moveTo>
                <a:cubicBezTo>
                  <a:pt x="489491" y="245436"/>
                  <a:pt x="488737" y="246189"/>
                  <a:pt x="488643" y="250515"/>
                </a:cubicBezTo>
                <a:lnTo>
                  <a:pt x="488643" y="256440"/>
                </a:lnTo>
                <a:cubicBezTo>
                  <a:pt x="488643" y="262176"/>
                  <a:pt x="488643" y="262176"/>
                  <a:pt x="482991" y="264245"/>
                </a:cubicBezTo>
                <a:cubicBezTo>
                  <a:pt x="469426" y="269136"/>
                  <a:pt x="460949" y="278352"/>
                  <a:pt x="460101" y="293212"/>
                </a:cubicBezTo>
                <a:cubicBezTo>
                  <a:pt x="459347" y="306378"/>
                  <a:pt x="466130" y="315219"/>
                  <a:pt x="476962" y="321614"/>
                </a:cubicBezTo>
                <a:cubicBezTo>
                  <a:pt x="483462" y="325658"/>
                  <a:pt x="490904" y="327915"/>
                  <a:pt x="497874" y="331019"/>
                </a:cubicBezTo>
                <a:cubicBezTo>
                  <a:pt x="500700" y="332335"/>
                  <a:pt x="503338" y="333652"/>
                  <a:pt x="505599" y="335533"/>
                </a:cubicBezTo>
                <a:cubicBezTo>
                  <a:pt x="512381" y="341176"/>
                  <a:pt x="511062" y="350486"/>
                  <a:pt x="503055" y="353966"/>
                </a:cubicBezTo>
                <a:cubicBezTo>
                  <a:pt x="498816" y="355847"/>
                  <a:pt x="494295" y="356411"/>
                  <a:pt x="489585" y="355753"/>
                </a:cubicBezTo>
                <a:cubicBezTo>
                  <a:pt x="482332" y="354906"/>
                  <a:pt x="475549" y="353026"/>
                  <a:pt x="469050" y="349640"/>
                </a:cubicBezTo>
                <a:cubicBezTo>
                  <a:pt x="465282" y="347571"/>
                  <a:pt x="464151" y="348135"/>
                  <a:pt x="462833" y="352273"/>
                </a:cubicBezTo>
                <a:cubicBezTo>
                  <a:pt x="461702" y="355753"/>
                  <a:pt x="460760" y="359233"/>
                  <a:pt x="459724" y="362900"/>
                </a:cubicBezTo>
                <a:cubicBezTo>
                  <a:pt x="458499" y="367697"/>
                  <a:pt x="458876" y="368825"/>
                  <a:pt x="463492" y="371082"/>
                </a:cubicBezTo>
                <a:cubicBezTo>
                  <a:pt x="469426" y="373810"/>
                  <a:pt x="475644" y="375315"/>
                  <a:pt x="482049" y="376349"/>
                </a:cubicBezTo>
                <a:cubicBezTo>
                  <a:pt x="487136" y="377101"/>
                  <a:pt x="487324" y="377290"/>
                  <a:pt x="487324" y="382462"/>
                </a:cubicBezTo>
                <a:cubicBezTo>
                  <a:pt x="487513" y="384719"/>
                  <a:pt x="487513" y="387070"/>
                  <a:pt x="487513" y="389516"/>
                </a:cubicBezTo>
                <a:cubicBezTo>
                  <a:pt x="487513" y="392525"/>
                  <a:pt x="489020" y="394218"/>
                  <a:pt x="492034" y="394218"/>
                </a:cubicBezTo>
                <a:cubicBezTo>
                  <a:pt x="495520" y="394406"/>
                  <a:pt x="498911" y="394406"/>
                  <a:pt x="502396" y="394218"/>
                </a:cubicBezTo>
                <a:cubicBezTo>
                  <a:pt x="505222" y="394124"/>
                  <a:pt x="506729" y="392619"/>
                  <a:pt x="506729" y="389704"/>
                </a:cubicBezTo>
                <a:cubicBezTo>
                  <a:pt x="506729" y="386506"/>
                  <a:pt x="506823" y="383309"/>
                  <a:pt x="506729" y="380111"/>
                </a:cubicBezTo>
                <a:cubicBezTo>
                  <a:pt x="506541" y="376819"/>
                  <a:pt x="507954" y="375221"/>
                  <a:pt x="511062" y="374280"/>
                </a:cubicBezTo>
                <a:cubicBezTo>
                  <a:pt x="518410" y="372305"/>
                  <a:pt x="524533" y="368449"/>
                  <a:pt x="529337" y="362618"/>
                </a:cubicBezTo>
                <a:cubicBezTo>
                  <a:pt x="542525" y="346724"/>
                  <a:pt x="537438" y="323119"/>
                  <a:pt x="518881" y="313338"/>
                </a:cubicBezTo>
                <a:cubicBezTo>
                  <a:pt x="512946" y="310140"/>
                  <a:pt x="506729" y="307601"/>
                  <a:pt x="500512" y="305062"/>
                </a:cubicBezTo>
                <a:cubicBezTo>
                  <a:pt x="496933" y="303557"/>
                  <a:pt x="493541" y="301864"/>
                  <a:pt x="490527" y="299419"/>
                </a:cubicBezTo>
                <a:cubicBezTo>
                  <a:pt x="484498" y="294717"/>
                  <a:pt x="485629" y="286911"/>
                  <a:pt x="492599" y="283901"/>
                </a:cubicBezTo>
                <a:cubicBezTo>
                  <a:pt x="494672" y="283055"/>
                  <a:pt x="496650" y="282773"/>
                  <a:pt x="498816" y="282679"/>
                </a:cubicBezTo>
                <a:cubicBezTo>
                  <a:pt x="506918" y="282114"/>
                  <a:pt x="514642" y="283619"/>
                  <a:pt x="521895" y="287193"/>
                </a:cubicBezTo>
                <a:cubicBezTo>
                  <a:pt x="525569" y="288886"/>
                  <a:pt x="526699" y="288321"/>
                  <a:pt x="527924" y="284560"/>
                </a:cubicBezTo>
                <a:cubicBezTo>
                  <a:pt x="529148" y="280516"/>
                  <a:pt x="530279" y="276377"/>
                  <a:pt x="531409" y="272333"/>
                </a:cubicBezTo>
                <a:cubicBezTo>
                  <a:pt x="532163" y="269606"/>
                  <a:pt x="531315" y="267819"/>
                  <a:pt x="528677" y="266691"/>
                </a:cubicBezTo>
                <a:cubicBezTo>
                  <a:pt x="524062" y="264622"/>
                  <a:pt x="519163" y="263117"/>
                  <a:pt x="514077" y="262365"/>
                </a:cubicBezTo>
                <a:cubicBezTo>
                  <a:pt x="507483" y="261330"/>
                  <a:pt x="507483" y="261330"/>
                  <a:pt x="507483" y="254653"/>
                </a:cubicBezTo>
                <a:cubicBezTo>
                  <a:pt x="507483" y="245248"/>
                  <a:pt x="507483" y="245248"/>
                  <a:pt x="498063" y="245248"/>
                </a:cubicBezTo>
                <a:close/>
                <a:moveTo>
                  <a:pt x="497874" y="210639"/>
                </a:moveTo>
                <a:cubicBezTo>
                  <a:pt x="558350" y="210639"/>
                  <a:pt x="607145" y="259449"/>
                  <a:pt x="607145" y="319733"/>
                </a:cubicBezTo>
                <a:cubicBezTo>
                  <a:pt x="607145" y="380111"/>
                  <a:pt x="558162" y="428827"/>
                  <a:pt x="497874" y="428827"/>
                </a:cubicBezTo>
                <a:cubicBezTo>
                  <a:pt x="437493" y="428827"/>
                  <a:pt x="388604" y="379923"/>
                  <a:pt x="388604" y="319733"/>
                </a:cubicBezTo>
                <a:cubicBezTo>
                  <a:pt x="388604" y="259449"/>
                  <a:pt x="437587" y="210639"/>
                  <a:pt x="497874" y="210639"/>
                </a:cubicBezTo>
                <a:close/>
                <a:moveTo>
                  <a:pt x="224126" y="195961"/>
                </a:moveTo>
                <a:lnTo>
                  <a:pt x="276676" y="195961"/>
                </a:lnTo>
                <a:cubicBezTo>
                  <a:pt x="282986" y="195961"/>
                  <a:pt x="287977" y="201040"/>
                  <a:pt x="287977" y="207247"/>
                </a:cubicBezTo>
                <a:lnTo>
                  <a:pt x="287977" y="291890"/>
                </a:lnTo>
                <a:lnTo>
                  <a:pt x="287977" y="324995"/>
                </a:lnTo>
                <a:lnTo>
                  <a:pt x="287977" y="409638"/>
                </a:lnTo>
                <a:cubicBezTo>
                  <a:pt x="287977" y="415940"/>
                  <a:pt x="282986" y="420924"/>
                  <a:pt x="276676" y="420924"/>
                </a:cubicBezTo>
                <a:lnTo>
                  <a:pt x="224126" y="420924"/>
                </a:lnTo>
                <a:cubicBezTo>
                  <a:pt x="217816" y="420924"/>
                  <a:pt x="212825" y="415940"/>
                  <a:pt x="212825" y="409638"/>
                </a:cubicBezTo>
                <a:lnTo>
                  <a:pt x="212825" y="324995"/>
                </a:lnTo>
                <a:lnTo>
                  <a:pt x="212825" y="291890"/>
                </a:lnTo>
                <a:lnTo>
                  <a:pt x="212825" y="207247"/>
                </a:lnTo>
                <a:cubicBezTo>
                  <a:pt x="212825" y="201040"/>
                  <a:pt x="217816" y="195961"/>
                  <a:pt x="224126" y="195961"/>
                </a:cubicBezTo>
                <a:close/>
                <a:moveTo>
                  <a:pt x="356673" y="0"/>
                </a:moveTo>
                <a:cubicBezTo>
                  <a:pt x="359475" y="0"/>
                  <a:pt x="362277" y="1341"/>
                  <a:pt x="363973" y="4022"/>
                </a:cubicBezTo>
                <a:lnTo>
                  <a:pt x="438112" y="122834"/>
                </a:lnTo>
                <a:cubicBezTo>
                  <a:pt x="441598" y="128479"/>
                  <a:pt x="437453" y="135910"/>
                  <a:pt x="430764" y="135910"/>
                </a:cubicBezTo>
                <a:lnTo>
                  <a:pt x="394401" y="135910"/>
                </a:lnTo>
                <a:lnTo>
                  <a:pt x="394401" y="229417"/>
                </a:lnTo>
                <a:cubicBezTo>
                  <a:pt x="373300" y="253500"/>
                  <a:pt x="360488" y="285108"/>
                  <a:pt x="360205" y="319538"/>
                </a:cubicBezTo>
                <a:cubicBezTo>
                  <a:pt x="360205" y="354156"/>
                  <a:pt x="373111" y="385576"/>
                  <a:pt x="394213" y="409847"/>
                </a:cubicBezTo>
                <a:cubicBezTo>
                  <a:pt x="394213" y="416055"/>
                  <a:pt x="389220" y="421135"/>
                  <a:pt x="382908" y="421135"/>
                </a:cubicBezTo>
                <a:lnTo>
                  <a:pt x="330342" y="421135"/>
                </a:lnTo>
                <a:cubicBezTo>
                  <a:pt x="324031" y="421135"/>
                  <a:pt x="319038" y="416055"/>
                  <a:pt x="319038" y="409847"/>
                </a:cubicBezTo>
                <a:lnTo>
                  <a:pt x="319038" y="135910"/>
                </a:lnTo>
                <a:lnTo>
                  <a:pt x="282581" y="135910"/>
                </a:lnTo>
                <a:cubicBezTo>
                  <a:pt x="275798" y="135910"/>
                  <a:pt x="271747" y="128479"/>
                  <a:pt x="275327" y="122834"/>
                </a:cubicBezTo>
                <a:lnTo>
                  <a:pt x="349372" y="4022"/>
                </a:lnTo>
                <a:cubicBezTo>
                  <a:pt x="351068" y="1341"/>
                  <a:pt x="353870" y="0"/>
                  <a:pt x="356673" y="0"/>
                </a:cubicBezTo>
                <a:close/>
              </a:path>
            </a:pathLst>
          </a:custGeom>
          <a:solidFill>
            <a:srgbClr val="005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graphicFrame>
        <p:nvGraphicFramePr>
          <p:cNvPr id="582" name="Google Shape;582;p39"/>
          <p:cNvGraphicFramePr/>
          <p:nvPr>
            <p:extLst>
              <p:ext uri="{D42A27DB-BD31-4B8C-83A1-F6EECF244321}">
                <p14:modId xmlns:p14="http://schemas.microsoft.com/office/powerpoint/2010/main" val="2779335737"/>
              </p:ext>
            </p:extLst>
          </p:nvPr>
        </p:nvGraphicFramePr>
        <p:xfrm>
          <a:off x="4024642" y="1586503"/>
          <a:ext cx="7047225" cy="3660249"/>
        </p:xfrm>
        <a:graphic>
          <a:graphicData uri="http://schemas.openxmlformats.org/drawingml/2006/table">
            <a:tbl>
              <a:tblPr>
                <a:noFill/>
                <a:tableStyleId>{FFC23B5F-1CB2-479C-9035-249EC5FDD29A}</a:tableStyleId>
              </a:tblPr>
              <a:tblGrid>
                <a:gridCol w="1996750">
                  <a:extLst>
                    <a:ext uri="{9D8B030D-6E8A-4147-A177-3AD203B41FA5}">
                      <a16:colId xmlns:a16="http://schemas.microsoft.com/office/drawing/2014/main" val="20000"/>
                    </a:ext>
                  </a:extLst>
                </a:gridCol>
                <a:gridCol w="961150">
                  <a:extLst>
                    <a:ext uri="{9D8B030D-6E8A-4147-A177-3AD203B41FA5}">
                      <a16:colId xmlns:a16="http://schemas.microsoft.com/office/drawing/2014/main" val="20001"/>
                    </a:ext>
                  </a:extLst>
                </a:gridCol>
                <a:gridCol w="1668450">
                  <a:extLst>
                    <a:ext uri="{9D8B030D-6E8A-4147-A177-3AD203B41FA5}">
                      <a16:colId xmlns:a16="http://schemas.microsoft.com/office/drawing/2014/main" val="20002"/>
                    </a:ext>
                  </a:extLst>
                </a:gridCol>
                <a:gridCol w="2420875">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en-GB" b="1">
                          <a:solidFill>
                            <a:srgbClr val="FFFFFF"/>
                          </a:solidFill>
                        </a:rPr>
                        <a:t>Job</a:t>
                      </a:r>
                      <a:endParaRPr b="1">
                        <a:solidFill>
                          <a:srgbClr val="FFFFFF"/>
                        </a:solidFill>
                      </a:endParaRPr>
                    </a:p>
                  </a:txBody>
                  <a:tcPr marL="91425" marR="91425" marT="91425" marB="91425">
                    <a:solidFill>
                      <a:srgbClr val="4A86E8"/>
                    </a:solidFill>
                  </a:tcPr>
                </a:tc>
                <a:tc>
                  <a:txBody>
                    <a:bodyPr/>
                    <a:lstStyle/>
                    <a:p>
                      <a:pPr marL="0" lvl="0" indent="0" algn="l" rtl="0">
                        <a:spcBef>
                          <a:spcPts val="0"/>
                        </a:spcBef>
                        <a:spcAft>
                          <a:spcPts val="0"/>
                        </a:spcAft>
                        <a:buNone/>
                      </a:pPr>
                      <a:r>
                        <a:rPr lang="en-GB" b="1">
                          <a:solidFill>
                            <a:srgbClr val="FFFFFF"/>
                          </a:solidFill>
                        </a:rPr>
                        <a:t>Quantity</a:t>
                      </a:r>
                      <a:endParaRPr b="1">
                        <a:solidFill>
                          <a:srgbClr val="FFFFFF"/>
                        </a:solidFill>
                      </a:endParaRPr>
                    </a:p>
                  </a:txBody>
                  <a:tcPr marL="91425" marR="91425" marT="91425" marB="91425">
                    <a:solidFill>
                      <a:srgbClr val="4A86E8"/>
                    </a:solidFill>
                  </a:tcPr>
                </a:tc>
                <a:tc>
                  <a:txBody>
                    <a:bodyPr/>
                    <a:lstStyle/>
                    <a:p>
                      <a:pPr marL="0" lvl="0" indent="0" algn="l" rtl="0">
                        <a:spcBef>
                          <a:spcPts val="0"/>
                        </a:spcBef>
                        <a:spcAft>
                          <a:spcPts val="0"/>
                        </a:spcAft>
                        <a:buNone/>
                      </a:pPr>
                      <a:r>
                        <a:rPr lang="en-GB" b="1">
                          <a:solidFill>
                            <a:srgbClr val="FFFFFF"/>
                          </a:solidFill>
                        </a:rPr>
                        <a:t>Contracted time (Weeks)</a:t>
                      </a:r>
                      <a:endParaRPr b="1">
                        <a:solidFill>
                          <a:srgbClr val="FFFFFF"/>
                        </a:solidFill>
                      </a:endParaRPr>
                    </a:p>
                  </a:txBody>
                  <a:tcPr marL="91425" marR="91425" marT="91425" marB="91425">
                    <a:solidFill>
                      <a:srgbClr val="4A86E8"/>
                    </a:solidFill>
                  </a:tcPr>
                </a:tc>
                <a:tc>
                  <a:txBody>
                    <a:bodyPr/>
                    <a:lstStyle/>
                    <a:p>
                      <a:pPr marL="0" lvl="0" indent="0" algn="l" rtl="0">
                        <a:spcBef>
                          <a:spcPts val="0"/>
                        </a:spcBef>
                        <a:spcAft>
                          <a:spcPts val="0"/>
                        </a:spcAft>
                        <a:buNone/>
                      </a:pPr>
                      <a:r>
                        <a:rPr lang="en-GB" b="1">
                          <a:solidFill>
                            <a:srgbClr val="FFFFFF"/>
                          </a:solidFill>
                        </a:rPr>
                        <a:t>Staffing cost</a:t>
                      </a:r>
                      <a:endParaRPr b="1">
                        <a:solidFill>
                          <a:srgbClr val="FFFFFF"/>
                        </a:solidFill>
                      </a:endParaRPr>
                    </a:p>
                  </a:txBody>
                  <a:tcPr marL="91425" marR="91425" marT="91425" marB="91425">
                    <a:solidFill>
                      <a:srgbClr val="4A86E8"/>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a:t>Data scientist </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2</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13</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 £25,000.00</a:t>
                      </a:r>
                      <a:endParaRPr/>
                    </a:p>
                  </a:txBody>
                  <a:tcPr marL="91425" marR="91425" marT="91425" marB="91425">
                    <a:solidFill>
                      <a:schemeClr val="lt2"/>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GB"/>
                        <a:t>Digital Marketing Analyst</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1</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17</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 £12,423.08</a:t>
                      </a:r>
                      <a:endParaRPr/>
                    </a:p>
                  </a:txBody>
                  <a:tcPr marL="91425" marR="91425" marT="91425" marB="91425">
                    <a:solidFill>
                      <a:schemeClr val="lt2"/>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GB"/>
                        <a:t>Business Analyst</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2</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17</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 £20,923.08</a:t>
                      </a:r>
                      <a:endParaRPr/>
                    </a:p>
                  </a:txBody>
                  <a:tcPr marL="91425" marR="91425" marT="91425" marB="91425">
                    <a:solidFill>
                      <a:schemeClr val="lt2"/>
                    </a:solidFill>
                  </a:tcPr>
                </a:tc>
                <a:extLst>
                  <a:ext uri="{0D108BD9-81ED-4DB2-BD59-A6C34878D82A}">
                    <a16:rowId xmlns:a16="http://schemas.microsoft.com/office/drawing/2014/main" val="10003"/>
                  </a:ext>
                </a:extLst>
              </a:tr>
              <a:tr h="361950">
                <a:tc>
                  <a:txBody>
                    <a:bodyPr/>
                    <a:lstStyle/>
                    <a:p>
                      <a:pPr marL="0" lvl="0" indent="0" algn="l" rtl="0">
                        <a:spcBef>
                          <a:spcPts val="0"/>
                        </a:spcBef>
                        <a:spcAft>
                          <a:spcPts val="0"/>
                        </a:spcAft>
                        <a:buNone/>
                      </a:pPr>
                      <a:r>
                        <a:rPr lang="en-GB"/>
                        <a:t>Software engineer (front end)</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1</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11</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 £10,365.38</a:t>
                      </a:r>
                      <a:endParaRPr/>
                    </a:p>
                  </a:txBody>
                  <a:tcPr marL="91425" marR="91425" marT="91425" marB="91425">
                    <a:solidFill>
                      <a:schemeClr val="lt2"/>
                    </a:solidFill>
                  </a:tcPr>
                </a:tc>
                <a:extLst>
                  <a:ext uri="{0D108BD9-81ED-4DB2-BD59-A6C34878D82A}">
                    <a16:rowId xmlns:a16="http://schemas.microsoft.com/office/drawing/2014/main" val="10004"/>
                  </a:ext>
                </a:extLst>
              </a:tr>
              <a:tr h="361950">
                <a:tc>
                  <a:txBody>
                    <a:bodyPr/>
                    <a:lstStyle/>
                    <a:p>
                      <a:pPr marL="0" lvl="0" indent="0" algn="l" rtl="0">
                        <a:spcBef>
                          <a:spcPts val="0"/>
                        </a:spcBef>
                        <a:spcAft>
                          <a:spcPts val="0"/>
                        </a:spcAft>
                        <a:buNone/>
                      </a:pPr>
                      <a:r>
                        <a:rPr lang="en-GB"/>
                        <a:t>Software engineer (back end)</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2</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11</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 £22,846.15</a:t>
                      </a:r>
                      <a:endParaRPr/>
                    </a:p>
                  </a:txBody>
                  <a:tcPr marL="91425" marR="91425" marT="91425" marB="91425">
                    <a:solidFill>
                      <a:schemeClr val="lt2"/>
                    </a:solidFill>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GB"/>
                        <a:t>Project Manager</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1</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a:t>17</a:t>
                      </a:r>
                      <a:endParaRPr/>
                    </a:p>
                  </a:txBody>
                  <a:tcPr marL="91425" marR="91425" marT="91425" marB="91425">
                    <a:solidFill>
                      <a:schemeClr val="lt2"/>
                    </a:solidFill>
                  </a:tcPr>
                </a:tc>
                <a:tc>
                  <a:txBody>
                    <a:bodyPr/>
                    <a:lstStyle/>
                    <a:p>
                      <a:pPr marL="0" lvl="0" indent="0" algn="r" rtl="0">
                        <a:lnSpc>
                          <a:spcPct val="115000"/>
                        </a:lnSpc>
                        <a:spcBef>
                          <a:spcPts val="0"/>
                        </a:spcBef>
                        <a:spcAft>
                          <a:spcPts val="0"/>
                        </a:spcAft>
                        <a:buNone/>
                      </a:pPr>
                      <a:r>
                        <a:rPr lang="en-GB" dirty="0"/>
                        <a:t> £15,528.85</a:t>
                      </a:r>
                      <a:endParaRPr dirty="0"/>
                    </a:p>
                  </a:txBody>
                  <a:tcPr marL="91425" marR="91425" marT="91425" marB="91425">
                    <a:solidFill>
                      <a:schemeClr val="lt2"/>
                    </a:solidFill>
                  </a:tcPr>
                </a:tc>
                <a:extLst>
                  <a:ext uri="{0D108BD9-81ED-4DB2-BD59-A6C34878D82A}">
                    <a16:rowId xmlns:a16="http://schemas.microsoft.com/office/drawing/2014/main" val="10006"/>
                  </a:ext>
                </a:extLst>
              </a:tr>
            </a:tbl>
          </a:graphicData>
        </a:graphic>
      </p:graphicFrame>
      <p:sp>
        <p:nvSpPr>
          <p:cNvPr id="583" name="Google Shape;583;p39"/>
          <p:cNvSpPr txBox="1">
            <a:spLocks noGrp="1"/>
          </p:cNvSpPr>
          <p:nvPr>
            <p:ph type="title"/>
          </p:nvPr>
        </p:nvSpPr>
        <p:spPr>
          <a:xfrm>
            <a:off x="334962" y="178903"/>
            <a:ext cx="11511900" cy="431100"/>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chemeClr val="dk1"/>
              </a:buClr>
              <a:buSzPts val="2800"/>
              <a:buFont typeface="Microsoft YaHei"/>
              <a:buNone/>
            </a:pPr>
            <a:r>
              <a:rPr lang="en-GB"/>
              <a:t>What We Need</a:t>
            </a:r>
            <a:endParaRPr/>
          </a:p>
        </p:txBody>
      </p:sp>
      <p:pic>
        <p:nvPicPr>
          <p:cNvPr id="584" name="Google Shape;584;p39"/>
          <p:cNvPicPr preferRelativeResize="0"/>
          <p:nvPr/>
        </p:nvPicPr>
        <p:blipFill>
          <a:blip r:embed="rId3">
            <a:alphaModFix/>
          </a:blip>
          <a:stretch>
            <a:fillRect/>
          </a:stretch>
        </p:blipFill>
        <p:spPr>
          <a:xfrm>
            <a:off x="2216800" y="1579100"/>
            <a:ext cx="1032450" cy="1032450"/>
          </a:xfrm>
          <a:prstGeom prst="rect">
            <a:avLst/>
          </a:prstGeom>
          <a:noFill/>
          <a:ln>
            <a:noFill/>
          </a:ln>
        </p:spPr>
      </p:pic>
      <p:pic>
        <p:nvPicPr>
          <p:cNvPr id="585" name="Google Shape;585;p39"/>
          <p:cNvPicPr preferRelativeResize="0"/>
          <p:nvPr/>
        </p:nvPicPr>
        <p:blipFill>
          <a:blip r:embed="rId4">
            <a:alphaModFix/>
          </a:blip>
          <a:stretch>
            <a:fillRect/>
          </a:stretch>
        </p:blipFill>
        <p:spPr>
          <a:xfrm>
            <a:off x="887175" y="1504825"/>
            <a:ext cx="1032450" cy="1032450"/>
          </a:xfrm>
          <a:prstGeom prst="rect">
            <a:avLst/>
          </a:prstGeom>
          <a:noFill/>
          <a:ln>
            <a:noFill/>
          </a:ln>
        </p:spPr>
      </p:pic>
      <p:pic>
        <p:nvPicPr>
          <p:cNvPr id="586" name="Google Shape;586;p39"/>
          <p:cNvPicPr preferRelativeResize="0"/>
          <p:nvPr/>
        </p:nvPicPr>
        <p:blipFill>
          <a:blip r:embed="rId5">
            <a:alphaModFix/>
          </a:blip>
          <a:stretch>
            <a:fillRect/>
          </a:stretch>
        </p:blipFill>
        <p:spPr>
          <a:xfrm>
            <a:off x="1551975" y="4238800"/>
            <a:ext cx="1032450" cy="1032450"/>
          </a:xfrm>
          <a:prstGeom prst="rect">
            <a:avLst/>
          </a:prstGeom>
          <a:noFill/>
          <a:ln>
            <a:noFill/>
          </a:ln>
        </p:spPr>
      </p:pic>
      <p:pic>
        <p:nvPicPr>
          <p:cNvPr id="587" name="Google Shape;587;p39"/>
          <p:cNvPicPr preferRelativeResize="0"/>
          <p:nvPr/>
        </p:nvPicPr>
        <p:blipFill>
          <a:blip r:embed="rId6">
            <a:alphaModFix/>
          </a:blip>
          <a:stretch>
            <a:fillRect/>
          </a:stretch>
        </p:blipFill>
        <p:spPr>
          <a:xfrm>
            <a:off x="2216800" y="2908950"/>
            <a:ext cx="1032450" cy="1032450"/>
          </a:xfrm>
          <a:prstGeom prst="rect">
            <a:avLst/>
          </a:prstGeom>
          <a:noFill/>
          <a:ln>
            <a:noFill/>
          </a:ln>
        </p:spPr>
      </p:pic>
      <p:pic>
        <p:nvPicPr>
          <p:cNvPr id="588" name="Google Shape;588;p39"/>
          <p:cNvPicPr preferRelativeResize="0"/>
          <p:nvPr/>
        </p:nvPicPr>
        <p:blipFill>
          <a:blip r:embed="rId7">
            <a:alphaModFix/>
          </a:blip>
          <a:stretch>
            <a:fillRect/>
          </a:stretch>
        </p:blipFill>
        <p:spPr>
          <a:xfrm>
            <a:off x="887175" y="2871812"/>
            <a:ext cx="1032450" cy="1032450"/>
          </a:xfrm>
          <a:prstGeom prst="rect">
            <a:avLst/>
          </a:prstGeom>
          <a:noFill/>
          <a:ln>
            <a:noFill/>
          </a:ln>
        </p:spPr>
      </p:pic>
      <p:sp>
        <p:nvSpPr>
          <p:cNvPr id="589" name="Google Shape;589;p39"/>
          <p:cNvSpPr txBox="1">
            <a:spLocks noGrp="1"/>
          </p:cNvSpPr>
          <p:nvPr>
            <p:ph type="body" idx="1"/>
          </p:nvPr>
        </p:nvSpPr>
        <p:spPr>
          <a:xfrm>
            <a:off x="334962" y="686922"/>
            <a:ext cx="11522400" cy="2493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3477B2"/>
              </a:buClr>
              <a:buSzPts val="1800"/>
              <a:buNone/>
            </a:pPr>
            <a:r>
              <a:rPr lang="en-GB" dirty="0"/>
              <a:t>Resource planning</a:t>
            </a:r>
            <a:endParaRPr dirty="0"/>
          </a:p>
        </p:txBody>
      </p:sp>
      <p:grpSp>
        <p:nvGrpSpPr>
          <p:cNvPr id="6" name="Group 5">
            <a:extLst>
              <a:ext uri="{FF2B5EF4-FFF2-40B4-BE49-F238E27FC236}">
                <a16:creationId xmlns:a16="http://schemas.microsoft.com/office/drawing/2014/main" id="{6E396722-D955-E448-AF77-DE6F7C25BA9E}"/>
              </a:ext>
            </a:extLst>
          </p:cNvPr>
          <p:cNvGrpSpPr/>
          <p:nvPr/>
        </p:nvGrpSpPr>
        <p:grpSpPr>
          <a:xfrm>
            <a:off x="4024642" y="1586503"/>
            <a:ext cx="7047225" cy="3660249"/>
            <a:chOff x="4253245" y="1538375"/>
            <a:chExt cx="7047225" cy="3660249"/>
          </a:xfrm>
          <a:solidFill>
            <a:schemeClr val="accent2">
              <a:lumMod val="75000"/>
              <a:alpha val="77255"/>
            </a:schemeClr>
          </a:solidFill>
        </p:grpSpPr>
        <p:sp>
          <p:nvSpPr>
            <p:cNvPr id="3" name="Rectangle 2">
              <a:extLst>
                <a:ext uri="{FF2B5EF4-FFF2-40B4-BE49-F238E27FC236}">
                  <a16:creationId xmlns:a16="http://schemas.microsoft.com/office/drawing/2014/main" id="{20FC8A3F-AA87-1844-8B42-88F26639AF66}"/>
                </a:ext>
              </a:extLst>
            </p:cNvPr>
            <p:cNvSpPr/>
            <p:nvPr/>
          </p:nvSpPr>
          <p:spPr>
            <a:xfrm>
              <a:off x="4253245" y="1538375"/>
              <a:ext cx="7047225" cy="3660249"/>
            </a:xfrm>
            <a:prstGeom prst="rect">
              <a:avLst/>
            </a:prstGeom>
            <a:grpFill/>
            <a:ln>
              <a:solidFill>
                <a:srgbClr val="00A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D32A927-B09E-2146-8285-86120367410F}"/>
                </a:ext>
              </a:extLst>
            </p:cNvPr>
            <p:cNvSpPr txBox="1"/>
            <p:nvPr/>
          </p:nvSpPr>
          <p:spPr>
            <a:xfrm>
              <a:off x="5719485" y="2474097"/>
              <a:ext cx="3993463" cy="923330"/>
            </a:xfrm>
            <a:prstGeom prst="rect">
              <a:avLst/>
            </a:prstGeom>
            <a:noFill/>
            <a:ln>
              <a:solidFill>
                <a:srgbClr val="00A4A6"/>
              </a:solidFill>
            </a:ln>
          </p:spPr>
          <p:txBody>
            <a:bodyPr wrap="square" rtlCol="0">
              <a:spAutoFit/>
            </a:bodyPr>
            <a:lstStyle/>
            <a:p>
              <a:pPr algn="ctr"/>
              <a:r>
                <a:rPr lang="en-GB" sz="5400" b="1" dirty="0">
                  <a:solidFill>
                    <a:schemeClr val="bg1"/>
                  </a:solidFill>
                  <a:latin typeface="Arial" panose="020B0604020202020204" pitchFamily="34" charset="0"/>
                  <a:cs typeface="Arial" panose="020B0604020202020204" pitchFamily="34" charset="0"/>
                </a:rPr>
                <a:t>£110,000</a:t>
              </a:r>
            </a:p>
          </p:txBody>
        </p:sp>
        <p:sp>
          <p:nvSpPr>
            <p:cNvPr id="5" name="Rectangle 4">
              <a:extLst>
                <a:ext uri="{FF2B5EF4-FFF2-40B4-BE49-F238E27FC236}">
                  <a16:creationId xmlns:a16="http://schemas.microsoft.com/office/drawing/2014/main" id="{E7457B7F-CA02-F640-B9C8-1E6A4F742E59}"/>
                </a:ext>
              </a:extLst>
            </p:cNvPr>
            <p:cNvSpPr/>
            <p:nvPr/>
          </p:nvSpPr>
          <p:spPr>
            <a:xfrm>
              <a:off x="4716984" y="3671895"/>
              <a:ext cx="6096000" cy="400110"/>
            </a:xfrm>
            <a:prstGeom prst="rect">
              <a:avLst/>
            </a:prstGeom>
            <a:noFill/>
            <a:ln>
              <a:solidFill>
                <a:srgbClr val="00A4A6"/>
              </a:solidFill>
            </a:ln>
          </p:spPr>
          <p:txBody>
            <a:bodyPr>
              <a:spAutoFit/>
            </a:bodyPr>
            <a:lstStyle/>
            <a:p>
              <a:pPr algn="ctr"/>
              <a:r>
                <a:rPr lang="en-GB" sz="2000" dirty="0">
                  <a:solidFill>
                    <a:schemeClr val="bg1"/>
                  </a:solidFill>
                  <a:latin typeface="Arial" panose="020B0604020202020204" pitchFamily="34" charset="0"/>
                  <a:cs typeface="Arial" panose="020B0604020202020204" pitchFamily="34" charset="0"/>
                </a:rPr>
                <a:t>Annual Maintenance cost: £22,000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C4D7-C482-3243-A40F-986672993B1C}"/>
              </a:ext>
            </a:extLst>
          </p:cNvPr>
          <p:cNvSpPr>
            <a:spLocks noGrp="1"/>
          </p:cNvSpPr>
          <p:nvPr>
            <p:ph type="title"/>
          </p:nvPr>
        </p:nvSpPr>
        <p:spPr>
          <a:xfrm>
            <a:off x="311801" y="193215"/>
            <a:ext cx="11512321" cy="430887"/>
          </a:xfrm>
        </p:spPr>
        <p:txBody>
          <a:bodyPr/>
          <a:lstStyle/>
          <a:p>
            <a:r>
              <a:rPr lang="en-GB" dirty="0"/>
              <a:t>Data Privacy</a:t>
            </a:r>
            <a:endParaRPr lang="en-US" dirty="0"/>
          </a:p>
        </p:txBody>
      </p:sp>
      <p:sp>
        <p:nvSpPr>
          <p:cNvPr id="3" name="Text Placeholder 2">
            <a:extLst>
              <a:ext uri="{FF2B5EF4-FFF2-40B4-BE49-F238E27FC236}">
                <a16:creationId xmlns:a16="http://schemas.microsoft.com/office/drawing/2014/main" id="{A522FE20-ED69-CE41-8AFB-0891AD195059}"/>
              </a:ext>
            </a:extLst>
          </p:cNvPr>
          <p:cNvSpPr>
            <a:spLocks noGrp="1"/>
          </p:cNvSpPr>
          <p:nvPr>
            <p:ph type="body" idx="1"/>
          </p:nvPr>
        </p:nvSpPr>
        <p:spPr/>
        <p:txBody>
          <a:bodyPr/>
          <a:lstStyle/>
          <a:p>
            <a:endParaRPr lang="en-US"/>
          </a:p>
        </p:txBody>
      </p:sp>
      <p:grpSp>
        <p:nvGrpSpPr>
          <p:cNvPr id="57" name="Group 56">
            <a:extLst>
              <a:ext uri="{FF2B5EF4-FFF2-40B4-BE49-F238E27FC236}">
                <a16:creationId xmlns:a16="http://schemas.microsoft.com/office/drawing/2014/main" id="{A7200FC0-E570-2447-9C89-270AD27DAE87}"/>
              </a:ext>
            </a:extLst>
          </p:cNvPr>
          <p:cNvGrpSpPr/>
          <p:nvPr/>
        </p:nvGrpSpPr>
        <p:grpSpPr>
          <a:xfrm>
            <a:off x="981634" y="782982"/>
            <a:ext cx="10038033" cy="3717074"/>
            <a:chOff x="376615" y="1303013"/>
            <a:chExt cx="8845108" cy="4324001"/>
          </a:xfrm>
        </p:grpSpPr>
        <p:grpSp>
          <p:nvGrpSpPr>
            <p:cNvPr id="4" name="Group 4">
              <a:extLst>
                <a:ext uri="{FF2B5EF4-FFF2-40B4-BE49-F238E27FC236}">
                  <a16:creationId xmlns:a16="http://schemas.microsoft.com/office/drawing/2014/main" id="{FE595BCF-018B-F642-BEA7-C482D66674A5}"/>
                </a:ext>
              </a:extLst>
            </p:cNvPr>
            <p:cNvGrpSpPr>
              <a:grpSpLocks noChangeAspect="1"/>
            </p:cNvGrpSpPr>
            <p:nvPr/>
          </p:nvGrpSpPr>
          <p:grpSpPr bwMode="auto">
            <a:xfrm>
              <a:off x="3484815" y="2099589"/>
              <a:ext cx="3552825" cy="3527425"/>
              <a:chOff x="2720" y="1313"/>
              <a:chExt cx="2238" cy="2222"/>
            </a:xfrm>
          </p:grpSpPr>
          <p:sp>
            <p:nvSpPr>
              <p:cNvPr id="5" name="Freeform 5">
                <a:extLst>
                  <a:ext uri="{FF2B5EF4-FFF2-40B4-BE49-F238E27FC236}">
                    <a16:creationId xmlns:a16="http://schemas.microsoft.com/office/drawing/2014/main" id="{93DEB9C4-8EA1-7D45-A256-019AB7AA0AF1}"/>
                  </a:ext>
                </a:extLst>
              </p:cNvPr>
              <p:cNvSpPr>
                <a:spLocks/>
              </p:cNvSpPr>
              <p:nvPr/>
            </p:nvSpPr>
            <p:spPr bwMode="auto">
              <a:xfrm>
                <a:off x="3706" y="1322"/>
                <a:ext cx="1150" cy="751"/>
              </a:xfrm>
              <a:custGeom>
                <a:avLst/>
                <a:gdLst>
                  <a:gd name="T0" fmla="*/ 485 w 485"/>
                  <a:gd name="T1" fmla="*/ 270 h 317"/>
                  <a:gd name="T2" fmla="*/ 317 w 485"/>
                  <a:gd name="T3" fmla="*/ 184 h 317"/>
                  <a:gd name="T4" fmla="*/ 249 w 485"/>
                  <a:gd name="T5" fmla="*/ 317 h 317"/>
                  <a:gd name="T6" fmla="*/ 94 w 485"/>
                  <a:gd name="T7" fmla="*/ 225 h 317"/>
                  <a:gd name="T8" fmla="*/ 0 w 485"/>
                  <a:gd name="T9" fmla="*/ 129 h 317"/>
                  <a:gd name="T10" fmla="*/ 131 w 485"/>
                  <a:gd name="T11" fmla="*/ 0 h 317"/>
                  <a:gd name="T12" fmla="*/ 485 w 485"/>
                  <a:gd name="T13" fmla="*/ 270 h 317"/>
                </a:gdLst>
                <a:ahLst/>
                <a:cxnLst>
                  <a:cxn ang="0">
                    <a:pos x="T0" y="T1"/>
                  </a:cxn>
                  <a:cxn ang="0">
                    <a:pos x="T2" y="T3"/>
                  </a:cxn>
                  <a:cxn ang="0">
                    <a:pos x="T4" y="T5"/>
                  </a:cxn>
                  <a:cxn ang="0">
                    <a:pos x="T6" y="T7"/>
                  </a:cxn>
                  <a:cxn ang="0">
                    <a:pos x="T8" y="T9"/>
                  </a:cxn>
                  <a:cxn ang="0">
                    <a:pos x="T10" y="T11"/>
                  </a:cxn>
                  <a:cxn ang="0">
                    <a:pos x="T12" y="T13"/>
                  </a:cxn>
                </a:cxnLst>
                <a:rect l="0" t="0" r="r" b="b"/>
                <a:pathLst>
                  <a:path w="485" h="317">
                    <a:moveTo>
                      <a:pt x="485" y="270"/>
                    </a:moveTo>
                    <a:cubicBezTo>
                      <a:pt x="317" y="184"/>
                      <a:pt x="317" y="184"/>
                      <a:pt x="317" y="184"/>
                    </a:cubicBezTo>
                    <a:cubicBezTo>
                      <a:pt x="249" y="317"/>
                      <a:pt x="249" y="317"/>
                      <a:pt x="249" y="317"/>
                    </a:cubicBezTo>
                    <a:cubicBezTo>
                      <a:pt x="212" y="269"/>
                      <a:pt x="157" y="235"/>
                      <a:pt x="94" y="225"/>
                    </a:cubicBezTo>
                    <a:cubicBezTo>
                      <a:pt x="0" y="129"/>
                      <a:pt x="0" y="129"/>
                      <a:pt x="0" y="129"/>
                    </a:cubicBezTo>
                    <a:cubicBezTo>
                      <a:pt x="131" y="0"/>
                      <a:pt x="131" y="0"/>
                      <a:pt x="131" y="0"/>
                    </a:cubicBezTo>
                    <a:cubicBezTo>
                      <a:pt x="289" y="25"/>
                      <a:pt x="421" y="129"/>
                      <a:pt x="485" y="2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 name="Freeform 6">
                <a:extLst>
                  <a:ext uri="{FF2B5EF4-FFF2-40B4-BE49-F238E27FC236}">
                    <a16:creationId xmlns:a16="http://schemas.microsoft.com/office/drawing/2014/main" id="{8A0B9AEB-FA31-9244-B0A1-91D838DD6547}"/>
                  </a:ext>
                </a:extLst>
              </p:cNvPr>
              <p:cNvSpPr>
                <a:spLocks/>
              </p:cNvSpPr>
              <p:nvPr/>
            </p:nvSpPr>
            <p:spPr bwMode="auto">
              <a:xfrm>
                <a:off x="4389" y="2028"/>
                <a:ext cx="569" cy="903"/>
              </a:xfrm>
              <a:custGeom>
                <a:avLst/>
                <a:gdLst>
                  <a:gd name="T0" fmla="*/ 240 w 240"/>
                  <a:gd name="T1" fmla="*/ 168 h 381"/>
                  <a:gd name="T2" fmla="*/ 189 w 240"/>
                  <a:gd name="T3" fmla="*/ 381 h 381"/>
                  <a:gd name="T4" fmla="*/ 176 w 240"/>
                  <a:gd name="T5" fmla="*/ 228 h 381"/>
                  <a:gd name="T6" fmla="*/ 0 w 240"/>
                  <a:gd name="T7" fmla="*/ 243 h 381"/>
                  <a:gd name="T8" fmla="*/ 12 w 240"/>
                  <a:gd name="T9" fmla="*/ 168 h 381"/>
                  <a:gd name="T10" fmla="*/ 7 w 240"/>
                  <a:gd name="T11" fmla="*/ 117 h 381"/>
                  <a:gd name="T12" fmla="*/ 66 w 240"/>
                  <a:gd name="T13" fmla="*/ 0 h 381"/>
                  <a:gd name="T14" fmla="*/ 233 w 240"/>
                  <a:gd name="T15" fmla="*/ 86 h 381"/>
                  <a:gd name="T16" fmla="*/ 240 w 240"/>
                  <a:gd name="T17" fmla="*/ 16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1">
                    <a:moveTo>
                      <a:pt x="240" y="168"/>
                    </a:moveTo>
                    <a:cubicBezTo>
                      <a:pt x="240" y="245"/>
                      <a:pt x="222" y="317"/>
                      <a:pt x="189" y="381"/>
                    </a:cubicBezTo>
                    <a:cubicBezTo>
                      <a:pt x="176" y="228"/>
                      <a:pt x="176" y="228"/>
                      <a:pt x="176" y="228"/>
                    </a:cubicBezTo>
                    <a:cubicBezTo>
                      <a:pt x="0" y="243"/>
                      <a:pt x="0" y="243"/>
                      <a:pt x="0" y="243"/>
                    </a:cubicBezTo>
                    <a:cubicBezTo>
                      <a:pt x="8" y="219"/>
                      <a:pt x="12" y="194"/>
                      <a:pt x="12" y="168"/>
                    </a:cubicBezTo>
                    <a:cubicBezTo>
                      <a:pt x="12" y="151"/>
                      <a:pt x="10" y="133"/>
                      <a:pt x="7" y="117"/>
                    </a:cubicBezTo>
                    <a:cubicBezTo>
                      <a:pt x="66" y="0"/>
                      <a:pt x="66" y="0"/>
                      <a:pt x="66" y="0"/>
                    </a:cubicBezTo>
                    <a:cubicBezTo>
                      <a:pt x="233" y="86"/>
                      <a:pt x="233" y="86"/>
                      <a:pt x="233" y="86"/>
                    </a:cubicBezTo>
                    <a:cubicBezTo>
                      <a:pt x="237" y="112"/>
                      <a:pt x="240" y="140"/>
                      <a:pt x="240" y="168"/>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Freeform 7">
                <a:extLst>
                  <a:ext uri="{FF2B5EF4-FFF2-40B4-BE49-F238E27FC236}">
                    <a16:creationId xmlns:a16="http://schemas.microsoft.com/office/drawing/2014/main" id="{192B8795-C23E-D24A-A543-E0C1097668CB}"/>
                  </a:ext>
                </a:extLst>
              </p:cNvPr>
              <p:cNvSpPr>
                <a:spLocks/>
              </p:cNvSpPr>
              <p:nvPr/>
            </p:nvSpPr>
            <p:spPr bwMode="auto">
              <a:xfrm>
                <a:off x="3981" y="2787"/>
                <a:ext cx="676" cy="748"/>
              </a:xfrm>
              <a:custGeom>
                <a:avLst/>
                <a:gdLst>
                  <a:gd name="T0" fmla="*/ 285 w 285"/>
                  <a:gd name="T1" fmla="*/ 170 h 316"/>
                  <a:gd name="T2" fmla="*/ 0 w 285"/>
                  <a:gd name="T3" fmla="*/ 316 h 316"/>
                  <a:gd name="T4" fmla="*/ 128 w 285"/>
                  <a:gd name="T5" fmla="*/ 191 h 316"/>
                  <a:gd name="T6" fmla="*/ 18 w 285"/>
                  <a:gd name="T7" fmla="*/ 79 h 316"/>
                  <a:gd name="T8" fmla="*/ 120 w 285"/>
                  <a:gd name="T9" fmla="*/ 13 h 316"/>
                  <a:gd name="T10" fmla="*/ 271 w 285"/>
                  <a:gd name="T11" fmla="*/ 0 h 316"/>
                  <a:gd name="T12" fmla="*/ 285 w 285"/>
                  <a:gd name="T13" fmla="*/ 170 h 316"/>
                </a:gdLst>
                <a:ahLst/>
                <a:cxnLst>
                  <a:cxn ang="0">
                    <a:pos x="T0" y="T1"/>
                  </a:cxn>
                  <a:cxn ang="0">
                    <a:pos x="T2" y="T3"/>
                  </a:cxn>
                  <a:cxn ang="0">
                    <a:pos x="T4" y="T5"/>
                  </a:cxn>
                  <a:cxn ang="0">
                    <a:pos x="T6" y="T7"/>
                  </a:cxn>
                  <a:cxn ang="0">
                    <a:pos x="T8" y="T9"/>
                  </a:cxn>
                  <a:cxn ang="0">
                    <a:pos x="T10" y="T11"/>
                  </a:cxn>
                  <a:cxn ang="0">
                    <a:pos x="T12" y="T13"/>
                  </a:cxn>
                </a:cxnLst>
                <a:rect l="0" t="0" r="r" b="b"/>
                <a:pathLst>
                  <a:path w="285" h="316">
                    <a:moveTo>
                      <a:pt x="285" y="170"/>
                    </a:moveTo>
                    <a:cubicBezTo>
                      <a:pt x="212" y="249"/>
                      <a:pt x="112" y="302"/>
                      <a:pt x="0" y="316"/>
                    </a:cubicBezTo>
                    <a:cubicBezTo>
                      <a:pt x="128" y="191"/>
                      <a:pt x="128" y="191"/>
                      <a:pt x="128" y="191"/>
                    </a:cubicBezTo>
                    <a:cubicBezTo>
                      <a:pt x="18" y="79"/>
                      <a:pt x="18" y="79"/>
                      <a:pt x="18" y="79"/>
                    </a:cubicBezTo>
                    <a:cubicBezTo>
                      <a:pt x="58" y="66"/>
                      <a:pt x="92" y="43"/>
                      <a:pt x="120" y="13"/>
                    </a:cubicBezTo>
                    <a:cubicBezTo>
                      <a:pt x="271" y="0"/>
                      <a:pt x="271" y="0"/>
                      <a:pt x="271" y="0"/>
                    </a:cubicBezTo>
                    <a:lnTo>
                      <a:pt x="285" y="17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Freeform 8">
                <a:extLst>
                  <a:ext uri="{FF2B5EF4-FFF2-40B4-BE49-F238E27FC236}">
                    <a16:creationId xmlns:a16="http://schemas.microsoft.com/office/drawing/2014/main" id="{CE43A7F1-5AC2-774C-BDDE-A3778990D958}"/>
                  </a:ext>
                </a:extLst>
              </p:cNvPr>
              <p:cNvSpPr>
                <a:spLocks/>
              </p:cNvSpPr>
              <p:nvPr/>
            </p:nvSpPr>
            <p:spPr bwMode="auto">
              <a:xfrm>
                <a:off x="2874" y="2848"/>
                <a:ext cx="1124" cy="687"/>
              </a:xfrm>
              <a:custGeom>
                <a:avLst/>
                <a:gdLst>
                  <a:gd name="T0" fmla="*/ 474 w 474"/>
                  <a:gd name="T1" fmla="*/ 164 h 290"/>
                  <a:gd name="T2" fmla="*/ 346 w 474"/>
                  <a:gd name="T3" fmla="*/ 290 h 290"/>
                  <a:gd name="T4" fmla="*/ 346 w 474"/>
                  <a:gd name="T5" fmla="*/ 290 h 290"/>
                  <a:gd name="T6" fmla="*/ 0 w 474"/>
                  <a:gd name="T7" fmla="*/ 61 h 290"/>
                  <a:gd name="T8" fmla="*/ 165 w 474"/>
                  <a:gd name="T9" fmla="*/ 145 h 290"/>
                  <a:gd name="T10" fmla="*/ 240 w 474"/>
                  <a:gd name="T11" fmla="*/ 0 h 290"/>
                  <a:gd name="T12" fmla="*/ 376 w 474"/>
                  <a:gd name="T13" fmla="*/ 64 h 290"/>
                  <a:gd name="T14" fmla="*/ 474 w 474"/>
                  <a:gd name="T15" fmla="*/ 164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290">
                    <a:moveTo>
                      <a:pt x="474" y="164"/>
                    </a:moveTo>
                    <a:cubicBezTo>
                      <a:pt x="346" y="290"/>
                      <a:pt x="346" y="290"/>
                      <a:pt x="346" y="290"/>
                    </a:cubicBezTo>
                    <a:cubicBezTo>
                      <a:pt x="346" y="290"/>
                      <a:pt x="346" y="290"/>
                      <a:pt x="346" y="290"/>
                    </a:cubicBezTo>
                    <a:cubicBezTo>
                      <a:pt x="198" y="271"/>
                      <a:pt x="72" y="184"/>
                      <a:pt x="0" y="61"/>
                    </a:cubicBezTo>
                    <a:cubicBezTo>
                      <a:pt x="165" y="145"/>
                      <a:pt x="165" y="145"/>
                      <a:pt x="165" y="145"/>
                    </a:cubicBezTo>
                    <a:cubicBezTo>
                      <a:pt x="240" y="0"/>
                      <a:pt x="240" y="0"/>
                      <a:pt x="240" y="0"/>
                    </a:cubicBezTo>
                    <a:cubicBezTo>
                      <a:pt x="276" y="34"/>
                      <a:pt x="324" y="58"/>
                      <a:pt x="376" y="64"/>
                    </a:cubicBezTo>
                    <a:lnTo>
                      <a:pt x="474" y="16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Freeform 9">
                <a:extLst>
                  <a:ext uri="{FF2B5EF4-FFF2-40B4-BE49-F238E27FC236}">
                    <a16:creationId xmlns:a16="http://schemas.microsoft.com/office/drawing/2014/main" id="{96708BF9-4035-CB4C-BE1B-5DFB65C602FA}"/>
                  </a:ext>
                </a:extLst>
              </p:cNvPr>
              <p:cNvSpPr>
                <a:spLocks/>
              </p:cNvSpPr>
              <p:nvPr/>
            </p:nvSpPr>
            <p:spPr bwMode="auto">
              <a:xfrm>
                <a:off x="2720" y="1891"/>
                <a:ext cx="590" cy="1031"/>
              </a:xfrm>
              <a:custGeom>
                <a:avLst/>
                <a:gdLst>
                  <a:gd name="T0" fmla="*/ 249 w 249"/>
                  <a:gd name="T1" fmla="*/ 325 h 435"/>
                  <a:gd name="T2" fmla="*/ 193 w 249"/>
                  <a:gd name="T3" fmla="*/ 435 h 435"/>
                  <a:gd name="T4" fmla="*/ 15 w 249"/>
                  <a:gd name="T5" fmla="*/ 344 h 435"/>
                  <a:gd name="T6" fmla="*/ 0 w 249"/>
                  <a:gd name="T7" fmla="*/ 226 h 435"/>
                  <a:gd name="T8" fmla="*/ 57 w 249"/>
                  <a:gd name="T9" fmla="*/ 0 h 435"/>
                  <a:gd name="T10" fmla="*/ 100 w 249"/>
                  <a:gd name="T11" fmla="*/ 219 h 435"/>
                  <a:gd name="T12" fmla="*/ 230 w 249"/>
                  <a:gd name="T13" fmla="*/ 194 h 435"/>
                  <a:gd name="T14" fmla="*/ 228 w 249"/>
                  <a:gd name="T15" fmla="*/ 226 h 435"/>
                  <a:gd name="T16" fmla="*/ 249 w 249"/>
                  <a:gd name="T17" fmla="*/ 32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5">
                    <a:moveTo>
                      <a:pt x="249" y="325"/>
                    </a:moveTo>
                    <a:cubicBezTo>
                      <a:pt x="193" y="435"/>
                      <a:pt x="193" y="435"/>
                      <a:pt x="193" y="435"/>
                    </a:cubicBezTo>
                    <a:cubicBezTo>
                      <a:pt x="15" y="344"/>
                      <a:pt x="15" y="344"/>
                      <a:pt x="15" y="344"/>
                    </a:cubicBezTo>
                    <a:cubicBezTo>
                      <a:pt x="5" y="306"/>
                      <a:pt x="0" y="267"/>
                      <a:pt x="0" y="226"/>
                    </a:cubicBezTo>
                    <a:cubicBezTo>
                      <a:pt x="0" y="144"/>
                      <a:pt x="21" y="67"/>
                      <a:pt x="57" y="0"/>
                    </a:cubicBezTo>
                    <a:cubicBezTo>
                      <a:pt x="100" y="219"/>
                      <a:pt x="100" y="219"/>
                      <a:pt x="100" y="219"/>
                    </a:cubicBezTo>
                    <a:cubicBezTo>
                      <a:pt x="230" y="194"/>
                      <a:pt x="230" y="194"/>
                      <a:pt x="230" y="194"/>
                    </a:cubicBezTo>
                    <a:cubicBezTo>
                      <a:pt x="229" y="204"/>
                      <a:pt x="228" y="215"/>
                      <a:pt x="228" y="226"/>
                    </a:cubicBezTo>
                    <a:cubicBezTo>
                      <a:pt x="228" y="261"/>
                      <a:pt x="235" y="295"/>
                      <a:pt x="249" y="3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Freeform 10">
                <a:extLst>
                  <a:ext uri="{FF2B5EF4-FFF2-40B4-BE49-F238E27FC236}">
                    <a16:creationId xmlns:a16="http://schemas.microsoft.com/office/drawing/2014/main" id="{DDA763EB-E8B3-A24C-934C-4EB1C87760FE}"/>
                  </a:ext>
                </a:extLst>
              </p:cNvPr>
              <p:cNvSpPr>
                <a:spLocks/>
              </p:cNvSpPr>
              <p:nvPr/>
            </p:nvSpPr>
            <p:spPr bwMode="auto">
              <a:xfrm>
                <a:off x="3019" y="1313"/>
                <a:ext cx="720" cy="860"/>
              </a:xfrm>
              <a:custGeom>
                <a:avLst/>
                <a:gdLst>
                  <a:gd name="T0" fmla="*/ 169 w 304"/>
                  <a:gd name="T1" fmla="*/ 133 h 363"/>
                  <a:gd name="T2" fmla="*/ 272 w 304"/>
                  <a:gd name="T3" fmla="*/ 237 h 363"/>
                  <a:gd name="T4" fmla="*/ 136 w 304"/>
                  <a:gd name="T5" fmla="*/ 345 h 363"/>
                  <a:gd name="T6" fmla="*/ 42 w 304"/>
                  <a:gd name="T7" fmla="*/ 363 h 363"/>
                  <a:gd name="T8" fmla="*/ 0 w 304"/>
                  <a:gd name="T9" fmla="*/ 149 h 363"/>
                  <a:gd name="T10" fmla="*/ 304 w 304"/>
                  <a:gd name="T11" fmla="*/ 0 h 363"/>
                  <a:gd name="T12" fmla="*/ 169 w 304"/>
                  <a:gd name="T13" fmla="*/ 133 h 363"/>
                </a:gdLst>
                <a:ahLst/>
                <a:cxnLst>
                  <a:cxn ang="0">
                    <a:pos x="T0" y="T1"/>
                  </a:cxn>
                  <a:cxn ang="0">
                    <a:pos x="T2" y="T3"/>
                  </a:cxn>
                  <a:cxn ang="0">
                    <a:pos x="T4" y="T5"/>
                  </a:cxn>
                  <a:cxn ang="0">
                    <a:pos x="T6" y="T7"/>
                  </a:cxn>
                  <a:cxn ang="0">
                    <a:pos x="T8" y="T9"/>
                  </a:cxn>
                  <a:cxn ang="0">
                    <a:pos x="T10" y="T11"/>
                  </a:cxn>
                  <a:cxn ang="0">
                    <a:pos x="T12" y="T13"/>
                  </a:cxn>
                </a:cxnLst>
                <a:rect l="0" t="0" r="r" b="b"/>
                <a:pathLst>
                  <a:path w="304" h="363">
                    <a:moveTo>
                      <a:pt x="169" y="133"/>
                    </a:moveTo>
                    <a:cubicBezTo>
                      <a:pt x="272" y="237"/>
                      <a:pt x="272" y="237"/>
                      <a:pt x="272" y="237"/>
                    </a:cubicBezTo>
                    <a:cubicBezTo>
                      <a:pt x="215" y="255"/>
                      <a:pt x="167" y="294"/>
                      <a:pt x="136" y="345"/>
                    </a:cubicBezTo>
                    <a:cubicBezTo>
                      <a:pt x="42" y="363"/>
                      <a:pt x="42" y="363"/>
                      <a:pt x="42" y="363"/>
                    </a:cubicBezTo>
                    <a:cubicBezTo>
                      <a:pt x="0" y="149"/>
                      <a:pt x="0" y="149"/>
                      <a:pt x="0" y="149"/>
                    </a:cubicBezTo>
                    <a:cubicBezTo>
                      <a:pt x="77" y="66"/>
                      <a:pt x="184" y="10"/>
                      <a:pt x="304" y="0"/>
                    </a:cubicBezTo>
                    <a:lnTo>
                      <a:pt x="169" y="13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11" name="AutoShape 19">
              <a:extLst>
                <a:ext uri="{FF2B5EF4-FFF2-40B4-BE49-F238E27FC236}">
                  <a16:creationId xmlns:a16="http://schemas.microsoft.com/office/drawing/2014/main" id="{B882C927-B488-0247-BBB8-1498EFF0040D}"/>
                </a:ext>
              </a:extLst>
            </p:cNvPr>
            <p:cNvSpPr>
              <a:spLocks noChangeAspect="1"/>
            </p:cNvSpPr>
            <p:nvPr/>
          </p:nvSpPr>
          <p:spPr bwMode="auto">
            <a:xfrm>
              <a:off x="6446617" y="3609379"/>
              <a:ext cx="342714" cy="342804"/>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50789" tIns="50789" rIns="50789" bIns="50789" anchor="ctr"/>
            <a:lstStyle/>
            <a:p>
              <a:pPr defTabSz="457098">
                <a:defRPr/>
              </a:pPr>
              <a:endParaRPr lang="es-ES" sz="3600" dirty="0">
                <a:solidFill>
                  <a:schemeClr val="bg1"/>
                </a:solidFill>
                <a:effectLst>
                  <a:outerShdw blurRad="38100" dist="38100" dir="2700000" algn="tl">
                    <a:srgbClr val="000000"/>
                  </a:outerShdw>
                </a:effectLst>
                <a:latin typeface="Source Han Serif SC" panose="02020400000000000000" pitchFamily="18" charset="-122"/>
                <a:ea typeface="Source Han Serif SC" panose="02020400000000000000" pitchFamily="18" charset="-122"/>
                <a:cs typeface="Gill Sans" charset="0"/>
                <a:sym typeface="Source Han Serif SC" panose="02020400000000000000" pitchFamily="18" charset="-122"/>
              </a:endParaRPr>
            </a:p>
          </p:txBody>
        </p:sp>
        <p:sp>
          <p:nvSpPr>
            <p:cNvPr id="12" name="Freeform 11">
              <a:extLst>
                <a:ext uri="{FF2B5EF4-FFF2-40B4-BE49-F238E27FC236}">
                  <a16:creationId xmlns:a16="http://schemas.microsoft.com/office/drawing/2014/main" id="{FC539B06-1F8A-F147-BCE3-BBDD129CDDAF}"/>
                </a:ext>
              </a:extLst>
            </p:cNvPr>
            <p:cNvSpPr>
              <a:spLocks noChangeAspect="1" noChangeArrowheads="1"/>
            </p:cNvSpPr>
            <p:nvPr/>
          </p:nvSpPr>
          <p:spPr bwMode="auto">
            <a:xfrm>
              <a:off x="4250522" y="2729517"/>
              <a:ext cx="325672" cy="389781"/>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noAutofit/>
            </a:bodyPr>
            <a:lstStyle/>
            <a:p>
              <a:pPr>
                <a:defRPr/>
              </a:pPr>
              <a:endParaRPr lang="en-US" sz="2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Freeform 328">
              <a:extLst>
                <a:ext uri="{FF2B5EF4-FFF2-40B4-BE49-F238E27FC236}">
                  <a16:creationId xmlns:a16="http://schemas.microsoft.com/office/drawing/2014/main" id="{9B54F8C4-CEA8-9346-9DEE-54489106798A}"/>
                </a:ext>
              </a:extLst>
            </p:cNvPr>
            <p:cNvSpPr>
              <a:spLocks noChangeAspect="1" noChangeArrowheads="1"/>
            </p:cNvSpPr>
            <p:nvPr/>
          </p:nvSpPr>
          <p:spPr bwMode="auto">
            <a:xfrm>
              <a:off x="4590839" y="5039263"/>
              <a:ext cx="512148" cy="285722"/>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p:spPr>
          <p:txBody>
            <a:bodyPr wrap="none" lIns="243785" tIns="121892" rIns="243785" bIns="121892" anchor="ctr"/>
            <a:lstStyle/>
            <a:p>
              <a:pPr>
                <a:defRPr/>
              </a:pPr>
              <a:endParaRPr lang="en-US" sz="2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AutoShape 84">
              <a:extLst>
                <a:ext uri="{FF2B5EF4-FFF2-40B4-BE49-F238E27FC236}">
                  <a16:creationId xmlns:a16="http://schemas.microsoft.com/office/drawing/2014/main" id="{12E66E74-F7D6-0E45-9ED0-559E1FE8A7F0}"/>
                </a:ext>
              </a:extLst>
            </p:cNvPr>
            <p:cNvSpPr>
              <a:spLocks noChangeAspect="1"/>
            </p:cNvSpPr>
            <p:nvPr/>
          </p:nvSpPr>
          <p:spPr bwMode="auto">
            <a:xfrm>
              <a:off x="6094578" y="4701926"/>
              <a:ext cx="352039" cy="353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p:spPr>
          <p:txBody>
            <a:bodyPr lIns="101578" tIns="101578" rIns="101578" bIns="101578" anchor="ctr"/>
            <a:lstStyle/>
            <a:p>
              <a:pPr defTabSz="914013">
                <a:defRPr/>
              </a:pPr>
              <a:endParaRPr lang="es-ES" sz="6600" dirty="0">
                <a:solidFill>
                  <a:srgbClr val="44CEB9"/>
                </a:solidFill>
                <a:effectLst>
                  <a:outerShdw blurRad="38100" dist="38100" dir="2700000" algn="tl">
                    <a:srgbClr val="000000"/>
                  </a:outerShdw>
                </a:effectLst>
                <a:latin typeface="Source Han Serif SC" panose="02020400000000000000" pitchFamily="18" charset="-122"/>
                <a:ea typeface="Source Han Serif SC" panose="02020400000000000000" pitchFamily="18" charset="-122"/>
                <a:cs typeface="Gill Sans" charset="0"/>
                <a:sym typeface="Source Han Serif SC" panose="02020400000000000000" pitchFamily="18" charset="-122"/>
              </a:endParaRPr>
            </a:p>
          </p:txBody>
        </p:sp>
        <p:sp>
          <p:nvSpPr>
            <p:cNvPr id="15" name="Freeform 14">
              <a:extLst>
                <a:ext uri="{FF2B5EF4-FFF2-40B4-BE49-F238E27FC236}">
                  <a16:creationId xmlns:a16="http://schemas.microsoft.com/office/drawing/2014/main" id="{542A7545-CFF4-FF40-924C-FEB84136F923}"/>
                </a:ext>
              </a:extLst>
            </p:cNvPr>
            <p:cNvSpPr>
              <a:spLocks noChangeAspect="1" noChangeArrowheads="1"/>
            </p:cNvSpPr>
            <p:nvPr/>
          </p:nvSpPr>
          <p:spPr bwMode="auto">
            <a:xfrm>
              <a:off x="5682168" y="2530531"/>
              <a:ext cx="412410" cy="364715"/>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noAutofit/>
            </a:bodyPr>
            <a:lstStyle/>
            <a:p>
              <a:pPr>
                <a:defRPr/>
              </a:pPr>
              <a:endParaRPr lang="en-US" sz="2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AutoShape 87">
              <a:extLst>
                <a:ext uri="{FF2B5EF4-FFF2-40B4-BE49-F238E27FC236}">
                  <a16:creationId xmlns:a16="http://schemas.microsoft.com/office/drawing/2014/main" id="{0E7BACE5-AA01-3642-AD48-D6309413CA3B}"/>
                </a:ext>
              </a:extLst>
            </p:cNvPr>
            <p:cNvSpPr>
              <a:spLocks noChangeAspect="1"/>
            </p:cNvSpPr>
            <p:nvPr/>
          </p:nvSpPr>
          <p:spPr bwMode="auto">
            <a:xfrm>
              <a:off x="3793355" y="3983170"/>
              <a:ext cx="417644" cy="353859"/>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lIns="101578" tIns="101578" rIns="101578" bIns="101578" anchor="ctr"/>
            <a:lstStyle/>
            <a:p>
              <a:pPr defTabSz="914195">
                <a:defRPr/>
              </a:pPr>
              <a:endParaRPr lang="es-ES" sz="6600" dirty="0">
                <a:solidFill>
                  <a:srgbClr val="44CEB9"/>
                </a:solidFill>
                <a:effectLst>
                  <a:outerShdw blurRad="38100" dist="38100" dir="2700000" algn="tl">
                    <a:srgbClr val="000000"/>
                  </a:outerShdw>
                </a:effectLst>
                <a:latin typeface="Source Han Serif SC" panose="02020400000000000000" pitchFamily="18" charset="-122"/>
                <a:ea typeface="Source Han Serif SC" panose="02020400000000000000" pitchFamily="18" charset="-122"/>
                <a:cs typeface="Gill Sans" charset="0"/>
                <a:sym typeface="Source Han Serif SC" panose="02020400000000000000" pitchFamily="18" charset="-122"/>
              </a:endParaRPr>
            </a:p>
          </p:txBody>
        </p:sp>
        <p:grpSp>
          <p:nvGrpSpPr>
            <p:cNvPr id="18" name="Group 17">
              <a:extLst>
                <a:ext uri="{FF2B5EF4-FFF2-40B4-BE49-F238E27FC236}">
                  <a16:creationId xmlns:a16="http://schemas.microsoft.com/office/drawing/2014/main" id="{07EFE0CD-CA18-0149-B9E3-782CBA77712D}"/>
                </a:ext>
              </a:extLst>
            </p:cNvPr>
            <p:cNvGrpSpPr/>
            <p:nvPr/>
          </p:nvGrpSpPr>
          <p:grpSpPr>
            <a:xfrm>
              <a:off x="376615" y="3413826"/>
              <a:ext cx="3054359" cy="966683"/>
              <a:chOff x="376615" y="3344551"/>
              <a:chExt cx="3054359" cy="966683"/>
            </a:xfrm>
          </p:grpSpPr>
          <p:grpSp>
            <p:nvGrpSpPr>
              <p:cNvPr id="19" name="Group 18">
                <a:extLst>
                  <a:ext uri="{FF2B5EF4-FFF2-40B4-BE49-F238E27FC236}">
                    <a16:creationId xmlns:a16="http://schemas.microsoft.com/office/drawing/2014/main" id="{F2375CD6-9FDD-1D45-9A27-A0889AB738F9}"/>
                  </a:ext>
                </a:extLst>
              </p:cNvPr>
              <p:cNvGrpSpPr/>
              <p:nvPr/>
            </p:nvGrpSpPr>
            <p:grpSpPr>
              <a:xfrm>
                <a:off x="3153327" y="3564196"/>
                <a:ext cx="277647" cy="276819"/>
                <a:chOff x="2138511" y="2464802"/>
                <a:chExt cx="354012" cy="352956"/>
              </a:xfrm>
              <a:solidFill>
                <a:schemeClr val="accent1"/>
              </a:solidFill>
            </p:grpSpPr>
            <p:sp>
              <p:nvSpPr>
                <p:cNvPr id="22" name="Oval 21">
                  <a:extLst>
                    <a:ext uri="{FF2B5EF4-FFF2-40B4-BE49-F238E27FC236}">
                      <a16:creationId xmlns:a16="http://schemas.microsoft.com/office/drawing/2014/main" id="{5C6DB61C-4006-1E49-B6E9-3DA8B69A6D76}"/>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3" name="Freeform 22">
                  <a:extLst>
                    <a:ext uri="{FF2B5EF4-FFF2-40B4-BE49-F238E27FC236}">
                      <a16:creationId xmlns:a16="http://schemas.microsoft.com/office/drawing/2014/main" id="{F0233917-FA5C-4F44-917B-8D0D08839C7B}"/>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0" name="TextBox 19">
                <a:extLst>
                  <a:ext uri="{FF2B5EF4-FFF2-40B4-BE49-F238E27FC236}">
                    <a16:creationId xmlns:a16="http://schemas.microsoft.com/office/drawing/2014/main" id="{C5D88698-8061-2845-87CC-6DCD5D0A417F}"/>
                  </a:ext>
                </a:extLst>
              </p:cNvPr>
              <p:cNvSpPr txBox="1"/>
              <p:nvPr/>
            </p:nvSpPr>
            <p:spPr>
              <a:xfrm>
                <a:off x="376615" y="3344551"/>
                <a:ext cx="2721942" cy="966683"/>
              </a:xfrm>
              <a:prstGeom prst="rect">
                <a:avLst/>
              </a:prstGeom>
              <a:noFill/>
            </p:spPr>
            <p:txBody>
              <a:bodyPr wrap="square" rtlCol="0">
                <a:spAutoFit/>
              </a:bodyPr>
              <a:lstStyle/>
              <a:p>
                <a:pPr algn="just"/>
                <a:r>
                  <a:rPr lang="en-GB" sz="1600" b="1" dirty="0">
                    <a:solidFill>
                      <a:schemeClr val="tx1">
                        <a:lumMod val="65000"/>
                        <a:lumOff val="35000"/>
                      </a:schemeClr>
                    </a:solidFill>
                    <a:latin typeface="Arial" panose="020B0604020202020204" pitchFamily="34" charset="0"/>
                    <a:cs typeface="Arial" panose="020B0604020202020204" pitchFamily="34" charset="0"/>
                  </a:rPr>
                  <a:t>Psychographic data of loyal customers( from customer survey)</a:t>
                </a:r>
                <a:endParaRPr lang="id-ID" sz="1600" b="1" dirty="0">
                  <a:solidFill>
                    <a:schemeClr val="tx1">
                      <a:lumMod val="65000"/>
                      <a:lumOff val="35000"/>
                    </a:schemeClr>
                  </a:solidFill>
                  <a:latin typeface="Source Han Serif SC" panose="02020400000000000000" pitchFamily="18" charset="-122"/>
                  <a:ea typeface="Source Han Serif SC" panose="02020400000000000000" pitchFamily="18" charset="-122"/>
                  <a:cs typeface="Lato Regular"/>
                  <a:sym typeface="Source Han Serif SC" panose="02020400000000000000" pitchFamily="18" charset="-122"/>
                </a:endParaRPr>
              </a:p>
            </p:txBody>
          </p:sp>
        </p:grpSp>
        <p:grpSp>
          <p:nvGrpSpPr>
            <p:cNvPr id="24" name="Group 23">
              <a:extLst>
                <a:ext uri="{FF2B5EF4-FFF2-40B4-BE49-F238E27FC236}">
                  <a16:creationId xmlns:a16="http://schemas.microsoft.com/office/drawing/2014/main" id="{9B46B0DD-4059-1749-B084-51A887A57789}"/>
                </a:ext>
              </a:extLst>
            </p:cNvPr>
            <p:cNvGrpSpPr/>
            <p:nvPr/>
          </p:nvGrpSpPr>
          <p:grpSpPr>
            <a:xfrm>
              <a:off x="1306689" y="5028796"/>
              <a:ext cx="2124285" cy="393834"/>
              <a:chOff x="1306689" y="4959521"/>
              <a:chExt cx="2124285" cy="393834"/>
            </a:xfrm>
          </p:grpSpPr>
          <p:sp>
            <p:nvSpPr>
              <p:cNvPr id="25" name="TextBox 24">
                <a:extLst>
                  <a:ext uri="{FF2B5EF4-FFF2-40B4-BE49-F238E27FC236}">
                    <a16:creationId xmlns:a16="http://schemas.microsoft.com/office/drawing/2014/main" id="{44730AF7-143A-D34A-833F-158131044C97}"/>
                  </a:ext>
                </a:extLst>
              </p:cNvPr>
              <p:cNvSpPr txBox="1"/>
              <p:nvPr/>
            </p:nvSpPr>
            <p:spPr>
              <a:xfrm>
                <a:off x="1306689" y="4959521"/>
                <a:ext cx="1739071" cy="393834"/>
              </a:xfrm>
              <a:prstGeom prst="rect">
                <a:avLst/>
              </a:prstGeom>
              <a:noFill/>
            </p:spPr>
            <p:txBody>
              <a:bodyPr wrap="none" rtlCol="0">
                <a:spAutoFit/>
              </a:bodyPr>
              <a:lstStyle/>
              <a:p>
                <a:pPr algn="r"/>
                <a:r>
                  <a:rPr lang="en-GB" sz="1600" b="1" dirty="0">
                    <a:solidFill>
                      <a:schemeClr val="tx1">
                        <a:lumMod val="65000"/>
                        <a:lumOff val="35000"/>
                      </a:schemeClr>
                    </a:solidFill>
                    <a:latin typeface="Arial" panose="020B0604020202020204" pitchFamily="34" charset="0"/>
                    <a:ea typeface="Calibri"/>
                    <a:cs typeface="Arial" panose="020B0604020202020204" pitchFamily="34" charset="0"/>
                    <a:sym typeface="Calibri"/>
                  </a:rPr>
                  <a:t>Demographic data</a:t>
                </a:r>
                <a:endParaRPr lang="id-ID" sz="1600" b="1" dirty="0">
                  <a:solidFill>
                    <a:schemeClr val="tx1">
                      <a:lumMod val="65000"/>
                      <a:lumOff val="35000"/>
                    </a:schemeClr>
                  </a:solidFill>
                  <a:latin typeface="Source Han Serif SC" panose="02020400000000000000" pitchFamily="18" charset="-122"/>
                  <a:ea typeface="Source Han Serif SC" panose="02020400000000000000" pitchFamily="18" charset="-122"/>
                  <a:cs typeface="Lato Regular"/>
                  <a:sym typeface="Source Han Serif SC" panose="02020400000000000000" pitchFamily="18" charset="-122"/>
                </a:endParaRPr>
              </a:p>
            </p:txBody>
          </p:sp>
          <p:grpSp>
            <p:nvGrpSpPr>
              <p:cNvPr id="27" name="Group 26">
                <a:extLst>
                  <a:ext uri="{FF2B5EF4-FFF2-40B4-BE49-F238E27FC236}">
                    <a16:creationId xmlns:a16="http://schemas.microsoft.com/office/drawing/2014/main" id="{C01DEEF4-0420-8948-B0D5-454FFA41A6DF}"/>
                  </a:ext>
                </a:extLst>
              </p:cNvPr>
              <p:cNvGrpSpPr/>
              <p:nvPr/>
            </p:nvGrpSpPr>
            <p:grpSpPr>
              <a:xfrm>
                <a:off x="3153327" y="4971735"/>
                <a:ext cx="277647" cy="276819"/>
                <a:chOff x="2138511" y="2464802"/>
                <a:chExt cx="354012" cy="352956"/>
              </a:xfrm>
              <a:solidFill>
                <a:schemeClr val="accent2"/>
              </a:solidFill>
            </p:grpSpPr>
            <p:sp>
              <p:nvSpPr>
                <p:cNvPr id="28" name="Oval 27">
                  <a:extLst>
                    <a:ext uri="{FF2B5EF4-FFF2-40B4-BE49-F238E27FC236}">
                      <a16:creationId xmlns:a16="http://schemas.microsoft.com/office/drawing/2014/main" id="{77EC1F75-A06D-9C4F-807E-88E851FB5CDE}"/>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9" name="Freeform 28">
                  <a:extLst>
                    <a:ext uri="{FF2B5EF4-FFF2-40B4-BE49-F238E27FC236}">
                      <a16:creationId xmlns:a16="http://schemas.microsoft.com/office/drawing/2014/main" id="{D0D0007E-3D08-3A41-AF99-DDCFD3C34EB7}"/>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30" name="Group 29">
              <a:extLst>
                <a:ext uri="{FF2B5EF4-FFF2-40B4-BE49-F238E27FC236}">
                  <a16:creationId xmlns:a16="http://schemas.microsoft.com/office/drawing/2014/main" id="{F9E327B6-8055-574A-BE67-0A0BAED6A648}"/>
                </a:ext>
              </a:extLst>
            </p:cNvPr>
            <p:cNvGrpSpPr/>
            <p:nvPr/>
          </p:nvGrpSpPr>
          <p:grpSpPr>
            <a:xfrm>
              <a:off x="663765" y="2167684"/>
              <a:ext cx="2767209" cy="680258"/>
              <a:chOff x="663765" y="2098409"/>
              <a:chExt cx="2767209" cy="680258"/>
            </a:xfrm>
          </p:grpSpPr>
          <p:sp>
            <p:nvSpPr>
              <p:cNvPr id="31" name="TextBox 30">
                <a:extLst>
                  <a:ext uri="{FF2B5EF4-FFF2-40B4-BE49-F238E27FC236}">
                    <a16:creationId xmlns:a16="http://schemas.microsoft.com/office/drawing/2014/main" id="{4F96113F-49CD-B04F-899C-4D96EE86FACB}"/>
                  </a:ext>
                </a:extLst>
              </p:cNvPr>
              <p:cNvSpPr txBox="1"/>
              <p:nvPr/>
            </p:nvSpPr>
            <p:spPr>
              <a:xfrm>
                <a:off x="663765" y="2098409"/>
                <a:ext cx="2458704" cy="680258"/>
              </a:xfrm>
              <a:prstGeom prst="rect">
                <a:avLst/>
              </a:prstGeom>
              <a:noFill/>
            </p:spPr>
            <p:txBody>
              <a:bodyPr wrap="square" rtlCol="0">
                <a:spAutoFit/>
              </a:bodyPr>
              <a:lstStyle/>
              <a:p>
                <a:pPr algn="ctr"/>
                <a:r>
                  <a:rPr lang="vi-VN" sz="1600" b="1" dirty="0">
                    <a:solidFill>
                      <a:schemeClr val="tx1">
                        <a:lumMod val="65000"/>
                        <a:lumOff val="35000"/>
                      </a:schemeClr>
                    </a:solidFill>
                    <a:latin typeface="Arial" panose="020B0604020202020204" pitchFamily="34" charset="0"/>
                    <a:ea typeface="Source Han Serif SC" panose="02020400000000000000" pitchFamily="18" charset="-122"/>
                    <a:cs typeface="Arial" panose="020B0604020202020204" pitchFamily="34" charset="0"/>
                    <a:sym typeface="Source Han Serif SC" panose="02020400000000000000" pitchFamily="18" charset="-122"/>
                  </a:rPr>
                  <a:t>Customer transactional data</a:t>
                </a:r>
                <a:endParaRPr lang="id-ID" sz="1600" b="1" dirty="0">
                  <a:solidFill>
                    <a:schemeClr val="tx1">
                      <a:lumMod val="65000"/>
                      <a:lumOff val="35000"/>
                    </a:schemeClr>
                  </a:solidFill>
                  <a:latin typeface="Arial" panose="020B0604020202020204" pitchFamily="34" charset="0"/>
                  <a:ea typeface="Source Han Serif SC" panose="02020400000000000000" pitchFamily="18" charset="-122"/>
                  <a:cs typeface="Arial" panose="020B0604020202020204" pitchFamily="34" charset="0"/>
                  <a:sym typeface="Source Han Serif SC" panose="02020400000000000000" pitchFamily="18" charset="-122"/>
                </a:endParaRPr>
              </a:p>
            </p:txBody>
          </p:sp>
          <p:grpSp>
            <p:nvGrpSpPr>
              <p:cNvPr id="33" name="Group 32">
                <a:extLst>
                  <a:ext uri="{FF2B5EF4-FFF2-40B4-BE49-F238E27FC236}">
                    <a16:creationId xmlns:a16="http://schemas.microsoft.com/office/drawing/2014/main" id="{59CA40BB-737E-9C46-B460-80D21A73BBC4}"/>
                  </a:ext>
                </a:extLst>
              </p:cNvPr>
              <p:cNvGrpSpPr/>
              <p:nvPr/>
            </p:nvGrpSpPr>
            <p:grpSpPr>
              <a:xfrm>
                <a:off x="3153327" y="2181678"/>
                <a:ext cx="277647" cy="276819"/>
                <a:chOff x="2138511" y="2464802"/>
                <a:chExt cx="354012" cy="352956"/>
              </a:xfrm>
              <a:solidFill>
                <a:schemeClr val="accent3"/>
              </a:solidFill>
            </p:grpSpPr>
            <p:sp>
              <p:nvSpPr>
                <p:cNvPr id="34" name="Oval 33">
                  <a:extLst>
                    <a:ext uri="{FF2B5EF4-FFF2-40B4-BE49-F238E27FC236}">
                      <a16:creationId xmlns:a16="http://schemas.microsoft.com/office/drawing/2014/main" id="{9763D43C-545B-4347-85F9-C09A913287A7}"/>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5" name="Freeform 34">
                  <a:extLst>
                    <a:ext uri="{FF2B5EF4-FFF2-40B4-BE49-F238E27FC236}">
                      <a16:creationId xmlns:a16="http://schemas.microsoft.com/office/drawing/2014/main" id="{6BCA23AD-4809-5D4D-A458-986ADBD5EA07}"/>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36" name="Group 35">
              <a:extLst>
                <a:ext uri="{FF2B5EF4-FFF2-40B4-BE49-F238E27FC236}">
                  <a16:creationId xmlns:a16="http://schemas.microsoft.com/office/drawing/2014/main" id="{C489DB51-5EB9-4043-AACF-ABDCF47E5921}"/>
                </a:ext>
              </a:extLst>
            </p:cNvPr>
            <p:cNvGrpSpPr/>
            <p:nvPr/>
          </p:nvGrpSpPr>
          <p:grpSpPr>
            <a:xfrm>
              <a:off x="7151963" y="3754358"/>
              <a:ext cx="1831492" cy="393834"/>
              <a:chOff x="8749115" y="3526587"/>
              <a:chExt cx="1831492" cy="393834"/>
            </a:xfrm>
          </p:grpSpPr>
          <p:sp>
            <p:nvSpPr>
              <p:cNvPr id="37" name="TextBox 36">
                <a:extLst>
                  <a:ext uri="{FF2B5EF4-FFF2-40B4-BE49-F238E27FC236}">
                    <a16:creationId xmlns:a16="http://schemas.microsoft.com/office/drawing/2014/main" id="{F70AD7FB-3B4E-9945-AB1E-7C19FBC227F0}"/>
                  </a:ext>
                </a:extLst>
              </p:cNvPr>
              <p:cNvSpPr txBox="1"/>
              <p:nvPr/>
            </p:nvSpPr>
            <p:spPr>
              <a:xfrm>
                <a:off x="9162173" y="3526587"/>
                <a:ext cx="1418434" cy="393834"/>
              </a:xfrm>
              <a:prstGeom prst="rect">
                <a:avLst/>
              </a:prstGeom>
              <a:noFill/>
            </p:spPr>
            <p:txBody>
              <a:bodyPr wrap="none" rtlCol="0">
                <a:spAutoFit/>
              </a:bodyPr>
              <a:lstStyle/>
              <a:p>
                <a:r>
                  <a:rPr lang="vi-VN" sz="1600" b="1" dirty="0">
                    <a:solidFill>
                      <a:schemeClr val="tx1">
                        <a:lumMod val="65000"/>
                        <a:lumOff val="35000"/>
                      </a:schemeClr>
                    </a:solidFill>
                    <a:latin typeface="Arial" panose="020B0604020202020204" pitchFamily="34" charset="0"/>
                    <a:ea typeface="Source Han Serif SC" panose="02020400000000000000" pitchFamily="18" charset="-122"/>
                    <a:cs typeface="Arial" panose="020B0604020202020204" pitchFamily="34" charset="0"/>
                    <a:sym typeface="Source Han Serif SC" panose="02020400000000000000" pitchFamily="18" charset="-122"/>
                  </a:rPr>
                  <a:t>Search history</a:t>
                </a:r>
                <a:endParaRPr lang="id-ID" sz="1600" b="1" dirty="0">
                  <a:solidFill>
                    <a:schemeClr val="tx1">
                      <a:lumMod val="65000"/>
                      <a:lumOff val="35000"/>
                    </a:schemeClr>
                  </a:solidFill>
                  <a:latin typeface="Arial" panose="020B0604020202020204" pitchFamily="34" charset="0"/>
                  <a:ea typeface="Source Han Serif SC" panose="02020400000000000000" pitchFamily="18" charset="-122"/>
                  <a:cs typeface="Arial" panose="020B0604020202020204" pitchFamily="34" charset="0"/>
                  <a:sym typeface="Source Han Serif SC" panose="02020400000000000000" pitchFamily="18" charset="-122"/>
                </a:endParaRPr>
              </a:p>
            </p:txBody>
          </p:sp>
          <p:grpSp>
            <p:nvGrpSpPr>
              <p:cNvPr id="39" name="Group 38">
                <a:extLst>
                  <a:ext uri="{FF2B5EF4-FFF2-40B4-BE49-F238E27FC236}">
                    <a16:creationId xmlns:a16="http://schemas.microsoft.com/office/drawing/2014/main" id="{6F449207-A277-014F-8ED5-D93563ABFB5F}"/>
                  </a:ext>
                </a:extLst>
              </p:cNvPr>
              <p:cNvGrpSpPr/>
              <p:nvPr/>
            </p:nvGrpSpPr>
            <p:grpSpPr>
              <a:xfrm>
                <a:off x="8749115" y="3564196"/>
                <a:ext cx="277647" cy="276819"/>
                <a:chOff x="2138511" y="2464802"/>
                <a:chExt cx="354012" cy="352956"/>
              </a:xfrm>
              <a:solidFill>
                <a:schemeClr val="accent4"/>
              </a:solidFill>
            </p:grpSpPr>
            <p:sp>
              <p:nvSpPr>
                <p:cNvPr id="40" name="Oval 39">
                  <a:extLst>
                    <a:ext uri="{FF2B5EF4-FFF2-40B4-BE49-F238E27FC236}">
                      <a16:creationId xmlns:a16="http://schemas.microsoft.com/office/drawing/2014/main" id="{F32F2313-07DE-5A46-B207-AC8CC90F1E92}"/>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1" name="Freeform 40">
                  <a:extLst>
                    <a:ext uri="{FF2B5EF4-FFF2-40B4-BE49-F238E27FC236}">
                      <a16:creationId xmlns:a16="http://schemas.microsoft.com/office/drawing/2014/main" id="{DDA19A87-B75B-9445-B748-86216FD7A55F}"/>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42" name="Group 41">
              <a:extLst>
                <a:ext uri="{FF2B5EF4-FFF2-40B4-BE49-F238E27FC236}">
                  <a16:creationId xmlns:a16="http://schemas.microsoft.com/office/drawing/2014/main" id="{52607AEB-3ADC-724E-97BB-1AC776391A67}"/>
                </a:ext>
              </a:extLst>
            </p:cNvPr>
            <p:cNvGrpSpPr/>
            <p:nvPr/>
          </p:nvGrpSpPr>
          <p:grpSpPr>
            <a:xfrm>
              <a:off x="7151963" y="5086063"/>
              <a:ext cx="839484" cy="390262"/>
              <a:chOff x="8749115" y="4858292"/>
              <a:chExt cx="839484" cy="390262"/>
            </a:xfrm>
          </p:grpSpPr>
          <p:sp>
            <p:nvSpPr>
              <p:cNvPr id="43" name="TextBox 42">
                <a:extLst>
                  <a:ext uri="{FF2B5EF4-FFF2-40B4-BE49-F238E27FC236}">
                    <a16:creationId xmlns:a16="http://schemas.microsoft.com/office/drawing/2014/main" id="{6B0497A1-522C-A742-8A7E-75787253629A}"/>
                  </a:ext>
                </a:extLst>
              </p:cNvPr>
              <p:cNvSpPr txBox="1"/>
              <p:nvPr/>
            </p:nvSpPr>
            <p:spPr>
              <a:xfrm>
                <a:off x="9198749" y="4858292"/>
                <a:ext cx="389850" cy="338554"/>
              </a:xfrm>
              <a:prstGeom prst="rect">
                <a:avLst/>
              </a:prstGeom>
              <a:noFill/>
            </p:spPr>
            <p:txBody>
              <a:bodyPr wrap="none" rtlCol="0">
                <a:spAutoFit/>
              </a:bodyPr>
              <a:lstStyle/>
              <a:p>
                <a:r>
                  <a:rPr lang="vi-VN" sz="1600" b="1" dirty="0">
                    <a:solidFill>
                      <a:schemeClr val="tx1">
                        <a:lumMod val="65000"/>
                        <a:lumOff val="35000"/>
                      </a:schemeClr>
                    </a:solidFill>
                    <a:latin typeface="Arial" panose="020B0604020202020204" pitchFamily="34" charset="0"/>
                    <a:ea typeface="Source Han Serif SC" panose="02020400000000000000" pitchFamily="18" charset="-122"/>
                    <a:cs typeface="Arial" panose="020B0604020202020204" pitchFamily="34" charset="0"/>
                    <a:sym typeface="Source Han Serif SC" panose="02020400000000000000" pitchFamily="18" charset="-122"/>
                  </a:rPr>
                  <a:t>…</a:t>
                </a:r>
                <a:endParaRPr lang="id-ID" sz="1600" b="1" dirty="0">
                  <a:solidFill>
                    <a:schemeClr val="tx1">
                      <a:lumMod val="65000"/>
                      <a:lumOff val="35000"/>
                    </a:schemeClr>
                  </a:solidFill>
                  <a:latin typeface="Arial" panose="020B0604020202020204" pitchFamily="34" charset="0"/>
                  <a:ea typeface="Source Han Serif SC" panose="02020400000000000000" pitchFamily="18" charset="-122"/>
                  <a:cs typeface="Arial" panose="020B0604020202020204" pitchFamily="34" charset="0"/>
                  <a:sym typeface="Source Han Serif SC" panose="02020400000000000000" pitchFamily="18" charset="-122"/>
                </a:endParaRPr>
              </a:p>
            </p:txBody>
          </p:sp>
          <p:grpSp>
            <p:nvGrpSpPr>
              <p:cNvPr id="45" name="Group 44">
                <a:extLst>
                  <a:ext uri="{FF2B5EF4-FFF2-40B4-BE49-F238E27FC236}">
                    <a16:creationId xmlns:a16="http://schemas.microsoft.com/office/drawing/2014/main" id="{96DFD47B-F484-4A49-B27E-E71495632AAD}"/>
                  </a:ext>
                </a:extLst>
              </p:cNvPr>
              <p:cNvGrpSpPr/>
              <p:nvPr/>
            </p:nvGrpSpPr>
            <p:grpSpPr>
              <a:xfrm>
                <a:off x="8749115" y="4971735"/>
                <a:ext cx="277647" cy="276819"/>
                <a:chOff x="2138511" y="2464802"/>
                <a:chExt cx="354012" cy="352956"/>
              </a:xfrm>
              <a:solidFill>
                <a:schemeClr val="accent6"/>
              </a:solidFill>
            </p:grpSpPr>
            <p:sp>
              <p:nvSpPr>
                <p:cNvPr id="46" name="Oval 45">
                  <a:extLst>
                    <a:ext uri="{FF2B5EF4-FFF2-40B4-BE49-F238E27FC236}">
                      <a16:creationId xmlns:a16="http://schemas.microsoft.com/office/drawing/2014/main" id="{4C53C356-A906-934F-AFC5-D70F1A746E8B}"/>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7" name="Freeform 46">
                  <a:extLst>
                    <a:ext uri="{FF2B5EF4-FFF2-40B4-BE49-F238E27FC236}">
                      <a16:creationId xmlns:a16="http://schemas.microsoft.com/office/drawing/2014/main" id="{A576CB13-7EDD-D647-AFC2-A91827378828}"/>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48" name="Group 47">
              <a:extLst>
                <a:ext uri="{FF2B5EF4-FFF2-40B4-BE49-F238E27FC236}">
                  <a16:creationId xmlns:a16="http://schemas.microsoft.com/office/drawing/2014/main" id="{7BC95D80-DCD0-8D4D-9CBF-C408F038722E}"/>
                </a:ext>
              </a:extLst>
            </p:cNvPr>
            <p:cNvGrpSpPr/>
            <p:nvPr/>
          </p:nvGrpSpPr>
          <p:grpSpPr>
            <a:xfrm>
              <a:off x="7151963" y="2382351"/>
              <a:ext cx="2069760" cy="393834"/>
              <a:chOff x="8749115" y="2154580"/>
              <a:chExt cx="2069760" cy="393834"/>
            </a:xfrm>
          </p:grpSpPr>
          <p:sp>
            <p:nvSpPr>
              <p:cNvPr id="49" name="TextBox 48">
                <a:extLst>
                  <a:ext uri="{FF2B5EF4-FFF2-40B4-BE49-F238E27FC236}">
                    <a16:creationId xmlns:a16="http://schemas.microsoft.com/office/drawing/2014/main" id="{9CDE40EE-A198-6547-B9BF-54038CB028F1}"/>
                  </a:ext>
                </a:extLst>
              </p:cNvPr>
              <p:cNvSpPr txBox="1"/>
              <p:nvPr/>
            </p:nvSpPr>
            <p:spPr>
              <a:xfrm>
                <a:off x="9129240" y="2154580"/>
                <a:ext cx="1689635" cy="393834"/>
              </a:xfrm>
              <a:prstGeom prst="rect">
                <a:avLst/>
              </a:prstGeom>
              <a:noFill/>
            </p:spPr>
            <p:txBody>
              <a:bodyPr wrap="none" rtlCol="0">
                <a:spAutoFit/>
              </a:bodyPr>
              <a:lstStyle/>
              <a:p>
                <a:r>
                  <a:rPr lang="vi-VN" sz="1600" b="1" dirty="0">
                    <a:solidFill>
                      <a:schemeClr val="tx1">
                        <a:lumMod val="65000"/>
                        <a:lumOff val="35000"/>
                      </a:schemeClr>
                    </a:solidFill>
                    <a:latin typeface="Arial" panose="020B0604020202020204" pitchFamily="34" charset="0"/>
                    <a:ea typeface="Source Han Serif SC" panose="02020400000000000000" pitchFamily="18" charset="-122"/>
                    <a:cs typeface="Arial" panose="020B0604020202020204" pitchFamily="34" charset="0"/>
                    <a:sym typeface="Source Han Serif SC" panose="02020400000000000000" pitchFamily="18" charset="-122"/>
                  </a:rPr>
                  <a:t>Customers’ posts</a:t>
                </a:r>
                <a:endParaRPr lang="id-ID" sz="1600" b="1" dirty="0">
                  <a:solidFill>
                    <a:schemeClr val="tx1">
                      <a:lumMod val="65000"/>
                      <a:lumOff val="35000"/>
                    </a:schemeClr>
                  </a:solidFill>
                  <a:latin typeface="Arial" panose="020B0604020202020204" pitchFamily="34" charset="0"/>
                  <a:ea typeface="Source Han Serif SC" panose="02020400000000000000" pitchFamily="18" charset="-122"/>
                  <a:cs typeface="Arial" panose="020B0604020202020204" pitchFamily="34" charset="0"/>
                  <a:sym typeface="Source Han Serif SC" panose="02020400000000000000" pitchFamily="18" charset="-122"/>
                </a:endParaRPr>
              </a:p>
            </p:txBody>
          </p:sp>
          <p:grpSp>
            <p:nvGrpSpPr>
              <p:cNvPr id="51" name="Group 50">
                <a:extLst>
                  <a:ext uri="{FF2B5EF4-FFF2-40B4-BE49-F238E27FC236}">
                    <a16:creationId xmlns:a16="http://schemas.microsoft.com/office/drawing/2014/main" id="{A595C460-C139-5246-98BE-102EBE9482B8}"/>
                  </a:ext>
                </a:extLst>
              </p:cNvPr>
              <p:cNvGrpSpPr/>
              <p:nvPr/>
            </p:nvGrpSpPr>
            <p:grpSpPr>
              <a:xfrm>
                <a:off x="8749115" y="2181678"/>
                <a:ext cx="277647" cy="276819"/>
                <a:chOff x="2138511" y="2464802"/>
                <a:chExt cx="354012" cy="352956"/>
              </a:xfrm>
              <a:solidFill>
                <a:schemeClr val="accent5"/>
              </a:solidFill>
            </p:grpSpPr>
            <p:sp>
              <p:nvSpPr>
                <p:cNvPr id="52" name="Oval 51">
                  <a:extLst>
                    <a:ext uri="{FF2B5EF4-FFF2-40B4-BE49-F238E27FC236}">
                      <a16:creationId xmlns:a16="http://schemas.microsoft.com/office/drawing/2014/main" id="{D1AE01A4-FA3D-4B40-86A5-C2C5FE01DD01}"/>
                    </a:ext>
                  </a:extLst>
                </p:cNvPr>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3" name="Freeform 52">
                  <a:extLst>
                    <a:ext uri="{FF2B5EF4-FFF2-40B4-BE49-F238E27FC236}">
                      <a16:creationId xmlns:a16="http://schemas.microsoft.com/office/drawing/2014/main" id="{422CC563-F642-C847-ADE2-B76113FF0D02}"/>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sp>
          <p:nvSpPr>
            <p:cNvPr id="55" name="TextBox 54">
              <a:extLst>
                <a:ext uri="{FF2B5EF4-FFF2-40B4-BE49-F238E27FC236}">
                  <a16:creationId xmlns:a16="http://schemas.microsoft.com/office/drawing/2014/main" id="{09803D5F-61A8-1542-AB15-7DFE2C687BC5}"/>
                </a:ext>
              </a:extLst>
            </p:cNvPr>
            <p:cNvSpPr txBox="1"/>
            <p:nvPr/>
          </p:nvSpPr>
          <p:spPr>
            <a:xfrm>
              <a:off x="4580549" y="3675936"/>
              <a:ext cx="1442092" cy="403071"/>
            </a:xfrm>
            <a:prstGeom prst="rect">
              <a:avLst/>
            </a:prstGeom>
            <a:noFill/>
          </p:spPr>
          <p:txBody>
            <a:bodyPr wrap="square" rtlCol="0">
              <a:spAutoFit/>
            </a:bodyPr>
            <a:lstStyle/>
            <a:p>
              <a:r>
                <a:rPr lang="en-US" sz="1600" b="1" dirty="0">
                  <a:solidFill>
                    <a:srgbClr val="7A81FF"/>
                  </a:solidFill>
                </a:rPr>
                <a:t>Data Analyzed</a:t>
              </a:r>
            </a:p>
          </p:txBody>
        </p:sp>
        <p:sp>
          <p:nvSpPr>
            <p:cNvPr id="56" name="TextBox 55">
              <a:extLst>
                <a:ext uri="{FF2B5EF4-FFF2-40B4-BE49-F238E27FC236}">
                  <a16:creationId xmlns:a16="http://schemas.microsoft.com/office/drawing/2014/main" id="{F9C54DBC-092E-7E40-916C-40B9FDB58638}"/>
                </a:ext>
              </a:extLst>
            </p:cNvPr>
            <p:cNvSpPr txBox="1"/>
            <p:nvPr/>
          </p:nvSpPr>
          <p:spPr>
            <a:xfrm>
              <a:off x="4145683" y="1303013"/>
              <a:ext cx="2054897" cy="393833"/>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a:glow rad="139700">
                <a:schemeClr val="accent6">
                  <a:satMod val="175000"/>
                  <a:alpha val="40000"/>
                </a:schemeClr>
              </a:glow>
            </a:effectLst>
          </p:spPr>
          <p:txBody>
            <a:bodyPr wrap="square" rtlCol="0">
              <a:spAutoFit/>
            </a:bodyPr>
            <a:lstStyle/>
            <a:p>
              <a:pPr algn="ctr"/>
              <a:r>
                <a:rPr lang="en-US" sz="1600" b="1" dirty="0">
                  <a:solidFill>
                    <a:schemeClr val="accent1">
                      <a:lumMod val="50000"/>
                    </a:schemeClr>
                  </a:solidFill>
                </a:rPr>
                <a:t>Review</a:t>
              </a:r>
            </a:p>
          </p:txBody>
        </p:sp>
      </p:grpSp>
      <p:sp>
        <p:nvSpPr>
          <p:cNvPr id="58" name="TextBox 57">
            <a:extLst>
              <a:ext uri="{FF2B5EF4-FFF2-40B4-BE49-F238E27FC236}">
                <a16:creationId xmlns:a16="http://schemas.microsoft.com/office/drawing/2014/main" id="{C33BBBBC-46AA-C142-9258-D03B54C020E4}"/>
              </a:ext>
            </a:extLst>
          </p:cNvPr>
          <p:cNvSpPr txBox="1"/>
          <p:nvPr/>
        </p:nvSpPr>
        <p:spPr>
          <a:xfrm>
            <a:off x="4612341" y="4531658"/>
            <a:ext cx="184731" cy="307777"/>
          </a:xfrm>
          <a:prstGeom prst="rect">
            <a:avLst/>
          </a:prstGeom>
          <a:noFill/>
        </p:spPr>
        <p:txBody>
          <a:bodyPr wrap="none" rtlCol="0">
            <a:spAutoFit/>
          </a:bodyPr>
          <a:lstStyle/>
          <a:p>
            <a:endParaRPr lang="en-US" dirty="0"/>
          </a:p>
        </p:txBody>
      </p:sp>
      <p:sp>
        <p:nvSpPr>
          <p:cNvPr id="59" name="圆角矩形 68">
            <a:extLst>
              <a:ext uri="{FF2B5EF4-FFF2-40B4-BE49-F238E27FC236}">
                <a16:creationId xmlns:a16="http://schemas.microsoft.com/office/drawing/2014/main" id="{11FEF84E-736D-F548-A0D4-784F4B7F5B65}"/>
              </a:ext>
            </a:extLst>
          </p:cNvPr>
          <p:cNvSpPr/>
          <p:nvPr/>
        </p:nvSpPr>
        <p:spPr>
          <a:xfrm>
            <a:off x="881439" y="4917579"/>
            <a:ext cx="10609729" cy="1590985"/>
          </a:xfrm>
          <a:prstGeom prst="roundRect">
            <a:avLst/>
          </a:prstGeom>
          <a:noFill/>
          <a:ln w="34925">
            <a:solidFill>
              <a:schemeClr val="bg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Microsoft YaHei"/>
              <a:ea typeface="Microsoft YaHei"/>
              <a:cs typeface="+mn-cs"/>
            </a:endParaRPr>
          </a:p>
        </p:txBody>
      </p:sp>
      <p:sp>
        <p:nvSpPr>
          <p:cNvPr id="61" name="Rectangle 60">
            <a:extLst>
              <a:ext uri="{FF2B5EF4-FFF2-40B4-BE49-F238E27FC236}">
                <a16:creationId xmlns:a16="http://schemas.microsoft.com/office/drawing/2014/main" id="{046ACB2D-8649-D341-9F45-8BB9C0A0C6CB}"/>
              </a:ext>
            </a:extLst>
          </p:cNvPr>
          <p:cNvSpPr/>
          <p:nvPr/>
        </p:nvSpPr>
        <p:spPr>
          <a:xfrm>
            <a:off x="2068179" y="5157947"/>
            <a:ext cx="8311327" cy="1154675"/>
          </a:xfrm>
          <a:prstGeom prst="rect">
            <a:avLst/>
          </a:prstGeom>
        </p:spPr>
        <p:txBody>
          <a:bodyPr wrap="square">
            <a:spAutoFit/>
          </a:bodyPr>
          <a:lstStyle/>
          <a:p>
            <a:pPr marL="285750" indent="-285750">
              <a:lnSpc>
                <a:spcPct val="150000"/>
              </a:lnSpc>
              <a:buFont typeface="Wingdings" pitchFamily="2" charset="2"/>
              <a:buChar char="§"/>
            </a:pPr>
            <a:r>
              <a:rPr lang="en-GB" sz="1600" dirty="0">
                <a:solidFill>
                  <a:srgbClr val="0070C0"/>
                </a:solidFill>
              </a:rPr>
              <a:t>The privacy policy of the new APP will follow Dyson's terms(abide </a:t>
            </a:r>
            <a:r>
              <a:rPr lang="en-GB" sz="1600" b="1" dirty="0">
                <a:solidFill>
                  <a:srgbClr val="0070C0"/>
                </a:solidFill>
              </a:rPr>
              <a:t>GDPR</a:t>
            </a:r>
            <a:r>
              <a:rPr lang="en-GB" sz="1600" dirty="0">
                <a:solidFill>
                  <a:srgbClr val="0070C0"/>
                </a:solidFill>
              </a:rPr>
              <a:t>)</a:t>
            </a:r>
          </a:p>
          <a:p>
            <a:pPr marL="285750" indent="-285750" fontAlgn="base">
              <a:lnSpc>
                <a:spcPct val="150000"/>
              </a:lnSpc>
              <a:buFont typeface="Wingdings" pitchFamily="2" charset="2"/>
              <a:buChar char="§"/>
            </a:pPr>
            <a:r>
              <a:rPr lang="en-GB" sz="1600" dirty="0">
                <a:solidFill>
                  <a:srgbClr val="0070C0"/>
                </a:solidFill>
              </a:rPr>
              <a:t>Only collect the personal data for services, products and experiences improvement</a:t>
            </a:r>
          </a:p>
          <a:p>
            <a:pPr marL="285750" indent="-285750" fontAlgn="base">
              <a:lnSpc>
                <a:spcPct val="150000"/>
              </a:lnSpc>
              <a:buFont typeface="Wingdings" pitchFamily="2" charset="2"/>
              <a:buChar char="§"/>
            </a:pPr>
            <a:r>
              <a:rPr lang="en-GB" sz="1600" b="1" dirty="0">
                <a:solidFill>
                  <a:srgbClr val="0070C0"/>
                </a:solidFill>
              </a:rPr>
              <a:t>Never sell </a:t>
            </a:r>
            <a:r>
              <a:rPr lang="en-GB" sz="1600" dirty="0">
                <a:solidFill>
                  <a:srgbClr val="0070C0"/>
                </a:solidFill>
              </a:rPr>
              <a:t>customers’ personal data and only share it as outlined in privacy policy</a:t>
            </a:r>
          </a:p>
        </p:txBody>
      </p:sp>
      <p:sp>
        <p:nvSpPr>
          <p:cNvPr id="62" name="TextBox 61">
            <a:extLst>
              <a:ext uri="{FF2B5EF4-FFF2-40B4-BE49-F238E27FC236}">
                <a16:creationId xmlns:a16="http://schemas.microsoft.com/office/drawing/2014/main" id="{6BD59808-C1E3-734B-B620-A7C00CCDA427}"/>
              </a:ext>
            </a:extLst>
          </p:cNvPr>
          <p:cNvSpPr txBox="1"/>
          <p:nvPr/>
        </p:nvSpPr>
        <p:spPr>
          <a:xfrm>
            <a:off x="5155937" y="4794681"/>
            <a:ext cx="2332038" cy="338554"/>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a:glow rad="139700">
              <a:schemeClr val="accent6">
                <a:satMod val="175000"/>
                <a:alpha val="40000"/>
              </a:schemeClr>
            </a:glow>
          </a:effectLst>
        </p:spPr>
        <p:txBody>
          <a:bodyPr wrap="square" rtlCol="0">
            <a:spAutoFit/>
          </a:bodyPr>
          <a:lstStyle/>
          <a:p>
            <a:pPr algn="ctr"/>
            <a:r>
              <a:rPr lang="en-US" sz="1600" b="1" dirty="0">
                <a:solidFill>
                  <a:schemeClr val="accent1">
                    <a:lumMod val="50000"/>
                  </a:schemeClr>
                </a:solidFill>
              </a:rPr>
              <a:t>Ethics and Privacy</a:t>
            </a:r>
          </a:p>
        </p:txBody>
      </p:sp>
    </p:spTree>
    <p:extLst>
      <p:ext uri="{BB962C8B-B14F-4D97-AF65-F5344CB8AC3E}">
        <p14:creationId xmlns:p14="http://schemas.microsoft.com/office/powerpoint/2010/main" val="354389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2"/>
          <p:cNvSpPr txBox="1">
            <a:spLocks noGrp="1"/>
          </p:cNvSpPr>
          <p:nvPr>
            <p:ph type="title"/>
          </p:nvPr>
        </p:nvSpPr>
        <p:spPr>
          <a:xfrm>
            <a:off x="311801" y="235419"/>
            <a:ext cx="11512200" cy="431100"/>
          </a:xfrm>
          <a:prstGeom prst="rect">
            <a:avLst/>
          </a:prstGeom>
        </p:spPr>
        <p:txBody>
          <a:bodyPr spcFirstLastPara="1" wrap="square" lIns="0" tIns="0" rIns="0" bIns="0" anchor="ctr" anchorCtr="0">
            <a:spAutoFit/>
          </a:bodyPr>
          <a:lstStyle/>
          <a:p>
            <a:pPr marL="0" lvl="0" indent="0" algn="l" rtl="0">
              <a:spcBef>
                <a:spcPts val="0"/>
              </a:spcBef>
              <a:spcAft>
                <a:spcPts val="0"/>
              </a:spcAft>
              <a:buNone/>
            </a:pPr>
            <a:r>
              <a:rPr lang="en-GB" dirty="0"/>
              <a:t>Implementation Plan Conclusions and Expectations</a:t>
            </a:r>
            <a:endParaRPr dirty="0"/>
          </a:p>
        </p:txBody>
      </p:sp>
      <p:sp>
        <p:nvSpPr>
          <p:cNvPr id="610" name="Google Shape;610;p42"/>
          <p:cNvSpPr txBox="1">
            <a:spLocks noGrp="1"/>
          </p:cNvSpPr>
          <p:nvPr>
            <p:ph type="body" idx="1"/>
          </p:nvPr>
        </p:nvSpPr>
        <p:spPr>
          <a:xfrm>
            <a:off x="334962" y="686922"/>
            <a:ext cx="11522400" cy="249300"/>
          </a:xfrm>
          <a:prstGeom prst="rect">
            <a:avLst/>
          </a:prstGeom>
        </p:spPr>
        <p:txBody>
          <a:bodyPr spcFirstLastPara="1" wrap="square" lIns="0" tIns="0" rIns="0" bIns="0" anchor="t" anchorCtr="0">
            <a:spAutoFit/>
          </a:bodyPr>
          <a:lstStyle/>
          <a:p>
            <a:pPr marL="0" lvl="0" indent="0" algn="l" rtl="0">
              <a:spcBef>
                <a:spcPts val="1000"/>
              </a:spcBef>
              <a:spcAft>
                <a:spcPts val="0"/>
              </a:spcAft>
              <a:buNone/>
            </a:pPr>
            <a:endParaRPr/>
          </a:p>
        </p:txBody>
      </p:sp>
      <p:grpSp>
        <p:nvGrpSpPr>
          <p:cNvPr id="5" name="Group 4">
            <a:extLst>
              <a:ext uri="{FF2B5EF4-FFF2-40B4-BE49-F238E27FC236}">
                <a16:creationId xmlns:a16="http://schemas.microsoft.com/office/drawing/2014/main" id="{DA03AD70-5392-5A41-96A3-DD237AABA9BF}"/>
              </a:ext>
            </a:extLst>
          </p:cNvPr>
          <p:cNvGrpSpPr/>
          <p:nvPr/>
        </p:nvGrpSpPr>
        <p:grpSpPr>
          <a:xfrm>
            <a:off x="178695" y="673582"/>
            <a:ext cx="12031563" cy="5735925"/>
            <a:chOff x="150960" y="753539"/>
            <a:chExt cx="12031563" cy="5735925"/>
          </a:xfrm>
        </p:grpSpPr>
        <p:sp>
          <p:nvSpPr>
            <p:cNvPr id="6" name="Freeform 8">
              <a:extLst>
                <a:ext uri="{FF2B5EF4-FFF2-40B4-BE49-F238E27FC236}">
                  <a16:creationId xmlns:a16="http://schemas.microsoft.com/office/drawing/2014/main" id="{2D427494-272C-4040-A893-449D0C880BC6}"/>
                </a:ext>
              </a:extLst>
            </p:cNvPr>
            <p:cNvSpPr>
              <a:spLocks/>
            </p:cNvSpPr>
            <p:nvPr/>
          </p:nvSpPr>
          <p:spPr bwMode="auto">
            <a:xfrm>
              <a:off x="3319192" y="4527771"/>
              <a:ext cx="428832" cy="467476"/>
            </a:xfrm>
            <a:custGeom>
              <a:avLst/>
              <a:gdLst>
                <a:gd name="T0" fmla="*/ 0 w 384"/>
                <a:gd name="T1" fmla="*/ 295 h 295"/>
                <a:gd name="T2" fmla="*/ 0 w 384"/>
                <a:gd name="T3" fmla="*/ 103 h 295"/>
                <a:gd name="T4" fmla="*/ 384 w 384"/>
                <a:gd name="T5" fmla="*/ 0 h 295"/>
                <a:gd name="T6" fmla="*/ 384 w 384"/>
                <a:gd name="T7" fmla="*/ 295 h 295"/>
                <a:gd name="T8" fmla="*/ 0 w 384"/>
                <a:gd name="T9" fmla="*/ 295 h 295"/>
              </a:gdLst>
              <a:ahLst/>
              <a:cxnLst>
                <a:cxn ang="0">
                  <a:pos x="T0" y="T1"/>
                </a:cxn>
                <a:cxn ang="0">
                  <a:pos x="T2" y="T3"/>
                </a:cxn>
                <a:cxn ang="0">
                  <a:pos x="T4" y="T5"/>
                </a:cxn>
                <a:cxn ang="0">
                  <a:pos x="T6" y="T7"/>
                </a:cxn>
                <a:cxn ang="0">
                  <a:pos x="T8" y="T9"/>
                </a:cxn>
              </a:cxnLst>
              <a:rect l="0" t="0" r="r" b="b"/>
              <a:pathLst>
                <a:path w="384" h="295">
                  <a:moveTo>
                    <a:pt x="0" y="295"/>
                  </a:moveTo>
                  <a:lnTo>
                    <a:pt x="0" y="103"/>
                  </a:lnTo>
                  <a:lnTo>
                    <a:pt x="384" y="0"/>
                  </a:lnTo>
                  <a:lnTo>
                    <a:pt x="384" y="295"/>
                  </a:lnTo>
                  <a:lnTo>
                    <a:pt x="0" y="295"/>
                  </a:lnTo>
                  <a:close/>
                </a:path>
              </a:pathLst>
            </a:custGeom>
            <a:solidFill>
              <a:sysClr val="window" lastClr="FFFFFF">
                <a:lumMod val="75000"/>
              </a:sysClr>
            </a:solidFill>
            <a:ln w="12700" cap="flat" cmpd="sng">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13781"/>
                </a:solidFill>
                <a:effectLst/>
                <a:uLnTx/>
                <a:uFillTx/>
                <a:latin typeface="Microsoft YaHei"/>
                <a:ea typeface="Microsoft YaHei"/>
                <a:cs typeface="+mn-cs"/>
                <a:sym typeface="+mn-lt"/>
              </a:endParaRPr>
            </a:p>
          </p:txBody>
        </p:sp>
        <p:sp>
          <p:nvSpPr>
            <p:cNvPr id="7" name="Freeform 9">
              <a:extLst>
                <a:ext uri="{FF2B5EF4-FFF2-40B4-BE49-F238E27FC236}">
                  <a16:creationId xmlns:a16="http://schemas.microsoft.com/office/drawing/2014/main" id="{7A29E8C9-A27D-4241-A62D-D2311ED99BDB}"/>
                </a:ext>
              </a:extLst>
            </p:cNvPr>
            <p:cNvSpPr>
              <a:spLocks/>
            </p:cNvSpPr>
            <p:nvPr/>
          </p:nvSpPr>
          <p:spPr bwMode="auto">
            <a:xfrm>
              <a:off x="7047025" y="4101668"/>
              <a:ext cx="391782" cy="440329"/>
            </a:xfrm>
            <a:custGeom>
              <a:avLst/>
              <a:gdLst>
                <a:gd name="T0" fmla="*/ 0 w 384"/>
                <a:gd name="T1" fmla="*/ 295 h 295"/>
                <a:gd name="T2" fmla="*/ 0 w 384"/>
                <a:gd name="T3" fmla="*/ 103 h 295"/>
                <a:gd name="T4" fmla="*/ 384 w 384"/>
                <a:gd name="T5" fmla="*/ 0 h 295"/>
                <a:gd name="T6" fmla="*/ 384 w 384"/>
                <a:gd name="T7" fmla="*/ 295 h 295"/>
                <a:gd name="T8" fmla="*/ 0 w 384"/>
                <a:gd name="T9" fmla="*/ 295 h 295"/>
              </a:gdLst>
              <a:ahLst/>
              <a:cxnLst>
                <a:cxn ang="0">
                  <a:pos x="T0" y="T1"/>
                </a:cxn>
                <a:cxn ang="0">
                  <a:pos x="T2" y="T3"/>
                </a:cxn>
                <a:cxn ang="0">
                  <a:pos x="T4" y="T5"/>
                </a:cxn>
                <a:cxn ang="0">
                  <a:pos x="T6" y="T7"/>
                </a:cxn>
                <a:cxn ang="0">
                  <a:pos x="T8" y="T9"/>
                </a:cxn>
              </a:cxnLst>
              <a:rect l="0" t="0" r="r" b="b"/>
              <a:pathLst>
                <a:path w="384" h="295">
                  <a:moveTo>
                    <a:pt x="0" y="295"/>
                  </a:moveTo>
                  <a:lnTo>
                    <a:pt x="0" y="103"/>
                  </a:lnTo>
                  <a:lnTo>
                    <a:pt x="384" y="0"/>
                  </a:lnTo>
                  <a:lnTo>
                    <a:pt x="384" y="295"/>
                  </a:lnTo>
                  <a:lnTo>
                    <a:pt x="0" y="295"/>
                  </a:lnTo>
                  <a:close/>
                </a:path>
              </a:pathLst>
            </a:custGeom>
            <a:solidFill>
              <a:sysClr val="window" lastClr="FFFFFF">
                <a:lumMod val="75000"/>
              </a:sysClr>
            </a:solidFill>
            <a:ln w="12700" cap="flat" cmpd="sng">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13781"/>
                </a:solidFill>
                <a:effectLst/>
                <a:uLnTx/>
                <a:uFillTx/>
                <a:latin typeface="Microsoft YaHei"/>
                <a:ea typeface="Microsoft YaHei"/>
                <a:cs typeface="+mn-cs"/>
                <a:sym typeface="+mn-lt"/>
              </a:endParaRPr>
            </a:p>
          </p:txBody>
        </p:sp>
        <p:cxnSp>
          <p:nvCxnSpPr>
            <p:cNvPr id="8" name="Elbow Connector 74">
              <a:extLst>
                <a:ext uri="{FF2B5EF4-FFF2-40B4-BE49-F238E27FC236}">
                  <a16:creationId xmlns:a16="http://schemas.microsoft.com/office/drawing/2014/main" id="{56796187-8D55-3B44-B2E6-9C015137E43D}"/>
                </a:ext>
              </a:extLst>
            </p:cNvPr>
            <p:cNvCxnSpPr>
              <a:cxnSpLocks/>
            </p:cNvCxnSpPr>
            <p:nvPr/>
          </p:nvCxnSpPr>
          <p:spPr>
            <a:xfrm flipV="1">
              <a:off x="669602" y="4537925"/>
              <a:ext cx="5743142" cy="457200"/>
            </a:xfrm>
            <a:prstGeom prst="bentConnector3">
              <a:avLst>
                <a:gd name="adj1" fmla="val 53495"/>
              </a:avLst>
            </a:prstGeom>
            <a:noFill/>
            <a:ln w="12700" cap="flat" cmpd="sng" algn="ctr">
              <a:solidFill>
                <a:schemeClr val="bg1">
                  <a:lumMod val="65000"/>
                </a:schemeClr>
              </a:solidFill>
              <a:prstDash val="solid"/>
            </a:ln>
            <a:effectLst/>
          </p:spPr>
        </p:cxnSp>
        <p:cxnSp>
          <p:nvCxnSpPr>
            <p:cNvPr id="9" name="Straight Connector 8">
              <a:extLst>
                <a:ext uri="{FF2B5EF4-FFF2-40B4-BE49-F238E27FC236}">
                  <a16:creationId xmlns:a16="http://schemas.microsoft.com/office/drawing/2014/main" id="{45864023-CE9B-9047-9336-0EEB9D173DE9}"/>
                </a:ext>
              </a:extLst>
            </p:cNvPr>
            <p:cNvCxnSpPr>
              <a:cxnSpLocks/>
            </p:cNvCxnSpPr>
            <p:nvPr/>
          </p:nvCxnSpPr>
          <p:spPr>
            <a:xfrm>
              <a:off x="9504944" y="3600166"/>
              <a:ext cx="2143889" cy="0"/>
            </a:xfrm>
            <a:prstGeom prst="line">
              <a:avLst/>
            </a:prstGeom>
            <a:noFill/>
            <a:ln w="12700" cap="flat" cmpd="sng" algn="ctr">
              <a:solidFill>
                <a:schemeClr val="bg1">
                  <a:lumMod val="65000"/>
                </a:schemeClr>
              </a:solidFill>
              <a:prstDash val="solid"/>
            </a:ln>
            <a:effectLst/>
          </p:spPr>
        </p:cxnSp>
        <p:sp>
          <p:nvSpPr>
            <p:cNvPr id="10" name="文本框 186">
              <a:extLst>
                <a:ext uri="{FF2B5EF4-FFF2-40B4-BE49-F238E27FC236}">
                  <a16:creationId xmlns:a16="http://schemas.microsoft.com/office/drawing/2014/main" id="{434C2FB0-1CAE-E944-B9C3-B0CDB449F01A}"/>
                </a:ext>
              </a:extLst>
            </p:cNvPr>
            <p:cNvSpPr txBox="1"/>
            <p:nvPr/>
          </p:nvSpPr>
          <p:spPr>
            <a:xfrm>
              <a:off x="5566450" y="1202607"/>
              <a:ext cx="2774951" cy="430374"/>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en-GB" altLang="zh-CN" sz="2000" b="1" i="0" u="none" strike="noStrike" kern="1200" cap="none" spc="0" normalizeH="0" baseline="0" noProof="0" dirty="0">
                  <a:ln>
                    <a:noFill/>
                  </a:ln>
                  <a:solidFill>
                    <a:srgbClr val="ACCBF9">
                      <a:lumMod val="50000"/>
                    </a:srgbClr>
                  </a:solidFill>
                  <a:effectLst/>
                  <a:uLnTx/>
                  <a:uFillTx/>
                  <a:latin typeface="Microsoft YaHei"/>
                  <a:ea typeface="Microsoft YaHei"/>
                  <a:sym typeface="+mn-lt"/>
                </a:rPr>
                <a:t>Phase One</a:t>
              </a:r>
              <a:endParaRPr kumimoji="0" lang="zh-CN" altLang="en-US" sz="2000" b="1" i="0" u="none" strike="noStrike" kern="1200" cap="none" spc="0" normalizeH="0" baseline="0" noProof="0" dirty="0">
                <a:ln>
                  <a:noFill/>
                </a:ln>
                <a:solidFill>
                  <a:srgbClr val="ACCBF9">
                    <a:lumMod val="50000"/>
                  </a:srgbClr>
                </a:solidFill>
                <a:effectLst/>
                <a:uLnTx/>
                <a:uFillTx/>
                <a:latin typeface="Microsoft YaHei"/>
                <a:ea typeface="Microsoft YaHei"/>
                <a:sym typeface="+mn-lt"/>
              </a:endParaRPr>
            </a:p>
          </p:txBody>
        </p:sp>
        <p:sp>
          <p:nvSpPr>
            <p:cNvPr id="11" name="Rectangle 10">
              <a:extLst>
                <a:ext uri="{FF2B5EF4-FFF2-40B4-BE49-F238E27FC236}">
                  <a16:creationId xmlns:a16="http://schemas.microsoft.com/office/drawing/2014/main" id="{8AD4AABF-3297-384D-8714-8E2D63E6C497}"/>
                </a:ext>
              </a:extLst>
            </p:cNvPr>
            <p:cNvSpPr/>
            <p:nvPr/>
          </p:nvSpPr>
          <p:spPr>
            <a:xfrm>
              <a:off x="6204269" y="1599265"/>
              <a:ext cx="1479436" cy="276999"/>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ACCBF9">
                      <a:lumMod val="50000"/>
                    </a:srgbClr>
                  </a:solidFill>
                  <a:effectLst/>
                  <a:uLnTx/>
                  <a:uFillTx/>
                  <a:latin typeface="Microsoft YaHei"/>
                  <a:ea typeface="Microsoft YaHei"/>
                  <a:cs typeface="+mn-ea"/>
                  <a:sym typeface="+mn-lt"/>
                </a:rPr>
                <a:t>~4 months</a:t>
              </a:r>
              <a:endParaRPr kumimoji="0" lang="en-US" sz="1200" b="1" i="0" u="none" strike="noStrike" kern="1200" cap="none" spc="0" normalizeH="0" baseline="0" noProof="0" dirty="0">
                <a:ln>
                  <a:noFill/>
                </a:ln>
                <a:solidFill>
                  <a:srgbClr val="ACCBF9">
                    <a:lumMod val="50000"/>
                  </a:srgbClr>
                </a:solidFill>
                <a:effectLst/>
                <a:uLnTx/>
                <a:uFillTx/>
                <a:latin typeface="Microsoft YaHei"/>
                <a:ea typeface="Microsoft YaHei"/>
                <a:cs typeface="+mn-cs"/>
                <a:sym typeface="+mn-lt"/>
              </a:endParaRPr>
            </a:p>
          </p:txBody>
        </p:sp>
        <p:sp>
          <p:nvSpPr>
            <p:cNvPr id="12" name="文本框 16">
              <a:extLst>
                <a:ext uri="{FF2B5EF4-FFF2-40B4-BE49-F238E27FC236}">
                  <a16:creationId xmlns:a16="http://schemas.microsoft.com/office/drawing/2014/main" id="{2EED253B-993B-C847-A409-B641513794A6}"/>
                </a:ext>
              </a:extLst>
            </p:cNvPr>
            <p:cNvSpPr txBox="1"/>
            <p:nvPr/>
          </p:nvSpPr>
          <p:spPr>
            <a:xfrm>
              <a:off x="7175476" y="1057002"/>
              <a:ext cx="518616" cy="600946"/>
            </a:xfrm>
            <a:prstGeom prst="rect">
              <a:avLst/>
            </a:prstGeom>
            <a:noFill/>
          </p:spPr>
          <p:txBody>
            <a:bodyPr wrap="none" numCol="1" rtlCol="0">
              <a:prstTxWarp prst="textPlain">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617" rtl="0" eaLnBrk="1" fontAlgn="auto" latinLnBrk="0" hangingPunct="1">
                <a:lnSpc>
                  <a:spcPct val="100000"/>
                </a:lnSpc>
                <a:spcBef>
                  <a:spcPts val="0"/>
                </a:spcBef>
                <a:spcAft>
                  <a:spcPts val="0"/>
                </a:spcAft>
                <a:buClrTx/>
                <a:buSzTx/>
                <a:buFontTx/>
                <a:buNone/>
                <a:tabLst/>
                <a:defRPr/>
              </a:pPr>
              <a:r>
                <a:rPr kumimoji="0" lang="en-US" altLang="zh-CN" sz="7198" b="0" i="1" u="none" strike="noStrike" kern="1200" cap="none" spc="0" normalizeH="0" baseline="0" noProof="0" dirty="0">
                  <a:ln>
                    <a:noFill/>
                  </a:ln>
                  <a:solidFill>
                    <a:prstClr val="black">
                      <a:lumMod val="50000"/>
                      <a:lumOff val="50000"/>
                      <a:alpha val="33000"/>
                    </a:prstClr>
                  </a:solidFill>
                  <a:effectLst/>
                  <a:uLnTx/>
                  <a:uFillTx/>
                  <a:latin typeface="Microsoft YaHei"/>
                  <a:ea typeface="Microsoft YaHei"/>
                  <a:cs typeface="+mn-ea"/>
                  <a:sym typeface="+mn-lt"/>
                </a:rPr>
                <a:t>01</a:t>
              </a:r>
              <a:endParaRPr kumimoji="0" lang="zh-CN" altLang="en-US" sz="7198" b="0" i="1" u="none" strike="noStrike" kern="1200" cap="none" spc="0" normalizeH="0" baseline="0" noProof="0" dirty="0">
                <a:ln>
                  <a:noFill/>
                </a:ln>
                <a:solidFill>
                  <a:prstClr val="black">
                    <a:lumMod val="50000"/>
                    <a:lumOff val="50000"/>
                    <a:alpha val="33000"/>
                  </a:prstClr>
                </a:solidFill>
                <a:effectLst/>
                <a:uLnTx/>
                <a:uFillTx/>
                <a:latin typeface="Microsoft YaHei"/>
                <a:ea typeface="Microsoft YaHei"/>
                <a:cs typeface="+mn-ea"/>
                <a:sym typeface="+mn-lt"/>
              </a:endParaRPr>
            </a:p>
          </p:txBody>
        </p:sp>
        <p:sp>
          <p:nvSpPr>
            <p:cNvPr id="13" name="Arrow: Curved Left 12">
              <a:extLst>
                <a:ext uri="{FF2B5EF4-FFF2-40B4-BE49-F238E27FC236}">
                  <a16:creationId xmlns:a16="http://schemas.microsoft.com/office/drawing/2014/main" id="{19A799F5-D3B9-D64A-93B5-F8C1492252B8}"/>
                </a:ext>
              </a:extLst>
            </p:cNvPr>
            <p:cNvSpPr>
              <a:spLocks/>
            </p:cNvSpPr>
            <p:nvPr/>
          </p:nvSpPr>
          <p:spPr>
            <a:xfrm rot="10800000">
              <a:off x="150960" y="3167268"/>
              <a:ext cx="484514" cy="2902832"/>
            </a:xfrm>
            <a:prstGeom prst="curvedLeftArrow">
              <a:avLst/>
            </a:prstGeom>
            <a:solidFill>
              <a:schemeClr val="accent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YaHei"/>
                <a:ea typeface="Microsoft YaHei"/>
                <a:cs typeface="+mn-cs"/>
                <a:sym typeface="+mn-lt"/>
              </a:endParaRPr>
            </a:p>
          </p:txBody>
        </p:sp>
        <p:sp>
          <p:nvSpPr>
            <p:cNvPr id="14" name="Arrow: Curved Left 13">
              <a:extLst>
                <a:ext uri="{FF2B5EF4-FFF2-40B4-BE49-F238E27FC236}">
                  <a16:creationId xmlns:a16="http://schemas.microsoft.com/office/drawing/2014/main" id="{23414F0D-DD74-714A-89F6-8319B83E65A3}"/>
                </a:ext>
              </a:extLst>
            </p:cNvPr>
            <p:cNvSpPr>
              <a:spLocks/>
            </p:cNvSpPr>
            <p:nvPr/>
          </p:nvSpPr>
          <p:spPr>
            <a:xfrm>
              <a:off x="11576344" y="2574527"/>
              <a:ext cx="422464" cy="2902832"/>
            </a:xfrm>
            <a:prstGeom prst="curvedLeftArrow">
              <a:avLst/>
            </a:prstGeom>
            <a:solidFill>
              <a:schemeClr val="accent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YaHei"/>
                <a:ea typeface="Microsoft YaHei"/>
                <a:cs typeface="+mn-cs"/>
                <a:sym typeface="+mn-lt"/>
              </a:endParaRPr>
            </a:p>
          </p:txBody>
        </p:sp>
        <p:sp>
          <p:nvSpPr>
            <p:cNvPr id="15" name="TextBox 50">
              <a:extLst>
                <a:ext uri="{FF2B5EF4-FFF2-40B4-BE49-F238E27FC236}">
                  <a16:creationId xmlns:a16="http://schemas.microsoft.com/office/drawing/2014/main" id="{359B95BB-86DA-3645-ABB9-01BC419F829F}"/>
                </a:ext>
              </a:extLst>
            </p:cNvPr>
            <p:cNvSpPr txBox="1"/>
            <p:nvPr/>
          </p:nvSpPr>
          <p:spPr>
            <a:xfrm>
              <a:off x="4399952" y="5864426"/>
              <a:ext cx="374918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zh-CN" sz="1400" b="1" i="0" u="none" strike="noStrike" kern="0" cap="none" spc="0" normalizeH="0" baseline="0" noProof="0" dirty="0">
                  <a:ln>
                    <a:noFill/>
                  </a:ln>
                  <a:solidFill>
                    <a:prstClr val="black"/>
                  </a:solidFill>
                  <a:effectLst/>
                  <a:uLnTx/>
                  <a:uFillTx/>
                  <a:latin typeface="Calibri" panose="020F0502020204030204" pitchFamily="34" charset="0"/>
                  <a:ea typeface="Microsoft YaHei"/>
                  <a:cs typeface="Calibri" panose="020F0502020204030204" pitchFamily="34" charset="0"/>
                  <a:sym typeface="+mn-lt"/>
                </a:rPr>
                <a:t>Continuous Delivery</a:t>
              </a:r>
              <a:endParaRPr kumimoji="0" lang="zh-CN" altLang="en-US" sz="1400" b="1" i="0" u="none" strike="noStrike" kern="0" cap="none" spc="0" normalizeH="0" baseline="0" noProof="0" dirty="0">
                <a:ln>
                  <a:noFill/>
                </a:ln>
                <a:solidFill>
                  <a:prstClr val="black"/>
                </a:solidFill>
                <a:effectLst/>
                <a:uLnTx/>
                <a:uFillTx/>
                <a:latin typeface="Calibri" panose="020F0502020204030204" pitchFamily="34" charset="0"/>
                <a:ea typeface="Microsoft YaHei"/>
                <a:cs typeface="Calibri" panose="020F0502020204030204" pitchFamily="34" charset="0"/>
                <a:sym typeface="+mn-lt"/>
              </a:endParaRPr>
            </a:p>
          </p:txBody>
        </p:sp>
        <p:grpSp>
          <p:nvGrpSpPr>
            <p:cNvPr id="16" name="Group 15">
              <a:extLst>
                <a:ext uri="{FF2B5EF4-FFF2-40B4-BE49-F238E27FC236}">
                  <a16:creationId xmlns:a16="http://schemas.microsoft.com/office/drawing/2014/main" id="{5BC67C2B-274F-1F47-A0D9-605457D36E4B}"/>
                </a:ext>
              </a:extLst>
            </p:cNvPr>
            <p:cNvGrpSpPr/>
            <p:nvPr/>
          </p:nvGrpSpPr>
          <p:grpSpPr>
            <a:xfrm>
              <a:off x="2101784" y="6171617"/>
              <a:ext cx="8387364" cy="269435"/>
              <a:chOff x="6103445" y="6075168"/>
              <a:chExt cx="3744059" cy="357449"/>
            </a:xfrm>
          </p:grpSpPr>
          <p:sp>
            <p:nvSpPr>
              <p:cNvPr id="63" name="Arrow: Chevron 62">
                <a:extLst>
                  <a:ext uri="{FF2B5EF4-FFF2-40B4-BE49-F238E27FC236}">
                    <a16:creationId xmlns:a16="http://schemas.microsoft.com/office/drawing/2014/main" id="{13F707E6-2C89-D84F-8BB0-9CF1E405FFA2}"/>
                  </a:ext>
                </a:extLst>
              </p:cNvPr>
              <p:cNvSpPr>
                <a:spLocks/>
              </p:cNvSpPr>
              <p:nvPr/>
            </p:nvSpPr>
            <p:spPr>
              <a:xfrm>
                <a:off x="6103445" y="6075169"/>
                <a:ext cx="1203524" cy="357442"/>
              </a:xfrm>
              <a:prstGeom prst="chevron">
                <a:avLst>
                  <a:gd name="adj" fmla="val 35898"/>
                </a:avLst>
              </a:prstGeom>
              <a:solidFill>
                <a:srgbClr val="D8D8D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dirty="0">
                    <a:ln>
                      <a:noFill/>
                    </a:ln>
                    <a:solidFill>
                      <a:srgbClr val="242852"/>
                    </a:solidFill>
                    <a:effectLst/>
                    <a:uLnTx/>
                    <a:uFillTx/>
                    <a:latin typeface="Microsoft YaHei"/>
                    <a:ea typeface="Microsoft YaHei"/>
                    <a:cs typeface="+mn-ea"/>
                    <a:sym typeface="+mn-lt"/>
                  </a:rPr>
                  <a:t>Maintenance</a:t>
                </a:r>
                <a:endParaRPr kumimoji="0" lang="zh-CN" altLang="en-US" sz="1200" b="1" i="0" u="none" strike="noStrike" kern="0" cap="none" spc="0" normalizeH="0" baseline="0" noProof="0" dirty="0">
                  <a:ln>
                    <a:noFill/>
                  </a:ln>
                  <a:solidFill>
                    <a:srgbClr val="242852"/>
                  </a:solidFill>
                  <a:effectLst/>
                  <a:uLnTx/>
                  <a:uFillTx/>
                  <a:latin typeface="Microsoft YaHei"/>
                  <a:ea typeface="Microsoft YaHei"/>
                  <a:cs typeface="+mn-ea"/>
                  <a:sym typeface="+mn-lt"/>
                </a:endParaRPr>
              </a:p>
            </p:txBody>
          </p:sp>
          <p:sp>
            <p:nvSpPr>
              <p:cNvPr id="64" name="Arrow: Chevron 63">
                <a:extLst>
                  <a:ext uri="{FF2B5EF4-FFF2-40B4-BE49-F238E27FC236}">
                    <a16:creationId xmlns:a16="http://schemas.microsoft.com/office/drawing/2014/main" id="{ECB30A9F-DC48-5644-B146-326B689DA522}"/>
                  </a:ext>
                </a:extLst>
              </p:cNvPr>
              <p:cNvSpPr>
                <a:spLocks/>
              </p:cNvSpPr>
              <p:nvPr/>
            </p:nvSpPr>
            <p:spPr>
              <a:xfrm>
                <a:off x="7373712" y="6075175"/>
                <a:ext cx="1203524" cy="357442"/>
              </a:xfrm>
              <a:prstGeom prst="chevron">
                <a:avLst>
                  <a:gd name="adj" fmla="val 35898"/>
                </a:avLst>
              </a:prstGeom>
              <a:solidFill>
                <a:srgbClr val="D8D8D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dirty="0">
                    <a:ln>
                      <a:noFill/>
                    </a:ln>
                    <a:solidFill>
                      <a:srgbClr val="242852"/>
                    </a:solidFill>
                    <a:effectLst/>
                    <a:uLnTx/>
                    <a:uFillTx/>
                    <a:latin typeface="Microsoft YaHei"/>
                    <a:ea typeface="Microsoft YaHei"/>
                    <a:cs typeface="+mn-ea"/>
                    <a:sym typeface="+mn-lt"/>
                  </a:rPr>
                  <a:t>Demand Mining</a:t>
                </a:r>
                <a:endParaRPr kumimoji="0" lang="zh-CN" altLang="en-US" sz="1200" b="1" i="0" u="none" strike="noStrike" kern="0" cap="none" spc="0" normalizeH="0" baseline="0" noProof="0" dirty="0">
                  <a:ln>
                    <a:noFill/>
                  </a:ln>
                  <a:solidFill>
                    <a:srgbClr val="242852"/>
                  </a:solidFill>
                  <a:effectLst/>
                  <a:uLnTx/>
                  <a:uFillTx/>
                  <a:latin typeface="Microsoft YaHei"/>
                  <a:ea typeface="Microsoft YaHei"/>
                  <a:cs typeface="+mn-ea"/>
                  <a:sym typeface="+mn-lt"/>
                </a:endParaRPr>
              </a:p>
            </p:txBody>
          </p:sp>
          <p:sp>
            <p:nvSpPr>
              <p:cNvPr id="65" name="Arrow: Chevron 64">
                <a:extLst>
                  <a:ext uri="{FF2B5EF4-FFF2-40B4-BE49-F238E27FC236}">
                    <a16:creationId xmlns:a16="http://schemas.microsoft.com/office/drawing/2014/main" id="{30DFCCF3-AF96-5E43-9C36-43F53AA83516}"/>
                  </a:ext>
                </a:extLst>
              </p:cNvPr>
              <p:cNvSpPr>
                <a:spLocks/>
              </p:cNvSpPr>
              <p:nvPr/>
            </p:nvSpPr>
            <p:spPr>
              <a:xfrm>
                <a:off x="8643980" y="6075168"/>
                <a:ext cx="1203524" cy="357441"/>
              </a:xfrm>
              <a:prstGeom prst="chevron">
                <a:avLst>
                  <a:gd name="adj" fmla="val 35898"/>
                </a:avLst>
              </a:prstGeom>
              <a:solidFill>
                <a:srgbClr val="D8D8D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dirty="0">
                    <a:ln>
                      <a:noFill/>
                    </a:ln>
                    <a:solidFill>
                      <a:srgbClr val="242852"/>
                    </a:solidFill>
                    <a:effectLst/>
                    <a:uLnTx/>
                    <a:uFillTx/>
                    <a:latin typeface="Microsoft YaHei"/>
                    <a:ea typeface="Microsoft YaHei"/>
                    <a:cs typeface="+mn-ea"/>
                    <a:sym typeface="+mn-lt"/>
                  </a:rPr>
                  <a:t>Iteration</a:t>
                </a:r>
                <a:endParaRPr kumimoji="0" lang="zh-CN" altLang="en-US" sz="1200" b="1" i="0" u="none" strike="noStrike" kern="0" cap="none" spc="0" normalizeH="0" baseline="0" noProof="0" dirty="0">
                  <a:ln>
                    <a:noFill/>
                  </a:ln>
                  <a:solidFill>
                    <a:srgbClr val="242852"/>
                  </a:solidFill>
                  <a:effectLst/>
                  <a:uLnTx/>
                  <a:uFillTx/>
                  <a:latin typeface="Microsoft YaHei"/>
                  <a:ea typeface="Microsoft YaHei"/>
                  <a:cs typeface="+mn-ea"/>
                  <a:sym typeface="+mn-lt"/>
                </a:endParaRPr>
              </a:p>
            </p:txBody>
          </p:sp>
        </p:grpSp>
        <p:grpSp>
          <p:nvGrpSpPr>
            <p:cNvPr id="17" name="Group 16">
              <a:extLst>
                <a:ext uri="{FF2B5EF4-FFF2-40B4-BE49-F238E27FC236}">
                  <a16:creationId xmlns:a16="http://schemas.microsoft.com/office/drawing/2014/main" id="{92B5E91F-5D5F-104E-BC29-30F8A552DBC8}"/>
                </a:ext>
              </a:extLst>
            </p:cNvPr>
            <p:cNvGrpSpPr/>
            <p:nvPr/>
          </p:nvGrpSpPr>
          <p:grpSpPr>
            <a:xfrm>
              <a:off x="1128322" y="5985865"/>
              <a:ext cx="10255225" cy="503599"/>
              <a:chOff x="8167433" y="5794093"/>
              <a:chExt cx="3392204" cy="619746"/>
            </a:xfrm>
          </p:grpSpPr>
          <p:cxnSp>
            <p:nvCxnSpPr>
              <p:cNvPr id="59" name="Connector: Elbow 58">
                <a:extLst>
                  <a:ext uri="{FF2B5EF4-FFF2-40B4-BE49-F238E27FC236}">
                    <a16:creationId xmlns:a16="http://schemas.microsoft.com/office/drawing/2014/main" id="{7E3AFBD1-8B3C-514F-897F-FE9617397A18}"/>
                  </a:ext>
                </a:extLst>
              </p:cNvPr>
              <p:cNvCxnSpPr>
                <a:cxnSpLocks/>
              </p:cNvCxnSpPr>
              <p:nvPr/>
            </p:nvCxnSpPr>
            <p:spPr>
              <a:xfrm rot="16200000" flipH="1">
                <a:off x="7963928" y="5997598"/>
                <a:ext cx="619746" cy="212736"/>
              </a:xfrm>
              <a:prstGeom prst="bentConnector3">
                <a:avLst>
                  <a:gd name="adj1" fmla="val 100152"/>
                </a:avLst>
              </a:prstGeom>
              <a:noFill/>
              <a:ln w="25400" cap="flat" cmpd="sng" algn="ctr">
                <a:solidFill>
                  <a:sysClr val="windowText" lastClr="000000"/>
                </a:solidFill>
                <a:prstDash val="solid"/>
                <a:miter lim="800000"/>
                <a:tailEnd type="none"/>
              </a:ln>
              <a:effectLst/>
            </p:spPr>
          </p:cxnSp>
          <p:cxnSp>
            <p:nvCxnSpPr>
              <p:cNvPr id="60" name="Straight Connector 59">
                <a:extLst>
                  <a:ext uri="{FF2B5EF4-FFF2-40B4-BE49-F238E27FC236}">
                    <a16:creationId xmlns:a16="http://schemas.microsoft.com/office/drawing/2014/main" id="{FC0FF29E-E987-534E-8FE7-2525A6D3DB87}"/>
                  </a:ext>
                </a:extLst>
              </p:cNvPr>
              <p:cNvCxnSpPr>
                <a:cxnSpLocks/>
              </p:cNvCxnSpPr>
              <p:nvPr/>
            </p:nvCxnSpPr>
            <p:spPr>
              <a:xfrm>
                <a:off x="8167433" y="5805192"/>
                <a:ext cx="1267213" cy="0"/>
              </a:xfrm>
              <a:prstGeom prst="line">
                <a:avLst/>
              </a:prstGeom>
              <a:noFill/>
              <a:ln w="25400" cap="flat" cmpd="sng" algn="ctr">
                <a:solidFill>
                  <a:sysClr val="windowText" lastClr="000000"/>
                </a:solidFill>
                <a:prstDash val="solid"/>
                <a:miter lim="800000"/>
              </a:ln>
              <a:effectLst/>
            </p:spPr>
          </p:cxnSp>
          <p:cxnSp>
            <p:nvCxnSpPr>
              <p:cNvPr id="61" name="Connector: Elbow 60">
                <a:extLst>
                  <a:ext uri="{FF2B5EF4-FFF2-40B4-BE49-F238E27FC236}">
                    <a16:creationId xmlns:a16="http://schemas.microsoft.com/office/drawing/2014/main" id="{15346865-545F-2748-9ABF-2D429B096FB5}"/>
                  </a:ext>
                </a:extLst>
              </p:cNvPr>
              <p:cNvCxnSpPr>
                <a:cxnSpLocks/>
              </p:cNvCxnSpPr>
              <p:nvPr/>
            </p:nvCxnSpPr>
            <p:spPr>
              <a:xfrm rot="5400000">
                <a:off x="11172918" y="5981037"/>
                <a:ext cx="551854" cy="215971"/>
              </a:xfrm>
              <a:prstGeom prst="bentConnector3">
                <a:avLst>
                  <a:gd name="adj1" fmla="val 100392"/>
                </a:avLst>
              </a:prstGeom>
              <a:noFill/>
              <a:ln w="25400" cap="flat" cmpd="sng" algn="ctr">
                <a:solidFill>
                  <a:sysClr val="windowText" lastClr="000000"/>
                </a:solidFill>
                <a:prstDash val="solid"/>
                <a:miter lim="800000"/>
                <a:tailEnd type="none"/>
              </a:ln>
              <a:effectLst/>
            </p:spPr>
          </p:cxnSp>
          <p:cxnSp>
            <p:nvCxnSpPr>
              <p:cNvPr id="62" name="Straight Connector 61">
                <a:extLst>
                  <a:ext uri="{FF2B5EF4-FFF2-40B4-BE49-F238E27FC236}">
                    <a16:creationId xmlns:a16="http://schemas.microsoft.com/office/drawing/2014/main" id="{484689D3-BAD8-6043-A8C3-391AF820CA4F}"/>
                  </a:ext>
                </a:extLst>
              </p:cNvPr>
              <p:cNvCxnSpPr>
                <a:cxnSpLocks/>
              </p:cNvCxnSpPr>
              <p:nvPr/>
            </p:nvCxnSpPr>
            <p:spPr>
              <a:xfrm flipV="1">
                <a:off x="10271760" y="5805192"/>
                <a:ext cx="1287877" cy="7903"/>
              </a:xfrm>
              <a:prstGeom prst="line">
                <a:avLst/>
              </a:prstGeom>
              <a:noFill/>
              <a:ln w="25400" cap="flat" cmpd="sng" algn="ctr">
                <a:solidFill>
                  <a:sysClr val="windowText" lastClr="000000"/>
                </a:solidFill>
                <a:prstDash val="solid"/>
                <a:miter lim="800000"/>
              </a:ln>
              <a:effectLst/>
            </p:spPr>
          </p:cxnSp>
        </p:grpSp>
        <p:sp>
          <p:nvSpPr>
            <p:cNvPr id="18" name="Rectangle 17">
              <a:extLst>
                <a:ext uri="{FF2B5EF4-FFF2-40B4-BE49-F238E27FC236}">
                  <a16:creationId xmlns:a16="http://schemas.microsoft.com/office/drawing/2014/main" id="{87819248-764D-794A-848D-812952C58232}"/>
                </a:ext>
              </a:extLst>
            </p:cNvPr>
            <p:cNvSpPr>
              <a:spLocks/>
            </p:cNvSpPr>
            <p:nvPr/>
          </p:nvSpPr>
          <p:spPr>
            <a:xfrm>
              <a:off x="749461" y="2825109"/>
              <a:ext cx="1801712" cy="1203022"/>
            </a:xfrm>
            <a:prstGeom prst="rect">
              <a:avLst/>
            </a:prstGeom>
            <a:pattFill prst="pct25">
              <a:fgClr>
                <a:schemeClr val="bg2">
                  <a:lumMod val="20000"/>
                  <a:lumOff val="80000"/>
                </a:schemeClr>
              </a:fgClr>
              <a:bgClr>
                <a:schemeClr val="bg1"/>
              </a:bgClr>
            </a:patt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601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Project Alignment</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Regression Model</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Recommender System Model</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Text Analytics</a:t>
              </a:r>
            </a:p>
          </p:txBody>
        </p:sp>
        <p:cxnSp>
          <p:nvCxnSpPr>
            <p:cNvPr id="19" name="Straight Arrow Connector 18">
              <a:extLst>
                <a:ext uri="{FF2B5EF4-FFF2-40B4-BE49-F238E27FC236}">
                  <a16:creationId xmlns:a16="http://schemas.microsoft.com/office/drawing/2014/main" id="{F90FA06C-844E-2144-BDC9-6D9C902CAC2C}"/>
                </a:ext>
              </a:extLst>
            </p:cNvPr>
            <p:cNvCxnSpPr>
              <a:cxnSpLocks/>
            </p:cNvCxnSpPr>
            <p:nvPr/>
          </p:nvCxnSpPr>
          <p:spPr>
            <a:xfrm>
              <a:off x="3094623" y="2897916"/>
              <a:ext cx="1833763" cy="0"/>
            </a:xfrm>
            <a:prstGeom prst="straightConnector1">
              <a:avLst/>
            </a:prstGeom>
            <a:ln w="12700">
              <a:solidFill>
                <a:srgbClr val="C39BE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69C0EF-A4D7-D341-897D-8BD5A68AF66C}"/>
                </a:ext>
              </a:extLst>
            </p:cNvPr>
            <p:cNvCxnSpPr>
              <a:cxnSpLocks/>
            </p:cNvCxnSpPr>
            <p:nvPr/>
          </p:nvCxnSpPr>
          <p:spPr>
            <a:xfrm>
              <a:off x="3086287" y="2765734"/>
              <a:ext cx="3687" cy="246342"/>
            </a:xfrm>
            <a:prstGeom prst="line">
              <a:avLst/>
            </a:prstGeom>
            <a:ln w="12700">
              <a:solidFill>
                <a:srgbClr val="C39BE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379E8D1-48A1-5042-8A9A-EE91B271D741}"/>
                </a:ext>
              </a:extLst>
            </p:cNvPr>
            <p:cNvSpPr>
              <a:spLocks/>
            </p:cNvSpPr>
            <p:nvPr/>
          </p:nvSpPr>
          <p:spPr>
            <a:xfrm>
              <a:off x="3437741" y="2755721"/>
              <a:ext cx="1280554" cy="276999"/>
            </a:xfrm>
            <a:prstGeom prst="rect">
              <a:avLst/>
            </a:prstGeom>
            <a:solidFill>
              <a:schemeClr val="bg1"/>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5A5A5A"/>
                  </a:solidFill>
                  <a:effectLst/>
                  <a:uLnTx/>
                  <a:uFillTx/>
                  <a:latin typeface="Microsoft YaHei"/>
                  <a:ea typeface="Microsoft YaHei"/>
                  <a:cs typeface="+mn-ea"/>
                  <a:sym typeface="+mn-lt"/>
                </a:rPr>
                <a:t>development</a:t>
              </a:r>
              <a:endParaRPr kumimoji="0" lang="zh-CN" altLang="en-US" sz="1200" b="0" i="0" u="none" strike="noStrike" kern="0" cap="none" spc="0" normalizeH="0" baseline="0" noProof="0" dirty="0">
                <a:ln>
                  <a:noFill/>
                </a:ln>
                <a:solidFill>
                  <a:srgbClr val="5A5A5A"/>
                </a:solidFill>
                <a:effectLst/>
                <a:uLnTx/>
                <a:uFillTx/>
                <a:latin typeface="Microsoft YaHei"/>
                <a:ea typeface="Microsoft YaHei"/>
                <a:cs typeface="+mn-cs"/>
              </a:endParaRPr>
            </a:p>
          </p:txBody>
        </p:sp>
        <p:cxnSp>
          <p:nvCxnSpPr>
            <p:cNvPr id="22" name="Straight Connector 21">
              <a:extLst>
                <a:ext uri="{FF2B5EF4-FFF2-40B4-BE49-F238E27FC236}">
                  <a16:creationId xmlns:a16="http://schemas.microsoft.com/office/drawing/2014/main" id="{5B136450-B78E-8945-832F-30B4DADA7B48}"/>
                </a:ext>
              </a:extLst>
            </p:cNvPr>
            <p:cNvCxnSpPr>
              <a:cxnSpLocks/>
            </p:cNvCxnSpPr>
            <p:nvPr/>
          </p:nvCxnSpPr>
          <p:spPr>
            <a:xfrm>
              <a:off x="4964023" y="2790641"/>
              <a:ext cx="3070" cy="245614"/>
            </a:xfrm>
            <a:prstGeom prst="line">
              <a:avLst/>
            </a:prstGeom>
            <a:ln w="12700">
              <a:solidFill>
                <a:srgbClr val="C39BE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AFCF80-D76C-484B-AC61-BF0BF480E16E}"/>
                </a:ext>
              </a:extLst>
            </p:cNvPr>
            <p:cNvCxnSpPr>
              <a:cxnSpLocks/>
            </p:cNvCxnSpPr>
            <p:nvPr/>
          </p:nvCxnSpPr>
          <p:spPr>
            <a:xfrm>
              <a:off x="5527279" y="2906961"/>
              <a:ext cx="1418334" cy="1089"/>
            </a:xfrm>
            <a:prstGeom prst="straightConnector1">
              <a:avLst/>
            </a:prstGeom>
            <a:ln w="12700">
              <a:solidFill>
                <a:srgbClr val="C39BE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CA2FF3-EE76-764B-BBED-DB8340B863B1}"/>
                </a:ext>
              </a:extLst>
            </p:cNvPr>
            <p:cNvCxnSpPr>
              <a:cxnSpLocks/>
            </p:cNvCxnSpPr>
            <p:nvPr/>
          </p:nvCxnSpPr>
          <p:spPr>
            <a:xfrm>
              <a:off x="7027269" y="2822415"/>
              <a:ext cx="0" cy="203298"/>
            </a:xfrm>
            <a:prstGeom prst="line">
              <a:avLst/>
            </a:prstGeom>
            <a:ln w="12700">
              <a:solidFill>
                <a:srgbClr val="C39BE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70E0BD-18E9-F14F-8AD9-E64AFB0D1F00}"/>
                </a:ext>
              </a:extLst>
            </p:cNvPr>
            <p:cNvCxnSpPr>
              <a:cxnSpLocks/>
            </p:cNvCxnSpPr>
            <p:nvPr/>
          </p:nvCxnSpPr>
          <p:spPr>
            <a:xfrm>
              <a:off x="9500596" y="3586059"/>
              <a:ext cx="0" cy="52556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Freeform 9">
              <a:extLst>
                <a:ext uri="{FF2B5EF4-FFF2-40B4-BE49-F238E27FC236}">
                  <a16:creationId xmlns:a16="http://schemas.microsoft.com/office/drawing/2014/main" id="{C6D7C00E-8D46-EE48-9B20-ABD4F9D93779}"/>
                </a:ext>
              </a:extLst>
            </p:cNvPr>
            <p:cNvSpPr>
              <a:spLocks/>
            </p:cNvSpPr>
            <p:nvPr/>
          </p:nvSpPr>
          <p:spPr bwMode="auto">
            <a:xfrm>
              <a:off x="9091626" y="3589896"/>
              <a:ext cx="408970" cy="527518"/>
            </a:xfrm>
            <a:custGeom>
              <a:avLst/>
              <a:gdLst>
                <a:gd name="T0" fmla="*/ 0 w 384"/>
                <a:gd name="T1" fmla="*/ 295 h 295"/>
                <a:gd name="T2" fmla="*/ 0 w 384"/>
                <a:gd name="T3" fmla="*/ 103 h 295"/>
                <a:gd name="T4" fmla="*/ 384 w 384"/>
                <a:gd name="T5" fmla="*/ 0 h 295"/>
                <a:gd name="T6" fmla="*/ 384 w 384"/>
                <a:gd name="T7" fmla="*/ 295 h 295"/>
                <a:gd name="T8" fmla="*/ 0 w 384"/>
                <a:gd name="T9" fmla="*/ 295 h 295"/>
              </a:gdLst>
              <a:ahLst/>
              <a:cxnLst>
                <a:cxn ang="0">
                  <a:pos x="T0" y="T1"/>
                </a:cxn>
                <a:cxn ang="0">
                  <a:pos x="T2" y="T3"/>
                </a:cxn>
                <a:cxn ang="0">
                  <a:pos x="T4" y="T5"/>
                </a:cxn>
                <a:cxn ang="0">
                  <a:pos x="T6" y="T7"/>
                </a:cxn>
                <a:cxn ang="0">
                  <a:pos x="T8" y="T9"/>
                </a:cxn>
              </a:cxnLst>
              <a:rect l="0" t="0" r="r" b="b"/>
              <a:pathLst>
                <a:path w="384" h="295">
                  <a:moveTo>
                    <a:pt x="0" y="295"/>
                  </a:moveTo>
                  <a:lnTo>
                    <a:pt x="0" y="103"/>
                  </a:lnTo>
                  <a:lnTo>
                    <a:pt x="384" y="0"/>
                  </a:lnTo>
                  <a:lnTo>
                    <a:pt x="384" y="295"/>
                  </a:lnTo>
                  <a:lnTo>
                    <a:pt x="0" y="295"/>
                  </a:lnTo>
                  <a:close/>
                </a:path>
              </a:pathLst>
            </a:custGeom>
            <a:solidFill>
              <a:sysClr val="window" lastClr="FFFFFF">
                <a:lumMod val="75000"/>
              </a:sysClr>
            </a:solidFill>
            <a:ln w="12700" cap="flat" cmpd="sng">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13781"/>
                </a:solidFill>
                <a:effectLst/>
                <a:uLnTx/>
                <a:uFillTx/>
                <a:latin typeface="Microsoft YaHei"/>
                <a:ea typeface="Microsoft YaHei"/>
                <a:cs typeface="+mn-cs"/>
                <a:sym typeface="+mn-lt"/>
              </a:endParaRPr>
            </a:p>
          </p:txBody>
        </p:sp>
        <p:sp>
          <p:nvSpPr>
            <p:cNvPr id="27" name="Rectangle 26">
              <a:extLst>
                <a:ext uri="{FF2B5EF4-FFF2-40B4-BE49-F238E27FC236}">
                  <a16:creationId xmlns:a16="http://schemas.microsoft.com/office/drawing/2014/main" id="{40DDD6FE-A78A-7C44-8F51-DCE3B14DC5F1}"/>
                </a:ext>
              </a:extLst>
            </p:cNvPr>
            <p:cNvSpPr>
              <a:spLocks/>
            </p:cNvSpPr>
            <p:nvPr/>
          </p:nvSpPr>
          <p:spPr>
            <a:xfrm>
              <a:off x="5785187" y="2676131"/>
              <a:ext cx="931053" cy="276999"/>
            </a:xfrm>
            <a:prstGeom prst="rect">
              <a:avLst/>
            </a:prstGeom>
            <a:solidFill>
              <a:schemeClr val="bg1"/>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5A5A5A"/>
                  </a:solidFill>
                  <a:effectLst/>
                  <a:uLnTx/>
                  <a:uFillTx/>
                  <a:latin typeface="Microsoft YaHei"/>
                  <a:ea typeface="Microsoft YaHei"/>
                  <a:cs typeface="+mn-ea"/>
                  <a:sym typeface="+mn-lt"/>
                </a:rPr>
                <a:t>test</a:t>
              </a:r>
              <a:endParaRPr kumimoji="0" lang="zh-CN" altLang="en-US" sz="1200" b="0" i="0" u="none" strike="noStrike" kern="0" cap="none" spc="0" normalizeH="0" baseline="0" noProof="0" dirty="0">
                <a:ln>
                  <a:noFill/>
                </a:ln>
                <a:solidFill>
                  <a:srgbClr val="5A5A5A"/>
                </a:solidFill>
                <a:effectLst/>
                <a:uLnTx/>
                <a:uFillTx/>
                <a:latin typeface="Microsoft YaHei"/>
                <a:ea typeface="Microsoft YaHei"/>
                <a:cs typeface="+mn-cs"/>
              </a:endParaRPr>
            </a:p>
          </p:txBody>
        </p:sp>
        <p:sp>
          <p:nvSpPr>
            <p:cNvPr id="28" name="Rectangle 27">
              <a:extLst>
                <a:ext uri="{FF2B5EF4-FFF2-40B4-BE49-F238E27FC236}">
                  <a16:creationId xmlns:a16="http://schemas.microsoft.com/office/drawing/2014/main" id="{CCEC79C0-8557-A54F-A8FB-DE9F53BFCD32}"/>
                </a:ext>
              </a:extLst>
            </p:cNvPr>
            <p:cNvSpPr>
              <a:spLocks/>
            </p:cNvSpPr>
            <p:nvPr/>
          </p:nvSpPr>
          <p:spPr>
            <a:xfrm>
              <a:off x="5461279" y="3007095"/>
              <a:ext cx="1585741" cy="1211412"/>
            </a:xfrm>
            <a:prstGeom prst="rect">
              <a:avLst/>
            </a:prstGeom>
            <a:pattFill prst="pct25">
              <a:fgClr>
                <a:schemeClr val="bg2">
                  <a:lumMod val="20000"/>
                  <a:lumOff val="80000"/>
                </a:schemeClr>
              </a:fgClr>
              <a:bgClr>
                <a:schemeClr val="bg1"/>
              </a:bgClr>
            </a:patt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Test paralleled after each function built</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1"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Component tests within each function </a:t>
              </a:r>
            </a:p>
          </p:txBody>
        </p:sp>
        <p:sp>
          <p:nvSpPr>
            <p:cNvPr id="29" name="Rectangle 28">
              <a:extLst>
                <a:ext uri="{FF2B5EF4-FFF2-40B4-BE49-F238E27FC236}">
                  <a16:creationId xmlns:a16="http://schemas.microsoft.com/office/drawing/2014/main" id="{AD72CB6D-F067-A24A-B372-BD6D5CADDA64}"/>
                </a:ext>
              </a:extLst>
            </p:cNvPr>
            <p:cNvSpPr>
              <a:spLocks/>
            </p:cNvSpPr>
            <p:nvPr/>
          </p:nvSpPr>
          <p:spPr>
            <a:xfrm>
              <a:off x="3086287" y="3138930"/>
              <a:ext cx="1880806" cy="1062710"/>
            </a:xfrm>
            <a:prstGeom prst="rect">
              <a:avLst/>
            </a:prstGeom>
            <a:pattFill prst="pct25">
              <a:fgClr>
                <a:schemeClr val="bg2">
                  <a:lumMod val="20000"/>
                  <a:lumOff val="80000"/>
                </a:schemeClr>
              </a:fgClr>
              <a:bgClr>
                <a:schemeClr val="bg1"/>
              </a:bgClr>
            </a:patt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“Online shopping”</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“Interest Club”</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“Product Exchange Offer”</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Recommender System</a:t>
              </a:r>
            </a:p>
          </p:txBody>
        </p:sp>
        <p:sp>
          <p:nvSpPr>
            <p:cNvPr id="30" name="Isosceles Triangle 29">
              <a:extLst>
                <a:ext uri="{FF2B5EF4-FFF2-40B4-BE49-F238E27FC236}">
                  <a16:creationId xmlns:a16="http://schemas.microsoft.com/office/drawing/2014/main" id="{B6F6C0E6-4245-E047-ADB1-DA840E106850}"/>
                </a:ext>
              </a:extLst>
            </p:cNvPr>
            <p:cNvSpPr/>
            <p:nvPr/>
          </p:nvSpPr>
          <p:spPr bwMode="gray">
            <a:xfrm rot="16200000" flipV="1">
              <a:off x="4897767" y="3343766"/>
              <a:ext cx="795411" cy="163633"/>
            </a:xfrm>
            <a:prstGeom prst="triangle">
              <a:avLst/>
            </a:prstGeom>
            <a:gradFill flip="none" rotWithShape="1">
              <a:gsLst>
                <a:gs pos="100000">
                  <a:sysClr val="window" lastClr="FFFFFF"/>
                </a:gs>
                <a:gs pos="0">
                  <a:sysClr val="window" lastClr="FFFFFF">
                    <a:lumMod val="50000"/>
                  </a:sysClr>
                </a:gs>
              </a:gsLst>
              <a:lin ang="5400000" scaled="1"/>
              <a:tileRect/>
            </a:gra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zh-CN" altLang="en-US" sz="1600" b="0" i="0" u="none" strike="noStrike" kern="0" cap="none" spc="0" normalizeH="0" baseline="0" noProof="0" dirty="0" err="1">
                <a:ln>
                  <a:noFill/>
                </a:ln>
                <a:solidFill>
                  <a:srgbClr val="013781"/>
                </a:solidFill>
                <a:effectLst/>
                <a:uLnTx/>
                <a:uFillTx/>
                <a:latin typeface="Microsoft YaHei"/>
                <a:ea typeface="Microsoft YaHei"/>
                <a:cs typeface="+mn-ea"/>
                <a:sym typeface="+mn-lt"/>
              </a:endParaRPr>
            </a:p>
          </p:txBody>
        </p:sp>
        <p:sp>
          <p:nvSpPr>
            <p:cNvPr id="31" name="Isosceles Triangle 30">
              <a:extLst>
                <a:ext uri="{FF2B5EF4-FFF2-40B4-BE49-F238E27FC236}">
                  <a16:creationId xmlns:a16="http://schemas.microsoft.com/office/drawing/2014/main" id="{D9B13DA0-ACB0-D943-9360-D23F8EE999B2}"/>
                </a:ext>
              </a:extLst>
            </p:cNvPr>
            <p:cNvSpPr/>
            <p:nvPr/>
          </p:nvSpPr>
          <p:spPr bwMode="gray">
            <a:xfrm rot="16200000" flipV="1">
              <a:off x="9011023" y="2325282"/>
              <a:ext cx="1120070" cy="294950"/>
            </a:xfrm>
            <a:prstGeom prst="triangle">
              <a:avLst/>
            </a:prstGeom>
            <a:gradFill flip="none" rotWithShape="1">
              <a:gsLst>
                <a:gs pos="100000">
                  <a:sysClr val="window" lastClr="FFFFFF"/>
                </a:gs>
                <a:gs pos="0">
                  <a:sysClr val="window" lastClr="FFFFFF">
                    <a:lumMod val="50000"/>
                  </a:sysClr>
                </a:gs>
              </a:gsLst>
              <a:lin ang="5400000" scaled="1"/>
              <a:tileRect/>
            </a:gradFill>
            <a:ln w="63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72000" tIns="72000" rIns="72000" bIns="7200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zh-CN" altLang="en-US" sz="1600" b="0" i="0" u="none" strike="noStrike" kern="0" cap="none" spc="0" normalizeH="0" baseline="0" noProof="0" dirty="0" err="1">
                <a:ln>
                  <a:noFill/>
                </a:ln>
                <a:solidFill>
                  <a:srgbClr val="013781"/>
                </a:solidFill>
                <a:effectLst/>
                <a:uLnTx/>
                <a:uFillTx/>
                <a:latin typeface="Microsoft YaHei"/>
                <a:ea typeface="Microsoft YaHei"/>
                <a:cs typeface="+mn-ea"/>
                <a:sym typeface="+mn-lt"/>
              </a:endParaRPr>
            </a:p>
          </p:txBody>
        </p:sp>
        <p:sp>
          <p:nvSpPr>
            <p:cNvPr id="32" name="Rectangle 31">
              <a:extLst>
                <a:ext uri="{FF2B5EF4-FFF2-40B4-BE49-F238E27FC236}">
                  <a16:creationId xmlns:a16="http://schemas.microsoft.com/office/drawing/2014/main" id="{8579AB53-0E79-AD43-B9A8-82445E6687A8}"/>
                </a:ext>
              </a:extLst>
            </p:cNvPr>
            <p:cNvSpPr>
              <a:spLocks/>
            </p:cNvSpPr>
            <p:nvPr/>
          </p:nvSpPr>
          <p:spPr>
            <a:xfrm>
              <a:off x="9784473" y="2170694"/>
              <a:ext cx="1675622" cy="1386987"/>
            </a:xfrm>
            <a:prstGeom prst="rect">
              <a:avLst/>
            </a:prstGeom>
            <a:pattFill prst="pct25">
              <a:fgClr>
                <a:schemeClr val="bg2">
                  <a:lumMod val="20000"/>
                  <a:lumOff val="80000"/>
                </a:schemeClr>
              </a:fgClr>
              <a:bgClr>
                <a:schemeClr val="bg1"/>
              </a:bgClr>
            </a:patt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600"/>
                </a:spcAft>
                <a:buClrTx/>
                <a:buSzTx/>
                <a:buFont typeface="Wingdings" pitchFamily="2" charset="2"/>
                <a:buChar char="v"/>
                <a:tabLst/>
                <a:defRPr/>
              </a:pPr>
              <a:r>
                <a:rPr kumimoji="0" lang="en-US" altLang="zh-CN" sz="1100" b="1" i="0" u="none" strike="noStrike" kern="1200" cap="none" spc="0" normalizeH="0" baseline="0" noProof="0" dirty="0">
                  <a:ln>
                    <a:noFill/>
                  </a:ln>
                  <a:solidFill>
                    <a:prstClr val="black"/>
                  </a:solidFill>
                  <a:effectLst/>
                  <a:uLnTx/>
                  <a:uFillTx/>
                  <a:latin typeface="Calibri" panose="020F0502020204030204" pitchFamily="34" charset="0"/>
                  <a:ea typeface="Microsoft YaHei"/>
                  <a:cs typeface="Calibri" panose="020F0502020204030204" pitchFamily="34" charset="0"/>
                  <a:sym typeface="+mn-lt"/>
                </a:rPr>
                <a:t>online interactive activity--- Theme challenge in interest club</a:t>
              </a:r>
            </a:p>
            <a:p>
              <a:pPr marL="171450" marR="0" lvl="0" indent="-171450" algn="l" defTabSz="914400" rtl="0" eaLnBrk="1" fontAlgn="auto" latinLnBrk="0" hangingPunct="1">
                <a:lnSpc>
                  <a:spcPct val="100000"/>
                </a:lnSpc>
                <a:spcBef>
                  <a:spcPts val="0"/>
                </a:spcBef>
                <a:spcAft>
                  <a:spcPts val="600"/>
                </a:spcAft>
                <a:buClrTx/>
                <a:buSzTx/>
                <a:buFont typeface="Wingdings" pitchFamily="2" charset="2"/>
                <a:buChar char="v"/>
                <a:tabLst/>
                <a:defRPr/>
              </a:pPr>
              <a:r>
                <a:rPr kumimoji="0" lang="en-GB" sz="11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Demo Activities Announcement and Reservation Channels</a:t>
              </a:r>
              <a:endParaRPr kumimoji="0" lang="en-US" altLang="zh-CN" sz="1100" b="1" i="0" u="none" strike="noStrike" kern="1200" cap="none" spc="0" normalizeH="0" baseline="0" noProof="0" dirty="0">
                <a:ln>
                  <a:noFill/>
                </a:ln>
                <a:solidFill>
                  <a:prstClr val="black"/>
                </a:solidFill>
                <a:effectLst/>
                <a:uLnTx/>
                <a:uFillTx/>
                <a:latin typeface="Calibri" panose="020F0502020204030204" pitchFamily="34" charset="0"/>
                <a:ea typeface="Microsoft YaHei"/>
                <a:cs typeface="Calibri" panose="020F0502020204030204" pitchFamily="34" charset="0"/>
                <a:sym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altLang="zh-CN" sz="1100" b="1" i="0" u="none" strike="noStrike" kern="1200" cap="none" spc="0" normalizeH="0" baseline="0" noProof="0" dirty="0">
                <a:ln>
                  <a:noFill/>
                </a:ln>
                <a:solidFill>
                  <a:prstClr val="black"/>
                </a:solidFill>
                <a:effectLst/>
                <a:uLnTx/>
                <a:uFillTx/>
                <a:latin typeface="Microsoft YaHei"/>
                <a:ea typeface="Microsoft YaHei"/>
                <a:cs typeface="+mn-ea"/>
                <a:sym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altLang="zh-CN" sz="1100" b="0" i="0" u="none" strike="noStrike" kern="1200" cap="none" spc="0" normalizeH="0" baseline="0" noProof="0" dirty="0">
                <a:ln>
                  <a:noFill/>
                </a:ln>
                <a:solidFill>
                  <a:srgbClr val="000000">
                    <a:lumMod val="75000"/>
                    <a:lumOff val="25000"/>
                  </a:srgbClr>
                </a:solidFill>
                <a:effectLst/>
                <a:uLnTx/>
                <a:uFillTx/>
                <a:latin typeface="Microsoft YaHei"/>
                <a:ea typeface="Microsoft YaHei"/>
                <a:cs typeface="+mn-ea"/>
                <a:sym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altLang="zh-CN" sz="1100" b="0" i="0" u="none" strike="noStrike" kern="1200" cap="none" spc="0" normalizeH="0" baseline="0" noProof="0" dirty="0">
                <a:ln>
                  <a:noFill/>
                </a:ln>
                <a:solidFill>
                  <a:srgbClr val="000000">
                    <a:lumMod val="75000"/>
                    <a:lumOff val="25000"/>
                  </a:srgbClr>
                </a:solidFill>
                <a:effectLst/>
                <a:uLnTx/>
                <a:uFillTx/>
                <a:latin typeface="Microsoft YaHei"/>
                <a:ea typeface="Microsoft YaHei"/>
                <a:cs typeface="+mn-ea"/>
                <a:sym typeface="+mn-lt"/>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altLang="zh-CN" sz="1100" b="0" i="0" u="none" strike="noStrike" kern="1200" cap="none" spc="0" normalizeH="0" baseline="0" noProof="0" dirty="0">
                <a:ln>
                  <a:noFill/>
                </a:ln>
                <a:solidFill>
                  <a:srgbClr val="460073">
                    <a:lumMod val="75000"/>
                  </a:srgbClr>
                </a:solidFill>
                <a:effectLst/>
                <a:uLnTx/>
                <a:uFillTx/>
                <a:latin typeface="Microsoft YaHei"/>
                <a:ea typeface="Microsoft YaHei"/>
                <a:cs typeface="+mn-ea"/>
                <a:sym typeface="+mn-lt"/>
              </a:endParaRPr>
            </a:p>
          </p:txBody>
        </p:sp>
        <p:sp>
          <p:nvSpPr>
            <p:cNvPr id="33" name="文本框 186">
              <a:extLst>
                <a:ext uri="{FF2B5EF4-FFF2-40B4-BE49-F238E27FC236}">
                  <a16:creationId xmlns:a16="http://schemas.microsoft.com/office/drawing/2014/main" id="{719695BB-FF6A-1F4B-B685-6A339F6CAB37}"/>
                </a:ext>
              </a:extLst>
            </p:cNvPr>
            <p:cNvSpPr txBox="1"/>
            <p:nvPr/>
          </p:nvSpPr>
          <p:spPr>
            <a:xfrm>
              <a:off x="9407572" y="904439"/>
              <a:ext cx="2774951" cy="70788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en-GB" altLang="zh-CN" sz="2000" b="1" i="0" u="none" strike="noStrike" kern="1200" cap="none" spc="0" normalizeH="0" baseline="0" noProof="0" dirty="0">
                  <a:ln>
                    <a:noFill/>
                  </a:ln>
                  <a:solidFill>
                    <a:srgbClr val="ACCBF9">
                      <a:lumMod val="50000"/>
                    </a:srgbClr>
                  </a:solidFill>
                  <a:effectLst/>
                  <a:uLnTx/>
                  <a:uFillTx/>
                  <a:latin typeface="Microsoft YaHei"/>
                  <a:ea typeface="Microsoft YaHei"/>
                  <a:sym typeface="+mn-lt"/>
                </a:rPr>
                <a:t>Phase Two</a:t>
              </a:r>
              <a:endParaRPr kumimoji="0" lang="zh-CN" altLang="en-US" sz="2000" b="1" i="0" u="none" strike="noStrike" kern="1200" cap="none" spc="0" normalizeH="0" baseline="0" noProof="0" dirty="0">
                <a:ln>
                  <a:noFill/>
                </a:ln>
                <a:solidFill>
                  <a:srgbClr val="ACCBF9">
                    <a:lumMod val="50000"/>
                  </a:srgbClr>
                </a:solidFill>
                <a:effectLst/>
                <a:uLnTx/>
                <a:uFillTx/>
                <a:latin typeface="Microsoft YaHei"/>
                <a:ea typeface="Microsoft YaHei"/>
                <a:sym typeface="+mn-l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ACCBF9">
                      <a:lumMod val="50000"/>
                    </a:srgbClr>
                  </a:solidFill>
                  <a:effectLst/>
                  <a:uLnTx/>
                  <a:uFillTx/>
                  <a:latin typeface="Microsoft YaHei"/>
                  <a:ea typeface="Microsoft YaHei"/>
                  <a:sym typeface="+mn-lt"/>
                </a:rPr>
                <a:t>…</a:t>
              </a:r>
            </a:p>
          </p:txBody>
        </p:sp>
        <p:sp>
          <p:nvSpPr>
            <p:cNvPr id="34" name="文本框 16">
              <a:extLst>
                <a:ext uri="{FF2B5EF4-FFF2-40B4-BE49-F238E27FC236}">
                  <a16:creationId xmlns:a16="http://schemas.microsoft.com/office/drawing/2014/main" id="{6CDFDE29-B2D1-C44D-98F2-38F94A9F8B87}"/>
                </a:ext>
              </a:extLst>
            </p:cNvPr>
            <p:cNvSpPr txBox="1"/>
            <p:nvPr/>
          </p:nvSpPr>
          <p:spPr>
            <a:xfrm>
              <a:off x="10936896" y="753539"/>
              <a:ext cx="518616" cy="600946"/>
            </a:xfrm>
            <a:prstGeom prst="rect">
              <a:avLst/>
            </a:prstGeom>
            <a:noFill/>
          </p:spPr>
          <p:txBody>
            <a:bodyPr wrap="none" numCol="1" rtlCol="0">
              <a:prstTxWarp prst="textPlain">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617" rtl="0" eaLnBrk="1" fontAlgn="auto" latinLnBrk="0" hangingPunct="1">
                <a:lnSpc>
                  <a:spcPct val="100000"/>
                </a:lnSpc>
                <a:spcBef>
                  <a:spcPts val="0"/>
                </a:spcBef>
                <a:spcAft>
                  <a:spcPts val="0"/>
                </a:spcAft>
                <a:buClrTx/>
                <a:buSzTx/>
                <a:buFontTx/>
                <a:buNone/>
                <a:tabLst/>
                <a:defRPr/>
              </a:pPr>
              <a:r>
                <a:rPr kumimoji="0" lang="en-US" altLang="zh-CN" sz="7198" b="0" i="1" u="none" strike="noStrike" kern="1200" cap="none" spc="0" normalizeH="0" baseline="0" noProof="0" dirty="0">
                  <a:ln>
                    <a:noFill/>
                  </a:ln>
                  <a:solidFill>
                    <a:prstClr val="black">
                      <a:lumMod val="50000"/>
                      <a:lumOff val="50000"/>
                      <a:alpha val="33000"/>
                    </a:prstClr>
                  </a:solidFill>
                  <a:effectLst/>
                  <a:uLnTx/>
                  <a:uFillTx/>
                  <a:latin typeface="Microsoft YaHei"/>
                  <a:ea typeface="Microsoft YaHei"/>
                  <a:cs typeface="+mn-ea"/>
                  <a:sym typeface="+mn-lt"/>
                </a:rPr>
                <a:t>02</a:t>
              </a:r>
              <a:endParaRPr kumimoji="0" lang="zh-CN" altLang="en-US" sz="7198" b="0" i="1" u="none" strike="noStrike" kern="1200" cap="none" spc="0" normalizeH="0" baseline="0" noProof="0" dirty="0">
                <a:ln>
                  <a:noFill/>
                </a:ln>
                <a:solidFill>
                  <a:prstClr val="black">
                    <a:lumMod val="50000"/>
                    <a:lumOff val="50000"/>
                    <a:alpha val="33000"/>
                  </a:prstClr>
                </a:solidFill>
                <a:effectLst/>
                <a:uLnTx/>
                <a:uFillTx/>
                <a:latin typeface="Microsoft YaHei"/>
                <a:ea typeface="Microsoft YaHei"/>
                <a:cs typeface="+mn-ea"/>
                <a:sym typeface="+mn-lt"/>
              </a:endParaRPr>
            </a:p>
          </p:txBody>
        </p:sp>
        <p:sp>
          <p:nvSpPr>
            <p:cNvPr id="35" name="TextBox 48">
              <a:extLst>
                <a:ext uri="{FF2B5EF4-FFF2-40B4-BE49-F238E27FC236}">
                  <a16:creationId xmlns:a16="http://schemas.microsoft.com/office/drawing/2014/main" id="{2B5BFF5A-229B-7849-83AA-33E28C44B297}"/>
                </a:ext>
              </a:extLst>
            </p:cNvPr>
            <p:cNvSpPr txBox="1"/>
            <p:nvPr/>
          </p:nvSpPr>
          <p:spPr>
            <a:xfrm>
              <a:off x="1154509" y="2334365"/>
              <a:ext cx="836658" cy="174940"/>
            </a:xfrm>
            <a:prstGeom prst="rect">
              <a:avLst/>
            </a:prstGeom>
            <a:noFill/>
          </p:spPr>
          <p:txBody>
            <a:bodyPr wrap="square" lIns="0" tIns="0" rIns="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000000"/>
                </a:solidFill>
                <a:effectLst/>
                <a:uLnTx/>
                <a:uFillTx/>
                <a:latin typeface="Microsoft YaHei"/>
                <a:ea typeface="Microsoft YaHei"/>
                <a:cs typeface="+mn-cs"/>
              </a:endParaRPr>
            </a:p>
          </p:txBody>
        </p:sp>
        <p:sp>
          <p:nvSpPr>
            <p:cNvPr id="36" name="TextBox 49">
              <a:extLst>
                <a:ext uri="{FF2B5EF4-FFF2-40B4-BE49-F238E27FC236}">
                  <a16:creationId xmlns:a16="http://schemas.microsoft.com/office/drawing/2014/main" id="{124A8095-C791-C74E-943A-6D4B6251209F}"/>
                </a:ext>
              </a:extLst>
            </p:cNvPr>
            <p:cNvSpPr txBox="1"/>
            <p:nvPr/>
          </p:nvSpPr>
          <p:spPr>
            <a:xfrm>
              <a:off x="1063224" y="2218482"/>
              <a:ext cx="1128354" cy="261610"/>
            </a:xfrm>
            <a:prstGeom prst="rect">
              <a:avLst/>
            </a:prstGeom>
            <a:pattFill prst="pct25">
              <a:fgClr>
                <a:srgbClr val="D5D5D5"/>
              </a:fgClr>
              <a:bgClr>
                <a:schemeClr val="bg1"/>
              </a:bgClr>
            </a:pattFill>
          </p:spPr>
          <p:txBody>
            <a:bodyPr wrap="square" lIns="0" tIns="0" rIns="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242852">
                      <a:lumMod val="60000"/>
                      <a:lumOff val="40000"/>
                    </a:srgbClr>
                  </a:solidFill>
                  <a:effectLst/>
                  <a:uLnTx/>
                  <a:uFillTx/>
                  <a:latin typeface="Calibri" panose="020F0502020204030204" pitchFamily="34" charset="0"/>
                  <a:ea typeface="Microsoft YaHei"/>
                  <a:cs typeface="Calibri" panose="020F0502020204030204" pitchFamily="34" charset="0"/>
                </a:rPr>
                <a:t>Modelling</a:t>
              </a:r>
              <a:r>
                <a:rPr kumimoji="0" lang="en-US" sz="1400" b="1" i="0" u="none" strike="noStrike" kern="0" cap="none" spc="0" normalizeH="0" baseline="0" noProof="0" dirty="0">
                  <a:ln>
                    <a:noFill/>
                  </a:ln>
                  <a:solidFill>
                    <a:srgbClr val="242852">
                      <a:lumMod val="60000"/>
                      <a:lumOff val="40000"/>
                    </a:srgbClr>
                  </a:solidFill>
                  <a:effectLst/>
                  <a:uLnTx/>
                  <a:uFillTx/>
                  <a:latin typeface="Calibri" panose="020F0502020204030204" pitchFamily="34" charset="0"/>
                  <a:ea typeface="Microsoft YaHei"/>
                  <a:cs typeface="Calibri" panose="020F0502020204030204" pitchFamily="34" charset="0"/>
                </a:rPr>
                <a:t> </a:t>
              </a:r>
              <a:endParaRPr kumimoji="0" lang="en-US" sz="1400" b="1" i="0" u="none" strike="noStrike" kern="0" cap="none" spc="0" normalizeH="0" baseline="0" noProof="0" dirty="0" err="1">
                <a:ln>
                  <a:noFill/>
                </a:ln>
                <a:solidFill>
                  <a:srgbClr val="242852">
                    <a:lumMod val="60000"/>
                    <a:lumOff val="40000"/>
                  </a:srgbClr>
                </a:solidFill>
                <a:effectLst/>
                <a:uLnTx/>
                <a:uFillTx/>
                <a:latin typeface="Calibri" panose="020F0502020204030204" pitchFamily="34" charset="0"/>
                <a:ea typeface="Microsoft YaHei"/>
                <a:cs typeface="Calibri" panose="020F0502020204030204" pitchFamily="34" charset="0"/>
              </a:endParaRPr>
            </a:p>
          </p:txBody>
        </p:sp>
        <p:sp>
          <p:nvSpPr>
            <p:cNvPr id="37" name="TextBox 50">
              <a:extLst>
                <a:ext uri="{FF2B5EF4-FFF2-40B4-BE49-F238E27FC236}">
                  <a16:creationId xmlns:a16="http://schemas.microsoft.com/office/drawing/2014/main" id="{3CFDD101-9327-7145-89C0-3A1C715AE154}"/>
                </a:ext>
              </a:extLst>
            </p:cNvPr>
            <p:cNvSpPr txBox="1"/>
            <p:nvPr/>
          </p:nvSpPr>
          <p:spPr>
            <a:xfrm>
              <a:off x="3339763" y="2246452"/>
              <a:ext cx="2831445" cy="261610"/>
            </a:xfrm>
            <a:prstGeom prst="rect">
              <a:avLst/>
            </a:prstGeom>
            <a:pattFill prst="pct25">
              <a:fgClr>
                <a:srgbClr val="D5D5D5"/>
              </a:fgClr>
              <a:bgClr>
                <a:schemeClr val="bg1"/>
              </a:bgClr>
            </a:pattFill>
          </p:spPr>
          <p:txBody>
            <a:bodyPr wrap="square" lIns="0" tIns="0" rIns="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zh-CN" sz="1400" b="1" i="0" u="none" strike="noStrike" kern="1200" cap="none" spc="0" normalizeH="0" baseline="0" noProof="0" dirty="0">
                  <a:ln>
                    <a:noFill/>
                  </a:ln>
                  <a:solidFill>
                    <a:srgbClr val="242852">
                      <a:lumMod val="60000"/>
                      <a:lumOff val="40000"/>
                    </a:srgbClr>
                  </a:solidFill>
                  <a:effectLst/>
                  <a:uLnTx/>
                  <a:uFillTx/>
                  <a:latin typeface="Calibri" panose="020F0502020204030204" pitchFamily="34" charset="0"/>
                  <a:ea typeface="Microsoft YaHei"/>
                  <a:cs typeface="Calibri" panose="020F0502020204030204" pitchFamily="34" charset="0"/>
                </a:rPr>
                <a:t>Function development and test</a:t>
              </a:r>
              <a:endParaRPr kumimoji="0" lang="en-US" sz="1400" b="1" i="0" u="none" strike="noStrike" kern="1200" cap="none" spc="0" normalizeH="0" baseline="0" noProof="0" dirty="0" err="1">
                <a:ln>
                  <a:noFill/>
                </a:ln>
                <a:solidFill>
                  <a:srgbClr val="242852">
                    <a:lumMod val="60000"/>
                    <a:lumOff val="40000"/>
                  </a:srgbClr>
                </a:solidFill>
                <a:effectLst/>
                <a:uLnTx/>
                <a:uFillTx/>
                <a:latin typeface="Calibri" panose="020F0502020204030204" pitchFamily="34" charset="0"/>
                <a:ea typeface="Microsoft YaHei"/>
                <a:cs typeface="Calibri" panose="020F0502020204030204" pitchFamily="34" charset="0"/>
              </a:endParaRPr>
            </a:p>
          </p:txBody>
        </p:sp>
        <p:sp>
          <p:nvSpPr>
            <p:cNvPr id="38" name="Freeform: Shape 37">
              <a:extLst>
                <a:ext uri="{FF2B5EF4-FFF2-40B4-BE49-F238E27FC236}">
                  <a16:creationId xmlns:a16="http://schemas.microsoft.com/office/drawing/2014/main" id="{92EFADBF-6C17-184D-8622-AB29F1CFB9B0}"/>
                </a:ext>
              </a:extLst>
            </p:cNvPr>
            <p:cNvSpPr/>
            <p:nvPr/>
          </p:nvSpPr>
          <p:spPr>
            <a:xfrm>
              <a:off x="8562109" y="1015953"/>
              <a:ext cx="1377539" cy="511639"/>
            </a:xfrm>
            <a:custGeom>
              <a:avLst/>
              <a:gdLst>
                <a:gd name="connsiteX0" fmla="*/ 0 w 2983190"/>
                <a:gd name="connsiteY0" fmla="*/ 601380 h 601380"/>
                <a:gd name="connsiteX1" fmla="*/ 723014 w 2983190"/>
                <a:gd name="connsiteY1" fmla="*/ 154813 h 601380"/>
                <a:gd name="connsiteX2" fmla="*/ 1796902 w 2983190"/>
                <a:gd name="connsiteY2" fmla="*/ 431259 h 601380"/>
                <a:gd name="connsiteX3" fmla="*/ 2849525 w 2983190"/>
                <a:gd name="connsiteY3" fmla="*/ 37855 h 601380"/>
                <a:gd name="connsiteX4" fmla="*/ 2934586 w 2983190"/>
                <a:gd name="connsiteY4" fmla="*/ 37855 h 601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190" h="601380">
                  <a:moveTo>
                    <a:pt x="0" y="601380"/>
                  </a:moveTo>
                  <a:cubicBezTo>
                    <a:pt x="211765" y="392273"/>
                    <a:pt x="423530" y="183166"/>
                    <a:pt x="723014" y="154813"/>
                  </a:cubicBezTo>
                  <a:cubicBezTo>
                    <a:pt x="1022498" y="126460"/>
                    <a:pt x="1442484" y="450752"/>
                    <a:pt x="1796902" y="431259"/>
                  </a:cubicBezTo>
                  <a:cubicBezTo>
                    <a:pt x="2151320" y="411766"/>
                    <a:pt x="2659911" y="103422"/>
                    <a:pt x="2849525" y="37855"/>
                  </a:cubicBezTo>
                  <a:cubicBezTo>
                    <a:pt x="3039139" y="-27712"/>
                    <a:pt x="2986862" y="5071"/>
                    <a:pt x="2934586" y="37855"/>
                  </a:cubicBezTo>
                </a:path>
              </a:pathLst>
            </a:cu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row: Pentagon 38">
              <a:extLst>
                <a:ext uri="{FF2B5EF4-FFF2-40B4-BE49-F238E27FC236}">
                  <a16:creationId xmlns:a16="http://schemas.microsoft.com/office/drawing/2014/main" id="{B3612568-32FE-CD40-8328-259883E8F1F3}"/>
                </a:ext>
              </a:extLst>
            </p:cNvPr>
            <p:cNvSpPr/>
            <p:nvPr/>
          </p:nvSpPr>
          <p:spPr>
            <a:xfrm>
              <a:off x="978353" y="5669465"/>
              <a:ext cx="10510393" cy="206258"/>
            </a:xfrm>
            <a:prstGeom prst="homePlate">
              <a:avLst>
                <a:gd name="adj" fmla="val 2444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D8D8D8">
                      <a:lumMod val="25000"/>
                    </a:srgbClr>
                  </a:solidFill>
                  <a:effectLst/>
                  <a:uLnTx/>
                  <a:uFillTx/>
                  <a:latin typeface="Calibri" panose="020F0502020204030204" pitchFamily="34" charset="0"/>
                  <a:ea typeface="+mn-ea"/>
                  <a:cs typeface="Calibri" panose="020F0502020204030204" pitchFamily="34" charset="0"/>
                </a:rPr>
                <a:t>Data &amp; Operation Management</a:t>
              </a:r>
            </a:p>
          </p:txBody>
        </p:sp>
        <p:cxnSp>
          <p:nvCxnSpPr>
            <p:cNvPr id="40" name="Elbow Connector 74">
              <a:extLst>
                <a:ext uri="{FF2B5EF4-FFF2-40B4-BE49-F238E27FC236}">
                  <a16:creationId xmlns:a16="http://schemas.microsoft.com/office/drawing/2014/main" id="{3B58BF8F-759D-904D-942F-EB3E956F0679}"/>
                </a:ext>
              </a:extLst>
            </p:cNvPr>
            <p:cNvCxnSpPr>
              <a:cxnSpLocks/>
            </p:cNvCxnSpPr>
            <p:nvPr/>
          </p:nvCxnSpPr>
          <p:spPr>
            <a:xfrm flipV="1">
              <a:off x="3768357" y="4107832"/>
              <a:ext cx="7350021" cy="431781"/>
            </a:xfrm>
            <a:prstGeom prst="bentConnector3">
              <a:avLst>
                <a:gd name="adj1" fmla="val 50000"/>
              </a:avLst>
            </a:prstGeom>
            <a:noFill/>
            <a:ln w="12700" cap="flat" cmpd="sng" algn="ctr">
              <a:solidFill>
                <a:schemeClr val="bg1">
                  <a:lumMod val="65000"/>
                </a:schemeClr>
              </a:solidFill>
              <a:prstDash val="solid"/>
            </a:ln>
            <a:effectLst/>
          </p:spPr>
        </p:cxnSp>
        <p:sp>
          <p:nvSpPr>
            <p:cNvPr id="41" name="Arrow: Up 40">
              <a:extLst>
                <a:ext uri="{FF2B5EF4-FFF2-40B4-BE49-F238E27FC236}">
                  <a16:creationId xmlns:a16="http://schemas.microsoft.com/office/drawing/2014/main" id="{5730BA1E-9E79-374F-BAD4-1B8752A4BE1E}"/>
                </a:ext>
              </a:extLst>
            </p:cNvPr>
            <p:cNvSpPr>
              <a:spLocks/>
            </p:cNvSpPr>
            <p:nvPr/>
          </p:nvSpPr>
          <p:spPr>
            <a:xfrm flipH="1">
              <a:off x="4752842" y="5319349"/>
              <a:ext cx="172279" cy="268316"/>
            </a:xfrm>
            <a:prstGeom prst="upArrow">
              <a:avLst/>
            </a:prstGeom>
            <a:solidFill>
              <a:srgbClr val="F2F2F2"/>
            </a:solidFill>
            <a:ln>
              <a:noFill/>
            </a:ln>
            <a:effectLst>
              <a:outerShdw blurRad="50800" dist="38100" dir="5400000" algn="t"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Arrow: Up 41">
              <a:extLst>
                <a:ext uri="{FF2B5EF4-FFF2-40B4-BE49-F238E27FC236}">
                  <a16:creationId xmlns:a16="http://schemas.microsoft.com/office/drawing/2014/main" id="{CD8AD996-C0C1-DA46-A8E9-E58BA665F8A5}"/>
                </a:ext>
              </a:extLst>
            </p:cNvPr>
            <p:cNvSpPr>
              <a:spLocks/>
            </p:cNvSpPr>
            <p:nvPr/>
          </p:nvSpPr>
          <p:spPr>
            <a:xfrm flipH="1">
              <a:off x="8139531" y="5051033"/>
              <a:ext cx="172279" cy="268316"/>
            </a:xfrm>
            <a:prstGeom prst="upArrow">
              <a:avLst/>
            </a:prstGeom>
            <a:solidFill>
              <a:srgbClr val="F2F2F2"/>
            </a:solidFill>
            <a:ln>
              <a:noFill/>
            </a:ln>
            <a:effectLst>
              <a:outerShdw blurRad="50800" dist="38100" dir="5400000" algn="t"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iconfont-11790-5634297">
              <a:extLst>
                <a:ext uri="{FF2B5EF4-FFF2-40B4-BE49-F238E27FC236}">
                  <a16:creationId xmlns:a16="http://schemas.microsoft.com/office/drawing/2014/main" id="{B9774D12-7D1E-3541-B136-40D9301AA4EA}"/>
                </a:ext>
              </a:extLst>
            </p:cNvPr>
            <p:cNvSpPr>
              <a:spLocks noChangeAspect="1"/>
            </p:cNvSpPr>
            <p:nvPr/>
          </p:nvSpPr>
          <p:spPr>
            <a:xfrm>
              <a:off x="2597832" y="2214046"/>
              <a:ext cx="271699" cy="271699"/>
            </a:xfrm>
            <a:custGeom>
              <a:avLst/>
              <a:gdLst>
                <a:gd name="T0" fmla="*/ 10400 w 11200"/>
                <a:gd name="T1" fmla="*/ 4400 h 11200"/>
                <a:gd name="T2" fmla="*/ 6800 w 11200"/>
                <a:gd name="T3" fmla="*/ 4400 h 11200"/>
                <a:gd name="T4" fmla="*/ 6800 w 11200"/>
                <a:gd name="T5" fmla="*/ 800 h 11200"/>
                <a:gd name="T6" fmla="*/ 6000 w 11200"/>
                <a:gd name="T7" fmla="*/ 0 h 11200"/>
                <a:gd name="T8" fmla="*/ 5200 w 11200"/>
                <a:gd name="T9" fmla="*/ 0 h 11200"/>
                <a:gd name="T10" fmla="*/ 4400 w 11200"/>
                <a:gd name="T11" fmla="*/ 800 h 11200"/>
                <a:gd name="T12" fmla="*/ 4400 w 11200"/>
                <a:gd name="T13" fmla="*/ 4400 h 11200"/>
                <a:gd name="T14" fmla="*/ 800 w 11200"/>
                <a:gd name="T15" fmla="*/ 4400 h 11200"/>
                <a:gd name="T16" fmla="*/ 0 w 11200"/>
                <a:gd name="T17" fmla="*/ 5200 h 11200"/>
                <a:gd name="T18" fmla="*/ 0 w 11200"/>
                <a:gd name="T19" fmla="*/ 6000 h 11200"/>
                <a:gd name="T20" fmla="*/ 800 w 11200"/>
                <a:gd name="T21" fmla="*/ 6800 h 11200"/>
                <a:gd name="T22" fmla="*/ 4400 w 11200"/>
                <a:gd name="T23" fmla="*/ 6800 h 11200"/>
                <a:gd name="T24" fmla="*/ 4400 w 11200"/>
                <a:gd name="T25" fmla="*/ 10400 h 11200"/>
                <a:gd name="T26" fmla="*/ 5200 w 11200"/>
                <a:gd name="T27" fmla="*/ 11200 h 11200"/>
                <a:gd name="T28" fmla="*/ 6000 w 11200"/>
                <a:gd name="T29" fmla="*/ 11200 h 11200"/>
                <a:gd name="T30" fmla="*/ 6800 w 11200"/>
                <a:gd name="T31" fmla="*/ 10400 h 11200"/>
                <a:gd name="T32" fmla="*/ 6800 w 11200"/>
                <a:gd name="T33" fmla="*/ 6800 h 11200"/>
                <a:gd name="T34" fmla="*/ 10400 w 11200"/>
                <a:gd name="T35" fmla="*/ 6800 h 11200"/>
                <a:gd name="T36" fmla="*/ 11200 w 11200"/>
                <a:gd name="T37" fmla="*/ 6000 h 11200"/>
                <a:gd name="T38" fmla="*/ 11200 w 11200"/>
                <a:gd name="T39" fmla="*/ 5200 h 11200"/>
                <a:gd name="T40" fmla="*/ 10400 w 11200"/>
                <a:gd name="T41" fmla="*/ 4400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0" h="11200">
                  <a:moveTo>
                    <a:pt x="10400" y="4400"/>
                  </a:moveTo>
                  <a:lnTo>
                    <a:pt x="6800" y="4400"/>
                  </a:lnTo>
                  <a:lnTo>
                    <a:pt x="6800" y="800"/>
                  </a:lnTo>
                  <a:cubicBezTo>
                    <a:pt x="6800" y="358"/>
                    <a:pt x="6442" y="0"/>
                    <a:pt x="6000" y="0"/>
                  </a:cubicBezTo>
                  <a:lnTo>
                    <a:pt x="5200" y="0"/>
                  </a:lnTo>
                  <a:cubicBezTo>
                    <a:pt x="4758" y="0"/>
                    <a:pt x="4400" y="358"/>
                    <a:pt x="4400" y="800"/>
                  </a:cubicBezTo>
                  <a:lnTo>
                    <a:pt x="4400" y="4400"/>
                  </a:lnTo>
                  <a:lnTo>
                    <a:pt x="800" y="4400"/>
                  </a:lnTo>
                  <a:cubicBezTo>
                    <a:pt x="358" y="4400"/>
                    <a:pt x="0" y="4758"/>
                    <a:pt x="0" y="5200"/>
                  </a:cubicBezTo>
                  <a:lnTo>
                    <a:pt x="0" y="6000"/>
                  </a:lnTo>
                  <a:cubicBezTo>
                    <a:pt x="0" y="6442"/>
                    <a:pt x="358" y="6800"/>
                    <a:pt x="800" y="6800"/>
                  </a:cubicBezTo>
                  <a:lnTo>
                    <a:pt x="4400" y="6800"/>
                  </a:lnTo>
                  <a:lnTo>
                    <a:pt x="4400" y="10400"/>
                  </a:lnTo>
                  <a:cubicBezTo>
                    <a:pt x="4400" y="10842"/>
                    <a:pt x="4758" y="11200"/>
                    <a:pt x="5200" y="11200"/>
                  </a:cubicBezTo>
                  <a:lnTo>
                    <a:pt x="6000" y="11200"/>
                  </a:lnTo>
                  <a:cubicBezTo>
                    <a:pt x="6442" y="11200"/>
                    <a:pt x="6800" y="10842"/>
                    <a:pt x="6800" y="10400"/>
                  </a:cubicBezTo>
                  <a:lnTo>
                    <a:pt x="6800" y="6800"/>
                  </a:lnTo>
                  <a:lnTo>
                    <a:pt x="10400" y="6800"/>
                  </a:lnTo>
                  <a:cubicBezTo>
                    <a:pt x="10842" y="6800"/>
                    <a:pt x="11200" y="6442"/>
                    <a:pt x="11200" y="6000"/>
                  </a:cubicBezTo>
                  <a:lnTo>
                    <a:pt x="11200" y="5200"/>
                  </a:lnTo>
                  <a:cubicBezTo>
                    <a:pt x="11200" y="4758"/>
                    <a:pt x="10842" y="4400"/>
                    <a:pt x="10400" y="4400"/>
                  </a:cubicBezTo>
                  <a:close/>
                </a:path>
              </a:pathLst>
            </a:cu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a:ln>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7B42E005-BF62-6542-9385-26144113FEA5}"/>
                </a:ext>
              </a:extLst>
            </p:cNvPr>
            <p:cNvCxnSpPr>
              <a:cxnSpLocks/>
            </p:cNvCxnSpPr>
            <p:nvPr/>
          </p:nvCxnSpPr>
          <p:spPr>
            <a:xfrm flipH="1">
              <a:off x="5458449" y="2789484"/>
              <a:ext cx="2829" cy="254995"/>
            </a:xfrm>
            <a:prstGeom prst="line">
              <a:avLst/>
            </a:prstGeom>
            <a:ln w="12700">
              <a:solidFill>
                <a:srgbClr val="C39BE1"/>
              </a:solidFill>
            </a:ln>
          </p:spPr>
          <p:style>
            <a:lnRef idx="1">
              <a:schemeClr val="accent1"/>
            </a:lnRef>
            <a:fillRef idx="0">
              <a:schemeClr val="accent1"/>
            </a:fillRef>
            <a:effectRef idx="0">
              <a:schemeClr val="accent1"/>
            </a:effectRef>
            <a:fontRef idx="minor">
              <a:schemeClr val="tx1"/>
            </a:fontRef>
          </p:style>
        </p:cxnSp>
        <p:sp>
          <p:nvSpPr>
            <p:cNvPr id="45" name="TextBox 73">
              <a:extLst>
                <a:ext uri="{FF2B5EF4-FFF2-40B4-BE49-F238E27FC236}">
                  <a16:creationId xmlns:a16="http://schemas.microsoft.com/office/drawing/2014/main" id="{9822F8F0-4656-154C-8E70-6D91CDA5621B}"/>
                </a:ext>
              </a:extLst>
            </p:cNvPr>
            <p:cNvSpPr txBox="1"/>
            <p:nvPr/>
          </p:nvSpPr>
          <p:spPr>
            <a:xfrm>
              <a:off x="7423443" y="1819109"/>
              <a:ext cx="1700621" cy="477054"/>
            </a:xfrm>
            <a:prstGeom prst="rect">
              <a:avLst/>
            </a:prstGeom>
            <a:pattFill prst="pct25">
              <a:fgClr>
                <a:srgbClr val="D5D5D5"/>
              </a:fgClr>
              <a:bgClr>
                <a:schemeClr val="bg1"/>
              </a:bgClr>
            </a:pattFill>
          </p:spPr>
          <p:txBody>
            <a:bodyPr wrap="square" lIns="0" tIns="0" rIns="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42852">
                      <a:lumMod val="60000"/>
                      <a:lumOff val="40000"/>
                    </a:srgbClr>
                  </a:solidFill>
                  <a:effectLst/>
                  <a:uLnTx/>
                  <a:uFillTx/>
                  <a:latin typeface="Calibri" panose="020F0502020204030204" pitchFamily="34" charset="0"/>
                  <a:ea typeface="Microsoft YaHei"/>
                  <a:cs typeface="Calibri" panose="020F0502020204030204" pitchFamily="34" charset="0"/>
                </a:rPr>
                <a:t>Measurement&amp; Visualization</a:t>
              </a:r>
              <a:endParaRPr kumimoji="0" lang="en-US" sz="1400" b="1" i="0" u="none" strike="noStrike" kern="1200" cap="none" spc="0" normalizeH="0" baseline="0" noProof="0" dirty="0" err="1">
                <a:ln>
                  <a:noFill/>
                </a:ln>
                <a:solidFill>
                  <a:srgbClr val="242852">
                    <a:lumMod val="60000"/>
                    <a:lumOff val="40000"/>
                  </a:srgbClr>
                </a:solidFill>
                <a:effectLst/>
                <a:uLnTx/>
                <a:uFillTx/>
                <a:latin typeface="Calibri" panose="020F0502020204030204" pitchFamily="34" charset="0"/>
                <a:ea typeface="Microsoft YaHei"/>
                <a:cs typeface="Calibri" panose="020F0502020204030204" pitchFamily="34" charset="0"/>
              </a:endParaRPr>
            </a:p>
          </p:txBody>
        </p:sp>
        <p:sp>
          <p:nvSpPr>
            <p:cNvPr id="46" name="Rectangle 45">
              <a:extLst>
                <a:ext uri="{FF2B5EF4-FFF2-40B4-BE49-F238E27FC236}">
                  <a16:creationId xmlns:a16="http://schemas.microsoft.com/office/drawing/2014/main" id="{4521303D-D17B-954A-84DE-0E85768CB507}"/>
                </a:ext>
              </a:extLst>
            </p:cNvPr>
            <p:cNvSpPr>
              <a:spLocks/>
            </p:cNvSpPr>
            <p:nvPr/>
          </p:nvSpPr>
          <p:spPr>
            <a:xfrm>
              <a:off x="7564624" y="2606274"/>
              <a:ext cx="1533833" cy="1219731"/>
            </a:xfrm>
            <a:prstGeom prst="rect">
              <a:avLst/>
            </a:prstGeom>
            <a:pattFill prst="pct25">
              <a:fgClr>
                <a:schemeClr val="bg2">
                  <a:lumMod val="20000"/>
                  <a:lumOff val="80000"/>
                </a:schemeClr>
              </a:fgClr>
              <a:bgClr>
                <a:schemeClr val="bg1"/>
              </a:bgClr>
            </a:patt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1"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A/B testing (1 months</a:t>
              </a: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Function measurement</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75000"/>
                      <a:lumOff val="25000"/>
                    </a:prstClr>
                  </a:solidFill>
                  <a:effectLst/>
                  <a:uLnTx/>
                  <a:uFillTx/>
                  <a:latin typeface="Calibri" panose="020F0502020204030204"/>
                  <a:ea typeface="等线" panose="02010600030101010101" pitchFamily="2" charset="-122"/>
                  <a:cs typeface="+mn-ea"/>
                  <a:sym typeface="+mn-lt"/>
                </a:rPr>
                <a:t>App pages visualization</a:t>
              </a:r>
            </a:p>
          </p:txBody>
        </p:sp>
        <p:sp>
          <p:nvSpPr>
            <p:cNvPr id="47" name="TextBox 78">
              <a:extLst>
                <a:ext uri="{FF2B5EF4-FFF2-40B4-BE49-F238E27FC236}">
                  <a16:creationId xmlns:a16="http://schemas.microsoft.com/office/drawing/2014/main" id="{6FCE6686-0813-4945-B509-CBF50D4F1468}"/>
                </a:ext>
              </a:extLst>
            </p:cNvPr>
            <p:cNvSpPr txBox="1"/>
            <p:nvPr/>
          </p:nvSpPr>
          <p:spPr>
            <a:xfrm>
              <a:off x="9825513" y="1738194"/>
              <a:ext cx="1700621" cy="261610"/>
            </a:xfrm>
            <a:prstGeom prst="rect">
              <a:avLst/>
            </a:prstGeom>
            <a:pattFill prst="pct25">
              <a:fgClr>
                <a:srgbClr val="D5D5D5"/>
              </a:fgClr>
              <a:bgClr>
                <a:schemeClr val="bg1"/>
              </a:bgClr>
            </a:pattFill>
          </p:spPr>
          <p:txBody>
            <a:bodyPr wrap="square" lIns="0" tIns="0" rIns="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42852">
                      <a:lumMod val="60000"/>
                      <a:lumOff val="40000"/>
                    </a:srgbClr>
                  </a:solidFill>
                  <a:effectLst/>
                  <a:uLnTx/>
                  <a:uFillTx/>
                  <a:latin typeface="Calibri" panose="020F0502020204030204" pitchFamily="34" charset="0"/>
                  <a:ea typeface="Microsoft YaHei"/>
                  <a:cs typeface="Calibri" panose="020F0502020204030204" pitchFamily="34" charset="0"/>
                </a:rPr>
                <a:t>Supplements</a:t>
              </a:r>
            </a:p>
          </p:txBody>
        </p:sp>
        <p:sp>
          <p:nvSpPr>
            <p:cNvPr id="48" name="Rectangle 47">
              <a:extLst>
                <a:ext uri="{FF2B5EF4-FFF2-40B4-BE49-F238E27FC236}">
                  <a16:creationId xmlns:a16="http://schemas.microsoft.com/office/drawing/2014/main" id="{998F1E4F-D0B3-8A42-84C9-04672F7FE4EA}"/>
                </a:ext>
              </a:extLst>
            </p:cNvPr>
            <p:cNvSpPr/>
            <p:nvPr/>
          </p:nvSpPr>
          <p:spPr>
            <a:xfrm>
              <a:off x="9512492" y="4010429"/>
              <a:ext cx="1833282" cy="237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Arrow: Up 48">
              <a:extLst>
                <a:ext uri="{FF2B5EF4-FFF2-40B4-BE49-F238E27FC236}">
                  <a16:creationId xmlns:a16="http://schemas.microsoft.com/office/drawing/2014/main" id="{100B9A0F-3A13-E841-8B52-B4FEB0058F3A}"/>
                </a:ext>
              </a:extLst>
            </p:cNvPr>
            <p:cNvSpPr>
              <a:spLocks/>
            </p:cNvSpPr>
            <p:nvPr/>
          </p:nvSpPr>
          <p:spPr>
            <a:xfrm flipH="1">
              <a:off x="10549882" y="4808241"/>
              <a:ext cx="172279" cy="268316"/>
            </a:xfrm>
            <a:prstGeom prst="upArrow">
              <a:avLst/>
            </a:prstGeom>
            <a:solidFill>
              <a:srgbClr val="F2F2F2"/>
            </a:solidFill>
            <a:ln>
              <a:noFill/>
            </a:ln>
            <a:effectLst>
              <a:outerShdw blurRad="50800" dist="38100" dir="5400000" algn="t"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26230829-AA07-E14D-BD41-B2A80CA0890C}"/>
                </a:ext>
              </a:extLst>
            </p:cNvPr>
            <p:cNvSpPr/>
            <p:nvPr/>
          </p:nvSpPr>
          <p:spPr>
            <a:xfrm>
              <a:off x="751723" y="2081688"/>
              <a:ext cx="6345373" cy="227352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1038">
              <a:extLst>
                <a:ext uri="{FF2B5EF4-FFF2-40B4-BE49-F238E27FC236}">
                  <a16:creationId xmlns:a16="http://schemas.microsoft.com/office/drawing/2014/main" id="{211A2914-762A-E046-88AA-37F0993718DE}"/>
                </a:ext>
              </a:extLst>
            </p:cNvPr>
            <p:cNvSpPr txBox="1"/>
            <p:nvPr/>
          </p:nvSpPr>
          <p:spPr>
            <a:xfrm>
              <a:off x="1263316" y="1919827"/>
              <a:ext cx="1370498" cy="30777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300" normalizeH="0" baseline="0" noProof="0" dirty="0">
                  <a:ln>
                    <a:noFill/>
                  </a:ln>
                  <a:solidFill>
                    <a:srgbClr val="FF0000"/>
                  </a:solidFill>
                  <a:effectLst/>
                  <a:uLnTx/>
                  <a:uFillTx/>
                  <a:latin typeface="Calibri" panose="020F0502020204030204"/>
                  <a:ea typeface="+mn-ea"/>
                  <a:cs typeface="+mn-cs"/>
                </a:rPr>
                <a:t>Paralleled</a:t>
              </a:r>
            </a:p>
          </p:txBody>
        </p:sp>
        <p:pic>
          <p:nvPicPr>
            <p:cNvPr id="52" name="Picture 51" descr="Agile Development: A quick overview | by Lazaro Ibanez | Tech Agile Leaders">
              <a:extLst>
                <a:ext uri="{FF2B5EF4-FFF2-40B4-BE49-F238E27FC236}">
                  <a16:creationId xmlns:a16="http://schemas.microsoft.com/office/drawing/2014/main" id="{7E4B10DA-27E8-3F4E-B178-D0512EEB1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227" y="4521251"/>
              <a:ext cx="1169696" cy="79852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Agile Development: A quick overview | by Lazaro Ibanez | Tech Agile Leaders">
              <a:extLst>
                <a:ext uri="{FF2B5EF4-FFF2-40B4-BE49-F238E27FC236}">
                  <a16:creationId xmlns:a16="http://schemas.microsoft.com/office/drawing/2014/main" id="{6A5223B9-6174-E644-A6C7-63B0FD955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653" y="4377049"/>
              <a:ext cx="1229999" cy="83969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descr="Agile Development: A quick overview | by Lazaro Ibanez | Tech Agile Leaders">
              <a:extLst>
                <a:ext uri="{FF2B5EF4-FFF2-40B4-BE49-F238E27FC236}">
                  <a16:creationId xmlns:a16="http://schemas.microsoft.com/office/drawing/2014/main" id="{5B40823B-9289-214B-B900-99FB02C78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666" y="3951512"/>
              <a:ext cx="1289344" cy="88020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Agile Development: A quick overview | by Lazaro Ibanez | Tech Agile Leaders">
              <a:extLst>
                <a:ext uri="{FF2B5EF4-FFF2-40B4-BE49-F238E27FC236}">
                  <a16:creationId xmlns:a16="http://schemas.microsoft.com/office/drawing/2014/main" id="{F84A87AD-3FF9-BD49-A91D-5347030A9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8562" y="3605808"/>
              <a:ext cx="1289344" cy="880209"/>
            </a:xfrm>
            <a:prstGeom prst="rect">
              <a:avLst/>
            </a:prstGeom>
            <a:noFill/>
            <a:extLst>
              <a:ext uri="{909E8E84-426E-40DD-AFC4-6F175D3DCCD1}">
                <a14:hiddenFill xmlns:a14="http://schemas.microsoft.com/office/drawing/2010/main">
                  <a:solidFill>
                    <a:srgbClr val="FFFFFF"/>
                  </a:solidFill>
                </a14:hiddenFill>
              </a:ext>
            </a:extLst>
          </p:spPr>
        </p:pic>
        <p:sp>
          <p:nvSpPr>
            <p:cNvPr id="56" name="Isosceles Triangle 55">
              <a:extLst>
                <a:ext uri="{FF2B5EF4-FFF2-40B4-BE49-F238E27FC236}">
                  <a16:creationId xmlns:a16="http://schemas.microsoft.com/office/drawing/2014/main" id="{29D48047-7AA9-4C4D-A0B2-0F18D1AC9ED6}"/>
                </a:ext>
              </a:extLst>
            </p:cNvPr>
            <p:cNvSpPr/>
            <p:nvPr/>
          </p:nvSpPr>
          <p:spPr bwMode="gray">
            <a:xfrm rot="16200000" flipV="1">
              <a:off x="6938347" y="2843022"/>
              <a:ext cx="795411" cy="163633"/>
            </a:xfrm>
            <a:prstGeom prst="triangle">
              <a:avLst/>
            </a:prstGeom>
            <a:gradFill flip="none" rotWithShape="1">
              <a:gsLst>
                <a:gs pos="100000">
                  <a:sysClr val="window" lastClr="FFFFFF"/>
                </a:gs>
                <a:gs pos="0">
                  <a:sysClr val="window" lastClr="FFFFFF">
                    <a:lumMod val="50000"/>
                  </a:sysClr>
                </a:gs>
              </a:gsLst>
              <a:lin ang="5400000" scaled="1"/>
              <a:tileRect/>
            </a:gra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zh-CN" altLang="en-US" sz="1600" b="0" i="0" u="none" strike="noStrike" kern="0" cap="none" spc="0" normalizeH="0" baseline="0" noProof="0" dirty="0" err="1">
                <a:ln>
                  <a:noFill/>
                </a:ln>
                <a:solidFill>
                  <a:srgbClr val="013781"/>
                </a:solidFill>
                <a:effectLst/>
                <a:uLnTx/>
                <a:uFillTx/>
                <a:latin typeface="Microsoft YaHei"/>
                <a:ea typeface="Microsoft YaHei"/>
                <a:cs typeface="+mn-ea"/>
                <a:sym typeface="+mn-lt"/>
              </a:endParaRPr>
            </a:p>
          </p:txBody>
        </p:sp>
        <p:sp>
          <p:nvSpPr>
            <p:cNvPr id="57" name="Rectangle 56">
              <a:extLst>
                <a:ext uri="{FF2B5EF4-FFF2-40B4-BE49-F238E27FC236}">
                  <a16:creationId xmlns:a16="http://schemas.microsoft.com/office/drawing/2014/main" id="{AD72B7B7-54D3-6E4D-8E41-E0D94CD44F76}"/>
                </a:ext>
              </a:extLst>
            </p:cNvPr>
            <p:cNvSpPr/>
            <p:nvPr/>
          </p:nvSpPr>
          <p:spPr>
            <a:xfrm>
              <a:off x="2023261" y="2528466"/>
              <a:ext cx="1479436" cy="276999"/>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ACCBF9">
                      <a:lumMod val="75000"/>
                    </a:srgbClr>
                  </a:solidFill>
                  <a:effectLst/>
                  <a:uLnTx/>
                  <a:uFillTx/>
                  <a:latin typeface="Microsoft YaHei"/>
                  <a:ea typeface="Microsoft YaHei"/>
                  <a:cs typeface="+mn-ea"/>
                  <a:sym typeface="+mn-lt"/>
                </a:rPr>
                <a:t>2.5 </a:t>
              </a:r>
              <a:r>
                <a:rPr kumimoji="0" lang="en-GB" altLang="zh-CN" sz="1200" b="1" i="0" u="none" strike="noStrike" kern="0" cap="none" spc="0" normalizeH="0" baseline="0" noProof="0" dirty="0">
                  <a:ln>
                    <a:noFill/>
                  </a:ln>
                  <a:solidFill>
                    <a:srgbClr val="ACCBF9">
                      <a:lumMod val="75000"/>
                    </a:srgbClr>
                  </a:solidFill>
                  <a:effectLst/>
                  <a:uLnTx/>
                  <a:uFillTx/>
                  <a:latin typeface="Microsoft YaHei"/>
                  <a:ea typeface="Microsoft YaHei"/>
                  <a:cs typeface="+mn-ea"/>
                  <a:sym typeface="+mn-lt"/>
                </a:rPr>
                <a:t>months</a:t>
              </a:r>
              <a:endParaRPr kumimoji="0" lang="zh-CN" altLang="en-US" sz="1200" b="1" i="0" u="none" strike="noStrike" kern="0" cap="none" spc="0" normalizeH="0" baseline="0" noProof="0" dirty="0">
                <a:ln>
                  <a:noFill/>
                </a:ln>
                <a:solidFill>
                  <a:srgbClr val="ACCBF9">
                    <a:lumMod val="75000"/>
                  </a:srgbClr>
                </a:solidFill>
                <a:effectLst/>
                <a:uLnTx/>
                <a:uFillTx/>
                <a:latin typeface="Microsoft YaHei"/>
                <a:ea typeface="Microsoft YaHei"/>
                <a:cs typeface="+mn-cs"/>
              </a:endParaRPr>
            </a:p>
          </p:txBody>
        </p:sp>
        <p:sp>
          <p:nvSpPr>
            <p:cNvPr id="58" name="Rectangle 57">
              <a:extLst>
                <a:ext uri="{FF2B5EF4-FFF2-40B4-BE49-F238E27FC236}">
                  <a16:creationId xmlns:a16="http://schemas.microsoft.com/office/drawing/2014/main" id="{EDE2E2CB-06CC-2A4C-B73F-34F0325CE9CB}"/>
                </a:ext>
              </a:extLst>
            </p:cNvPr>
            <p:cNvSpPr/>
            <p:nvPr/>
          </p:nvSpPr>
          <p:spPr>
            <a:xfrm>
              <a:off x="7590755" y="2313234"/>
              <a:ext cx="1479436" cy="276999"/>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ACCBF9">
                      <a:lumMod val="75000"/>
                    </a:srgbClr>
                  </a:solidFill>
                  <a:effectLst/>
                  <a:uLnTx/>
                  <a:uFillTx/>
                  <a:latin typeface="Microsoft YaHei"/>
                  <a:ea typeface="Microsoft YaHei"/>
                  <a:cs typeface="+mn-ea"/>
                  <a:sym typeface="+mn-lt"/>
                </a:rPr>
                <a:t>1.5 </a:t>
              </a:r>
              <a:r>
                <a:rPr kumimoji="0" lang="en-GB" altLang="zh-CN" sz="1200" b="1" i="0" u="none" strike="noStrike" kern="0" cap="none" spc="0" normalizeH="0" baseline="0" noProof="0" dirty="0">
                  <a:ln>
                    <a:noFill/>
                  </a:ln>
                  <a:solidFill>
                    <a:srgbClr val="ACCBF9">
                      <a:lumMod val="75000"/>
                    </a:srgbClr>
                  </a:solidFill>
                  <a:effectLst/>
                  <a:uLnTx/>
                  <a:uFillTx/>
                  <a:latin typeface="Microsoft YaHei"/>
                  <a:ea typeface="Microsoft YaHei"/>
                  <a:cs typeface="+mn-ea"/>
                  <a:sym typeface="+mn-lt"/>
                </a:rPr>
                <a:t>months</a:t>
              </a:r>
              <a:endParaRPr kumimoji="0" lang="zh-CN" altLang="en-US" sz="1200" b="1" i="0" u="none" strike="noStrike" kern="0" cap="none" spc="0" normalizeH="0" baseline="0" noProof="0" dirty="0">
                <a:ln>
                  <a:noFill/>
                </a:ln>
                <a:solidFill>
                  <a:srgbClr val="ACCBF9">
                    <a:lumMod val="75000"/>
                  </a:srgbClr>
                </a:solidFill>
                <a:effectLst/>
                <a:uLnTx/>
                <a:uFillTx/>
                <a:latin typeface="Microsoft YaHei"/>
                <a:ea typeface="Microsoft YaHei"/>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title="Building image">
            <a:extLst>
              <a:ext uri="{FF2B5EF4-FFF2-40B4-BE49-F238E27FC236}">
                <a16:creationId xmlns:a16="http://schemas.microsoft.com/office/drawing/2014/main" id="{D8DEE729-436B-9949-9E17-18DB197F5BEC}"/>
              </a:ext>
            </a:extLst>
          </p:cNvPr>
          <p:cNvPicPr>
            <a:picLocks noGrp="1" noChangeAspect="1"/>
          </p:cNvPicPr>
          <p:nvPr>
            <p:ph type="pic" sz="quarter" idx="13"/>
          </p:nvPr>
        </p:nvPicPr>
        <p:blipFill>
          <a:blip r:embed="rId2"/>
          <a:srcRect l="20810" r="20810"/>
          <a:stretch>
            <a:fillRect/>
          </a:stretch>
        </p:blipFill>
        <p:spPr/>
      </p:pic>
      <p:sp>
        <p:nvSpPr>
          <p:cNvPr id="6" name="Hexagon 5" descr="Solid dark colored hexagon in the middle of image accent">
            <a:extLst>
              <a:ext uri="{FF2B5EF4-FFF2-40B4-BE49-F238E27FC236}">
                <a16:creationId xmlns:a16="http://schemas.microsoft.com/office/drawing/2014/main" id="{A3C6A273-2981-1A49-998F-814DED2A5226}"/>
              </a:ext>
            </a:extLst>
          </p:cNvPr>
          <p:cNvSpPr/>
          <p:nvPr/>
        </p:nvSpPr>
        <p:spPr>
          <a:xfrm rot="16200000">
            <a:off x="2679701" y="2389187"/>
            <a:ext cx="2413000" cy="2079625"/>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2" descr="A picture containing text, clock&#10;&#10;Description automatically generated">
            <a:extLst>
              <a:ext uri="{FF2B5EF4-FFF2-40B4-BE49-F238E27FC236}">
                <a16:creationId xmlns:a16="http://schemas.microsoft.com/office/drawing/2014/main" id="{9C3F253D-45B3-CC4A-AFFE-8A6CBF0CA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00" y="2714625"/>
            <a:ext cx="192087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a:extLst>
              <a:ext uri="{FF2B5EF4-FFF2-40B4-BE49-F238E27FC236}">
                <a16:creationId xmlns:a16="http://schemas.microsoft.com/office/drawing/2014/main" id="{77FC89C6-F5B4-604F-9577-B10B6AFEB5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874" y="2514598"/>
            <a:ext cx="3685102" cy="189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83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a:extLst>
              <a:ext uri="{FF2B5EF4-FFF2-40B4-BE49-F238E27FC236}">
                <a16:creationId xmlns:a16="http://schemas.microsoft.com/office/drawing/2014/main" id="{819EDCD8-DBF6-1342-8283-5C2856B4CDA2}"/>
              </a:ext>
            </a:extLst>
          </p:cNvPr>
          <p:cNvSpPr>
            <a:spLocks noGrp="1" noChangeArrowheads="1"/>
          </p:cNvSpPr>
          <p:nvPr>
            <p:ph type="title"/>
          </p:nvPr>
        </p:nvSpPr>
        <p:spPr>
          <a:xfrm>
            <a:off x="239662" y="773604"/>
            <a:ext cx="7188077" cy="1167740"/>
          </a:xfrm>
        </p:spPr>
        <p:txBody>
          <a:bodyPr/>
          <a:lstStyle/>
          <a:p>
            <a:r>
              <a:rPr lang="en-US" altLang="en-US" dirty="0"/>
              <a:t>Who are we ?</a:t>
            </a:r>
            <a:endParaRPr lang="en-US" altLang="en-US" b="0" dirty="0"/>
          </a:p>
        </p:txBody>
      </p:sp>
      <p:sp>
        <p:nvSpPr>
          <p:cNvPr id="7" name="Content Placeholder 6">
            <a:extLst>
              <a:ext uri="{FF2B5EF4-FFF2-40B4-BE49-F238E27FC236}">
                <a16:creationId xmlns:a16="http://schemas.microsoft.com/office/drawing/2014/main" id="{D1C9099C-7389-2941-A200-539D2E6FC806}"/>
              </a:ext>
            </a:extLst>
          </p:cNvPr>
          <p:cNvSpPr>
            <a:spLocks noGrp="1"/>
          </p:cNvSpPr>
          <p:nvPr>
            <p:ph idx="1"/>
          </p:nvPr>
        </p:nvSpPr>
        <p:spPr>
          <a:xfrm>
            <a:off x="182880" y="1746073"/>
            <a:ext cx="5205044" cy="3543380"/>
          </a:xfrm>
        </p:spPr>
        <p:txBody>
          <a:bodyPr>
            <a:noAutofit/>
          </a:bodyPr>
          <a:lstStyle/>
          <a:p>
            <a:pPr marL="0" indent="0" algn="just" fontAlgn="auto">
              <a:lnSpc>
                <a:spcPct val="100000"/>
              </a:lnSpc>
              <a:spcAft>
                <a:spcPts val="0"/>
              </a:spcAft>
              <a:buFont typeface="Arial" panose="020B0604020202020204" pitchFamily="34" charset="0"/>
              <a:buNone/>
              <a:defRPr/>
            </a:pPr>
            <a:r>
              <a:rPr lang="en-GB" sz="1800" b="1" dirty="0">
                <a:latin typeface="Arial" panose="020B0604020202020204" pitchFamily="34" charset="0"/>
                <a:ea typeface="Microsoft Yahei" panose="020B0503020204020204" pitchFamily="34" charset="-122"/>
                <a:cs typeface="Arial" panose="020B0604020202020204" pitchFamily="34" charset="0"/>
              </a:rPr>
              <a:t>Consultants of </a:t>
            </a:r>
            <a:r>
              <a:rPr sz="1800" b="1" dirty="0">
                <a:latin typeface="Arial" panose="020B0604020202020204" pitchFamily="34" charset="0"/>
                <a:ea typeface="Microsoft Yahei" panose="020B0503020204020204" pitchFamily="34" charset="-122"/>
                <a:cs typeface="Arial" panose="020B0604020202020204" pitchFamily="34" charset="0"/>
              </a:rPr>
              <a:t>innovative solutions in the world of emerging big data technologies. Our team of innovators consists of highly experienced and result oriented Analysts, Engineers and Developers delivering the best output. We believe in transforming the path of doing the business through our design led innovation process to extract the most of digital big data technologies and innovate a new intelligence in business. Our goal is to provide high-end tech solutions, including building websites/intuitive apps to establish a creative brand in market. Our cost effectiveness and end-to-end experiences helps your business to lead towards the future growth of innovative advantage.</a:t>
            </a:r>
            <a:endParaRPr sz="1800" dirty="0">
              <a:latin typeface="Arial" panose="020B0604020202020204" pitchFamily="34" charset="0"/>
              <a:cs typeface="Arial" panose="020B0604020202020204" pitchFamily="34" charset="0"/>
            </a:endParaRPr>
          </a:p>
          <a:p>
            <a:pPr marL="0" indent="0" fontAlgn="auto">
              <a:lnSpc>
                <a:spcPct val="100000"/>
              </a:lnSpc>
              <a:spcAft>
                <a:spcPts val="0"/>
              </a:spcAft>
              <a:buFont typeface="Arial" panose="020B0604020202020204" pitchFamily="34" charset="0"/>
              <a:buNone/>
              <a:defRPr/>
            </a:pPr>
            <a:endParaRPr sz="1800" dirty="0">
              <a:latin typeface="Arial" panose="020B0604020202020204" pitchFamily="34" charset="0"/>
              <a:cs typeface="Arial" panose="020B0604020202020204" pitchFamily="34" charset="0"/>
            </a:endParaRPr>
          </a:p>
        </p:txBody>
      </p:sp>
      <p:pic>
        <p:nvPicPr>
          <p:cNvPr id="13" name="Picture Placeholder 12" title="Skyline">
            <a:extLst>
              <a:ext uri="{FF2B5EF4-FFF2-40B4-BE49-F238E27FC236}">
                <a16:creationId xmlns:a16="http://schemas.microsoft.com/office/drawing/2014/main" id="{4F06E9A0-5F33-B14D-858C-8F36A319C180}"/>
              </a:ext>
            </a:extLst>
          </p:cNvPr>
          <p:cNvPicPr>
            <a:picLocks noGrp="1" noChangeAspect="1"/>
          </p:cNvPicPr>
          <p:nvPr>
            <p:ph type="pic" sz="quarter" idx="10"/>
          </p:nvPr>
        </p:nvPicPr>
        <p:blipFill rotWithShape="1">
          <a:blip r:embed="rId2"/>
          <a:srcRect l="23313" r="23313"/>
          <a:stretch/>
        </p:blipFill>
        <p:spPr>
          <a:xfrm>
            <a:off x="6604000" y="-26280"/>
            <a:ext cx="5588000" cy="6872249"/>
          </a:xfrm>
        </p:spPr>
      </p:pic>
      <p:sp>
        <p:nvSpPr>
          <p:cNvPr id="24581" name="Slide Number Placeholder 11">
            <a:extLst>
              <a:ext uri="{FF2B5EF4-FFF2-40B4-BE49-F238E27FC236}">
                <a16:creationId xmlns:a16="http://schemas.microsoft.com/office/drawing/2014/main" id="{60F6A626-ED09-6C41-89E9-EBDB108F8961}"/>
              </a:ext>
            </a:extLst>
          </p:cNvPr>
          <p:cNvSpPr>
            <a:spLocks noGrp="1" noChangeArrowheads="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9B2D35C-BEC7-5F4D-8BC9-5326E1010427}" type="slidenum">
              <a:rPr lang="en-US" altLang="en-US">
                <a:solidFill>
                  <a:schemeClr val="bg2"/>
                </a:solidFill>
              </a:rPr>
              <a:pPr fontAlgn="base">
                <a:spcBef>
                  <a:spcPct val="0"/>
                </a:spcBef>
                <a:spcAft>
                  <a:spcPct val="0"/>
                </a:spcAft>
              </a:pPr>
              <a:t>2</a:t>
            </a:fld>
            <a:endParaRPr lang="en-US" altLang="en-US">
              <a:solidFill>
                <a:schemeClr val="bg2"/>
              </a:solidFill>
            </a:endParaRPr>
          </a:p>
        </p:txBody>
      </p:sp>
      <p:pic>
        <p:nvPicPr>
          <p:cNvPr id="24582" name="Picture 9" descr="A picture containing text, clock&#10;&#10;Description automatically generated">
            <a:extLst>
              <a:ext uri="{FF2B5EF4-FFF2-40B4-BE49-F238E27FC236}">
                <a16:creationId xmlns:a16="http://schemas.microsoft.com/office/drawing/2014/main" id="{C0CF9A1C-0C92-1142-8AB2-11817E811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625" y="-26280"/>
            <a:ext cx="11461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title="Skyline">
            <a:extLst>
              <a:ext uri="{FF2B5EF4-FFF2-40B4-BE49-F238E27FC236}">
                <a16:creationId xmlns:a16="http://schemas.microsoft.com/office/drawing/2014/main" id="{5C931F5E-8A88-7649-8890-762CB14C335F}"/>
              </a:ext>
            </a:extLst>
          </p:cNvPr>
          <p:cNvPicPr>
            <a:picLocks noGrp="1" noChangeAspect="1"/>
          </p:cNvPicPr>
          <p:nvPr>
            <p:ph type="pic" sz="quarter" idx="10"/>
          </p:nvPr>
        </p:nvPicPr>
        <p:blipFill rotWithShape="1">
          <a:blip r:embed="rId2"/>
          <a:srcRect l="23313" r="23313"/>
          <a:stretch/>
        </p:blipFill>
        <p:spPr/>
      </p:pic>
      <p:sp>
        <p:nvSpPr>
          <p:cNvPr id="25603" name="Slide Number Placeholder 11">
            <a:extLst>
              <a:ext uri="{FF2B5EF4-FFF2-40B4-BE49-F238E27FC236}">
                <a16:creationId xmlns:a16="http://schemas.microsoft.com/office/drawing/2014/main" id="{EE5EAFEC-7051-A048-ADED-5086871AE728}"/>
              </a:ext>
            </a:extLst>
          </p:cNvPr>
          <p:cNvSpPr>
            <a:spLocks noGrp="1" noChangeArrowheads="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B0DDD39-4566-7D42-93A4-8DCAC653AD80}" type="slidenum">
              <a:rPr lang="en-US" altLang="en-US">
                <a:solidFill>
                  <a:schemeClr val="bg2"/>
                </a:solidFill>
              </a:rPr>
              <a:pPr fontAlgn="base">
                <a:spcBef>
                  <a:spcPct val="0"/>
                </a:spcBef>
                <a:spcAft>
                  <a:spcPct val="0"/>
                </a:spcAft>
              </a:pPr>
              <a:t>3</a:t>
            </a:fld>
            <a:endParaRPr lang="en-US" altLang="en-US">
              <a:solidFill>
                <a:schemeClr val="bg2"/>
              </a:solidFill>
            </a:endParaRPr>
          </a:p>
        </p:txBody>
      </p:sp>
      <p:pic>
        <p:nvPicPr>
          <p:cNvPr id="25604" name="Picture 9" descr="A picture containing text, clock&#10;&#10;Description automatically generated">
            <a:extLst>
              <a:ext uri="{FF2B5EF4-FFF2-40B4-BE49-F238E27FC236}">
                <a16:creationId xmlns:a16="http://schemas.microsoft.com/office/drawing/2014/main" id="{61079513-4F41-464D-B703-24C967299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6808" y="16206"/>
            <a:ext cx="11461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Google Shape;140;p28">
            <a:extLst>
              <a:ext uri="{FF2B5EF4-FFF2-40B4-BE49-F238E27FC236}">
                <a16:creationId xmlns:a16="http://schemas.microsoft.com/office/drawing/2014/main" id="{51DABBC2-8CBD-6B40-8823-20ACFE1B6363}"/>
              </a:ext>
            </a:extLst>
          </p:cNvPr>
          <p:cNvPicPr preferRelativeResize="0"/>
          <p:nvPr/>
        </p:nvPicPr>
        <p:blipFill>
          <a:blip r:embed="rId4"/>
          <a:srcRect t="7447" b="7447"/>
          <a:stretch/>
        </p:blipFill>
        <p:spPr>
          <a:xfrm>
            <a:off x="636818" y="1930752"/>
            <a:ext cx="1318085" cy="1318085"/>
          </a:xfrm>
          <a:prstGeom prst="ellipse">
            <a:avLst/>
          </a:prstGeom>
          <a:noFill/>
          <a:ln w="9525" cap="flat" cmpd="sng">
            <a:solidFill>
              <a:schemeClr val="dk2"/>
            </a:solidFill>
            <a:prstDash val="solid"/>
            <a:round/>
            <a:headEnd type="none" w="sm" len="sm"/>
            <a:tailEnd type="none" w="sm" len="sm"/>
          </a:ln>
        </p:spPr>
      </p:pic>
      <p:pic>
        <p:nvPicPr>
          <p:cNvPr id="29" name="Google Shape;143;p28">
            <a:extLst>
              <a:ext uri="{FF2B5EF4-FFF2-40B4-BE49-F238E27FC236}">
                <a16:creationId xmlns:a16="http://schemas.microsoft.com/office/drawing/2014/main" id="{A657DA20-6F1F-4E44-9088-7AE1A84B05A3}"/>
              </a:ext>
            </a:extLst>
          </p:cNvPr>
          <p:cNvPicPr preferRelativeResize="0"/>
          <p:nvPr/>
        </p:nvPicPr>
        <p:blipFill rotWithShape="1">
          <a:blip r:embed="rId5">
            <a:alphaModFix/>
          </a:blip>
          <a:srcRect/>
          <a:stretch/>
        </p:blipFill>
        <p:spPr>
          <a:xfrm>
            <a:off x="2957387" y="1906026"/>
            <a:ext cx="1317600" cy="1317600"/>
          </a:xfrm>
          <a:prstGeom prst="ellipse">
            <a:avLst/>
          </a:prstGeom>
          <a:noFill/>
          <a:ln w="9525" cap="flat" cmpd="sng">
            <a:noFill/>
            <a:prstDash val="solid"/>
            <a:round/>
            <a:headEnd type="none" w="sm" len="sm"/>
            <a:tailEnd type="none" w="sm" len="sm"/>
          </a:ln>
        </p:spPr>
      </p:pic>
      <p:pic>
        <p:nvPicPr>
          <p:cNvPr id="30" name="Google Shape;141;p28">
            <a:extLst>
              <a:ext uri="{FF2B5EF4-FFF2-40B4-BE49-F238E27FC236}">
                <a16:creationId xmlns:a16="http://schemas.microsoft.com/office/drawing/2014/main" id="{51E3973F-E5BB-594D-9445-488BB6E2964E}"/>
              </a:ext>
            </a:extLst>
          </p:cNvPr>
          <p:cNvPicPr preferRelativeResize="0"/>
          <p:nvPr/>
        </p:nvPicPr>
        <p:blipFill>
          <a:blip r:embed="rId6">
            <a:alphaModFix/>
          </a:blip>
          <a:stretch>
            <a:fillRect/>
          </a:stretch>
        </p:blipFill>
        <p:spPr>
          <a:xfrm>
            <a:off x="610430" y="4497305"/>
            <a:ext cx="1317600" cy="1317600"/>
          </a:xfrm>
          <a:prstGeom prst="ellipse">
            <a:avLst/>
          </a:prstGeom>
          <a:noFill/>
          <a:ln w="9525" cap="flat" cmpd="sng">
            <a:solidFill>
              <a:schemeClr val="dk2"/>
            </a:solidFill>
            <a:prstDash val="solid"/>
            <a:round/>
            <a:headEnd type="none" w="sm" len="sm"/>
            <a:tailEnd type="none" w="sm" len="sm"/>
          </a:ln>
        </p:spPr>
      </p:pic>
      <p:pic>
        <p:nvPicPr>
          <p:cNvPr id="31" name="Google Shape;142;p28">
            <a:extLst>
              <a:ext uri="{FF2B5EF4-FFF2-40B4-BE49-F238E27FC236}">
                <a16:creationId xmlns:a16="http://schemas.microsoft.com/office/drawing/2014/main" id="{66E217E5-8B58-8247-BE2D-C569BB99904D}"/>
              </a:ext>
            </a:extLst>
          </p:cNvPr>
          <p:cNvPicPr preferRelativeResize="0"/>
          <p:nvPr/>
        </p:nvPicPr>
        <p:blipFill>
          <a:blip r:embed="rId7"/>
          <a:srcRect l="2386" r="2386"/>
          <a:stretch/>
        </p:blipFill>
        <p:spPr>
          <a:xfrm>
            <a:off x="5004395" y="3248837"/>
            <a:ext cx="1317600" cy="1317600"/>
          </a:xfrm>
          <a:prstGeom prst="ellipse">
            <a:avLst/>
          </a:prstGeom>
          <a:noFill/>
          <a:ln w="9525" cap="flat" cmpd="sng">
            <a:solidFill>
              <a:schemeClr val="dk2"/>
            </a:solidFill>
            <a:prstDash val="solid"/>
            <a:round/>
            <a:headEnd type="none" w="sm" len="sm"/>
            <a:tailEnd type="none" w="sm" len="sm"/>
          </a:ln>
        </p:spPr>
      </p:pic>
      <p:pic>
        <p:nvPicPr>
          <p:cNvPr id="32" name="Google Shape;139;p28">
            <a:extLst>
              <a:ext uri="{FF2B5EF4-FFF2-40B4-BE49-F238E27FC236}">
                <a16:creationId xmlns:a16="http://schemas.microsoft.com/office/drawing/2014/main" id="{21E7D092-5FEC-A64D-9087-2C0A31CFCEE0}"/>
              </a:ext>
            </a:extLst>
          </p:cNvPr>
          <p:cNvPicPr preferRelativeResize="0"/>
          <p:nvPr/>
        </p:nvPicPr>
        <p:blipFill>
          <a:blip r:embed="rId8">
            <a:alphaModFix/>
          </a:blip>
          <a:stretch>
            <a:fillRect/>
          </a:stretch>
        </p:blipFill>
        <p:spPr>
          <a:xfrm>
            <a:off x="2986893" y="4464833"/>
            <a:ext cx="1317600" cy="1317600"/>
          </a:xfrm>
          <a:prstGeom prst="ellipse">
            <a:avLst/>
          </a:prstGeom>
          <a:noFill/>
          <a:ln w="9525" cap="flat" cmpd="sng">
            <a:solidFill>
              <a:schemeClr val="dk2"/>
            </a:solidFill>
            <a:prstDash val="solid"/>
            <a:round/>
            <a:headEnd type="none" w="sm" len="sm"/>
            <a:tailEnd type="none" w="sm" len="sm"/>
          </a:ln>
        </p:spPr>
      </p:pic>
      <p:sp>
        <p:nvSpPr>
          <p:cNvPr id="25610" name="Google Shape;144;p28">
            <a:extLst>
              <a:ext uri="{FF2B5EF4-FFF2-40B4-BE49-F238E27FC236}">
                <a16:creationId xmlns:a16="http://schemas.microsoft.com/office/drawing/2014/main" id="{627D81B9-9F96-4744-9B3E-B3D835CB5A05}"/>
              </a:ext>
            </a:extLst>
          </p:cNvPr>
          <p:cNvSpPr txBox="1">
            <a:spLocks noChangeArrowheads="1"/>
          </p:cNvSpPr>
          <p:nvPr/>
        </p:nvSpPr>
        <p:spPr bwMode="auto">
          <a:xfrm>
            <a:off x="242888" y="3244850"/>
            <a:ext cx="2268537" cy="61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400" dirty="0">
                <a:solidFill>
                  <a:srgbClr val="3477B2"/>
                </a:solidFill>
                <a:latin typeface="Arial" panose="020B0604020202020204" pitchFamily="34" charset="0"/>
                <a:cs typeface="Arial" panose="020B0604020202020204" pitchFamily="34" charset="0"/>
                <a:sym typeface="Calibri" panose="020F0502020204030204" pitchFamily="34" charset="0"/>
              </a:rPr>
              <a:t> </a:t>
            </a:r>
            <a:r>
              <a:rPr lang="en-GB" altLang="en-US" b="1" dirty="0">
                <a:latin typeface="Arial" panose="020B0604020202020204" pitchFamily="34" charset="0"/>
                <a:cs typeface="Arial" panose="020B0604020202020204" pitchFamily="34" charset="0"/>
                <a:sym typeface="Calibri" panose="020F0502020204030204" pitchFamily="34" charset="0"/>
              </a:rPr>
              <a:t>Jignesh </a:t>
            </a:r>
            <a:r>
              <a:rPr lang="en-GB" altLang="en-US" b="1" dirty="0" err="1">
                <a:latin typeface="Arial" panose="020B0604020202020204" pitchFamily="34" charset="0"/>
                <a:cs typeface="Arial" panose="020B0604020202020204" pitchFamily="34" charset="0"/>
                <a:sym typeface="Calibri" panose="020F0502020204030204" pitchFamily="34" charset="0"/>
              </a:rPr>
              <a:t>Manocha</a:t>
            </a:r>
            <a:endParaRPr lang="en-US" altLang="en-US" sz="1400" b="1" dirty="0">
              <a:latin typeface="Arial" panose="020B0604020202020204" pitchFamily="34" charset="0"/>
              <a:cs typeface="Arial" panose="020B0604020202020204" pitchFamily="34" charset="0"/>
              <a:sym typeface="Calibri" panose="020F0502020204030204" pitchFamily="34" charset="0"/>
            </a:endParaRPr>
          </a:p>
          <a:p>
            <a:pPr algn="ctr" eaLnBrk="1" hangingPunct="1"/>
            <a:r>
              <a:rPr lang="en-GB" altLang="en-US" sz="1400" dirty="0">
                <a:solidFill>
                  <a:srgbClr val="3477B2"/>
                </a:solidFill>
                <a:latin typeface="Arial" panose="020B0604020202020204" pitchFamily="34" charset="0"/>
                <a:cs typeface="Arial" panose="020B0604020202020204" pitchFamily="34" charset="0"/>
                <a:sym typeface="Calibri" panose="020F0502020204030204" pitchFamily="34" charset="0"/>
              </a:rPr>
              <a:t>Project Manager</a:t>
            </a:r>
            <a:r>
              <a:rPr lang="en-GB" altLang="en-US" sz="1400" b="1" dirty="0">
                <a:latin typeface="Arial" panose="020B0604020202020204" pitchFamily="34" charset="0"/>
                <a:cs typeface="Arial" panose="020B0604020202020204" pitchFamily="34" charset="0"/>
                <a:sym typeface="Calibri" panose="020F0502020204030204" pitchFamily="34" charset="0"/>
              </a:rPr>
              <a:t> </a:t>
            </a:r>
            <a:endParaRPr lang="en-US" altLang="en-US" sz="1400" dirty="0">
              <a:solidFill>
                <a:srgbClr val="3477B2"/>
              </a:solidFill>
              <a:latin typeface="Arial" panose="020B0604020202020204" pitchFamily="34" charset="0"/>
              <a:cs typeface="Arial" panose="020B0604020202020204" pitchFamily="34" charset="0"/>
              <a:sym typeface="Calibri" panose="020F0502020204030204" pitchFamily="34" charset="0"/>
            </a:endParaRPr>
          </a:p>
        </p:txBody>
      </p:sp>
      <p:sp>
        <p:nvSpPr>
          <p:cNvPr id="25611" name="Google Shape;148;p28">
            <a:extLst>
              <a:ext uri="{FF2B5EF4-FFF2-40B4-BE49-F238E27FC236}">
                <a16:creationId xmlns:a16="http://schemas.microsoft.com/office/drawing/2014/main" id="{F96038BE-E218-4A44-8C72-2F48B7340336}"/>
              </a:ext>
            </a:extLst>
          </p:cNvPr>
          <p:cNvSpPr txBox="1">
            <a:spLocks noChangeArrowheads="1"/>
          </p:cNvSpPr>
          <p:nvPr/>
        </p:nvSpPr>
        <p:spPr bwMode="auto">
          <a:xfrm>
            <a:off x="2511425" y="3224213"/>
            <a:ext cx="2268538" cy="61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b="1" dirty="0" err="1">
                <a:solidFill>
                  <a:srgbClr val="3F3F3F"/>
                </a:solidFill>
                <a:latin typeface="Arial" panose="020B0604020202020204" pitchFamily="34" charset="0"/>
                <a:cs typeface="Arial" panose="020B0604020202020204" pitchFamily="34" charset="0"/>
                <a:sym typeface="Calibri" panose="020F0502020204030204" pitchFamily="34" charset="0"/>
              </a:rPr>
              <a:t>Yalan</a:t>
            </a:r>
            <a:r>
              <a:rPr lang="en-GB" altLang="en-US" b="1" dirty="0">
                <a:solidFill>
                  <a:srgbClr val="3F3F3F"/>
                </a:solidFill>
                <a:latin typeface="Arial" panose="020B0604020202020204" pitchFamily="34" charset="0"/>
                <a:cs typeface="Arial" panose="020B0604020202020204" pitchFamily="34" charset="0"/>
                <a:sym typeface="Calibri" panose="020F0502020204030204" pitchFamily="34" charset="0"/>
              </a:rPr>
              <a:t> Chen </a:t>
            </a:r>
            <a:endParaRPr lang="en-US" altLang="en-US" b="1" dirty="0">
              <a:solidFill>
                <a:srgbClr val="3F3F3F"/>
              </a:solidFill>
              <a:latin typeface="Arial" panose="020B0604020202020204" pitchFamily="34" charset="0"/>
              <a:cs typeface="Arial" panose="020B0604020202020204" pitchFamily="34" charset="0"/>
              <a:sym typeface="Calibri" panose="020F0502020204030204" pitchFamily="34" charset="0"/>
            </a:endParaRPr>
          </a:p>
          <a:p>
            <a:pPr algn="ctr"/>
            <a:r>
              <a:rPr lang="en-GB" altLang="en-US" dirty="0">
                <a:solidFill>
                  <a:srgbClr val="3477B2"/>
                </a:solidFill>
                <a:latin typeface="Arial" panose="020B0604020202020204" pitchFamily="34" charset="0"/>
                <a:cs typeface="Arial" panose="020B0604020202020204" pitchFamily="34" charset="0"/>
                <a:sym typeface="Calibri" panose="020F0502020204030204" pitchFamily="34" charset="0"/>
              </a:rPr>
              <a:t>Data Scientist</a:t>
            </a:r>
          </a:p>
        </p:txBody>
      </p:sp>
      <p:sp>
        <p:nvSpPr>
          <p:cNvPr id="25612" name="Google Shape;146;p28">
            <a:extLst>
              <a:ext uri="{FF2B5EF4-FFF2-40B4-BE49-F238E27FC236}">
                <a16:creationId xmlns:a16="http://schemas.microsoft.com/office/drawing/2014/main" id="{41F54C9A-A8B4-A54B-AE6B-CC1F625456D7}"/>
              </a:ext>
            </a:extLst>
          </p:cNvPr>
          <p:cNvSpPr txBox="1">
            <a:spLocks noChangeArrowheads="1"/>
          </p:cNvSpPr>
          <p:nvPr/>
        </p:nvSpPr>
        <p:spPr bwMode="auto">
          <a:xfrm>
            <a:off x="134938" y="5811838"/>
            <a:ext cx="2268537" cy="83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b="1" dirty="0" err="1">
                <a:solidFill>
                  <a:srgbClr val="3F3F3F"/>
                </a:solidFill>
                <a:latin typeface="Arial" panose="020B0604020202020204" pitchFamily="34" charset="0"/>
                <a:cs typeface="Arial" panose="020B0604020202020204" pitchFamily="34" charset="0"/>
                <a:sym typeface="Calibri" panose="020F0502020204030204" pitchFamily="34" charset="0"/>
              </a:rPr>
              <a:t>Saif</a:t>
            </a:r>
            <a:r>
              <a:rPr lang="en-GB" altLang="en-US" b="1" dirty="0">
                <a:solidFill>
                  <a:srgbClr val="3F3F3F"/>
                </a:solidFill>
                <a:latin typeface="Arial" panose="020B0604020202020204" pitchFamily="34" charset="0"/>
                <a:cs typeface="Arial" panose="020B0604020202020204" pitchFamily="34" charset="0"/>
                <a:sym typeface="Calibri" panose="020F0502020204030204" pitchFamily="34" charset="0"/>
              </a:rPr>
              <a:t> </a:t>
            </a:r>
            <a:r>
              <a:rPr lang="en-GB" altLang="en-US" b="1" dirty="0" err="1">
                <a:solidFill>
                  <a:srgbClr val="3F3F3F"/>
                </a:solidFill>
                <a:latin typeface="Arial" panose="020B0604020202020204" pitchFamily="34" charset="0"/>
                <a:cs typeface="Arial" panose="020B0604020202020204" pitchFamily="34" charset="0"/>
                <a:sym typeface="Calibri" panose="020F0502020204030204" pitchFamily="34" charset="0"/>
              </a:rPr>
              <a:t>Widyatmoko</a:t>
            </a:r>
            <a:r>
              <a:rPr lang="en-GB" altLang="en-US" b="1" dirty="0">
                <a:solidFill>
                  <a:srgbClr val="3F3F3F"/>
                </a:solidFill>
                <a:latin typeface="Arial" panose="020B0604020202020204" pitchFamily="34" charset="0"/>
                <a:cs typeface="Arial" panose="020B0604020202020204" pitchFamily="34" charset="0"/>
                <a:sym typeface="Calibri" panose="020F0502020204030204" pitchFamily="34" charset="0"/>
              </a:rPr>
              <a:t> </a:t>
            </a:r>
          </a:p>
          <a:p>
            <a:pPr algn="ctr"/>
            <a:r>
              <a:rPr lang="en-GB" altLang="en-US" dirty="0">
                <a:solidFill>
                  <a:srgbClr val="3477B2"/>
                </a:solidFill>
                <a:latin typeface="Arial" panose="020B0604020202020204" pitchFamily="34" charset="0"/>
                <a:cs typeface="Arial" panose="020B0604020202020204" pitchFamily="34" charset="0"/>
                <a:sym typeface="Calibri" panose="020F0502020204030204" pitchFamily="34" charset="0"/>
              </a:rPr>
              <a:t>Digital Marketing Analyst</a:t>
            </a:r>
            <a:endParaRPr lang="en-US" altLang="en-US" dirty="0">
              <a:solidFill>
                <a:srgbClr val="3477B2"/>
              </a:solidFill>
              <a:latin typeface="Arial" panose="020B0604020202020204" pitchFamily="34" charset="0"/>
              <a:cs typeface="Arial" panose="020B0604020202020204" pitchFamily="34" charset="0"/>
              <a:sym typeface="Calibri" panose="020F0502020204030204" pitchFamily="34" charset="0"/>
            </a:endParaRPr>
          </a:p>
          <a:p>
            <a:pPr algn="ctr" eaLnBrk="1" hangingPunct="1"/>
            <a:endParaRPr lang="en-US" altLang="en-US" sz="1400" dirty="0">
              <a:solidFill>
                <a:srgbClr val="3477B2"/>
              </a:solidFill>
              <a:latin typeface="Arial" panose="020B0604020202020204" pitchFamily="34" charset="0"/>
              <a:cs typeface="Arial" panose="020B0604020202020204" pitchFamily="34" charset="0"/>
              <a:sym typeface="Calibri" panose="020F0502020204030204" pitchFamily="34" charset="0"/>
            </a:endParaRPr>
          </a:p>
        </p:txBody>
      </p:sp>
      <p:sp>
        <p:nvSpPr>
          <p:cNvPr id="25613" name="Google Shape;145;p28">
            <a:extLst>
              <a:ext uri="{FF2B5EF4-FFF2-40B4-BE49-F238E27FC236}">
                <a16:creationId xmlns:a16="http://schemas.microsoft.com/office/drawing/2014/main" id="{769E67FD-F28F-0C4E-83C6-17F28EA3C9F1}"/>
              </a:ext>
            </a:extLst>
          </p:cNvPr>
          <p:cNvSpPr txBox="1">
            <a:spLocks noChangeArrowheads="1"/>
          </p:cNvSpPr>
          <p:nvPr/>
        </p:nvSpPr>
        <p:spPr bwMode="auto">
          <a:xfrm>
            <a:off x="4508500" y="4603750"/>
            <a:ext cx="2268538" cy="61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b="1">
                <a:solidFill>
                  <a:srgbClr val="3F3F3F"/>
                </a:solidFill>
                <a:latin typeface="Arial" panose="020B0604020202020204" pitchFamily="34" charset="0"/>
                <a:cs typeface="Arial" panose="020B0604020202020204" pitchFamily="34" charset="0"/>
                <a:sym typeface="Calibri" panose="020F0502020204030204" pitchFamily="34" charset="0"/>
              </a:rPr>
              <a:t>Xiaowen Hu</a:t>
            </a:r>
            <a:endParaRPr lang="en-US" altLang="en-US" b="1">
              <a:solidFill>
                <a:srgbClr val="3F3F3F"/>
              </a:solidFill>
              <a:latin typeface="Arial" panose="020B0604020202020204" pitchFamily="34" charset="0"/>
              <a:cs typeface="Arial" panose="020B0604020202020204" pitchFamily="34" charset="0"/>
              <a:sym typeface="Calibri" panose="020F0502020204030204" pitchFamily="34" charset="0"/>
            </a:endParaRPr>
          </a:p>
          <a:p>
            <a:pPr algn="ctr" eaLnBrk="1" hangingPunct="1"/>
            <a:r>
              <a:rPr lang="en-GB" altLang="en-US" sz="1400">
                <a:solidFill>
                  <a:srgbClr val="3477B2"/>
                </a:solidFill>
                <a:latin typeface="Arial" panose="020B0604020202020204" pitchFamily="34" charset="0"/>
                <a:cs typeface="Arial" panose="020B0604020202020204" pitchFamily="34" charset="0"/>
                <a:sym typeface="Calibri" panose="020F0502020204030204" pitchFamily="34" charset="0"/>
              </a:rPr>
              <a:t>Software Engineer</a:t>
            </a:r>
            <a:endParaRPr lang="en-US" altLang="en-US" sz="1400">
              <a:solidFill>
                <a:srgbClr val="3477B2"/>
              </a:solidFill>
              <a:latin typeface="Arial" panose="020B0604020202020204" pitchFamily="34" charset="0"/>
              <a:cs typeface="Arial" panose="020B0604020202020204" pitchFamily="34" charset="0"/>
              <a:sym typeface="Calibri" panose="020F0502020204030204" pitchFamily="34" charset="0"/>
            </a:endParaRPr>
          </a:p>
        </p:txBody>
      </p:sp>
      <p:sp>
        <p:nvSpPr>
          <p:cNvPr id="25614" name="Google Shape;147;p28">
            <a:extLst>
              <a:ext uri="{FF2B5EF4-FFF2-40B4-BE49-F238E27FC236}">
                <a16:creationId xmlns:a16="http://schemas.microsoft.com/office/drawing/2014/main" id="{1387CE91-BF1A-EC41-99F2-CFA0C89549D0}"/>
              </a:ext>
            </a:extLst>
          </p:cNvPr>
          <p:cNvSpPr txBox="1">
            <a:spLocks noChangeArrowheads="1"/>
          </p:cNvSpPr>
          <p:nvPr/>
        </p:nvSpPr>
        <p:spPr bwMode="auto">
          <a:xfrm>
            <a:off x="2481263" y="5807075"/>
            <a:ext cx="2268537" cy="61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b="1">
                <a:solidFill>
                  <a:srgbClr val="3F3F3F"/>
                </a:solidFill>
                <a:latin typeface="Arial" panose="020B0604020202020204" pitchFamily="34" charset="0"/>
                <a:cs typeface="Arial" panose="020B0604020202020204" pitchFamily="34" charset="0"/>
                <a:sym typeface="Calibri" panose="020F0502020204030204" pitchFamily="34" charset="0"/>
              </a:rPr>
              <a:t>Haoran Sun </a:t>
            </a:r>
            <a:br>
              <a:rPr lang="en-GB" altLang="en-US" sz="1400">
                <a:solidFill>
                  <a:srgbClr val="3477B2"/>
                </a:solidFill>
                <a:latin typeface="Arial" panose="020B0604020202020204" pitchFamily="34" charset="0"/>
                <a:cs typeface="Arial" panose="020B0604020202020204" pitchFamily="34" charset="0"/>
                <a:sym typeface="Calibri" panose="020F0502020204030204" pitchFamily="34" charset="0"/>
              </a:rPr>
            </a:br>
            <a:r>
              <a:rPr lang="en-GB" altLang="en-US" sz="1400">
                <a:solidFill>
                  <a:srgbClr val="3477B2"/>
                </a:solidFill>
                <a:latin typeface="Arial" panose="020B0604020202020204" pitchFamily="34" charset="0"/>
                <a:cs typeface="Arial" panose="020B0604020202020204" pitchFamily="34" charset="0"/>
                <a:sym typeface="Calibri" panose="020F0502020204030204" pitchFamily="34" charset="0"/>
              </a:rPr>
              <a:t>Business Analyst</a:t>
            </a:r>
            <a:endParaRPr lang="en-US" altLang="en-US" sz="1400">
              <a:solidFill>
                <a:srgbClr val="3477B2"/>
              </a:solidFill>
              <a:latin typeface="Arial" panose="020B0604020202020204" pitchFamily="34" charset="0"/>
              <a:cs typeface="Arial" panose="020B0604020202020204" pitchFamily="34" charset="0"/>
              <a:sym typeface="Calibri" panose="020F0502020204030204" pitchFamily="34" charset="0"/>
            </a:endParaRPr>
          </a:p>
        </p:txBody>
      </p:sp>
      <p:sp>
        <p:nvSpPr>
          <p:cNvPr id="25615" name="TextBox 51">
            <a:extLst>
              <a:ext uri="{FF2B5EF4-FFF2-40B4-BE49-F238E27FC236}">
                <a16:creationId xmlns:a16="http://schemas.microsoft.com/office/drawing/2014/main" id="{9F392E82-2D95-5744-B7BA-72D27895164A}"/>
              </a:ext>
            </a:extLst>
          </p:cNvPr>
          <p:cNvSpPr txBox="1">
            <a:spLocks noChangeArrowheads="1"/>
          </p:cNvSpPr>
          <p:nvPr/>
        </p:nvSpPr>
        <p:spPr bwMode="auto">
          <a:xfrm>
            <a:off x="396875" y="866775"/>
            <a:ext cx="609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sz="2800" b="1" dirty="0">
                <a:solidFill>
                  <a:schemeClr val="accent1"/>
                </a:solidFill>
                <a:latin typeface="Arial" panose="020B0604020202020204" pitchFamily="34" charset="0"/>
                <a:cs typeface="Arial" panose="020B0604020202020204" pitchFamily="34" charset="0"/>
              </a:rPr>
              <a:t>About Our Team</a:t>
            </a:r>
            <a:endParaRPr lang="en-IN" altLang="en-US" sz="28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34962" y="208142"/>
            <a:ext cx="11511900" cy="431100"/>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chemeClr val="dk1"/>
              </a:buClr>
              <a:buSzPts val="2800"/>
              <a:buFont typeface="Microsoft YaHei"/>
              <a:buNone/>
            </a:pPr>
            <a:r>
              <a:rPr lang="en-GB" dirty="0">
                <a:latin typeface="Arial" panose="020B0604020202020204" pitchFamily="34" charset="0"/>
                <a:cs typeface="Arial" panose="020B0604020202020204" pitchFamily="34" charset="0"/>
              </a:rPr>
              <a:t>Dyson---Current Customer Journey</a:t>
            </a:r>
            <a:endParaRPr dirty="0">
              <a:latin typeface="Arial" panose="020B0604020202020204" pitchFamily="34" charset="0"/>
              <a:cs typeface="Arial" panose="020B0604020202020204" pitchFamily="34" charset="0"/>
            </a:endParaRPr>
          </a:p>
        </p:txBody>
      </p:sp>
      <p:sp>
        <p:nvSpPr>
          <p:cNvPr id="154" name="Google Shape;154;p29"/>
          <p:cNvSpPr txBox="1">
            <a:spLocks noGrp="1"/>
          </p:cNvSpPr>
          <p:nvPr>
            <p:ph type="body" idx="1"/>
          </p:nvPr>
        </p:nvSpPr>
        <p:spPr>
          <a:xfrm>
            <a:off x="334962" y="686922"/>
            <a:ext cx="11522377" cy="498598"/>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Clr>
                <a:srgbClr val="3477B2"/>
              </a:buClr>
              <a:buSzPts val="1800"/>
              <a:buChar char="•"/>
            </a:pPr>
            <a:r>
              <a:rPr lang="en-GB" dirty="0">
                <a:latin typeface="Arial" panose="020B0604020202020204" pitchFamily="34" charset="0"/>
                <a:cs typeface="Arial" panose="020B0604020202020204" pitchFamily="34" charset="0"/>
              </a:rPr>
              <a:t>Dyson already has a mature digital marketing basis, facilitating sales through purchase link in multiple channels.</a:t>
            </a:r>
            <a:endParaRPr dirty="0">
              <a:latin typeface="Arial" panose="020B0604020202020204" pitchFamily="34" charset="0"/>
              <a:cs typeface="Arial" panose="020B0604020202020204" pitchFamily="34" charset="0"/>
            </a:endParaRPr>
          </a:p>
        </p:txBody>
      </p:sp>
      <p:sp>
        <p:nvSpPr>
          <p:cNvPr id="127" name="sniper-gun-target_70860">
            <a:extLst>
              <a:ext uri="{FF2B5EF4-FFF2-40B4-BE49-F238E27FC236}">
                <a16:creationId xmlns:a16="http://schemas.microsoft.com/office/drawing/2014/main" id="{ED054C76-AD22-5547-A600-7C7C9EED19DD}"/>
              </a:ext>
            </a:extLst>
          </p:cNvPr>
          <p:cNvSpPr>
            <a:spLocks noChangeAspect="1"/>
          </p:cNvSpPr>
          <p:nvPr/>
        </p:nvSpPr>
        <p:spPr>
          <a:xfrm>
            <a:off x="9201871" y="1054205"/>
            <a:ext cx="1213344" cy="1152523"/>
          </a:xfrm>
          <a:custGeom>
            <a:avLst/>
            <a:gdLst>
              <a:gd name="T0" fmla="*/ 1800 w 3600"/>
              <a:gd name="T1" fmla="*/ 0 h 3600"/>
              <a:gd name="T2" fmla="*/ 0 w 3600"/>
              <a:gd name="T3" fmla="*/ 1800 h 3600"/>
              <a:gd name="T4" fmla="*/ 1800 w 3600"/>
              <a:gd name="T5" fmla="*/ 3600 h 3600"/>
              <a:gd name="T6" fmla="*/ 3600 w 3600"/>
              <a:gd name="T7" fmla="*/ 1800 h 3600"/>
              <a:gd name="T8" fmla="*/ 1800 w 3600"/>
              <a:gd name="T9" fmla="*/ 0 h 3600"/>
              <a:gd name="T10" fmla="*/ 1800 w 3600"/>
              <a:gd name="T11" fmla="*/ 0 h 3600"/>
              <a:gd name="T12" fmla="*/ 1800 w 3600"/>
              <a:gd name="T13" fmla="*/ 133 h 3600"/>
              <a:gd name="T14" fmla="*/ 3467 w 3600"/>
              <a:gd name="T15" fmla="*/ 1800 h 3600"/>
              <a:gd name="T16" fmla="*/ 1800 w 3600"/>
              <a:gd name="T17" fmla="*/ 3467 h 3600"/>
              <a:gd name="T18" fmla="*/ 133 w 3600"/>
              <a:gd name="T19" fmla="*/ 1800 h 3600"/>
              <a:gd name="T20" fmla="*/ 1800 w 3600"/>
              <a:gd name="T21" fmla="*/ 133 h 3600"/>
              <a:gd name="T22" fmla="*/ 1800 w 3600"/>
              <a:gd name="T23" fmla="*/ 133 h 3600"/>
              <a:gd name="T24" fmla="*/ 1800 w 3600"/>
              <a:gd name="T25" fmla="*/ 267 h 3600"/>
              <a:gd name="T26" fmla="*/ 267 w 3600"/>
              <a:gd name="T27" fmla="*/ 1800 h 3600"/>
              <a:gd name="T28" fmla="*/ 1800 w 3600"/>
              <a:gd name="T29" fmla="*/ 3333 h 3600"/>
              <a:gd name="T30" fmla="*/ 3333 w 3600"/>
              <a:gd name="T31" fmla="*/ 1800 h 3600"/>
              <a:gd name="T32" fmla="*/ 1800 w 3600"/>
              <a:gd name="T33" fmla="*/ 267 h 3600"/>
              <a:gd name="T34" fmla="*/ 1733 w 3600"/>
              <a:gd name="T35" fmla="*/ 402 h 3600"/>
              <a:gd name="T36" fmla="*/ 1733 w 3600"/>
              <a:gd name="T37" fmla="*/ 1133 h 3600"/>
              <a:gd name="T38" fmla="*/ 1799 w 3600"/>
              <a:gd name="T39" fmla="*/ 1201 h 3600"/>
              <a:gd name="T40" fmla="*/ 1867 w 3600"/>
              <a:gd name="T41" fmla="*/ 1133 h 3600"/>
              <a:gd name="T42" fmla="*/ 1867 w 3600"/>
              <a:gd name="T43" fmla="*/ 402 h 3600"/>
              <a:gd name="T44" fmla="*/ 3198 w 3600"/>
              <a:gd name="T45" fmla="*/ 1733 h 3600"/>
              <a:gd name="T46" fmla="*/ 2467 w 3600"/>
              <a:gd name="T47" fmla="*/ 1733 h 3600"/>
              <a:gd name="T48" fmla="*/ 2467 w 3600"/>
              <a:gd name="T49" fmla="*/ 1867 h 3600"/>
              <a:gd name="T50" fmla="*/ 3198 w 3600"/>
              <a:gd name="T51" fmla="*/ 1867 h 3600"/>
              <a:gd name="T52" fmla="*/ 1867 w 3600"/>
              <a:gd name="T53" fmla="*/ 3198 h 3600"/>
              <a:gd name="T54" fmla="*/ 1867 w 3600"/>
              <a:gd name="T55" fmla="*/ 2467 h 3600"/>
              <a:gd name="T56" fmla="*/ 1799 w 3600"/>
              <a:gd name="T57" fmla="*/ 2399 h 3600"/>
              <a:gd name="T58" fmla="*/ 1733 w 3600"/>
              <a:gd name="T59" fmla="*/ 2467 h 3600"/>
              <a:gd name="T60" fmla="*/ 1733 w 3600"/>
              <a:gd name="T61" fmla="*/ 3198 h 3600"/>
              <a:gd name="T62" fmla="*/ 402 w 3600"/>
              <a:gd name="T63" fmla="*/ 1867 h 3600"/>
              <a:gd name="T64" fmla="*/ 1133 w 3600"/>
              <a:gd name="T65" fmla="*/ 1867 h 3600"/>
              <a:gd name="T66" fmla="*/ 1133 w 3600"/>
              <a:gd name="T67" fmla="*/ 1733 h 3600"/>
              <a:gd name="T68" fmla="*/ 402 w 3600"/>
              <a:gd name="T69" fmla="*/ 1733 h 3600"/>
              <a:gd name="T70" fmla="*/ 1733 w 3600"/>
              <a:gd name="T71" fmla="*/ 402 h 3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00" h="3600">
                <a:moveTo>
                  <a:pt x="1800" y="0"/>
                </a:moveTo>
                <a:cubicBezTo>
                  <a:pt x="807" y="0"/>
                  <a:pt x="0" y="807"/>
                  <a:pt x="0" y="1800"/>
                </a:cubicBezTo>
                <a:cubicBezTo>
                  <a:pt x="0" y="2793"/>
                  <a:pt x="807" y="3600"/>
                  <a:pt x="1800" y="3600"/>
                </a:cubicBezTo>
                <a:cubicBezTo>
                  <a:pt x="2793" y="3600"/>
                  <a:pt x="3600" y="2793"/>
                  <a:pt x="3600" y="1800"/>
                </a:cubicBezTo>
                <a:cubicBezTo>
                  <a:pt x="3600" y="807"/>
                  <a:pt x="2793" y="0"/>
                  <a:pt x="1800" y="0"/>
                </a:cubicBezTo>
                <a:lnTo>
                  <a:pt x="1800" y="0"/>
                </a:lnTo>
                <a:close/>
                <a:moveTo>
                  <a:pt x="1800" y="133"/>
                </a:moveTo>
                <a:cubicBezTo>
                  <a:pt x="2721" y="133"/>
                  <a:pt x="3467" y="879"/>
                  <a:pt x="3467" y="1800"/>
                </a:cubicBezTo>
                <a:cubicBezTo>
                  <a:pt x="3467" y="2721"/>
                  <a:pt x="2721" y="3467"/>
                  <a:pt x="1800" y="3467"/>
                </a:cubicBezTo>
                <a:cubicBezTo>
                  <a:pt x="879" y="3467"/>
                  <a:pt x="133" y="2721"/>
                  <a:pt x="133" y="1800"/>
                </a:cubicBezTo>
                <a:cubicBezTo>
                  <a:pt x="133" y="879"/>
                  <a:pt x="879" y="133"/>
                  <a:pt x="1800" y="133"/>
                </a:cubicBezTo>
                <a:lnTo>
                  <a:pt x="1800" y="133"/>
                </a:lnTo>
                <a:close/>
                <a:moveTo>
                  <a:pt x="1800" y="267"/>
                </a:moveTo>
                <a:cubicBezTo>
                  <a:pt x="954" y="267"/>
                  <a:pt x="267" y="954"/>
                  <a:pt x="267" y="1800"/>
                </a:cubicBezTo>
                <a:cubicBezTo>
                  <a:pt x="267" y="2646"/>
                  <a:pt x="954" y="3333"/>
                  <a:pt x="1800" y="3333"/>
                </a:cubicBezTo>
                <a:cubicBezTo>
                  <a:pt x="2646" y="3333"/>
                  <a:pt x="3333" y="2646"/>
                  <a:pt x="3333" y="1800"/>
                </a:cubicBezTo>
                <a:cubicBezTo>
                  <a:pt x="3333" y="954"/>
                  <a:pt x="2646" y="267"/>
                  <a:pt x="1800" y="267"/>
                </a:cubicBezTo>
                <a:close/>
                <a:moveTo>
                  <a:pt x="1733" y="402"/>
                </a:moveTo>
                <a:lnTo>
                  <a:pt x="1733" y="1133"/>
                </a:lnTo>
                <a:cubicBezTo>
                  <a:pt x="1733" y="1170"/>
                  <a:pt x="1762" y="1200"/>
                  <a:pt x="1799" y="1201"/>
                </a:cubicBezTo>
                <a:cubicBezTo>
                  <a:pt x="1837" y="1202"/>
                  <a:pt x="1867" y="1171"/>
                  <a:pt x="1867" y="1133"/>
                </a:cubicBezTo>
                <a:lnTo>
                  <a:pt x="1867" y="402"/>
                </a:lnTo>
                <a:cubicBezTo>
                  <a:pt x="2588" y="435"/>
                  <a:pt x="3165" y="1012"/>
                  <a:pt x="3198" y="1733"/>
                </a:cubicBezTo>
                <a:lnTo>
                  <a:pt x="2467" y="1733"/>
                </a:lnTo>
                <a:cubicBezTo>
                  <a:pt x="2377" y="1732"/>
                  <a:pt x="2377" y="1868"/>
                  <a:pt x="2467" y="1867"/>
                </a:cubicBezTo>
                <a:lnTo>
                  <a:pt x="3198" y="1867"/>
                </a:lnTo>
                <a:cubicBezTo>
                  <a:pt x="3165" y="2588"/>
                  <a:pt x="2588" y="3165"/>
                  <a:pt x="1867" y="3198"/>
                </a:cubicBezTo>
                <a:lnTo>
                  <a:pt x="1867" y="2467"/>
                </a:lnTo>
                <a:cubicBezTo>
                  <a:pt x="1867" y="2429"/>
                  <a:pt x="1837" y="2398"/>
                  <a:pt x="1799" y="2399"/>
                </a:cubicBezTo>
                <a:cubicBezTo>
                  <a:pt x="1762" y="2400"/>
                  <a:pt x="1733" y="2430"/>
                  <a:pt x="1733" y="2467"/>
                </a:cubicBezTo>
                <a:lnTo>
                  <a:pt x="1733" y="3198"/>
                </a:lnTo>
                <a:cubicBezTo>
                  <a:pt x="1012" y="3165"/>
                  <a:pt x="435" y="2588"/>
                  <a:pt x="402" y="1867"/>
                </a:cubicBezTo>
                <a:lnTo>
                  <a:pt x="1133" y="1867"/>
                </a:lnTo>
                <a:cubicBezTo>
                  <a:pt x="1223" y="1868"/>
                  <a:pt x="1223" y="1732"/>
                  <a:pt x="1133" y="1733"/>
                </a:cubicBezTo>
                <a:lnTo>
                  <a:pt x="402" y="1733"/>
                </a:lnTo>
                <a:cubicBezTo>
                  <a:pt x="435" y="1012"/>
                  <a:pt x="1012" y="435"/>
                  <a:pt x="1733" y="402"/>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56" name="Google Shape;156;p29"/>
          <p:cNvSpPr/>
          <p:nvPr/>
        </p:nvSpPr>
        <p:spPr>
          <a:xfrm>
            <a:off x="2768947" y="1346320"/>
            <a:ext cx="0" cy="837383"/>
          </a:xfrm>
          <a:custGeom>
            <a:avLst/>
            <a:gdLst/>
            <a:ahLst/>
            <a:cxnLst/>
            <a:rect l="l" t="t" r="r" b="b"/>
            <a:pathLst>
              <a:path w="120000" h="896619" extrusionOk="0">
                <a:moveTo>
                  <a:pt x="0" y="0"/>
                </a:moveTo>
                <a:lnTo>
                  <a:pt x="0" y="896492"/>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157" name="Google Shape;157;p29"/>
          <p:cNvSpPr/>
          <p:nvPr/>
        </p:nvSpPr>
        <p:spPr>
          <a:xfrm rot="20173277">
            <a:off x="3293644" y="4975398"/>
            <a:ext cx="897059" cy="143199"/>
          </a:xfrm>
          <a:custGeom>
            <a:avLst/>
            <a:gdLst/>
            <a:ahLst/>
            <a:cxnLst/>
            <a:rect l="l" t="t" r="r" b="b"/>
            <a:pathLst>
              <a:path w="928370" h="164464" extrusionOk="0">
                <a:moveTo>
                  <a:pt x="812205" y="126339"/>
                </a:moveTo>
                <a:lnTo>
                  <a:pt x="808101" y="164211"/>
                </a:lnTo>
                <a:lnTo>
                  <a:pt x="904594" y="128397"/>
                </a:lnTo>
                <a:lnTo>
                  <a:pt x="831088" y="128397"/>
                </a:lnTo>
                <a:lnTo>
                  <a:pt x="812205" y="126339"/>
                </a:lnTo>
                <a:close/>
              </a:path>
              <a:path w="928370" h="164464" extrusionOk="0">
                <a:moveTo>
                  <a:pt x="816308" y="88484"/>
                </a:moveTo>
                <a:lnTo>
                  <a:pt x="812205" y="126339"/>
                </a:lnTo>
                <a:lnTo>
                  <a:pt x="831088" y="128397"/>
                </a:lnTo>
                <a:lnTo>
                  <a:pt x="835278" y="90550"/>
                </a:lnTo>
                <a:lnTo>
                  <a:pt x="816308" y="88484"/>
                </a:lnTo>
                <a:close/>
              </a:path>
              <a:path w="928370" h="164464" extrusionOk="0">
                <a:moveTo>
                  <a:pt x="820419" y="50546"/>
                </a:moveTo>
                <a:lnTo>
                  <a:pt x="816308" y="88484"/>
                </a:lnTo>
                <a:lnTo>
                  <a:pt x="835278" y="90550"/>
                </a:lnTo>
                <a:lnTo>
                  <a:pt x="831088" y="128397"/>
                </a:lnTo>
                <a:lnTo>
                  <a:pt x="904594" y="128397"/>
                </a:lnTo>
                <a:lnTo>
                  <a:pt x="927862" y="119761"/>
                </a:lnTo>
                <a:lnTo>
                  <a:pt x="820419" y="50546"/>
                </a:lnTo>
                <a:close/>
              </a:path>
              <a:path w="928370" h="164464" extrusionOk="0">
                <a:moveTo>
                  <a:pt x="4063" y="0"/>
                </a:moveTo>
                <a:lnTo>
                  <a:pt x="0" y="37846"/>
                </a:lnTo>
                <a:lnTo>
                  <a:pt x="812205" y="126339"/>
                </a:lnTo>
                <a:lnTo>
                  <a:pt x="816308" y="88484"/>
                </a:lnTo>
                <a:lnTo>
                  <a:pt x="4063" y="0"/>
                </a:lnTo>
                <a:close/>
              </a:path>
            </a:pathLst>
          </a:custGeom>
          <a:solidFill>
            <a:srgbClr val="BF6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158" name="Google Shape;158;p29"/>
          <p:cNvSpPr/>
          <p:nvPr/>
        </p:nvSpPr>
        <p:spPr>
          <a:xfrm rot="481246">
            <a:off x="8515535" y="3652577"/>
            <a:ext cx="1034746" cy="313722"/>
          </a:xfrm>
          <a:custGeom>
            <a:avLst/>
            <a:gdLst/>
            <a:ahLst/>
            <a:cxnLst/>
            <a:rect l="l" t="t" r="r" b="b"/>
            <a:pathLst>
              <a:path w="1064260" h="335914" extrusionOk="0">
                <a:moveTo>
                  <a:pt x="948427" y="298946"/>
                </a:moveTo>
                <a:lnTo>
                  <a:pt x="938276" y="335660"/>
                </a:lnTo>
                <a:lnTo>
                  <a:pt x="1063752" y="311022"/>
                </a:lnTo>
                <a:lnTo>
                  <a:pt x="1056000" y="304038"/>
                </a:lnTo>
                <a:lnTo>
                  <a:pt x="966851" y="304038"/>
                </a:lnTo>
                <a:lnTo>
                  <a:pt x="948427" y="298946"/>
                </a:lnTo>
                <a:close/>
              </a:path>
              <a:path w="1064260" h="335914" extrusionOk="0">
                <a:moveTo>
                  <a:pt x="958577" y="262238"/>
                </a:moveTo>
                <a:lnTo>
                  <a:pt x="948427" y="298946"/>
                </a:lnTo>
                <a:lnTo>
                  <a:pt x="966851" y="304038"/>
                </a:lnTo>
                <a:lnTo>
                  <a:pt x="977011" y="267334"/>
                </a:lnTo>
                <a:lnTo>
                  <a:pt x="958577" y="262238"/>
                </a:lnTo>
                <a:close/>
              </a:path>
              <a:path w="1064260" h="335914" extrusionOk="0">
                <a:moveTo>
                  <a:pt x="968755" y="225425"/>
                </a:moveTo>
                <a:lnTo>
                  <a:pt x="958577" y="262238"/>
                </a:lnTo>
                <a:lnTo>
                  <a:pt x="977011" y="267334"/>
                </a:lnTo>
                <a:lnTo>
                  <a:pt x="966851" y="304038"/>
                </a:lnTo>
                <a:lnTo>
                  <a:pt x="1056000" y="304038"/>
                </a:lnTo>
                <a:lnTo>
                  <a:pt x="968755" y="225425"/>
                </a:lnTo>
                <a:close/>
              </a:path>
              <a:path w="1064260" h="335914" extrusionOk="0">
                <a:moveTo>
                  <a:pt x="10160" y="0"/>
                </a:moveTo>
                <a:lnTo>
                  <a:pt x="0" y="36829"/>
                </a:lnTo>
                <a:lnTo>
                  <a:pt x="948427" y="298946"/>
                </a:lnTo>
                <a:lnTo>
                  <a:pt x="958577" y="262238"/>
                </a:lnTo>
                <a:lnTo>
                  <a:pt x="10160" y="0"/>
                </a:lnTo>
                <a:close/>
              </a:path>
            </a:pathLst>
          </a:custGeom>
          <a:solidFill>
            <a:srgbClr val="BF6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grpSp>
        <p:nvGrpSpPr>
          <p:cNvPr id="159" name="Google Shape;159;p29"/>
          <p:cNvGrpSpPr/>
          <p:nvPr/>
        </p:nvGrpSpPr>
        <p:grpSpPr>
          <a:xfrm>
            <a:off x="720157" y="1886532"/>
            <a:ext cx="10180760" cy="4501118"/>
            <a:chOff x="4927600" y="1376685"/>
            <a:chExt cx="20645043" cy="9261970"/>
          </a:xfrm>
        </p:grpSpPr>
        <p:cxnSp>
          <p:nvCxnSpPr>
            <p:cNvPr id="160" name="Google Shape;160;p29"/>
            <p:cNvCxnSpPr/>
            <p:nvPr/>
          </p:nvCxnSpPr>
          <p:spPr>
            <a:xfrm rot="10800000">
              <a:off x="4927600" y="1376685"/>
              <a:ext cx="25400" cy="9208583"/>
            </a:xfrm>
            <a:prstGeom prst="straightConnector1">
              <a:avLst/>
            </a:prstGeom>
            <a:noFill/>
            <a:ln w="76200" cap="flat" cmpd="sng">
              <a:solidFill>
                <a:schemeClr val="dk1"/>
              </a:solidFill>
              <a:prstDash val="solid"/>
              <a:miter lim="800000"/>
              <a:headEnd type="none" w="sm" len="sm"/>
              <a:tailEnd type="triangle" w="med" len="med"/>
            </a:ln>
          </p:spPr>
        </p:cxnSp>
        <p:cxnSp>
          <p:nvCxnSpPr>
            <p:cNvPr id="161" name="Google Shape;161;p29"/>
            <p:cNvCxnSpPr/>
            <p:nvPr/>
          </p:nvCxnSpPr>
          <p:spPr>
            <a:xfrm>
              <a:off x="4927600" y="10581324"/>
              <a:ext cx="20645043" cy="57331"/>
            </a:xfrm>
            <a:prstGeom prst="straightConnector1">
              <a:avLst/>
            </a:prstGeom>
            <a:noFill/>
            <a:ln w="76200" cap="flat" cmpd="sng">
              <a:solidFill>
                <a:schemeClr val="dk1"/>
              </a:solidFill>
              <a:prstDash val="solid"/>
              <a:miter lim="800000"/>
              <a:headEnd type="none" w="sm" len="sm"/>
              <a:tailEnd type="triangle" w="med" len="med"/>
            </a:ln>
          </p:spPr>
        </p:cxnSp>
      </p:grpSp>
      <p:cxnSp>
        <p:nvCxnSpPr>
          <p:cNvPr id="162" name="Google Shape;162;p29"/>
          <p:cNvCxnSpPr/>
          <p:nvPr/>
        </p:nvCxnSpPr>
        <p:spPr>
          <a:xfrm>
            <a:off x="3315786" y="1921047"/>
            <a:ext cx="18209" cy="4438742"/>
          </a:xfrm>
          <a:prstGeom prst="straightConnector1">
            <a:avLst/>
          </a:prstGeom>
          <a:noFill/>
          <a:ln w="9525" cap="flat" cmpd="sng">
            <a:solidFill>
              <a:schemeClr val="dk1"/>
            </a:solidFill>
            <a:prstDash val="dash"/>
            <a:miter lim="800000"/>
            <a:headEnd type="none" w="sm" len="sm"/>
            <a:tailEnd type="none" w="sm" len="sm"/>
          </a:ln>
        </p:spPr>
      </p:cxnSp>
      <p:cxnSp>
        <p:nvCxnSpPr>
          <p:cNvPr id="163" name="Google Shape;163;p29"/>
          <p:cNvCxnSpPr/>
          <p:nvPr/>
        </p:nvCxnSpPr>
        <p:spPr>
          <a:xfrm>
            <a:off x="6403063" y="1921047"/>
            <a:ext cx="12291" cy="4438742"/>
          </a:xfrm>
          <a:prstGeom prst="straightConnector1">
            <a:avLst/>
          </a:prstGeom>
          <a:noFill/>
          <a:ln w="9525" cap="flat" cmpd="sng">
            <a:solidFill>
              <a:schemeClr val="dk1"/>
            </a:solidFill>
            <a:prstDash val="dash"/>
            <a:miter lim="800000"/>
            <a:headEnd type="none" w="sm" len="sm"/>
            <a:tailEnd type="none" w="sm" len="sm"/>
          </a:ln>
        </p:spPr>
      </p:cxnSp>
      <p:cxnSp>
        <p:nvCxnSpPr>
          <p:cNvPr id="164" name="Google Shape;164;p29"/>
          <p:cNvCxnSpPr/>
          <p:nvPr/>
        </p:nvCxnSpPr>
        <p:spPr>
          <a:xfrm>
            <a:off x="8384818" y="1905555"/>
            <a:ext cx="0" cy="4403223"/>
          </a:xfrm>
          <a:prstGeom prst="straightConnector1">
            <a:avLst/>
          </a:prstGeom>
          <a:noFill/>
          <a:ln w="9525" cap="flat" cmpd="sng">
            <a:solidFill>
              <a:schemeClr val="dk1"/>
            </a:solidFill>
            <a:prstDash val="dash"/>
            <a:miter lim="800000"/>
            <a:headEnd type="none" w="sm" len="sm"/>
            <a:tailEnd type="none" w="sm" len="sm"/>
          </a:ln>
        </p:spPr>
      </p:cxnSp>
      <p:sp>
        <p:nvSpPr>
          <p:cNvPr id="165" name="Google Shape;165;p29"/>
          <p:cNvSpPr txBox="1"/>
          <p:nvPr/>
        </p:nvSpPr>
        <p:spPr>
          <a:xfrm rot="16200000">
            <a:off x="-1139542" y="3046177"/>
            <a:ext cx="336034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chemeClr val="dk1"/>
                </a:solidFill>
                <a:latin typeface="Arial" panose="020B0604020202020204" pitchFamily="34" charset="0"/>
                <a:ea typeface="Calibri"/>
                <a:cs typeface="Arial" panose="020B0604020202020204" pitchFamily="34" charset="0"/>
                <a:sym typeface="Calibri"/>
              </a:rPr>
              <a:t>Customer Value</a:t>
            </a:r>
            <a:endParaRPr sz="1600">
              <a:latin typeface="Arial" panose="020B0604020202020204" pitchFamily="34" charset="0"/>
              <a:cs typeface="Arial" panose="020B0604020202020204" pitchFamily="34" charset="0"/>
            </a:endParaRPr>
          </a:p>
        </p:txBody>
      </p:sp>
      <p:sp>
        <p:nvSpPr>
          <p:cNvPr id="166" name="Google Shape;166;p29"/>
          <p:cNvSpPr/>
          <p:nvPr/>
        </p:nvSpPr>
        <p:spPr>
          <a:xfrm rot="20065006">
            <a:off x="4368169" y="4710189"/>
            <a:ext cx="817462" cy="132948"/>
          </a:xfrm>
          <a:custGeom>
            <a:avLst/>
            <a:gdLst/>
            <a:ahLst/>
            <a:cxnLst/>
            <a:rect l="l" t="t" r="r" b="b"/>
            <a:pathLst>
              <a:path w="928370" h="164464" extrusionOk="0">
                <a:moveTo>
                  <a:pt x="812205" y="126339"/>
                </a:moveTo>
                <a:lnTo>
                  <a:pt x="808101" y="164211"/>
                </a:lnTo>
                <a:lnTo>
                  <a:pt x="904594" y="128397"/>
                </a:lnTo>
                <a:lnTo>
                  <a:pt x="831088" y="128397"/>
                </a:lnTo>
                <a:lnTo>
                  <a:pt x="812205" y="126339"/>
                </a:lnTo>
                <a:close/>
              </a:path>
              <a:path w="928370" h="164464" extrusionOk="0">
                <a:moveTo>
                  <a:pt x="816308" y="88484"/>
                </a:moveTo>
                <a:lnTo>
                  <a:pt x="812205" y="126339"/>
                </a:lnTo>
                <a:lnTo>
                  <a:pt x="831088" y="128397"/>
                </a:lnTo>
                <a:lnTo>
                  <a:pt x="835278" y="90550"/>
                </a:lnTo>
                <a:lnTo>
                  <a:pt x="816308" y="88484"/>
                </a:lnTo>
                <a:close/>
              </a:path>
              <a:path w="928370" h="164464" extrusionOk="0">
                <a:moveTo>
                  <a:pt x="820419" y="50546"/>
                </a:moveTo>
                <a:lnTo>
                  <a:pt x="816308" y="88484"/>
                </a:lnTo>
                <a:lnTo>
                  <a:pt x="835278" y="90550"/>
                </a:lnTo>
                <a:lnTo>
                  <a:pt x="831088" y="128397"/>
                </a:lnTo>
                <a:lnTo>
                  <a:pt x="904594" y="128397"/>
                </a:lnTo>
                <a:lnTo>
                  <a:pt x="927862" y="119761"/>
                </a:lnTo>
                <a:lnTo>
                  <a:pt x="820419" y="50546"/>
                </a:lnTo>
                <a:close/>
              </a:path>
              <a:path w="928370" h="164464" extrusionOk="0">
                <a:moveTo>
                  <a:pt x="4063" y="0"/>
                </a:moveTo>
                <a:lnTo>
                  <a:pt x="0" y="37846"/>
                </a:lnTo>
                <a:lnTo>
                  <a:pt x="812205" y="126339"/>
                </a:lnTo>
                <a:lnTo>
                  <a:pt x="816308" y="88484"/>
                </a:lnTo>
                <a:lnTo>
                  <a:pt x="4063" y="0"/>
                </a:lnTo>
                <a:close/>
              </a:path>
            </a:pathLst>
          </a:custGeom>
          <a:solidFill>
            <a:srgbClr val="BF6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167" name="Google Shape;167;p29"/>
          <p:cNvSpPr/>
          <p:nvPr/>
        </p:nvSpPr>
        <p:spPr>
          <a:xfrm rot="19567184">
            <a:off x="6495667" y="3933366"/>
            <a:ext cx="902624" cy="153600"/>
          </a:xfrm>
          <a:custGeom>
            <a:avLst/>
            <a:gdLst/>
            <a:ahLst/>
            <a:cxnLst/>
            <a:rect l="l" t="t" r="r" b="b"/>
            <a:pathLst>
              <a:path w="928370" h="164464" extrusionOk="0">
                <a:moveTo>
                  <a:pt x="812205" y="126339"/>
                </a:moveTo>
                <a:lnTo>
                  <a:pt x="808101" y="164211"/>
                </a:lnTo>
                <a:lnTo>
                  <a:pt x="904594" y="128397"/>
                </a:lnTo>
                <a:lnTo>
                  <a:pt x="831088" y="128397"/>
                </a:lnTo>
                <a:lnTo>
                  <a:pt x="812205" y="126339"/>
                </a:lnTo>
                <a:close/>
              </a:path>
              <a:path w="928370" h="164464" extrusionOk="0">
                <a:moveTo>
                  <a:pt x="816308" y="88484"/>
                </a:moveTo>
                <a:lnTo>
                  <a:pt x="812205" y="126339"/>
                </a:lnTo>
                <a:lnTo>
                  <a:pt x="831088" y="128397"/>
                </a:lnTo>
                <a:lnTo>
                  <a:pt x="835278" y="90550"/>
                </a:lnTo>
                <a:lnTo>
                  <a:pt x="816308" y="88484"/>
                </a:lnTo>
                <a:close/>
              </a:path>
              <a:path w="928370" h="164464" extrusionOk="0">
                <a:moveTo>
                  <a:pt x="820419" y="50546"/>
                </a:moveTo>
                <a:lnTo>
                  <a:pt x="816308" y="88484"/>
                </a:lnTo>
                <a:lnTo>
                  <a:pt x="835278" y="90550"/>
                </a:lnTo>
                <a:lnTo>
                  <a:pt x="831088" y="128397"/>
                </a:lnTo>
                <a:lnTo>
                  <a:pt x="904594" y="128397"/>
                </a:lnTo>
                <a:lnTo>
                  <a:pt x="927862" y="119761"/>
                </a:lnTo>
                <a:lnTo>
                  <a:pt x="820419" y="50546"/>
                </a:lnTo>
                <a:close/>
              </a:path>
              <a:path w="928370" h="164464" extrusionOk="0">
                <a:moveTo>
                  <a:pt x="4063" y="0"/>
                </a:moveTo>
                <a:lnTo>
                  <a:pt x="0" y="37846"/>
                </a:lnTo>
                <a:lnTo>
                  <a:pt x="812205" y="126339"/>
                </a:lnTo>
                <a:lnTo>
                  <a:pt x="816308" y="88484"/>
                </a:lnTo>
                <a:lnTo>
                  <a:pt x="4063" y="0"/>
                </a:lnTo>
                <a:close/>
              </a:path>
            </a:pathLst>
          </a:custGeom>
          <a:solidFill>
            <a:srgbClr val="BF6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168" name="Google Shape;168;p29"/>
          <p:cNvSpPr/>
          <p:nvPr/>
        </p:nvSpPr>
        <p:spPr>
          <a:xfrm rot="20351578">
            <a:off x="7473858" y="3579528"/>
            <a:ext cx="902624" cy="153600"/>
          </a:xfrm>
          <a:custGeom>
            <a:avLst/>
            <a:gdLst/>
            <a:ahLst/>
            <a:cxnLst/>
            <a:rect l="l" t="t" r="r" b="b"/>
            <a:pathLst>
              <a:path w="928370" h="164464" extrusionOk="0">
                <a:moveTo>
                  <a:pt x="812205" y="126339"/>
                </a:moveTo>
                <a:lnTo>
                  <a:pt x="808101" y="164211"/>
                </a:lnTo>
                <a:lnTo>
                  <a:pt x="904594" y="128397"/>
                </a:lnTo>
                <a:lnTo>
                  <a:pt x="831088" y="128397"/>
                </a:lnTo>
                <a:lnTo>
                  <a:pt x="812205" y="126339"/>
                </a:lnTo>
                <a:close/>
              </a:path>
              <a:path w="928370" h="164464" extrusionOk="0">
                <a:moveTo>
                  <a:pt x="816308" y="88484"/>
                </a:moveTo>
                <a:lnTo>
                  <a:pt x="812205" y="126339"/>
                </a:lnTo>
                <a:lnTo>
                  <a:pt x="831088" y="128397"/>
                </a:lnTo>
                <a:lnTo>
                  <a:pt x="835278" y="90550"/>
                </a:lnTo>
                <a:lnTo>
                  <a:pt x="816308" y="88484"/>
                </a:lnTo>
                <a:close/>
              </a:path>
              <a:path w="928370" h="164464" extrusionOk="0">
                <a:moveTo>
                  <a:pt x="820419" y="50546"/>
                </a:moveTo>
                <a:lnTo>
                  <a:pt x="816308" y="88484"/>
                </a:lnTo>
                <a:lnTo>
                  <a:pt x="835278" y="90550"/>
                </a:lnTo>
                <a:lnTo>
                  <a:pt x="831088" y="128397"/>
                </a:lnTo>
                <a:lnTo>
                  <a:pt x="904594" y="128397"/>
                </a:lnTo>
                <a:lnTo>
                  <a:pt x="927862" y="119761"/>
                </a:lnTo>
                <a:lnTo>
                  <a:pt x="820419" y="50546"/>
                </a:lnTo>
                <a:close/>
              </a:path>
              <a:path w="928370" h="164464" extrusionOk="0">
                <a:moveTo>
                  <a:pt x="4063" y="0"/>
                </a:moveTo>
                <a:lnTo>
                  <a:pt x="0" y="37846"/>
                </a:lnTo>
                <a:lnTo>
                  <a:pt x="812205" y="126339"/>
                </a:lnTo>
                <a:lnTo>
                  <a:pt x="816308" y="88484"/>
                </a:lnTo>
                <a:lnTo>
                  <a:pt x="4063" y="0"/>
                </a:lnTo>
                <a:close/>
              </a:path>
            </a:pathLst>
          </a:custGeom>
          <a:solidFill>
            <a:srgbClr val="BF6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169" name="Google Shape;169;p29"/>
          <p:cNvSpPr/>
          <p:nvPr/>
        </p:nvSpPr>
        <p:spPr>
          <a:xfrm rot="19863365">
            <a:off x="803329" y="5239572"/>
            <a:ext cx="572036" cy="292481"/>
          </a:xfrm>
          <a:custGeom>
            <a:avLst/>
            <a:gdLst/>
            <a:ahLst/>
            <a:cxnLst/>
            <a:rect l="l" t="t" r="r" b="b"/>
            <a:pathLst>
              <a:path w="1064260" h="335914" extrusionOk="0">
                <a:moveTo>
                  <a:pt x="948427" y="298946"/>
                </a:moveTo>
                <a:lnTo>
                  <a:pt x="938276" y="335660"/>
                </a:lnTo>
                <a:lnTo>
                  <a:pt x="1063752" y="311022"/>
                </a:lnTo>
                <a:lnTo>
                  <a:pt x="1056000" y="304038"/>
                </a:lnTo>
                <a:lnTo>
                  <a:pt x="966851" y="304038"/>
                </a:lnTo>
                <a:lnTo>
                  <a:pt x="948427" y="298946"/>
                </a:lnTo>
                <a:close/>
              </a:path>
              <a:path w="1064260" h="335914" extrusionOk="0">
                <a:moveTo>
                  <a:pt x="958577" y="262238"/>
                </a:moveTo>
                <a:lnTo>
                  <a:pt x="948427" y="298946"/>
                </a:lnTo>
                <a:lnTo>
                  <a:pt x="966851" y="304038"/>
                </a:lnTo>
                <a:lnTo>
                  <a:pt x="977011" y="267334"/>
                </a:lnTo>
                <a:lnTo>
                  <a:pt x="958577" y="262238"/>
                </a:lnTo>
                <a:close/>
              </a:path>
              <a:path w="1064260" h="335914" extrusionOk="0">
                <a:moveTo>
                  <a:pt x="968755" y="225425"/>
                </a:moveTo>
                <a:lnTo>
                  <a:pt x="958577" y="262238"/>
                </a:lnTo>
                <a:lnTo>
                  <a:pt x="977011" y="267334"/>
                </a:lnTo>
                <a:lnTo>
                  <a:pt x="966851" y="304038"/>
                </a:lnTo>
                <a:lnTo>
                  <a:pt x="1056000" y="304038"/>
                </a:lnTo>
                <a:lnTo>
                  <a:pt x="968755" y="225425"/>
                </a:lnTo>
                <a:close/>
              </a:path>
              <a:path w="1064260" h="335914" extrusionOk="0">
                <a:moveTo>
                  <a:pt x="10160" y="0"/>
                </a:moveTo>
                <a:lnTo>
                  <a:pt x="0" y="36829"/>
                </a:lnTo>
                <a:lnTo>
                  <a:pt x="948427" y="298946"/>
                </a:lnTo>
                <a:lnTo>
                  <a:pt x="958577" y="262238"/>
                </a:lnTo>
                <a:lnTo>
                  <a:pt x="10160" y="0"/>
                </a:lnTo>
                <a:close/>
              </a:path>
            </a:pathLst>
          </a:custGeom>
          <a:solidFill>
            <a:srgbClr val="BF6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170" name="Google Shape;170;p29"/>
          <p:cNvSpPr/>
          <p:nvPr/>
        </p:nvSpPr>
        <p:spPr>
          <a:xfrm>
            <a:off x="9662478" y="4105558"/>
            <a:ext cx="1034746" cy="313722"/>
          </a:xfrm>
          <a:custGeom>
            <a:avLst/>
            <a:gdLst/>
            <a:ahLst/>
            <a:cxnLst/>
            <a:rect l="l" t="t" r="r" b="b"/>
            <a:pathLst>
              <a:path w="1064260" h="335914" extrusionOk="0">
                <a:moveTo>
                  <a:pt x="948427" y="298946"/>
                </a:moveTo>
                <a:lnTo>
                  <a:pt x="938276" y="335660"/>
                </a:lnTo>
                <a:lnTo>
                  <a:pt x="1063752" y="311022"/>
                </a:lnTo>
                <a:lnTo>
                  <a:pt x="1056000" y="304038"/>
                </a:lnTo>
                <a:lnTo>
                  <a:pt x="966851" y="304038"/>
                </a:lnTo>
                <a:lnTo>
                  <a:pt x="948427" y="298946"/>
                </a:lnTo>
                <a:close/>
              </a:path>
              <a:path w="1064260" h="335914" extrusionOk="0">
                <a:moveTo>
                  <a:pt x="958577" y="262238"/>
                </a:moveTo>
                <a:lnTo>
                  <a:pt x="948427" y="298946"/>
                </a:lnTo>
                <a:lnTo>
                  <a:pt x="966851" y="304038"/>
                </a:lnTo>
                <a:lnTo>
                  <a:pt x="977011" y="267334"/>
                </a:lnTo>
                <a:lnTo>
                  <a:pt x="958577" y="262238"/>
                </a:lnTo>
                <a:close/>
              </a:path>
              <a:path w="1064260" h="335914" extrusionOk="0">
                <a:moveTo>
                  <a:pt x="968755" y="225425"/>
                </a:moveTo>
                <a:lnTo>
                  <a:pt x="958577" y="262238"/>
                </a:lnTo>
                <a:lnTo>
                  <a:pt x="977011" y="267334"/>
                </a:lnTo>
                <a:lnTo>
                  <a:pt x="966851" y="304038"/>
                </a:lnTo>
                <a:lnTo>
                  <a:pt x="1056000" y="304038"/>
                </a:lnTo>
                <a:lnTo>
                  <a:pt x="968755" y="225425"/>
                </a:lnTo>
                <a:close/>
              </a:path>
              <a:path w="1064260" h="335914" extrusionOk="0">
                <a:moveTo>
                  <a:pt x="10160" y="0"/>
                </a:moveTo>
                <a:lnTo>
                  <a:pt x="0" y="36829"/>
                </a:lnTo>
                <a:lnTo>
                  <a:pt x="948427" y="298946"/>
                </a:lnTo>
                <a:lnTo>
                  <a:pt x="958577" y="262238"/>
                </a:lnTo>
                <a:lnTo>
                  <a:pt x="10160" y="0"/>
                </a:lnTo>
                <a:close/>
              </a:path>
            </a:pathLst>
          </a:custGeom>
          <a:solidFill>
            <a:srgbClr val="BF6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171" name="Google Shape;171;p29"/>
          <p:cNvSpPr/>
          <p:nvPr/>
        </p:nvSpPr>
        <p:spPr>
          <a:xfrm rot="20306556">
            <a:off x="1758749" y="5144864"/>
            <a:ext cx="1028367" cy="292481"/>
          </a:xfrm>
          <a:custGeom>
            <a:avLst/>
            <a:gdLst/>
            <a:ahLst/>
            <a:cxnLst/>
            <a:rect l="l" t="t" r="r" b="b"/>
            <a:pathLst>
              <a:path w="1064260" h="335914" extrusionOk="0">
                <a:moveTo>
                  <a:pt x="948427" y="298946"/>
                </a:moveTo>
                <a:lnTo>
                  <a:pt x="938276" y="335660"/>
                </a:lnTo>
                <a:lnTo>
                  <a:pt x="1063752" y="311022"/>
                </a:lnTo>
                <a:lnTo>
                  <a:pt x="1056000" y="304038"/>
                </a:lnTo>
                <a:lnTo>
                  <a:pt x="966851" y="304038"/>
                </a:lnTo>
                <a:lnTo>
                  <a:pt x="948427" y="298946"/>
                </a:lnTo>
                <a:close/>
              </a:path>
              <a:path w="1064260" h="335914" extrusionOk="0">
                <a:moveTo>
                  <a:pt x="958577" y="262238"/>
                </a:moveTo>
                <a:lnTo>
                  <a:pt x="948427" y="298946"/>
                </a:lnTo>
                <a:lnTo>
                  <a:pt x="966851" y="304038"/>
                </a:lnTo>
                <a:lnTo>
                  <a:pt x="977011" y="267334"/>
                </a:lnTo>
                <a:lnTo>
                  <a:pt x="958577" y="262238"/>
                </a:lnTo>
                <a:close/>
              </a:path>
              <a:path w="1064260" h="335914" extrusionOk="0">
                <a:moveTo>
                  <a:pt x="968755" y="225425"/>
                </a:moveTo>
                <a:lnTo>
                  <a:pt x="958577" y="262238"/>
                </a:lnTo>
                <a:lnTo>
                  <a:pt x="977011" y="267334"/>
                </a:lnTo>
                <a:lnTo>
                  <a:pt x="966851" y="304038"/>
                </a:lnTo>
                <a:lnTo>
                  <a:pt x="1056000" y="304038"/>
                </a:lnTo>
                <a:lnTo>
                  <a:pt x="968755" y="225425"/>
                </a:lnTo>
                <a:close/>
              </a:path>
              <a:path w="1064260" h="335914" extrusionOk="0">
                <a:moveTo>
                  <a:pt x="10160" y="0"/>
                </a:moveTo>
                <a:lnTo>
                  <a:pt x="0" y="36829"/>
                </a:lnTo>
                <a:lnTo>
                  <a:pt x="948427" y="298946"/>
                </a:lnTo>
                <a:lnTo>
                  <a:pt x="958577" y="262238"/>
                </a:lnTo>
                <a:lnTo>
                  <a:pt x="10160" y="0"/>
                </a:lnTo>
                <a:close/>
              </a:path>
            </a:pathLst>
          </a:custGeom>
          <a:solidFill>
            <a:srgbClr val="BF6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172" name="Google Shape;172;p29"/>
          <p:cNvSpPr/>
          <p:nvPr/>
        </p:nvSpPr>
        <p:spPr>
          <a:xfrm rot="5400000">
            <a:off x="1696220" y="4288139"/>
            <a:ext cx="1213106" cy="525676"/>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a:solidFill>
                  <a:schemeClr val="lt1"/>
                </a:solidFill>
                <a:latin typeface="Arial" panose="020B0604020202020204" pitchFamily="34" charset="0"/>
                <a:ea typeface="Calibri"/>
                <a:cs typeface="Arial" panose="020B0604020202020204" pitchFamily="34" charset="0"/>
                <a:sym typeface="Calibri"/>
              </a:rPr>
              <a:t> </a:t>
            </a: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173" name="Google Shape;173;p29"/>
          <p:cNvSpPr/>
          <p:nvPr/>
        </p:nvSpPr>
        <p:spPr>
          <a:xfrm rot="5400000">
            <a:off x="6028924" y="3043002"/>
            <a:ext cx="1582201" cy="298312"/>
          </a:xfrm>
          <a:prstGeom prst="homePlate">
            <a:avLst>
              <a:gd name="adj" fmla="val 49152"/>
            </a:avLst>
          </a:prstGeom>
          <a:solidFill>
            <a:srgbClr val="8FAADC"/>
          </a:solidFill>
          <a:ln w="12700" cap="flat" cmpd="sng">
            <a:solidFill>
              <a:srgbClr val="8FAAD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grpSp>
        <p:nvGrpSpPr>
          <p:cNvPr id="174" name="Google Shape;174;p29"/>
          <p:cNvGrpSpPr/>
          <p:nvPr/>
        </p:nvGrpSpPr>
        <p:grpSpPr>
          <a:xfrm rot="5400000">
            <a:off x="8725474" y="2863249"/>
            <a:ext cx="1558780" cy="517261"/>
            <a:chOff x="-102506" y="2129095"/>
            <a:chExt cx="3006044" cy="1160469"/>
          </a:xfrm>
        </p:grpSpPr>
        <p:sp>
          <p:nvSpPr>
            <p:cNvPr id="175" name="Google Shape;175;p29"/>
            <p:cNvSpPr/>
            <p:nvPr/>
          </p:nvSpPr>
          <p:spPr>
            <a:xfrm>
              <a:off x="2381" y="2129102"/>
              <a:ext cx="2901156" cy="1160462"/>
            </a:xfrm>
            <a:prstGeom prst="homePlate">
              <a:avLst>
                <a:gd name="adj" fmla="val 50000"/>
              </a:avLst>
            </a:prstGeom>
            <a:solidFill>
              <a:srgbClr val="8FAADC"/>
            </a:solidFill>
            <a:ln w="12700" cap="flat" cmpd="sng">
              <a:solidFill>
                <a:srgbClr val="8FAAD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Arial" panose="020B0604020202020204" pitchFamily="34" charset="0"/>
                <a:cs typeface="Arial" panose="020B0604020202020204" pitchFamily="34" charset="0"/>
              </a:endParaRPr>
            </a:p>
          </p:txBody>
        </p:sp>
        <p:sp>
          <p:nvSpPr>
            <p:cNvPr id="176" name="Google Shape;176;p29"/>
            <p:cNvSpPr/>
            <p:nvPr/>
          </p:nvSpPr>
          <p:spPr>
            <a:xfrm rot="10800000">
              <a:off x="-102506" y="2129095"/>
              <a:ext cx="3006044" cy="1160462"/>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GB" sz="1600" dirty="0">
                  <a:solidFill>
                    <a:schemeClr val="lt1"/>
                  </a:solidFill>
                  <a:latin typeface="Arial" panose="020B0604020202020204" pitchFamily="34" charset="0"/>
                  <a:ea typeface="Calibri"/>
                  <a:cs typeface="Arial" panose="020B0604020202020204" pitchFamily="34" charset="0"/>
                  <a:sym typeface="Calibri"/>
                </a:rPr>
                <a:t>Event Invitations</a:t>
              </a:r>
              <a:endParaRPr sz="1600" dirty="0">
                <a:latin typeface="Arial" panose="020B0604020202020204" pitchFamily="34" charset="0"/>
                <a:cs typeface="Arial" panose="020B0604020202020204" pitchFamily="34" charset="0"/>
              </a:endParaRPr>
            </a:p>
          </p:txBody>
        </p:sp>
      </p:grpSp>
      <p:sp>
        <p:nvSpPr>
          <p:cNvPr id="177" name="Google Shape;177;p29"/>
          <p:cNvSpPr/>
          <p:nvPr/>
        </p:nvSpPr>
        <p:spPr>
          <a:xfrm rot="5400000">
            <a:off x="6489115" y="2669082"/>
            <a:ext cx="1670494" cy="487672"/>
          </a:xfrm>
          <a:prstGeom prst="homePlate">
            <a:avLst>
              <a:gd name="adj" fmla="val 50000"/>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1"/>
              </a:solidFill>
              <a:latin typeface="Arial" panose="020B0604020202020204" pitchFamily="34" charset="0"/>
              <a:cs typeface="Arial" panose="020B0604020202020204" pitchFamily="34" charset="0"/>
            </a:endParaRPr>
          </a:p>
        </p:txBody>
      </p:sp>
      <p:sp>
        <p:nvSpPr>
          <p:cNvPr id="178" name="Google Shape;178;p29"/>
          <p:cNvSpPr/>
          <p:nvPr/>
        </p:nvSpPr>
        <p:spPr>
          <a:xfrm rot="16200000">
            <a:off x="6304092" y="2543102"/>
            <a:ext cx="2066981" cy="617421"/>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n-GB" sz="1600" dirty="0">
                <a:solidFill>
                  <a:schemeClr val="bg1"/>
                </a:solidFill>
                <a:latin typeface="Arial" panose="020B0604020202020204" pitchFamily="34" charset="0"/>
                <a:ea typeface="Calibri"/>
                <a:cs typeface="Arial" panose="020B0604020202020204" pitchFamily="34" charset="0"/>
                <a:sym typeface="Calibri"/>
              </a:rPr>
              <a:t>Click + Collect / Delivery</a:t>
            </a:r>
            <a:endParaRPr sz="1600" dirty="0">
              <a:solidFill>
                <a:schemeClr val="bg1"/>
              </a:solidFill>
              <a:latin typeface="Arial" panose="020B0604020202020204" pitchFamily="34" charset="0"/>
              <a:ea typeface="Calibri"/>
              <a:cs typeface="Arial" panose="020B0604020202020204" pitchFamily="34" charset="0"/>
              <a:sym typeface="Calibri"/>
            </a:endParaRPr>
          </a:p>
        </p:txBody>
      </p:sp>
      <p:grpSp>
        <p:nvGrpSpPr>
          <p:cNvPr id="179" name="Google Shape;179;p29"/>
          <p:cNvGrpSpPr/>
          <p:nvPr/>
        </p:nvGrpSpPr>
        <p:grpSpPr>
          <a:xfrm rot="5400000">
            <a:off x="3848837" y="3346469"/>
            <a:ext cx="2615341" cy="411986"/>
            <a:chOff x="-81630" y="2108699"/>
            <a:chExt cx="3371906" cy="1180865"/>
          </a:xfrm>
        </p:grpSpPr>
        <p:sp>
          <p:nvSpPr>
            <p:cNvPr id="180" name="Google Shape;180;p29"/>
            <p:cNvSpPr/>
            <p:nvPr/>
          </p:nvSpPr>
          <p:spPr>
            <a:xfrm>
              <a:off x="2381" y="2129102"/>
              <a:ext cx="2901156" cy="1160462"/>
            </a:xfrm>
            <a:prstGeom prst="homePlate">
              <a:avLst>
                <a:gd name="adj" fmla="val 50000"/>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Arial" panose="020B0604020202020204" pitchFamily="34" charset="0"/>
                <a:cs typeface="Arial" panose="020B0604020202020204" pitchFamily="34" charset="0"/>
              </a:endParaRPr>
            </a:p>
          </p:txBody>
        </p:sp>
        <p:sp>
          <p:nvSpPr>
            <p:cNvPr id="181" name="Google Shape;181;p29"/>
            <p:cNvSpPr/>
            <p:nvPr/>
          </p:nvSpPr>
          <p:spPr>
            <a:xfrm rot="10800000">
              <a:off x="-81630" y="2108699"/>
              <a:ext cx="3371906" cy="1180852"/>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600">
                  <a:solidFill>
                    <a:schemeClr val="lt1"/>
                  </a:solidFill>
                  <a:latin typeface="Arial" panose="020B0604020202020204" pitchFamily="34" charset="0"/>
                  <a:ea typeface="Calibri"/>
                  <a:cs typeface="Arial" panose="020B0604020202020204" pitchFamily="34" charset="0"/>
                  <a:sym typeface="Calibri"/>
                </a:rPr>
                <a:t>     Virtual Demo Store</a:t>
              </a:r>
              <a:endParaRPr sz="1600">
                <a:latin typeface="Arial" panose="020B0604020202020204" pitchFamily="34" charset="0"/>
                <a:cs typeface="Arial" panose="020B0604020202020204" pitchFamily="34" charset="0"/>
              </a:endParaRPr>
            </a:p>
          </p:txBody>
        </p:sp>
      </p:grpSp>
      <p:grpSp>
        <p:nvGrpSpPr>
          <p:cNvPr id="182" name="Google Shape;182;p29"/>
          <p:cNvGrpSpPr/>
          <p:nvPr/>
        </p:nvGrpSpPr>
        <p:grpSpPr>
          <a:xfrm>
            <a:off x="745790" y="3748165"/>
            <a:ext cx="338514" cy="1538403"/>
            <a:chOff x="903130" y="2533649"/>
            <a:chExt cx="348169" cy="1647227"/>
          </a:xfrm>
        </p:grpSpPr>
        <p:sp>
          <p:nvSpPr>
            <p:cNvPr id="183" name="Google Shape;183;p29"/>
            <p:cNvSpPr/>
            <p:nvPr/>
          </p:nvSpPr>
          <p:spPr>
            <a:xfrm rot="5400000">
              <a:off x="480811" y="3433625"/>
              <a:ext cx="1213080" cy="281422"/>
            </a:xfrm>
            <a:prstGeom prst="homePlate">
              <a:avLst>
                <a:gd name="adj" fmla="val 49152"/>
              </a:avLst>
            </a:prstGeom>
            <a:solidFill>
              <a:srgbClr val="7A81FF"/>
            </a:solidFill>
            <a:ln w="12700" cap="flat" cmpd="sng">
              <a:solidFill>
                <a:srgbClr val="7A8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184" name="Google Shape;184;p29"/>
            <p:cNvSpPr txBox="1"/>
            <p:nvPr/>
          </p:nvSpPr>
          <p:spPr>
            <a:xfrm rot="16200000">
              <a:off x="308382" y="3128397"/>
              <a:ext cx="1537666" cy="3481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Arial" panose="020B0604020202020204" pitchFamily="34" charset="0"/>
                  <a:ea typeface="Calibri"/>
                  <a:cs typeface="Arial" panose="020B0604020202020204" pitchFamily="34" charset="0"/>
                  <a:sym typeface="Calibri"/>
                </a:rPr>
                <a:t>magazine</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185" name="Google Shape;185;p29"/>
          <p:cNvGrpSpPr/>
          <p:nvPr/>
        </p:nvGrpSpPr>
        <p:grpSpPr>
          <a:xfrm>
            <a:off x="1095943" y="4001788"/>
            <a:ext cx="338514" cy="1224564"/>
            <a:chOff x="1265575" y="2750594"/>
            <a:chExt cx="348169" cy="1311188"/>
          </a:xfrm>
        </p:grpSpPr>
        <p:sp>
          <p:nvSpPr>
            <p:cNvPr id="186" name="Google Shape;186;p29"/>
            <p:cNvSpPr/>
            <p:nvPr/>
          </p:nvSpPr>
          <p:spPr>
            <a:xfrm rot="5400000">
              <a:off x="1011195" y="3525442"/>
              <a:ext cx="814007" cy="258673"/>
            </a:xfrm>
            <a:prstGeom prst="homePlate">
              <a:avLst>
                <a:gd name="adj" fmla="val 49152"/>
              </a:avLst>
            </a:prstGeom>
            <a:solidFill>
              <a:srgbClr val="7A81FF"/>
            </a:solidFill>
            <a:ln w="12700" cap="flat" cmpd="sng">
              <a:solidFill>
                <a:srgbClr val="7A8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187" name="Google Shape;187;p29"/>
            <p:cNvSpPr txBox="1"/>
            <p:nvPr/>
          </p:nvSpPr>
          <p:spPr>
            <a:xfrm rot="16200000">
              <a:off x="907648" y="3108521"/>
              <a:ext cx="1064024" cy="3481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chemeClr val="lt1"/>
                  </a:solidFill>
                  <a:latin typeface="Arial" panose="020B0604020202020204" pitchFamily="34" charset="0"/>
                  <a:ea typeface="Calibri"/>
                  <a:cs typeface="Arial" panose="020B0604020202020204" pitchFamily="34" charset="0"/>
                  <a:sym typeface="Calibri"/>
                </a:rPr>
                <a:t>TV</a:t>
              </a:r>
              <a:endParaRPr sz="160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188" name="Google Shape;188;p29"/>
          <p:cNvGrpSpPr/>
          <p:nvPr/>
        </p:nvGrpSpPr>
        <p:grpSpPr>
          <a:xfrm>
            <a:off x="1702082" y="4239840"/>
            <a:ext cx="338514" cy="932264"/>
            <a:chOff x="1886301" y="3063569"/>
            <a:chExt cx="348169" cy="998211"/>
          </a:xfrm>
        </p:grpSpPr>
        <p:sp>
          <p:nvSpPr>
            <p:cNvPr id="189" name="Google Shape;189;p29"/>
            <p:cNvSpPr/>
            <p:nvPr/>
          </p:nvSpPr>
          <p:spPr>
            <a:xfrm rot="5400000">
              <a:off x="1594707" y="3472452"/>
              <a:ext cx="897234" cy="281422"/>
            </a:xfrm>
            <a:prstGeom prst="homePlate">
              <a:avLst>
                <a:gd name="adj" fmla="val 49152"/>
              </a:avLst>
            </a:prstGeom>
            <a:solidFill>
              <a:srgbClr val="7A81FF"/>
            </a:solidFill>
            <a:ln w="12700" cap="flat" cmpd="sng">
              <a:solidFill>
                <a:srgbClr val="7A8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190" name="Google Shape;190;p29"/>
            <p:cNvSpPr txBox="1"/>
            <p:nvPr/>
          </p:nvSpPr>
          <p:spPr>
            <a:xfrm rot="16200000">
              <a:off x="1655221" y="3294649"/>
              <a:ext cx="810330" cy="3481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Arial" panose="020B0604020202020204" pitchFamily="34" charset="0"/>
                  <a:ea typeface="Calibri"/>
                  <a:cs typeface="Arial" panose="020B0604020202020204" pitchFamily="34" charset="0"/>
                  <a:sym typeface="Calibri"/>
                </a:rPr>
                <a:t>WOM</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191" name="Google Shape;191;p29"/>
          <p:cNvGrpSpPr/>
          <p:nvPr/>
        </p:nvGrpSpPr>
        <p:grpSpPr>
          <a:xfrm>
            <a:off x="1368301" y="4009986"/>
            <a:ext cx="338514" cy="1174197"/>
            <a:chOff x="1543397" y="2813992"/>
            <a:chExt cx="348169" cy="1257258"/>
          </a:xfrm>
        </p:grpSpPr>
        <p:sp>
          <p:nvSpPr>
            <p:cNvPr id="192" name="Google Shape;192;p29"/>
            <p:cNvSpPr/>
            <p:nvPr/>
          </p:nvSpPr>
          <p:spPr>
            <a:xfrm rot="5400000">
              <a:off x="1292505" y="3523243"/>
              <a:ext cx="859079" cy="236935"/>
            </a:xfrm>
            <a:prstGeom prst="homePlate">
              <a:avLst>
                <a:gd name="adj" fmla="val 49152"/>
              </a:avLst>
            </a:prstGeom>
            <a:solidFill>
              <a:srgbClr val="7A81FF"/>
            </a:solidFill>
            <a:ln w="12700" cap="flat" cmpd="sng">
              <a:solidFill>
                <a:schemeClr val="accent5">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193" name="Google Shape;193;p29"/>
            <p:cNvSpPr txBox="1"/>
            <p:nvPr/>
          </p:nvSpPr>
          <p:spPr>
            <a:xfrm rot="16200000">
              <a:off x="1168479" y="3188910"/>
              <a:ext cx="1098005" cy="3481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Arial" panose="020B0604020202020204" pitchFamily="34" charset="0"/>
                  <a:ea typeface="Calibri"/>
                  <a:cs typeface="Arial" panose="020B0604020202020204" pitchFamily="34" charset="0"/>
                  <a:sym typeface="Calibri"/>
                </a:rPr>
                <a:t>News</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sp>
        <p:nvSpPr>
          <p:cNvPr id="194" name="Google Shape;194;p29"/>
          <p:cNvSpPr txBox="1"/>
          <p:nvPr/>
        </p:nvSpPr>
        <p:spPr>
          <a:xfrm rot="16200000">
            <a:off x="1540896" y="3888543"/>
            <a:ext cx="151337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Arial" panose="020B0604020202020204" pitchFamily="34" charset="0"/>
                <a:ea typeface="Calibri"/>
                <a:cs typeface="Arial" panose="020B0604020202020204" pitchFamily="34" charset="0"/>
                <a:sym typeface="Calibri"/>
              </a:rPr>
              <a:t>Search Engines</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nvGrpSpPr>
          <p:cNvPr id="195" name="Google Shape;195;p29"/>
          <p:cNvGrpSpPr/>
          <p:nvPr/>
        </p:nvGrpSpPr>
        <p:grpSpPr>
          <a:xfrm>
            <a:off x="2673855" y="2900463"/>
            <a:ext cx="372268" cy="2224627"/>
            <a:chOff x="2834733" y="1702182"/>
            <a:chExt cx="497486" cy="2381994"/>
          </a:xfrm>
        </p:grpSpPr>
        <p:sp>
          <p:nvSpPr>
            <p:cNvPr id="196" name="Google Shape;196;p29"/>
            <p:cNvSpPr/>
            <p:nvPr/>
          </p:nvSpPr>
          <p:spPr>
            <a:xfrm rot="5400000">
              <a:off x="2048378" y="2800335"/>
              <a:ext cx="2070196" cy="497486"/>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197" name="Google Shape;197;p29"/>
            <p:cNvSpPr txBox="1"/>
            <p:nvPr/>
          </p:nvSpPr>
          <p:spPr>
            <a:xfrm rot="16200000">
              <a:off x="1989324" y="2570757"/>
              <a:ext cx="2189528" cy="452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Arial" panose="020B0604020202020204" pitchFamily="34" charset="0"/>
                  <a:ea typeface="Calibri"/>
                  <a:cs typeface="Arial" panose="020B0604020202020204" pitchFamily="34" charset="0"/>
                  <a:sym typeface="Calibri"/>
                </a:rPr>
                <a:t>Social Media Ads</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198" name="Google Shape;198;p29"/>
          <p:cNvGrpSpPr/>
          <p:nvPr/>
        </p:nvGrpSpPr>
        <p:grpSpPr>
          <a:xfrm>
            <a:off x="3132632" y="2013495"/>
            <a:ext cx="359989" cy="3019463"/>
            <a:chOff x="3396158" y="761996"/>
            <a:chExt cx="501201" cy="3233055"/>
          </a:xfrm>
        </p:grpSpPr>
        <p:sp>
          <p:nvSpPr>
            <p:cNvPr id="199" name="Google Shape;199;p29"/>
            <p:cNvSpPr/>
            <p:nvPr/>
          </p:nvSpPr>
          <p:spPr>
            <a:xfrm rot="5400000">
              <a:off x="2198609" y="2300017"/>
              <a:ext cx="2892583" cy="497486"/>
            </a:xfrm>
            <a:prstGeom prst="homePlate">
              <a:avLst>
                <a:gd name="adj" fmla="val 49152"/>
              </a:avLst>
            </a:prstGeom>
            <a:solidFill>
              <a:srgbClr val="7A81FF"/>
            </a:solidFill>
            <a:ln w="12700" cap="flat" cmpd="sng">
              <a:solidFill>
                <a:srgbClr val="7A8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00" name="Google Shape;200;p29"/>
            <p:cNvSpPr txBox="1"/>
            <p:nvPr/>
          </p:nvSpPr>
          <p:spPr>
            <a:xfrm rot="16200000">
              <a:off x="2095116" y="2092937"/>
              <a:ext cx="3133183" cy="4713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Arial" panose="020B0604020202020204" pitchFamily="34" charset="0"/>
                  <a:ea typeface="Calibri"/>
                  <a:cs typeface="Arial" panose="020B0604020202020204" pitchFamily="34" charset="0"/>
                  <a:sym typeface="Calibri"/>
                </a:rPr>
                <a:t>Pop-up store &amp; Showroom</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01" name="Google Shape;201;p29"/>
          <p:cNvGrpSpPr/>
          <p:nvPr/>
        </p:nvGrpSpPr>
        <p:grpSpPr>
          <a:xfrm>
            <a:off x="3591652" y="1994682"/>
            <a:ext cx="385176" cy="2938780"/>
            <a:chOff x="3949342" y="1776752"/>
            <a:chExt cx="497486" cy="2026030"/>
          </a:xfrm>
        </p:grpSpPr>
        <p:sp>
          <p:nvSpPr>
            <p:cNvPr id="202" name="Google Shape;202;p29"/>
            <p:cNvSpPr/>
            <p:nvPr/>
          </p:nvSpPr>
          <p:spPr>
            <a:xfrm rot="5400000">
              <a:off x="3423307" y="2779262"/>
              <a:ext cx="1549555" cy="497486"/>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a:solidFill>
                    <a:schemeClr val="lt1"/>
                  </a:solidFill>
                  <a:latin typeface="Arial" panose="020B0604020202020204" pitchFamily="34" charset="0"/>
                  <a:ea typeface="Calibri"/>
                  <a:cs typeface="Arial" panose="020B0604020202020204" pitchFamily="34" charset="0"/>
                  <a:sym typeface="Calibri"/>
                </a:rPr>
                <a:t> </a:t>
              </a: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03" name="Google Shape;203;p29"/>
            <p:cNvSpPr txBox="1"/>
            <p:nvPr/>
          </p:nvSpPr>
          <p:spPr>
            <a:xfrm rot="16200000">
              <a:off x="3191647" y="2561758"/>
              <a:ext cx="2007230" cy="43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Arial" panose="020B0604020202020204" pitchFamily="34" charset="0"/>
                  <a:ea typeface="Calibri"/>
                  <a:cs typeface="Arial" panose="020B0604020202020204" pitchFamily="34" charset="0"/>
                  <a:sym typeface="Calibri"/>
                </a:rPr>
                <a:t>Social Media Accounts</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04" name="Google Shape;204;p29"/>
          <p:cNvGrpSpPr/>
          <p:nvPr/>
        </p:nvGrpSpPr>
        <p:grpSpPr>
          <a:xfrm>
            <a:off x="4032796" y="2331121"/>
            <a:ext cx="413596" cy="2449338"/>
            <a:chOff x="4501702" y="1735353"/>
            <a:chExt cx="527498" cy="1779376"/>
          </a:xfrm>
        </p:grpSpPr>
        <p:sp>
          <p:nvSpPr>
            <p:cNvPr id="205" name="Google Shape;205;p29"/>
            <p:cNvSpPr/>
            <p:nvPr/>
          </p:nvSpPr>
          <p:spPr>
            <a:xfrm rot="5400000">
              <a:off x="4016732" y="2502261"/>
              <a:ext cx="1497438" cy="527498"/>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06" name="Google Shape;206;p29"/>
            <p:cNvSpPr txBox="1"/>
            <p:nvPr/>
          </p:nvSpPr>
          <p:spPr>
            <a:xfrm rot="16200000">
              <a:off x="3892168" y="2378992"/>
              <a:ext cx="1719018" cy="4317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bg1"/>
                  </a:solidFill>
                  <a:latin typeface="Arial" panose="020B0604020202020204" pitchFamily="34" charset="0"/>
                  <a:ea typeface="Calibri"/>
                  <a:cs typeface="Arial" panose="020B0604020202020204" pitchFamily="34" charset="0"/>
                  <a:sym typeface="Calibri"/>
                </a:rPr>
                <a:t>Influencer Outreach</a:t>
              </a:r>
              <a:endParaRPr sz="1600" dirty="0">
                <a:solidFill>
                  <a:schemeClr val="bg1"/>
                </a:solidFill>
                <a:latin typeface="Arial" panose="020B0604020202020204" pitchFamily="34" charset="0"/>
                <a:ea typeface="Calibri"/>
                <a:cs typeface="Arial" panose="020B0604020202020204" pitchFamily="34" charset="0"/>
                <a:sym typeface="Calibri"/>
              </a:endParaRPr>
            </a:p>
          </p:txBody>
        </p:sp>
      </p:grpSp>
      <p:grpSp>
        <p:nvGrpSpPr>
          <p:cNvPr id="207" name="Google Shape;207;p29"/>
          <p:cNvGrpSpPr/>
          <p:nvPr/>
        </p:nvGrpSpPr>
        <p:grpSpPr>
          <a:xfrm>
            <a:off x="4505663" y="2342490"/>
            <a:ext cx="412067" cy="2226181"/>
            <a:chOff x="5075874" y="744616"/>
            <a:chExt cx="497486" cy="2383659"/>
          </a:xfrm>
        </p:grpSpPr>
        <p:sp>
          <p:nvSpPr>
            <p:cNvPr id="208" name="Google Shape;208;p29"/>
            <p:cNvSpPr/>
            <p:nvPr/>
          </p:nvSpPr>
          <p:spPr>
            <a:xfrm rot="5400000">
              <a:off x="4202698" y="1757613"/>
              <a:ext cx="2243838" cy="497486"/>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09" name="Google Shape;209;p29"/>
            <p:cNvSpPr txBox="1"/>
            <p:nvPr/>
          </p:nvSpPr>
          <p:spPr>
            <a:xfrm rot="16200000">
              <a:off x="4199692" y="1662193"/>
              <a:ext cx="2243840" cy="4086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chemeClr val="lt1"/>
                  </a:solidFill>
                  <a:latin typeface="Arial" panose="020B0604020202020204" pitchFamily="34" charset="0"/>
                  <a:ea typeface="Calibri"/>
                  <a:cs typeface="Arial" panose="020B0604020202020204" pitchFamily="34" charset="0"/>
                  <a:sym typeface="Calibri"/>
                </a:rPr>
                <a:t>Reviews Interaction</a:t>
              </a:r>
              <a:endParaRPr sz="160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10" name="Google Shape;210;p29"/>
          <p:cNvGrpSpPr/>
          <p:nvPr/>
        </p:nvGrpSpPr>
        <p:grpSpPr>
          <a:xfrm>
            <a:off x="6211366" y="2648721"/>
            <a:ext cx="364467" cy="1388236"/>
            <a:chOff x="6104247" y="1457878"/>
            <a:chExt cx="582355" cy="1486439"/>
          </a:xfrm>
        </p:grpSpPr>
        <p:sp>
          <p:nvSpPr>
            <p:cNvPr id="211" name="Google Shape;211;p29"/>
            <p:cNvSpPr/>
            <p:nvPr/>
          </p:nvSpPr>
          <p:spPr>
            <a:xfrm rot="5400000">
              <a:off x="5643698" y="1944352"/>
              <a:ext cx="1460514" cy="539416"/>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12" name="Google Shape;212;p29"/>
            <p:cNvSpPr/>
            <p:nvPr/>
          </p:nvSpPr>
          <p:spPr>
            <a:xfrm rot="16200000">
              <a:off x="5721199" y="1880590"/>
              <a:ext cx="1388116" cy="542691"/>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600" dirty="0">
                  <a:solidFill>
                    <a:schemeClr val="lt1"/>
                  </a:solidFill>
                  <a:latin typeface="Arial" panose="020B0604020202020204" pitchFamily="34" charset="0"/>
                  <a:ea typeface="Calibri"/>
                  <a:cs typeface="Arial" panose="020B0604020202020204" pitchFamily="34" charset="0"/>
                  <a:sym typeface="Calibri"/>
                </a:rPr>
                <a:t>Website</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13" name="Google Shape;213;p29"/>
          <p:cNvGrpSpPr/>
          <p:nvPr/>
        </p:nvGrpSpPr>
        <p:grpSpPr>
          <a:xfrm>
            <a:off x="5388746" y="2900463"/>
            <a:ext cx="378097" cy="1546281"/>
            <a:chOff x="4501702" y="1864005"/>
            <a:chExt cx="527498" cy="1650724"/>
          </a:xfrm>
        </p:grpSpPr>
        <p:sp>
          <p:nvSpPr>
            <p:cNvPr id="214" name="Google Shape;214;p29"/>
            <p:cNvSpPr/>
            <p:nvPr/>
          </p:nvSpPr>
          <p:spPr>
            <a:xfrm rot="5400000">
              <a:off x="4016732" y="2502261"/>
              <a:ext cx="1497438" cy="527498"/>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15" name="Google Shape;215;p29"/>
            <p:cNvSpPr txBox="1"/>
            <p:nvPr/>
          </p:nvSpPr>
          <p:spPr>
            <a:xfrm rot="16200000">
              <a:off x="3979202" y="2388360"/>
              <a:ext cx="1520984" cy="472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Arial" panose="020B0604020202020204" pitchFamily="34" charset="0"/>
                  <a:ea typeface="Calibri"/>
                  <a:cs typeface="Arial" panose="020B0604020202020204" pitchFamily="34" charset="0"/>
                  <a:sym typeface="Calibri"/>
                </a:rPr>
                <a:t>Remarketing</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16" name="Google Shape;216;p29"/>
          <p:cNvGrpSpPr/>
          <p:nvPr/>
        </p:nvGrpSpPr>
        <p:grpSpPr>
          <a:xfrm>
            <a:off x="5792194" y="1472896"/>
            <a:ext cx="339515" cy="2752272"/>
            <a:chOff x="5052641" y="1333360"/>
            <a:chExt cx="434552" cy="1794913"/>
          </a:xfrm>
        </p:grpSpPr>
        <p:sp>
          <p:nvSpPr>
            <p:cNvPr id="217" name="Google Shape;217;p29"/>
            <p:cNvSpPr/>
            <p:nvPr/>
          </p:nvSpPr>
          <p:spPr>
            <a:xfrm rot="5400000">
              <a:off x="4506755" y="2147836"/>
              <a:ext cx="1549555" cy="411320"/>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18" name="Google Shape;218;p29"/>
            <p:cNvSpPr txBox="1"/>
            <p:nvPr/>
          </p:nvSpPr>
          <p:spPr>
            <a:xfrm rot="16200000">
              <a:off x="4416470" y="1969531"/>
              <a:ext cx="1705612" cy="433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Arial" panose="020B0604020202020204" pitchFamily="34" charset="0"/>
                  <a:ea typeface="Calibri"/>
                  <a:cs typeface="Arial" panose="020B0604020202020204" pitchFamily="34" charset="0"/>
                  <a:sym typeface="Calibri"/>
                </a:rPr>
                <a:t>Marketing Automation</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sp>
        <p:nvSpPr>
          <p:cNvPr id="219" name="Google Shape;219;p29"/>
          <p:cNvSpPr/>
          <p:nvPr/>
        </p:nvSpPr>
        <p:spPr>
          <a:xfrm rot="20065006">
            <a:off x="5424156" y="4370807"/>
            <a:ext cx="817462" cy="132948"/>
          </a:xfrm>
          <a:custGeom>
            <a:avLst/>
            <a:gdLst/>
            <a:ahLst/>
            <a:cxnLst/>
            <a:rect l="l" t="t" r="r" b="b"/>
            <a:pathLst>
              <a:path w="928370" h="164464" extrusionOk="0">
                <a:moveTo>
                  <a:pt x="812205" y="126339"/>
                </a:moveTo>
                <a:lnTo>
                  <a:pt x="808101" y="164211"/>
                </a:lnTo>
                <a:lnTo>
                  <a:pt x="904594" y="128397"/>
                </a:lnTo>
                <a:lnTo>
                  <a:pt x="831088" y="128397"/>
                </a:lnTo>
                <a:lnTo>
                  <a:pt x="812205" y="126339"/>
                </a:lnTo>
                <a:close/>
              </a:path>
              <a:path w="928370" h="164464" extrusionOk="0">
                <a:moveTo>
                  <a:pt x="816308" y="88484"/>
                </a:moveTo>
                <a:lnTo>
                  <a:pt x="812205" y="126339"/>
                </a:lnTo>
                <a:lnTo>
                  <a:pt x="831088" y="128397"/>
                </a:lnTo>
                <a:lnTo>
                  <a:pt x="835278" y="90550"/>
                </a:lnTo>
                <a:lnTo>
                  <a:pt x="816308" y="88484"/>
                </a:lnTo>
                <a:close/>
              </a:path>
              <a:path w="928370" h="164464" extrusionOk="0">
                <a:moveTo>
                  <a:pt x="820419" y="50546"/>
                </a:moveTo>
                <a:lnTo>
                  <a:pt x="816308" y="88484"/>
                </a:lnTo>
                <a:lnTo>
                  <a:pt x="835278" y="90550"/>
                </a:lnTo>
                <a:lnTo>
                  <a:pt x="831088" y="128397"/>
                </a:lnTo>
                <a:lnTo>
                  <a:pt x="904594" y="128397"/>
                </a:lnTo>
                <a:lnTo>
                  <a:pt x="927862" y="119761"/>
                </a:lnTo>
                <a:lnTo>
                  <a:pt x="820419" y="50546"/>
                </a:lnTo>
                <a:close/>
              </a:path>
              <a:path w="928370" h="164464" extrusionOk="0">
                <a:moveTo>
                  <a:pt x="4063" y="0"/>
                </a:moveTo>
                <a:lnTo>
                  <a:pt x="0" y="37846"/>
                </a:lnTo>
                <a:lnTo>
                  <a:pt x="812205" y="126339"/>
                </a:lnTo>
                <a:lnTo>
                  <a:pt x="816308" y="88484"/>
                </a:lnTo>
                <a:lnTo>
                  <a:pt x="4063" y="0"/>
                </a:lnTo>
                <a:close/>
              </a:path>
            </a:pathLst>
          </a:custGeom>
          <a:solidFill>
            <a:srgbClr val="BF6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220" name="Google Shape;220;p29"/>
          <p:cNvSpPr/>
          <p:nvPr/>
        </p:nvSpPr>
        <p:spPr>
          <a:xfrm rot="16200000">
            <a:off x="5968282" y="3022030"/>
            <a:ext cx="1703939" cy="382626"/>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600" dirty="0">
                <a:solidFill>
                  <a:schemeClr val="lt1"/>
                </a:solidFill>
                <a:latin typeface="Arial" panose="020B0604020202020204" pitchFamily="34" charset="0"/>
                <a:ea typeface="Calibri"/>
                <a:cs typeface="Arial" panose="020B0604020202020204" pitchFamily="34" charset="0"/>
                <a:sym typeface="Calibri"/>
              </a:rPr>
              <a:t>Purchase Link</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sp>
        <p:nvSpPr>
          <p:cNvPr id="221" name="Google Shape;221;p29"/>
          <p:cNvSpPr/>
          <p:nvPr/>
        </p:nvSpPr>
        <p:spPr>
          <a:xfrm rot="5400000">
            <a:off x="7302914" y="2800141"/>
            <a:ext cx="1097589" cy="447036"/>
          </a:xfrm>
          <a:prstGeom prst="homePlate">
            <a:avLst>
              <a:gd name="adj" fmla="val 49152"/>
            </a:avLst>
          </a:prstGeom>
          <a:solidFill>
            <a:srgbClr val="7A81FF"/>
          </a:solidFill>
          <a:ln w="12700" cap="flat" cmpd="sng">
            <a:solidFill>
              <a:srgbClr val="7A8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22" name="Google Shape;222;p29"/>
          <p:cNvSpPr/>
          <p:nvPr/>
        </p:nvSpPr>
        <p:spPr>
          <a:xfrm rot="16200000">
            <a:off x="7319989" y="2715045"/>
            <a:ext cx="1097590" cy="506893"/>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600" dirty="0">
                <a:solidFill>
                  <a:schemeClr val="lt1"/>
                </a:solidFill>
                <a:latin typeface="Arial" panose="020B0604020202020204" pitchFamily="34" charset="0"/>
                <a:ea typeface="Calibri"/>
                <a:cs typeface="Arial" panose="020B0604020202020204" pitchFamily="34" charset="0"/>
                <a:sym typeface="Calibri"/>
              </a:rPr>
              <a:t>Offline shops</a:t>
            </a:r>
            <a:endParaRPr sz="1600" dirty="0">
              <a:latin typeface="Arial" panose="020B0604020202020204" pitchFamily="34" charset="0"/>
              <a:cs typeface="Arial" panose="020B0604020202020204" pitchFamily="34" charset="0"/>
            </a:endParaRPr>
          </a:p>
        </p:txBody>
      </p:sp>
      <p:sp>
        <p:nvSpPr>
          <p:cNvPr id="223" name="Google Shape;223;p29"/>
          <p:cNvSpPr txBox="1"/>
          <p:nvPr/>
        </p:nvSpPr>
        <p:spPr>
          <a:xfrm>
            <a:off x="1487522" y="1437230"/>
            <a:ext cx="10122952" cy="369291"/>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Arial" panose="020B0604020202020204" pitchFamily="34" charset="0"/>
                <a:ea typeface="Calibri"/>
                <a:cs typeface="Arial" panose="020B0604020202020204" pitchFamily="34" charset="0"/>
                <a:sym typeface="Calibri"/>
              </a:rPr>
              <a:t> REACH                               ACT		           CONVERT	                     ENGAGE</a:t>
            </a:r>
            <a:endParaRPr sz="1100" dirty="0">
              <a:latin typeface="Arial" panose="020B0604020202020204" pitchFamily="34" charset="0"/>
              <a:cs typeface="Arial" panose="020B0604020202020204" pitchFamily="34" charset="0"/>
            </a:endParaRPr>
          </a:p>
        </p:txBody>
      </p:sp>
      <p:sp>
        <p:nvSpPr>
          <p:cNvPr id="224" name="Google Shape;224;p29"/>
          <p:cNvSpPr/>
          <p:nvPr/>
        </p:nvSpPr>
        <p:spPr>
          <a:xfrm rot="5400000">
            <a:off x="7678507" y="2549764"/>
            <a:ext cx="1427693" cy="482696"/>
          </a:xfrm>
          <a:prstGeom prst="homePlate">
            <a:avLst>
              <a:gd name="adj" fmla="val 49152"/>
            </a:avLst>
          </a:prstGeom>
          <a:solidFill>
            <a:srgbClr val="8FAADC"/>
          </a:solidFill>
          <a:ln w="12700" cap="flat" cmpd="sng">
            <a:solidFill>
              <a:srgbClr val="8FAAD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25" name="Google Shape;225;p29"/>
          <p:cNvSpPr/>
          <p:nvPr/>
        </p:nvSpPr>
        <p:spPr>
          <a:xfrm rot="16200000">
            <a:off x="7685552" y="2488776"/>
            <a:ext cx="1376217" cy="505851"/>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600">
                <a:solidFill>
                  <a:schemeClr val="lt1"/>
                </a:solidFill>
                <a:latin typeface="Arial" panose="020B0604020202020204" pitchFamily="34" charset="0"/>
                <a:ea typeface="Calibri"/>
                <a:cs typeface="Arial" panose="020B0604020202020204" pitchFamily="34" charset="0"/>
                <a:sym typeface="Calibri"/>
              </a:rPr>
              <a:t>Catalogue Marketing</a:t>
            </a:r>
            <a:endParaRPr sz="1600">
              <a:solidFill>
                <a:schemeClr val="lt1"/>
              </a:solidFill>
              <a:latin typeface="Arial" panose="020B0604020202020204" pitchFamily="34" charset="0"/>
              <a:ea typeface="Calibri"/>
              <a:cs typeface="Arial" panose="020B0604020202020204" pitchFamily="34" charset="0"/>
              <a:sym typeface="Calibri"/>
            </a:endParaRPr>
          </a:p>
        </p:txBody>
      </p:sp>
      <p:grpSp>
        <p:nvGrpSpPr>
          <p:cNvPr id="226" name="Google Shape;226;p29"/>
          <p:cNvGrpSpPr/>
          <p:nvPr/>
        </p:nvGrpSpPr>
        <p:grpSpPr>
          <a:xfrm>
            <a:off x="8680341" y="2089308"/>
            <a:ext cx="577872" cy="1644874"/>
            <a:chOff x="9073518" y="757447"/>
            <a:chExt cx="594355" cy="1761230"/>
          </a:xfrm>
        </p:grpSpPr>
        <p:sp>
          <p:nvSpPr>
            <p:cNvPr id="227" name="Google Shape;227;p29"/>
            <p:cNvSpPr/>
            <p:nvPr/>
          </p:nvSpPr>
          <p:spPr>
            <a:xfrm rot="5400000">
              <a:off x="8492907" y="1408201"/>
              <a:ext cx="1723465" cy="497486"/>
            </a:xfrm>
            <a:prstGeom prst="homePlate">
              <a:avLst>
                <a:gd name="adj" fmla="val 49152"/>
              </a:avLst>
            </a:prstGeom>
            <a:solidFill>
              <a:srgbClr val="8FAADC"/>
            </a:solidFill>
            <a:ln w="12700" cap="flat" cmpd="sng">
              <a:solidFill>
                <a:srgbClr val="8FAAD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28" name="Google Shape;228;p29"/>
            <p:cNvSpPr/>
            <p:nvPr/>
          </p:nvSpPr>
          <p:spPr>
            <a:xfrm rot="-5400000">
              <a:off x="8565291" y="1265674"/>
              <a:ext cx="1610809" cy="594355"/>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600">
                  <a:solidFill>
                    <a:schemeClr val="lt1"/>
                  </a:solidFill>
                  <a:latin typeface="Arial" panose="020B0604020202020204" pitchFamily="34" charset="0"/>
                  <a:ea typeface="Calibri"/>
                  <a:cs typeface="Arial" panose="020B0604020202020204" pitchFamily="34" charset="0"/>
                  <a:sym typeface="Calibri"/>
                </a:rPr>
                <a:t>Machine Register</a:t>
              </a:r>
              <a:endParaRPr sz="1600">
                <a:latin typeface="Arial" panose="020B0604020202020204" pitchFamily="34" charset="0"/>
                <a:cs typeface="Arial" panose="020B0604020202020204" pitchFamily="34" charset="0"/>
              </a:endParaRPr>
            </a:p>
          </p:txBody>
        </p:sp>
      </p:grpSp>
      <p:grpSp>
        <p:nvGrpSpPr>
          <p:cNvPr id="229" name="Google Shape;229;p29"/>
          <p:cNvGrpSpPr/>
          <p:nvPr/>
        </p:nvGrpSpPr>
        <p:grpSpPr>
          <a:xfrm>
            <a:off x="9823295" y="2266984"/>
            <a:ext cx="581181" cy="1998211"/>
            <a:chOff x="10392010" y="1139948"/>
            <a:chExt cx="614946" cy="1928800"/>
          </a:xfrm>
        </p:grpSpPr>
        <p:sp>
          <p:nvSpPr>
            <p:cNvPr id="230" name="Google Shape;230;p29"/>
            <p:cNvSpPr/>
            <p:nvPr/>
          </p:nvSpPr>
          <p:spPr>
            <a:xfrm rot="5400000">
              <a:off x="9891873" y="1831524"/>
              <a:ext cx="1615219" cy="614946"/>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31" name="Google Shape;231;p29"/>
            <p:cNvSpPr/>
            <p:nvPr/>
          </p:nvSpPr>
          <p:spPr>
            <a:xfrm rot="16200000">
              <a:off x="9782401" y="1867977"/>
              <a:ext cx="1928800" cy="472742"/>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GB" sz="1600" dirty="0">
                  <a:solidFill>
                    <a:schemeClr val="lt1"/>
                  </a:solidFill>
                  <a:latin typeface="Arial" panose="020B0604020202020204" pitchFamily="34" charset="0"/>
                  <a:ea typeface="Calibri"/>
                  <a:cs typeface="Arial" panose="020B0604020202020204" pitchFamily="34" charset="0"/>
                  <a:sym typeface="Calibri"/>
                </a:rPr>
                <a:t>Social Customer Service</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32" name="Google Shape;232;p29"/>
          <p:cNvGrpSpPr/>
          <p:nvPr/>
        </p:nvGrpSpPr>
        <p:grpSpPr>
          <a:xfrm>
            <a:off x="10441693" y="2186996"/>
            <a:ext cx="605773" cy="1982250"/>
            <a:chOff x="10894752" y="912012"/>
            <a:chExt cx="594356" cy="2024720"/>
          </a:xfrm>
        </p:grpSpPr>
        <p:sp>
          <p:nvSpPr>
            <p:cNvPr id="233" name="Google Shape;233;p29"/>
            <p:cNvSpPr/>
            <p:nvPr/>
          </p:nvSpPr>
          <p:spPr>
            <a:xfrm rot="5400000">
              <a:off x="10270849" y="1715154"/>
              <a:ext cx="1842161" cy="594356"/>
            </a:xfrm>
            <a:prstGeom prst="homePlate">
              <a:avLst>
                <a:gd name="adj" fmla="val 49152"/>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34" name="Google Shape;234;p29"/>
            <p:cNvSpPr/>
            <p:nvPr/>
          </p:nvSpPr>
          <p:spPr>
            <a:xfrm rot="16200000">
              <a:off x="10181404" y="1730844"/>
              <a:ext cx="2024720" cy="387055"/>
            </a:xfrm>
            <a:prstGeom prst="homePlate">
              <a:avLst>
                <a:gd name="adj" fmla="val 50000"/>
              </a:avLst>
            </a:prstGeom>
            <a:noFill/>
            <a:ln>
              <a:noFill/>
            </a:ln>
          </p:spPr>
          <p:txBody>
            <a:bodyPr spcFirstLastPara="1" wrap="square" lIns="204025" tIns="68000" rIns="68000" bIns="6800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GB" sz="1600" dirty="0">
                  <a:solidFill>
                    <a:schemeClr val="lt1"/>
                  </a:solidFill>
                  <a:latin typeface="Arial" panose="020B0604020202020204" pitchFamily="34" charset="0"/>
                  <a:ea typeface="Calibri"/>
                  <a:cs typeface="Arial" panose="020B0604020202020204" pitchFamily="34" charset="0"/>
                  <a:sym typeface="Calibri"/>
                </a:rPr>
                <a:t>Re-engagement email Program</a:t>
              </a:r>
              <a:endParaRPr sz="1600" dirty="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35" name="Google Shape;235;p29"/>
          <p:cNvGrpSpPr/>
          <p:nvPr/>
        </p:nvGrpSpPr>
        <p:grpSpPr>
          <a:xfrm>
            <a:off x="876438" y="1832089"/>
            <a:ext cx="2075134" cy="1239059"/>
            <a:chOff x="951778" y="1129733"/>
            <a:chExt cx="2134322" cy="1326709"/>
          </a:xfrm>
        </p:grpSpPr>
        <p:sp>
          <p:nvSpPr>
            <p:cNvPr id="236" name="Google Shape;236;p29"/>
            <p:cNvSpPr/>
            <p:nvPr/>
          </p:nvSpPr>
          <p:spPr>
            <a:xfrm>
              <a:off x="951778" y="1129733"/>
              <a:ext cx="1967315" cy="1326709"/>
            </a:xfrm>
            <a:prstGeom prst="rect">
              <a:avLst/>
            </a:prstGeom>
            <a:noFill/>
            <a:ln w="12700" cap="flat" cmpd="sng">
              <a:solidFill>
                <a:srgbClr val="BF61FF"/>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pitchFamily="34" charset="0"/>
                <a:ea typeface="Calibri"/>
                <a:cs typeface="Arial" panose="020B0604020202020204" pitchFamily="34" charset="0"/>
                <a:sym typeface="Calibri"/>
              </a:endParaRPr>
            </a:p>
          </p:txBody>
        </p:sp>
        <p:sp>
          <p:nvSpPr>
            <p:cNvPr id="237" name="Google Shape;237;p29"/>
            <p:cNvSpPr/>
            <p:nvPr/>
          </p:nvSpPr>
          <p:spPr>
            <a:xfrm>
              <a:off x="1034281" y="1239410"/>
              <a:ext cx="208007" cy="180885"/>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pitchFamily="34" charset="0"/>
                <a:ea typeface="Calibri"/>
                <a:cs typeface="Arial" panose="020B0604020202020204" pitchFamily="34" charset="0"/>
                <a:sym typeface="Calibri"/>
              </a:endParaRPr>
            </a:p>
          </p:txBody>
        </p:sp>
        <p:sp>
          <p:nvSpPr>
            <p:cNvPr id="238" name="Google Shape;238;p29"/>
            <p:cNvSpPr/>
            <p:nvPr/>
          </p:nvSpPr>
          <p:spPr>
            <a:xfrm>
              <a:off x="1034281" y="1512044"/>
              <a:ext cx="208007" cy="180885"/>
            </a:xfrm>
            <a:prstGeom prst="rect">
              <a:avLst/>
            </a:prstGeom>
            <a:solidFill>
              <a:srgbClr val="8FA1CF"/>
            </a:solidFill>
            <a:ln w="12700" cap="flat" cmpd="sng">
              <a:solidFill>
                <a:srgbClr val="B3C0D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pitchFamily="34" charset="0"/>
                <a:ea typeface="Calibri"/>
                <a:cs typeface="Arial" panose="020B0604020202020204" pitchFamily="34" charset="0"/>
                <a:sym typeface="Calibri"/>
              </a:endParaRPr>
            </a:p>
          </p:txBody>
        </p:sp>
        <p:sp>
          <p:nvSpPr>
            <p:cNvPr id="239" name="Google Shape;239;p29"/>
            <p:cNvSpPr txBox="1"/>
            <p:nvPr/>
          </p:nvSpPr>
          <p:spPr>
            <a:xfrm>
              <a:off x="1253195" y="1464568"/>
              <a:ext cx="1823400" cy="329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Arial" panose="020B0604020202020204" pitchFamily="34" charset="0"/>
                  <a:ea typeface="Calibri"/>
                  <a:cs typeface="Arial" panose="020B0604020202020204" pitchFamily="34" charset="0"/>
                  <a:sym typeface="Calibri"/>
                </a:rPr>
                <a:t>Phone and </a:t>
              </a:r>
              <a:r>
                <a:rPr lang="en-GB">
                  <a:solidFill>
                    <a:schemeClr val="dk1"/>
                  </a:solidFill>
                  <a:latin typeface="Arial" panose="020B0604020202020204" pitchFamily="34" charset="0"/>
                  <a:ea typeface="Calibri"/>
                  <a:cs typeface="Arial" panose="020B0604020202020204" pitchFamily="34" charset="0"/>
                  <a:sym typeface="Calibri"/>
                </a:rPr>
                <a:t>Online</a:t>
              </a:r>
              <a:endParaRPr sz="1400">
                <a:solidFill>
                  <a:schemeClr val="dk1"/>
                </a:solidFill>
                <a:latin typeface="Arial" panose="020B0604020202020204" pitchFamily="34" charset="0"/>
                <a:ea typeface="Calibri"/>
                <a:cs typeface="Arial" panose="020B0604020202020204" pitchFamily="34" charset="0"/>
                <a:sym typeface="Calibri"/>
              </a:endParaRPr>
            </a:p>
          </p:txBody>
        </p:sp>
        <p:sp>
          <p:nvSpPr>
            <p:cNvPr id="240" name="Google Shape;240;p29"/>
            <p:cNvSpPr/>
            <p:nvPr/>
          </p:nvSpPr>
          <p:spPr>
            <a:xfrm>
              <a:off x="1034281" y="1816844"/>
              <a:ext cx="208007" cy="180885"/>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pitchFamily="34" charset="0"/>
                <a:ea typeface="Calibri"/>
                <a:cs typeface="Arial" panose="020B0604020202020204" pitchFamily="34" charset="0"/>
                <a:sym typeface="Calibri"/>
              </a:endParaRPr>
            </a:p>
          </p:txBody>
        </p:sp>
        <p:sp>
          <p:nvSpPr>
            <p:cNvPr id="241" name="Google Shape;241;p29"/>
            <p:cNvSpPr txBox="1"/>
            <p:nvPr/>
          </p:nvSpPr>
          <p:spPr>
            <a:xfrm>
              <a:off x="1243670" y="1750318"/>
              <a:ext cx="1823379" cy="329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dirty="0">
                  <a:solidFill>
                    <a:schemeClr val="dk1"/>
                  </a:solidFill>
                  <a:latin typeface="Arial" panose="020B0604020202020204" pitchFamily="34" charset="0"/>
                  <a:ea typeface="Calibri"/>
                  <a:cs typeface="Arial" panose="020B0604020202020204" pitchFamily="34" charset="0"/>
                  <a:sym typeface="Calibri"/>
                </a:rPr>
                <a:t>Instore and Online</a:t>
              </a:r>
              <a:endParaRPr sz="1400" dirty="0">
                <a:solidFill>
                  <a:schemeClr val="dk1"/>
                </a:solidFill>
                <a:latin typeface="Arial" panose="020B0604020202020204" pitchFamily="34" charset="0"/>
                <a:ea typeface="Calibri"/>
                <a:cs typeface="Arial" panose="020B0604020202020204" pitchFamily="34" charset="0"/>
                <a:sym typeface="Calibri"/>
              </a:endParaRPr>
            </a:p>
          </p:txBody>
        </p:sp>
        <p:sp>
          <p:nvSpPr>
            <p:cNvPr id="242" name="Google Shape;242;p29"/>
            <p:cNvSpPr/>
            <p:nvPr/>
          </p:nvSpPr>
          <p:spPr>
            <a:xfrm>
              <a:off x="1034281" y="2121644"/>
              <a:ext cx="208007" cy="180885"/>
            </a:xfrm>
            <a:prstGeom prst="rect">
              <a:avLst/>
            </a:prstGeom>
            <a:solidFill>
              <a:srgbClr val="7A81FF"/>
            </a:solidFill>
            <a:ln w="12700" cap="flat" cmpd="sng">
              <a:solidFill>
                <a:srgbClr val="7A8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pitchFamily="34" charset="0"/>
                <a:ea typeface="Calibri"/>
                <a:cs typeface="Arial" panose="020B0604020202020204" pitchFamily="34" charset="0"/>
                <a:sym typeface="Calibri"/>
              </a:endParaRPr>
            </a:p>
          </p:txBody>
        </p:sp>
        <p:sp>
          <p:nvSpPr>
            <p:cNvPr id="243" name="Google Shape;243;p29"/>
            <p:cNvSpPr txBox="1"/>
            <p:nvPr/>
          </p:nvSpPr>
          <p:spPr>
            <a:xfrm>
              <a:off x="1244275" y="2047874"/>
              <a:ext cx="1841825" cy="329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Arial" panose="020B0604020202020204" pitchFamily="34" charset="0"/>
                  <a:ea typeface="Calibri"/>
                  <a:cs typeface="Arial" panose="020B0604020202020204" pitchFamily="34" charset="0"/>
                  <a:sym typeface="Calibri"/>
                </a:rPr>
                <a:t>Instore and Offline</a:t>
              </a:r>
              <a:endParaRPr sz="1400">
                <a:solidFill>
                  <a:schemeClr val="dk1"/>
                </a:solidFill>
                <a:latin typeface="Arial" panose="020B0604020202020204" pitchFamily="34" charset="0"/>
                <a:ea typeface="Calibri"/>
                <a:cs typeface="Arial" panose="020B0604020202020204" pitchFamily="34" charset="0"/>
                <a:sym typeface="Calibri"/>
              </a:endParaRPr>
            </a:p>
          </p:txBody>
        </p:sp>
      </p:grpSp>
      <p:grpSp>
        <p:nvGrpSpPr>
          <p:cNvPr id="244" name="Google Shape;244;p29"/>
          <p:cNvGrpSpPr/>
          <p:nvPr/>
        </p:nvGrpSpPr>
        <p:grpSpPr>
          <a:xfrm>
            <a:off x="2459441" y="5286240"/>
            <a:ext cx="631372" cy="521792"/>
            <a:chOff x="2665657" y="4180526"/>
            <a:chExt cx="615761" cy="543222"/>
          </a:xfrm>
        </p:grpSpPr>
        <p:sp>
          <p:nvSpPr>
            <p:cNvPr id="245" name="Google Shape;245;p29"/>
            <p:cNvSpPr/>
            <p:nvPr/>
          </p:nvSpPr>
          <p:spPr>
            <a:xfrm>
              <a:off x="2867945" y="4180526"/>
              <a:ext cx="413473" cy="543222"/>
            </a:xfrm>
            <a:custGeom>
              <a:avLst/>
              <a:gdLst/>
              <a:ahLst/>
              <a:cxnLst/>
              <a:rect l="l" t="t" r="r" b="b"/>
              <a:pathLst>
                <a:path w="366782" h="607286" extrusionOk="0">
                  <a:moveTo>
                    <a:pt x="114541" y="115868"/>
                  </a:moveTo>
                  <a:lnTo>
                    <a:pt x="198234" y="115868"/>
                  </a:lnTo>
                  <a:cubicBezTo>
                    <a:pt x="224048" y="115868"/>
                    <a:pt x="242803" y="132379"/>
                    <a:pt x="254097" y="164899"/>
                  </a:cubicBezTo>
                  <a:cubicBezTo>
                    <a:pt x="267306" y="203359"/>
                    <a:pt x="298666" y="288937"/>
                    <a:pt x="312783" y="327296"/>
                  </a:cubicBezTo>
                  <a:cubicBezTo>
                    <a:pt x="314799" y="332833"/>
                    <a:pt x="314497" y="339075"/>
                    <a:pt x="312077" y="344411"/>
                  </a:cubicBezTo>
                  <a:cubicBezTo>
                    <a:pt x="309959" y="348942"/>
                    <a:pt x="306430" y="352566"/>
                    <a:pt x="301993" y="354882"/>
                  </a:cubicBezTo>
                  <a:lnTo>
                    <a:pt x="301993" y="393341"/>
                  </a:lnTo>
                  <a:lnTo>
                    <a:pt x="355335" y="393341"/>
                  </a:lnTo>
                  <a:cubicBezTo>
                    <a:pt x="363200" y="393341"/>
                    <a:pt x="368746" y="401094"/>
                    <a:pt x="366125" y="408544"/>
                  </a:cubicBezTo>
                  <a:lnTo>
                    <a:pt x="342932" y="474288"/>
                  </a:lnTo>
                  <a:cubicBezTo>
                    <a:pt x="341319" y="478819"/>
                    <a:pt x="336983" y="481839"/>
                    <a:pt x="332143" y="481839"/>
                  </a:cubicBezTo>
                  <a:lnTo>
                    <a:pt x="245022" y="481839"/>
                  </a:lnTo>
                  <a:cubicBezTo>
                    <a:pt x="240282" y="481839"/>
                    <a:pt x="235946" y="478919"/>
                    <a:pt x="234232" y="474288"/>
                  </a:cubicBezTo>
                  <a:lnTo>
                    <a:pt x="211040" y="408544"/>
                  </a:lnTo>
                  <a:cubicBezTo>
                    <a:pt x="208418" y="401195"/>
                    <a:pt x="213863" y="393341"/>
                    <a:pt x="221829" y="393341"/>
                  </a:cubicBezTo>
                  <a:lnTo>
                    <a:pt x="275171" y="393341"/>
                  </a:lnTo>
                  <a:lnTo>
                    <a:pt x="275171" y="352566"/>
                  </a:lnTo>
                  <a:cubicBezTo>
                    <a:pt x="271239" y="349646"/>
                    <a:pt x="268012" y="345619"/>
                    <a:pt x="266197" y="340686"/>
                  </a:cubicBezTo>
                  <a:cubicBezTo>
                    <a:pt x="251979" y="301924"/>
                    <a:pt x="231812" y="246752"/>
                    <a:pt x="217897" y="207688"/>
                  </a:cubicBezTo>
                  <a:cubicBezTo>
                    <a:pt x="219107" y="218159"/>
                    <a:pt x="215376" y="197721"/>
                    <a:pt x="249458" y="373206"/>
                  </a:cubicBezTo>
                  <a:lnTo>
                    <a:pt x="221829" y="373206"/>
                  </a:lnTo>
                  <a:cubicBezTo>
                    <a:pt x="199948" y="373206"/>
                    <a:pt x="184823" y="394852"/>
                    <a:pt x="191982" y="415290"/>
                  </a:cubicBezTo>
                  <a:lnTo>
                    <a:pt x="215275" y="480933"/>
                  </a:lnTo>
                  <a:cubicBezTo>
                    <a:pt x="216485" y="484457"/>
                    <a:pt x="218300" y="487678"/>
                    <a:pt x="220619" y="490397"/>
                  </a:cubicBezTo>
                  <a:lnTo>
                    <a:pt x="220619" y="578290"/>
                  </a:lnTo>
                  <a:cubicBezTo>
                    <a:pt x="220619" y="594298"/>
                    <a:pt x="207612" y="607286"/>
                    <a:pt x="191579" y="607286"/>
                  </a:cubicBezTo>
                  <a:cubicBezTo>
                    <a:pt x="175647" y="607286"/>
                    <a:pt x="162639" y="594298"/>
                    <a:pt x="162639" y="578290"/>
                  </a:cubicBezTo>
                  <a:lnTo>
                    <a:pt x="162639" y="403409"/>
                  </a:lnTo>
                  <a:lnTo>
                    <a:pt x="150136" y="403409"/>
                  </a:lnTo>
                  <a:lnTo>
                    <a:pt x="150136" y="578290"/>
                  </a:lnTo>
                  <a:cubicBezTo>
                    <a:pt x="150136" y="594298"/>
                    <a:pt x="137128" y="607286"/>
                    <a:pt x="121095" y="607286"/>
                  </a:cubicBezTo>
                  <a:cubicBezTo>
                    <a:pt x="105163" y="607286"/>
                    <a:pt x="92155" y="594298"/>
                    <a:pt x="92155" y="578290"/>
                  </a:cubicBezTo>
                  <a:lnTo>
                    <a:pt x="92155" y="403409"/>
                  </a:lnTo>
                  <a:lnTo>
                    <a:pt x="73703" y="403409"/>
                  </a:lnTo>
                  <a:cubicBezTo>
                    <a:pt x="69669" y="403409"/>
                    <a:pt x="65938" y="401597"/>
                    <a:pt x="63317" y="398476"/>
                  </a:cubicBezTo>
                  <a:cubicBezTo>
                    <a:pt x="60796" y="395355"/>
                    <a:pt x="59787" y="391328"/>
                    <a:pt x="60493" y="387401"/>
                  </a:cubicBezTo>
                  <a:cubicBezTo>
                    <a:pt x="97601" y="196110"/>
                    <a:pt x="93567" y="218360"/>
                    <a:pt x="94878" y="207789"/>
                  </a:cubicBezTo>
                  <a:cubicBezTo>
                    <a:pt x="75518" y="262458"/>
                    <a:pt x="47183" y="339881"/>
                    <a:pt x="46880" y="340787"/>
                  </a:cubicBezTo>
                  <a:cubicBezTo>
                    <a:pt x="42242" y="353271"/>
                    <a:pt x="28428" y="359714"/>
                    <a:pt x="15823" y="355184"/>
                  </a:cubicBezTo>
                  <a:cubicBezTo>
                    <a:pt x="3320" y="350553"/>
                    <a:pt x="-3134" y="336759"/>
                    <a:pt x="1505" y="324174"/>
                  </a:cubicBezTo>
                  <a:cubicBezTo>
                    <a:pt x="1908" y="323168"/>
                    <a:pt x="41335" y="215440"/>
                    <a:pt x="58678" y="164899"/>
                  </a:cubicBezTo>
                  <a:cubicBezTo>
                    <a:pt x="69871" y="132379"/>
                    <a:pt x="88626" y="115868"/>
                    <a:pt x="114541" y="115868"/>
                  </a:cubicBezTo>
                  <a:close/>
                  <a:moveTo>
                    <a:pt x="156308" y="0"/>
                  </a:moveTo>
                  <a:cubicBezTo>
                    <a:pt x="183959" y="0"/>
                    <a:pt x="206374" y="22384"/>
                    <a:pt x="206374" y="49996"/>
                  </a:cubicBezTo>
                  <a:cubicBezTo>
                    <a:pt x="206374" y="77608"/>
                    <a:pt x="183959" y="99992"/>
                    <a:pt x="156308" y="99992"/>
                  </a:cubicBezTo>
                  <a:cubicBezTo>
                    <a:pt x="128657" y="99992"/>
                    <a:pt x="106242" y="77608"/>
                    <a:pt x="106242" y="49996"/>
                  </a:cubicBezTo>
                  <a:cubicBezTo>
                    <a:pt x="106242" y="22384"/>
                    <a:pt x="128657" y="0"/>
                    <a:pt x="15630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46" name="Google Shape;246;p29"/>
            <p:cNvSpPr/>
            <p:nvPr/>
          </p:nvSpPr>
          <p:spPr>
            <a:xfrm>
              <a:off x="2665657" y="4485038"/>
              <a:ext cx="226586" cy="180914"/>
            </a:xfrm>
            <a:custGeom>
              <a:avLst/>
              <a:gdLst/>
              <a:ahLst/>
              <a:cxnLst/>
              <a:rect l="l" t="t" r="r" b="b"/>
              <a:pathLst>
                <a:path w="5172" h="6827" extrusionOk="0">
                  <a:moveTo>
                    <a:pt x="0" y="0"/>
                  </a:moveTo>
                  <a:lnTo>
                    <a:pt x="0" y="6827"/>
                  </a:lnTo>
                  <a:lnTo>
                    <a:pt x="5172" y="6827"/>
                  </a:lnTo>
                  <a:lnTo>
                    <a:pt x="5172" y="0"/>
                  </a:lnTo>
                  <a:lnTo>
                    <a:pt x="0" y="0"/>
                  </a:lnTo>
                  <a:close/>
                  <a:moveTo>
                    <a:pt x="2276" y="6206"/>
                  </a:moveTo>
                  <a:lnTo>
                    <a:pt x="621" y="6206"/>
                  </a:lnTo>
                  <a:lnTo>
                    <a:pt x="621" y="3724"/>
                  </a:lnTo>
                  <a:lnTo>
                    <a:pt x="2276" y="3724"/>
                  </a:lnTo>
                  <a:lnTo>
                    <a:pt x="2276" y="6206"/>
                  </a:lnTo>
                  <a:close/>
                  <a:moveTo>
                    <a:pt x="2276" y="3103"/>
                  </a:moveTo>
                  <a:lnTo>
                    <a:pt x="621" y="3103"/>
                  </a:lnTo>
                  <a:lnTo>
                    <a:pt x="621" y="621"/>
                  </a:lnTo>
                  <a:lnTo>
                    <a:pt x="2276" y="621"/>
                  </a:lnTo>
                  <a:lnTo>
                    <a:pt x="2276" y="3103"/>
                  </a:lnTo>
                  <a:close/>
                  <a:moveTo>
                    <a:pt x="4552" y="6206"/>
                  </a:moveTo>
                  <a:lnTo>
                    <a:pt x="2897" y="6206"/>
                  </a:lnTo>
                  <a:lnTo>
                    <a:pt x="2897" y="3724"/>
                  </a:lnTo>
                  <a:lnTo>
                    <a:pt x="4552" y="3724"/>
                  </a:lnTo>
                  <a:lnTo>
                    <a:pt x="4552" y="6206"/>
                  </a:lnTo>
                  <a:close/>
                  <a:moveTo>
                    <a:pt x="4552" y="3103"/>
                  </a:moveTo>
                  <a:lnTo>
                    <a:pt x="2897" y="3103"/>
                  </a:lnTo>
                  <a:lnTo>
                    <a:pt x="2897" y="621"/>
                  </a:lnTo>
                  <a:lnTo>
                    <a:pt x="4552" y="621"/>
                  </a:lnTo>
                  <a:lnTo>
                    <a:pt x="4552" y="310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grpSp>
      <p:sp>
        <p:nvSpPr>
          <p:cNvPr id="247" name="Google Shape;247;p29"/>
          <p:cNvSpPr txBox="1"/>
          <p:nvPr/>
        </p:nvSpPr>
        <p:spPr>
          <a:xfrm>
            <a:off x="1949907" y="5796182"/>
            <a:ext cx="174526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Arial" panose="020B0604020202020204" pitchFamily="34" charset="0"/>
                <a:ea typeface="Calibri"/>
                <a:cs typeface="Arial" panose="020B0604020202020204" pitchFamily="34" charset="0"/>
                <a:sym typeface="Calibri"/>
              </a:rPr>
              <a:t>Window shopper</a:t>
            </a:r>
            <a:endParaRPr sz="1400">
              <a:solidFill>
                <a:schemeClr val="dk1"/>
              </a:solidFill>
              <a:latin typeface="Arial" panose="020B0604020202020204" pitchFamily="34" charset="0"/>
              <a:ea typeface="Calibri"/>
              <a:cs typeface="Arial" panose="020B0604020202020204" pitchFamily="34" charset="0"/>
              <a:sym typeface="Calibri"/>
            </a:endParaRPr>
          </a:p>
        </p:txBody>
      </p:sp>
      <p:grpSp>
        <p:nvGrpSpPr>
          <p:cNvPr id="248" name="Google Shape;248;p29"/>
          <p:cNvGrpSpPr/>
          <p:nvPr/>
        </p:nvGrpSpPr>
        <p:grpSpPr>
          <a:xfrm>
            <a:off x="5475062" y="4678133"/>
            <a:ext cx="631372" cy="521792"/>
            <a:chOff x="5767291" y="3529402"/>
            <a:chExt cx="601393" cy="566248"/>
          </a:xfrm>
        </p:grpSpPr>
        <p:sp>
          <p:nvSpPr>
            <p:cNvPr id="249" name="Google Shape;249;p29"/>
            <p:cNvSpPr/>
            <p:nvPr/>
          </p:nvSpPr>
          <p:spPr>
            <a:xfrm>
              <a:off x="5767291" y="3529402"/>
              <a:ext cx="396587" cy="556574"/>
            </a:xfrm>
            <a:custGeom>
              <a:avLst/>
              <a:gdLst/>
              <a:ahLst/>
              <a:cxnLst/>
              <a:rect l="l" t="t" r="r" b="b"/>
              <a:pathLst>
                <a:path w="366782" h="607286" extrusionOk="0">
                  <a:moveTo>
                    <a:pt x="114541" y="115868"/>
                  </a:moveTo>
                  <a:lnTo>
                    <a:pt x="198234" y="115868"/>
                  </a:lnTo>
                  <a:cubicBezTo>
                    <a:pt x="224048" y="115868"/>
                    <a:pt x="242803" y="132379"/>
                    <a:pt x="254097" y="164899"/>
                  </a:cubicBezTo>
                  <a:cubicBezTo>
                    <a:pt x="267306" y="203359"/>
                    <a:pt x="298666" y="288937"/>
                    <a:pt x="312783" y="327296"/>
                  </a:cubicBezTo>
                  <a:cubicBezTo>
                    <a:pt x="314799" y="332833"/>
                    <a:pt x="314497" y="339075"/>
                    <a:pt x="312077" y="344411"/>
                  </a:cubicBezTo>
                  <a:cubicBezTo>
                    <a:pt x="309959" y="348942"/>
                    <a:pt x="306430" y="352566"/>
                    <a:pt x="301993" y="354882"/>
                  </a:cubicBezTo>
                  <a:lnTo>
                    <a:pt x="301993" y="393341"/>
                  </a:lnTo>
                  <a:lnTo>
                    <a:pt x="355335" y="393341"/>
                  </a:lnTo>
                  <a:cubicBezTo>
                    <a:pt x="363200" y="393341"/>
                    <a:pt x="368746" y="401094"/>
                    <a:pt x="366125" y="408544"/>
                  </a:cubicBezTo>
                  <a:lnTo>
                    <a:pt x="342932" y="474288"/>
                  </a:lnTo>
                  <a:cubicBezTo>
                    <a:pt x="341319" y="478819"/>
                    <a:pt x="336983" y="481839"/>
                    <a:pt x="332143" y="481839"/>
                  </a:cubicBezTo>
                  <a:lnTo>
                    <a:pt x="245022" y="481839"/>
                  </a:lnTo>
                  <a:cubicBezTo>
                    <a:pt x="240282" y="481839"/>
                    <a:pt x="235946" y="478919"/>
                    <a:pt x="234232" y="474288"/>
                  </a:cubicBezTo>
                  <a:lnTo>
                    <a:pt x="211040" y="408544"/>
                  </a:lnTo>
                  <a:cubicBezTo>
                    <a:pt x="208418" y="401195"/>
                    <a:pt x="213863" y="393341"/>
                    <a:pt x="221829" y="393341"/>
                  </a:cubicBezTo>
                  <a:lnTo>
                    <a:pt x="275171" y="393341"/>
                  </a:lnTo>
                  <a:lnTo>
                    <a:pt x="275171" y="352566"/>
                  </a:lnTo>
                  <a:cubicBezTo>
                    <a:pt x="271239" y="349646"/>
                    <a:pt x="268012" y="345619"/>
                    <a:pt x="266197" y="340686"/>
                  </a:cubicBezTo>
                  <a:cubicBezTo>
                    <a:pt x="251979" y="301924"/>
                    <a:pt x="231812" y="246752"/>
                    <a:pt x="217897" y="207688"/>
                  </a:cubicBezTo>
                  <a:cubicBezTo>
                    <a:pt x="219107" y="218159"/>
                    <a:pt x="215376" y="197721"/>
                    <a:pt x="249458" y="373206"/>
                  </a:cubicBezTo>
                  <a:lnTo>
                    <a:pt x="221829" y="373206"/>
                  </a:lnTo>
                  <a:cubicBezTo>
                    <a:pt x="199948" y="373206"/>
                    <a:pt x="184823" y="394852"/>
                    <a:pt x="191982" y="415290"/>
                  </a:cubicBezTo>
                  <a:lnTo>
                    <a:pt x="215275" y="480933"/>
                  </a:lnTo>
                  <a:cubicBezTo>
                    <a:pt x="216485" y="484457"/>
                    <a:pt x="218300" y="487678"/>
                    <a:pt x="220619" y="490397"/>
                  </a:cubicBezTo>
                  <a:lnTo>
                    <a:pt x="220619" y="578290"/>
                  </a:lnTo>
                  <a:cubicBezTo>
                    <a:pt x="220619" y="594298"/>
                    <a:pt x="207612" y="607286"/>
                    <a:pt x="191579" y="607286"/>
                  </a:cubicBezTo>
                  <a:cubicBezTo>
                    <a:pt x="175647" y="607286"/>
                    <a:pt x="162639" y="594298"/>
                    <a:pt x="162639" y="578290"/>
                  </a:cubicBezTo>
                  <a:lnTo>
                    <a:pt x="162639" y="403409"/>
                  </a:lnTo>
                  <a:lnTo>
                    <a:pt x="150136" y="403409"/>
                  </a:lnTo>
                  <a:lnTo>
                    <a:pt x="150136" y="578290"/>
                  </a:lnTo>
                  <a:cubicBezTo>
                    <a:pt x="150136" y="594298"/>
                    <a:pt x="137128" y="607286"/>
                    <a:pt x="121095" y="607286"/>
                  </a:cubicBezTo>
                  <a:cubicBezTo>
                    <a:pt x="105163" y="607286"/>
                    <a:pt x="92155" y="594298"/>
                    <a:pt x="92155" y="578290"/>
                  </a:cubicBezTo>
                  <a:lnTo>
                    <a:pt x="92155" y="403409"/>
                  </a:lnTo>
                  <a:lnTo>
                    <a:pt x="73703" y="403409"/>
                  </a:lnTo>
                  <a:cubicBezTo>
                    <a:pt x="69669" y="403409"/>
                    <a:pt x="65938" y="401597"/>
                    <a:pt x="63317" y="398476"/>
                  </a:cubicBezTo>
                  <a:cubicBezTo>
                    <a:pt x="60796" y="395355"/>
                    <a:pt x="59787" y="391328"/>
                    <a:pt x="60493" y="387401"/>
                  </a:cubicBezTo>
                  <a:cubicBezTo>
                    <a:pt x="97601" y="196110"/>
                    <a:pt x="93567" y="218360"/>
                    <a:pt x="94878" y="207789"/>
                  </a:cubicBezTo>
                  <a:cubicBezTo>
                    <a:pt x="75518" y="262458"/>
                    <a:pt x="47183" y="339881"/>
                    <a:pt x="46880" y="340787"/>
                  </a:cubicBezTo>
                  <a:cubicBezTo>
                    <a:pt x="42242" y="353271"/>
                    <a:pt x="28428" y="359714"/>
                    <a:pt x="15823" y="355184"/>
                  </a:cubicBezTo>
                  <a:cubicBezTo>
                    <a:pt x="3320" y="350553"/>
                    <a:pt x="-3134" y="336759"/>
                    <a:pt x="1505" y="324174"/>
                  </a:cubicBezTo>
                  <a:cubicBezTo>
                    <a:pt x="1908" y="323168"/>
                    <a:pt x="41335" y="215440"/>
                    <a:pt x="58678" y="164899"/>
                  </a:cubicBezTo>
                  <a:cubicBezTo>
                    <a:pt x="69871" y="132379"/>
                    <a:pt x="88626" y="115868"/>
                    <a:pt x="114541" y="115868"/>
                  </a:cubicBezTo>
                  <a:close/>
                  <a:moveTo>
                    <a:pt x="156308" y="0"/>
                  </a:moveTo>
                  <a:cubicBezTo>
                    <a:pt x="183959" y="0"/>
                    <a:pt x="206374" y="22384"/>
                    <a:pt x="206374" y="49996"/>
                  </a:cubicBezTo>
                  <a:cubicBezTo>
                    <a:pt x="206374" y="77608"/>
                    <a:pt x="183959" y="99992"/>
                    <a:pt x="156308" y="99992"/>
                  </a:cubicBezTo>
                  <a:cubicBezTo>
                    <a:pt x="128657" y="99992"/>
                    <a:pt x="106242" y="77608"/>
                    <a:pt x="106242" y="49996"/>
                  </a:cubicBezTo>
                  <a:cubicBezTo>
                    <a:pt x="106242" y="22384"/>
                    <a:pt x="128657" y="0"/>
                    <a:pt x="15630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50" name="Google Shape;250;p29"/>
            <p:cNvSpPr/>
            <p:nvPr/>
          </p:nvSpPr>
          <p:spPr>
            <a:xfrm>
              <a:off x="6190615" y="3895101"/>
              <a:ext cx="178069" cy="200549"/>
            </a:xfrm>
            <a:custGeom>
              <a:avLst/>
              <a:gdLst/>
              <a:ahLst/>
              <a:cxnLst/>
              <a:rect l="l" t="t" r="r" b="b"/>
              <a:pathLst>
                <a:path w="3113" h="3143" extrusionOk="0">
                  <a:moveTo>
                    <a:pt x="353" y="2386"/>
                  </a:moveTo>
                  <a:lnTo>
                    <a:pt x="657" y="2386"/>
                  </a:lnTo>
                  <a:cubicBezTo>
                    <a:pt x="852" y="2386"/>
                    <a:pt x="1010" y="2431"/>
                    <a:pt x="1010" y="2486"/>
                  </a:cubicBezTo>
                  <a:cubicBezTo>
                    <a:pt x="1010" y="2541"/>
                    <a:pt x="942" y="2619"/>
                    <a:pt x="896" y="2694"/>
                  </a:cubicBezTo>
                  <a:cubicBezTo>
                    <a:pt x="870" y="2738"/>
                    <a:pt x="854" y="2790"/>
                    <a:pt x="854" y="2846"/>
                  </a:cubicBezTo>
                  <a:cubicBezTo>
                    <a:pt x="854" y="3010"/>
                    <a:pt x="987" y="3143"/>
                    <a:pt x="1152" y="3143"/>
                  </a:cubicBezTo>
                  <a:cubicBezTo>
                    <a:pt x="1316" y="3143"/>
                    <a:pt x="1449" y="3010"/>
                    <a:pt x="1449" y="2846"/>
                  </a:cubicBezTo>
                  <a:cubicBezTo>
                    <a:pt x="1449" y="2790"/>
                    <a:pt x="1434" y="2738"/>
                    <a:pt x="1407" y="2694"/>
                  </a:cubicBezTo>
                  <a:cubicBezTo>
                    <a:pt x="1361" y="2619"/>
                    <a:pt x="1293" y="2541"/>
                    <a:pt x="1293" y="2486"/>
                  </a:cubicBezTo>
                  <a:cubicBezTo>
                    <a:pt x="1293" y="2431"/>
                    <a:pt x="1451" y="2386"/>
                    <a:pt x="1646" y="2386"/>
                  </a:cubicBezTo>
                  <a:lnTo>
                    <a:pt x="2032" y="2386"/>
                  </a:lnTo>
                  <a:cubicBezTo>
                    <a:pt x="2228" y="2386"/>
                    <a:pt x="2386" y="2228"/>
                    <a:pt x="2386" y="2033"/>
                  </a:cubicBezTo>
                  <a:lnTo>
                    <a:pt x="2386" y="1688"/>
                  </a:lnTo>
                  <a:cubicBezTo>
                    <a:pt x="2386" y="1493"/>
                    <a:pt x="2424" y="1334"/>
                    <a:pt x="2471" y="1334"/>
                  </a:cubicBezTo>
                  <a:cubicBezTo>
                    <a:pt x="2518" y="1334"/>
                    <a:pt x="2589" y="1403"/>
                    <a:pt x="2664" y="1448"/>
                  </a:cubicBezTo>
                  <a:cubicBezTo>
                    <a:pt x="2709" y="1475"/>
                    <a:pt x="2760" y="1490"/>
                    <a:pt x="2816" y="1490"/>
                  </a:cubicBezTo>
                  <a:cubicBezTo>
                    <a:pt x="2980" y="1490"/>
                    <a:pt x="3113" y="1357"/>
                    <a:pt x="3113" y="1193"/>
                  </a:cubicBezTo>
                  <a:cubicBezTo>
                    <a:pt x="3113" y="1029"/>
                    <a:pt x="2980" y="896"/>
                    <a:pt x="2816" y="896"/>
                  </a:cubicBezTo>
                  <a:cubicBezTo>
                    <a:pt x="2760" y="896"/>
                    <a:pt x="2709" y="911"/>
                    <a:pt x="2664" y="938"/>
                  </a:cubicBezTo>
                  <a:cubicBezTo>
                    <a:pt x="2589" y="983"/>
                    <a:pt x="2518" y="1052"/>
                    <a:pt x="2471" y="1052"/>
                  </a:cubicBezTo>
                  <a:cubicBezTo>
                    <a:pt x="2424" y="1052"/>
                    <a:pt x="2386" y="893"/>
                    <a:pt x="2386" y="698"/>
                  </a:cubicBezTo>
                  <a:lnTo>
                    <a:pt x="2386" y="353"/>
                  </a:lnTo>
                  <a:cubicBezTo>
                    <a:pt x="2386" y="158"/>
                    <a:pt x="2228" y="0"/>
                    <a:pt x="2032" y="0"/>
                  </a:cubicBezTo>
                  <a:lnTo>
                    <a:pt x="1688" y="0"/>
                  </a:lnTo>
                  <a:cubicBezTo>
                    <a:pt x="1492" y="0"/>
                    <a:pt x="1334" y="46"/>
                    <a:pt x="1334" y="103"/>
                  </a:cubicBezTo>
                  <a:cubicBezTo>
                    <a:pt x="1334" y="159"/>
                    <a:pt x="1403" y="239"/>
                    <a:pt x="1448" y="314"/>
                  </a:cubicBezTo>
                  <a:cubicBezTo>
                    <a:pt x="1475" y="358"/>
                    <a:pt x="1490" y="410"/>
                    <a:pt x="1490" y="465"/>
                  </a:cubicBezTo>
                  <a:cubicBezTo>
                    <a:pt x="1490" y="630"/>
                    <a:pt x="1357" y="763"/>
                    <a:pt x="1193" y="763"/>
                  </a:cubicBezTo>
                  <a:cubicBezTo>
                    <a:pt x="1028" y="763"/>
                    <a:pt x="895" y="630"/>
                    <a:pt x="895" y="465"/>
                  </a:cubicBezTo>
                  <a:cubicBezTo>
                    <a:pt x="895" y="410"/>
                    <a:pt x="911" y="358"/>
                    <a:pt x="937" y="314"/>
                  </a:cubicBezTo>
                  <a:cubicBezTo>
                    <a:pt x="983" y="239"/>
                    <a:pt x="1051" y="159"/>
                    <a:pt x="1051" y="103"/>
                  </a:cubicBezTo>
                  <a:cubicBezTo>
                    <a:pt x="1051" y="46"/>
                    <a:pt x="893" y="0"/>
                    <a:pt x="698" y="0"/>
                  </a:cubicBezTo>
                  <a:lnTo>
                    <a:pt x="353" y="0"/>
                  </a:lnTo>
                  <a:cubicBezTo>
                    <a:pt x="158" y="0"/>
                    <a:pt x="0" y="158"/>
                    <a:pt x="0" y="353"/>
                  </a:cubicBezTo>
                  <a:lnTo>
                    <a:pt x="0" y="698"/>
                  </a:lnTo>
                  <a:cubicBezTo>
                    <a:pt x="0" y="893"/>
                    <a:pt x="39" y="1052"/>
                    <a:pt x="88" y="1052"/>
                  </a:cubicBezTo>
                  <a:cubicBezTo>
                    <a:pt x="136" y="1052"/>
                    <a:pt x="209" y="983"/>
                    <a:pt x="284" y="938"/>
                  </a:cubicBezTo>
                  <a:cubicBezTo>
                    <a:pt x="328" y="911"/>
                    <a:pt x="380" y="896"/>
                    <a:pt x="436" y="896"/>
                  </a:cubicBezTo>
                  <a:cubicBezTo>
                    <a:pt x="600" y="896"/>
                    <a:pt x="733" y="1029"/>
                    <a:pt x="733" y="1193"/>
                  </a:cubicBezTo>
                  <a:cubicBezTo>
                    <a:pt x="733" y="1357"/>
                    <a:pt x="600" y="1490"/>
                    <a:pt x="436" y="1490"/>
                  </a:cubicBezTo>
                  <a:cubicBezTo>
                    <a:pt x="380" y="1490"/>
                    <a:pt x="328" y="1475"/>
                    <a:pt x="284" y="1448"/>
                  </a:cubicBezTo>
                  <a:cubicBezTo>
                    <a:pt x="209" y="1403"/>
                    <a:pt x="136" y="1334"/>
                    <a:pt x="88" y="1334"/>
                  </a:cubicBezTo>
                  <a:cubicBezTo>
                    <a:pt x="39" y="1334"/>
                    <a:pt x="0" y="1493"/>
                    <a:pt x="0" y="1688"/>
                  </a:cubicBezTo>
                  <a:lnTo>
                    <a:pt x="0" y="2033"/>
                  </a:lnTo>
                  <a:cubicBezTo>
                    <a:pt x="0" y="2228"/>
                    <a:pt x="158" y="2386"/>
                    <a:pt x="353" y="23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51" name="Google Shape;251;p29"/>
          <p:cNvGrpSpPr/>
          <p:nvPr/>
        </p:nvGrpSpPr>
        <p:grpSpPr>
          <a:xfrm>
            <a:off x="7275913" y="3939257"/>
            <a:ext cx="631372" cy="521792"/>
            <a:chOff x="7981456" y="2738258"/>
            <a:chExt cx="655339" cy="586628"/>
          </a:xfrm>
        </p:grpSpPr>
        <p:sp>
          <p:nvSpPr>
            <p:cNvPr id="252" name="Google Shape;252;p29"/>
            <p:cNvSpPr/>
            <p:nvPr/>
          </p:nvSpPr>
          <p:spPr>
            <a:xfrm>
              <a:off x="7981456" y="2738258"/>
              <a:ext cx="433765" cy="586628"/>
            </a:xfrm>
            <a:custGeom>
              <a:avLst/>
              <a:gdLst/>
              <a:ahLst/>
              <a:cxnLst/>
              <a:rect l="l" t="t" r="r" b="b"/>
              <a:pathLst>
                <a:path w="366782" h="607286" extrusionOk="0">
                  <a:moveTo>
                    <a:pt x="114541" y="115868"/>
                  </a:moveTo>
                  <a:lnTo>
                    <a:pt x="198234" y="115868"/>
                  </a:lnTo>
                  <a:cubicBezTo>
                    <a:pt x="224048" y="115868"/>
                    <a:pt x="242803" y="132379"/>
                    <a:pt x="254097" y="164899"/>
                  </a:cubicBezTo>
                  <a:cubicBezTo>
                    <a:pt x="267306" y="203359"/>
                    <a:pt x="298666" y="288937"/>
                    <a:pt x="312783" y="327296"/>
                  </a:cubicBezTo>
                  <a:cubicBezTo>
                    <a:pt x="314799" y="332833"/>
                    <a:pt x="314497" y="339075"/>
                    <a:pt x="312077" y="344411"/>
                  </a:cubicBezTo>
                  <a:cubicBezTo>
                    <a:pt x="309959" y="348942"/>
                    <a:pt x="306430" y="352566"/>
                    <a:pt x="301993" y="354882"/>
                  </a:cubicBezTo>
                  <a:lnTo>
                    <a:pt x="301993" y="393341"/>
                  </a:lnTo>
                  <a:lnTo>
                    <a:pt x="355335" y="393341"/>
                  </a:lnTo>
                  <a:cubicBezTo>
                    <a:pt x="363200" y="393341"/>
                    <a:pt x="368746" y="401094"/>
                    <a:pt x="366125" y="408544"/>
                  </a:cubicBezTo>
                  <a:lnTo>
                    <a:pt x="342932" y="474288"/>
                  </a:lnTo>
                  <a:cubicBezTo>
                    <a:pt x="341319" y="478819"/>
                    <a:pt x="336983" y="481839"/>
                    <a:pt x="332143" y="481839"/>
                  </a:cubicBezTo>
                  <a:lnTo>
                    <a:pt x="245022" y="481839"/>
                  </a:lnTo>
                  <a:cubicBezTo>
                    <a:pt x="240282" y="481839"/>
                    <a:pt x="235946" y="478919"/>
                    <a:pt x="234232" y="474288"/>
                  </a:cubicBezTo>
                  <a:lnTo>
                    <a:pt x="211040" y="408544"/>
                  </a:lnTo>
                  <a:cubicBezTo>
                    <a:pt x="208418" y="401195"/>
                    <a:pt x="213863" y="393341"/>
                    <a:pt x="221829" y="393341"/>
                  </a:cubicBezTo>
                  <a:lnTo>
                    <a:pt x="275171" y="393341"/>
                  </a:lnTo>
                  <a:lnTo>
                    <a:pt x="275171" y="352566"/>
                  </a:lnTo>
                  <a:cubicBezTo>
                    <a:pt x="271239" y="349646"/>
                    <a:pt x="268012" y="345619"/>
                    <a:pt x="266197" y="340686"/>
                  </a:cubicBezTo>
                  <a:cubicBezTo>
                    <a:pt x="251979" y="301924"/>
                    <a:pt x="231812" y="246752"/>
                    <a:pt x="217897" y="207688"/>
                  </a:cubicBezTo>
                  <a:cubicBezTo>
                    <a:pt x="219107" y="218159"/>
                    <a:pt x="215376" y="197721"/>
                    <a:pt x="249458" y="373206"/>
                  </a:cubicBezTo>
                  <a:lnTo>
                    <a:pt x="221829" y="373206"/>
                  </a:lnTo>
                  <a:cubicBezTo>
                    <a:pt x="199948" y="373206"/>
                    <a:pt x="184823" y="394852"/>
                    <a:pt x="191982" y="415290"/>
                  </a:cubicBezTo>
                  <a:lnTo>
                    <a:pt x="215275" y="480933"/>
                  </a:lnTo>
                  <a:cubicBezTo>
                    <a:pt x="216485" y="484457"/>
                    <a:pt x="218300" y="487678"/>
                    <a:pt x="220619" y="490397"/>
                  </a:cubicBezTo>
                  <a:lnTo>
                    <a:pt x="220619" y="578290"/>
                  </a:lnTo>
                  <a:cubicBezTo>
                    <a:pt x="220619" y="594298"/>
                    <a:pt x="207612" y="607286"/>
                    <a:pt x="191579" y="607286"/>
                  </a:cubicBezTo>
                  <a:cubicBezTo>
                    <a:pt x="175647" y="607286"/>
                    <a:pt x="162639" y="594298"/>
                    <a:pt x="162639" y="578290"/>
                  </a:cubicBezTo>
                  <a:lnTo>
                    <a:pt x="162639" y="403409"/>
                  </a:lnTo>
                  <a:lnTo>
                    <a:pt x="150136" y="403409"/>
                  </a:lnTo>
                  <a:lnTo>
                    <a:pt x="150136" y="578290"/>
                  </a:lnTo>
                  <a:cubicBezTo>
                    <a:pt x="150136" y="594298"/>
                    <a:pt x="137128" y="607286"/>
                    <a:pt x="121095" y="607286"/>
                  </a:cubicBezTo>
                  <a:cubicBezTo>
                    <a:pt x="105163" y="607286"/>
                    <a:pt x="92155" y="594298"/>
                    <a:pt x="92155" y="578290"/>
                  </a:cubicBezTo>
                  <a:lnTo>
                    <a:pt x="92155" y="403409"/>
                  </a:lnTo>
                  <a:lnTo>
                    <a:pt x="73703" y="403409"/>
                  </a:lnTo>
                  <a:cubicBezTo>
                    <a:pt x="69669" y="403409"/>
                    <a:pt x="65938" y="401597"/>
                    <a:pt x="63317" y="398476"/>
                  </a:cubicBezTo>
                  <a:cubicBezTo>
                    <a:pt x="60796" y="395355"/>
                    <a:pt x="59787" y="391328"/>
                    <a:pt x="60493" y="387401"/>
                  </a:cubicBezTo>
                  <a:cubicBezTo>
                    <a:pt x="97601" y="196110"/>
                    <a:pt x="93567" y="218360"/>
                    <a:pt x="94878" y="207789"/>
                  </a:cubicBezTo>
                  <a:cubicBezTo>
                    <a:pt x="75518" y="262458"/>
                    <a:pt x="47183" y="339881"/>
                    <a:pt x="46880" y="340787"/>
                  </a:cubicBezTo>
                  <a:cubicBezTo>
                    <a:pt x="42242" y="353271"/>
                    <a:pt x="28428" y="359714"/>
                    <a:pt x="15823" y="355184"/>
                  </a:cubicBezTo>
                  <a:cubicBezTo>
                    <a:pt x="3320" y="350553"/>
                    <a:pt x="-3134" y="336759"/>
                    <a:pt x="1505" y="324174"/>
                  </a:cubicBezTo>
                  <a:cubicBezTo>
                    <a:pt x="1908" y="323168"/>
                    <a:pt x="41335" y="215440"/>
                    <a:pt x="58678" y="164899"/>
                  </a:cubicBezTo>
                  <a:cubicBezTo>
                    <a:pt x="69871" y="132379"/>
                    <a:pt x="88626" y="115868"/>
                    <a:pt x="114541" y="115868"/>
                  </a:cubicBezTo>
                  <a:close/>
                  <a:moveTo>
                    <a:pt x="156308" y="0"/>
                  </a:moveTo>
                  <a:cubicBezTo>
                    <a:pt x="183959" y="0"/>
                    <a:pt x="206374" y="22384"/>
                    <a:pt x="206374" y="49996"/>
                  </a:cubicBezTo>
                  <a:cubicBezTo>
                    <a:pt x="206374" y="77608"/>
                    <a:pt x="183959" y="99992"/>
                    <a:pt x="156308" y="99992"/>
                  </a:cubicBezTo>
                  <a:cubicBezTo>
                    <a:pt x="128657" y="99992"/>
                    <a:pt x="106242" y="77608"/>
                    <a:pt x="106242" y="49996"/>
                  </a:cubicBezTo>
                  <a:cubicBezTo>
                    <a:pt x="106242" y="22384"/>
                    <a:pt x="128657" y="0"/>
                    <a:pt x="15630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53" name="Google Shape;253;p29"/>
            <p:cNvSpPr/>
            <p:nvPr/>
          </p:nvSpPr>
          <p:spPr>
            <a:xfrm>
              <a:off x="8418051" y="3099046"/>
              <a:ext cx="218744" cy="192451"/>
            </a:xfrm>
            <a:custGeom>
              <a:avLst/>
              <a:gdLst/>
              <a:ahLst/>
              <a:cxnLst/>
              <a:rect l="l" t="t" r="r" b="b"/>
              <a:pathLst>
                <a:path w="607356" h="457334" extrusionOk="0">
                  <a:moveTo>
                    <a:pt x="324459" y="0"/>
                  </a:moveTo>
                  <a:lnTo>
                    <a:pt x="582116" y="0"/>
                  </a:lnTo>
                  <a:cubicBezTo>
                    <a:pt x="596075" y="0"/>
                    <a:pt x="607356" y="11264"/>
                    <a:pt x="607356" y="25201"/>
                  </a:cubicBezTo>
                  <a:lnTo>
                    <a:pt x="607356" y="323122"/>
                  </a:lnTo>
                  <a:cubicBezTo>
                    <a:pt x="607356" y="337058"/>
                    <a:pt x="596075" y="348418"/>
                    <a:pt x="582116" y="348418"/>
                  </a:cubicBezTo>
                  <a:lnTo>
                    <a:pt x="532401" y="348418"/>
                  </a:lnTo>
                  <a:cubicBezTo>
                    <a:pt x="529724" y="348418"/>
                    <a:pt x="527334" y="349754"/>
                    <a:pt x="525900" y="351950"/>
                  </a:cubicBezTo>
                  <a:cubicBezTo>
                    <a:pt x="524562" y="354050"/>
                    <a:pt x="524370" y="356818"/>
                    <a:pt x="525518" y="359204"/>
                  </a:cubicBezTo>
                  <a:cubicBezTo>
                    <a:pt x="529629" y="368082"/>
                    <a:pt x="532019" y="377914"/>
                    <a:pt x="532019" y="388319"/>
                  </a:cubicBezTo>
                  <a:cubicBezTo>
                    <a:pt x="532019" y="426406"/>
                    <a:pt x="501043" y="457334"/>
                    <a:pt x="462896" y="457334"/>
                  </a:cubicBezTo>
                  <a:cubicBezTo>
                    <a:pt x="424654" y="457334"/>
                    <a:pt x="393677" y="426406"/>
                    <a:pt x="393677" y="388319"/>
                  </a:cubicBezTo>
                  <a:cubicBezTo>
                    <a:pt x="393677" y="377914"/>
                    <a:pt x="396068" y="368082"/>
                    <a:pt x="400274" y="359204"/>
                  </a:cubicBezTo>
                  <a:cubicBezTo>
                    <a:pt x="401326" y="356818"/>
                    <a:pt x="401135" y="354145"/>
                    <a:pt x="399796" y="351950"/>
                  </a:cubicBezTo>
                  <a:cubicBezTo>
                    <a:pt x="398362" y="349754"/>
                    <a:pt x="395972" y="348418"/>
                    <a:pt x="393391" y="348418"/>
                  </a:cubicBezTo>
                  <a:lnTo>
                    <a:pt x="324459" y="348418"/>
                  </a:lnTo>
                  <a:lnTo>
                    <a:pt x="324459" y="347654"/>
                  </a:lnTo>
                  <a:lnTo>
                    <a:pt x="324746" y="271861"/>
                  </a:lnTo>
                  <a:cubicBezTo>
                    <a:pt x="331151" y="273293"/>
                    <a:pt x="337748" y="274057"/>
                    <a:pt x="344441" y="274057"/>
                  </a:cubicBezTo>
                  <a:cubicBezTo>
                    <a:pt x="368342" y="274057"/>
                    <a:pt x="390809" y="264797"/>
                    <a:pt x="407732" y="247902"/>
                  </a:cubicBezTo>
                  <a:cubicBezTo>
                    <a:pt x="424558" y="231006"/>
                    <a:pt x="433927" y="208573"/>
                    <a:pt x="433832" y="184709"/>
                  </a:cubicBezTo>
                  <a:cubicBezTo>
                    <a:pt x="433832" y="135549"/>
                    <a:pt x="393773" y="95457"/>
                    <a:pt x="344441" y="95457"/>
                  </a:cubicBezTo>
                  <a:cubicBezTo>
                    <a:pt x="337748" y="95457"/>
                    <a:pt x="331151" y="96221"/>
                    <a:pt x="324746" y="97652"/>
                  </a:cubicBezTo>
                  <a:close/>
                  <a:moveTo>
                    <a:pt x="25240" y="0"/>
                  </a:moveTo>
                  <a:lnTo>
                    <a:pt x="304213" y="0"/>
                  </a:lnTo>
                  <a:lnTo>
                    <a:pt x="304500" y="115304"/>
                  </a:lnTo>
                  <a:cubicBezTo>
                    <a:pt x="304500" y="117976"/>
                    <a:pt x="305838" y="120363"/>
                    <a:pt x="308037" y="121794"/>
                  </a:cubicBezTo>
                  <a:cubicBezTo>
                    <a:pt x="309280" y="122558"/>
                    <a:pt x="310618" y="122940"/>
                    <a:pt x="312052" y="122940"/>
                  </a:cubicBezTo>
                  <a:cubicBezTo>
                    <a:pt x="313200" y="122940"/>
                    <a:pt x="314347" y="122749"/>
                    <a:pt x="315303" y="122176"/>
                  </a:cubicBezTo>
                  <a:cubicBezTo>
                    <a:pt x="324194" y="118072"/>
                    <a:pt x="333946" y="115686"/>
                    <a:pt x="344367" y="115686"/>
                  </a:cubicBezTo>
                  <a:lnTo>
                    <a:pt x="344462" y="115686"/>
                  </a:lnTo>
                  <a:cubicBezTo>
                    <a:pt x="382704" y="115686"/>
                    <a:pt x="413584" y="146611"/>
                    <a:pt x="413584" y="184696"/>
                  </a:cubicBezTo>
                  <a:cubicBezTo>
                    <a:pt x="413584" y="222876"/>
                    <a:pt x="382704" y="253802"/>
                    <a:pt x="344462" y="253802"/>
                  </a:cubicBezTo>
                  <a:cubicBezTo>
                    <a:pt x="334041" y="253802"/>
                    <a:pt x="324194" y="251416"/>
                    <a:pt x="315303" y="247216"/>
                  </a:cubicBezTo>
                  <a:cubicBezTo>
                    <a:pt x="314347" y="246739"/>
                    <a:pt x="313200" y="246548"/>
                    <a:pt x="312148" y="246548"/>
                  </a:cubicBezTo>
                  <a:cubicBezTo>
                    <a:pt x="310714" y="246548"/>
                    <a:pt x="309280" y="246930"/>
                    <a:pt x="308037" y="247693"/>
                  </a:cubicBezTo>
                  <a:cubicBezTo>
                    <a:pt x="305838" y="249125"/>
                    <a:pt x="304500" y="251511"/>
                    <a:pt x="304500" y="254088"/>
                  </a:cubicBezTo>
                  <a:lnTo>
                    <a:pt x="304213" y="347534"/>
                  </a:lnTo>
                  <a:lnTo>
                    <a:pt x="25240" y="347534"/>
                  </a:lnTo>
                  <a:cubicBezTo>
                    <a:pt x="11281" y="347534"/>
                    <a:pt x="0" y="336271"/>
                    <a:pt x="0" y="322335"/>
                  </a:cubicBezTo>
                  <a:lnTo>
                    <a:pt x="0" y="256284"/>
                  </a:lnTo>
                  <a:cubicBezTo>
                    <a:pt x="0" y="253420"/>
                    <a:pt x="1530" y="250748"/>
                    <a:pt x="3920" y="249220"/>
                  </a:cubicBezTo>
                  <a:cubicBezTo>
                    <a:pt x="5258" y="248457"/>
                    <a:pt x="6788" y="247980"/>
                    <a:pt x="8318" y="247980"/>
                  </a:cubicBezTo>
                  <a:cubicBezTo>
                    <a:pt x="9560" y="247980"/>
                    <a:pt x="10899" y="248266"/>
                    <a:pt x="12046" y="248839"/>
                  </a:cubicBezTo>
                  <a:cubicBezTo>
                    <a:pt x="21224" y="253420"/>
                    <a:pt x="31454" y="256093"/>
                    <a:pt x="42448" y="256093"/>
                  </a:cubicBezTo>
                  <a:cubicBezTo>
                    <a:pt x="80881" y="256093"/>
                    <a:pt x="112048" y="224976"/>
                    <a:pt x="112048" y="186605"/>
                  </a:cubicBezTo>
                  <a:cubicBezTo>
                    <a:pt x="112048" y="148330"/>
                    <a:pt x="80881" y="117213"/>
                    <a:pt x="42448" y="117213"/>
                  </a:cubicBezTo>
                  <a:cubicBezTo>
                    <a:pt x="31454" y="117213"/>
                    <a:pt x="21224" y="119790"/>
                    <a:pt x="12046" y="124372"/>
                  </a:cubicBezTo>
                  <a:cubicBezTo>
                    <a:pt x="10899" y="124944"/>
                    <a:pt x="9560" y="125231"/>
                    <a:pt x="8318" y="125231"/>
                  </a:cubicBezTo>
                  <a:cubicBezTo>
                    <a:pt x="6788" y="125231"/>
                    <a:pt x="5258" y="124849"/>
                    <a:pt x="3920" y="123990"/>
                  </a:cubicBezTo>
                  <a:cubicBezTo>
                    <a:pt x="1530" y="122463"/>
                    <a:pt x="0" y="119790"/>
                    <a:pt x="0" y="116926"/>
                  </a:cubicBezTo>
                  <a:lnTo>
                    <a:pt x="0" y="25199"/>
                  </a:lnTo>
                  <a:cubicBezTo>
                    <a:pt x="0" y="11263"/>
                    <a:pt x="11281" y="0"/>
                    <a:pt x="2524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54" name="Google Shape;254;p29"/>
          <p:cNvGrpSpPr/>
          <p:nvPr/>
        </p:nvGrpSpPr>
        <p:grpSpPr>
          <a:xfrm>
            <a:off x="7430102" y="5442301"/>
            <a:ext cx="610550" cy="541386"/>
            <a:chOff x="7778094" y="4452402"/>
            <a:chExt cx="627965" cy="579683"/>
          </a:xfrm>
        </p:grpSpPr>
        <p:sp>
          <p:nvSpPr>
            <p:cNvPr id="255" name="Google Shape;255;p29"/>
            <p:cNvSpPr/>
            <p:nvPr/>
          </p:nvSpPr>
          <p:spPr>
            <a:xfrm>
              <a:off x="8147214" y="4782577"/>
              <a:ext cx="258845" cy="249508"/>
            </a:xfrm>
            <a:custGeom>
              <a:avLst/>
              <a:gdLst/>
              <a:ahLst/>
              <a:cxnLst/>
              <a:rect l="l" t="t" r="r" b="b"/>
              <a:pathLst>
                <a:path w="5321" h="4958" extrusionOk="0">
                  <a:moveTo>
                    <a:pt x="4593" y="547"/>
                  </a:moveTo>
                  <a:cubicBezTo>
                    <a:pt x="4240" y="194"/>
                    <a:pt x="3771" y="0"/>
                    <a:pt x="3273" y="0"/>
                  </a:cubicBezTo>
                  <a:cubicBezTo>
                    <a:pt x="2774" y="0"/>
                    <a:pt x="2306" y="194"/>
                    <a:pt x="1953" y="547"/>
                  </a:cubicBezTo>
                  <a:cubicBezTo>
                    <a:pt x="1738" y="761"/>
                    <a:pt x="1580" y="1024"/>
                    <a:pt x="1491" y="1311"/>
                  </a:cubicBezTo>
                  <a:cubicBezTo>
                    <a:pt x="1211" y="1398"/>
                    <a:pt x="948" y="1551"/>
                    <a:pt x="727" y="1772"/>
                  </a:cubicBezTo>
                  <a:cubicBezTo>
                    <a:pt x="0" y="2500"/>
                    <a:pt x="0" y="3684"/>
                    <a:pt x="727" y="4412"/>
                  </a:cubicBezTo>
                  <a:cubicBezTo>
                    <a:pt x="1091" y="4776"/>
                    <a:pt x="1569" y="4958"/>
                    <a:pt x="2047" y="4958"/>
                  </a:cubicBezTo>
                  <a:cubicBezTo>
                    <a:pt x="2525" y="4958"/>
                    <a:pt x="3003" y="4776"/>
                    <a:pt x="3367" y="4412"/>
                  </a:cubicBezTo>
                  <a:cubicBezTo>
                    <a:pt x="3582" y="4198"/>
                    <a:pt x="3740" y="3935"/>
                    <a:pt x="3829" y="3648"/>
                  </a:cubicBezTo>
                  <a:cubicBezTo>
                    <a:pt x="4109" y="3561"/>
                    <a:pt x="4372" y="3407"/>
                    <a:pt x="4593" y="3187"/>
                  </a:cubicBezTo>
                  <a:cubicBezTo>
                    <a:pt x="5321" y="2459"/>
                    <a:pt x="5321" y="1275"/>
                    <a:pt x="4593" y="547"/>
                  </a:cubicBezTo>
                  <a:close/>
                  <a:moveTo>
                    <a:pt x="3084" y="4129"/>
                  </a:moveTo>
                  <a:cubicBezTo>
                    <a:pt x="2512" y="4701"/>
                    <a:pt x="1582" y="4701"/>
                    <a:pt x="1010" y="4129"/>
                  </a:cubicBezTo>
                  <a:cubicBezTo>
                    <a:pt x="438" y="3558"/>
                    <a:pt x="438" y="2627"/>
                    <a:pt x="1010" y="2055"/>
                  </a:cubicBezTo>
                  <a:cubicBezTo>
                    <a:pt x="1582" y="1483"/>
                    <a:pt x="2512" y="1483"/>
                    <a:pt x="3084" y="2055"/>
                  </a:cubicBezTo>
                  <a:cubicBezTo>
                    <a:pt x="3219" y="2189"/>
                    <a:pt x="3325" y="2348"/>
                    <a:pt x="3399" y="2521"/>
                  </a:cubicBezTo>
                  <a:cubicBezTo>
                    <a:pt x="3358" y="2529"/>
                    <a:pt x="3316" y="2533"/>
                    <a:pt x="3273" y="2533"/>
                  </a:cubicBezTo>
                  <a:cubicBezTo>
                    <a:pt x="3095" y="2533"/>
                    <a:pt x="2927" y="2464"/>
                    <a:pt x="2801" y="2338"/>
                  </a:cubicBezTo>
                  <a:cubicBezTo>
                    <a:pt x="2801" y="2338"/>
                    <a:pt x="2801" y="2338"/>
                    <a:pt x="2801" y="2338"/>
                  </a:cubicBezTo>
                  <a:cubicBezTo>
                    <a:pt x="2473" y="2010"/>
                    <a:pt x="1983" y="1941"/>
                    <a:pt x="1587" y="2130"/>
                  </a:cubicBezTo>
                  <a:cubicBezTo>
                    <a:pt x="1581" y="2133"/>
                    <a:pt x="1575" y="2136"/>
                    <a:pt x="1570" y="2139"/>
                  </a:cubicBezTo>
                  <a:cubicBezTo>
                    <a:pt x="1470" y="2189"/>
                    <a:pt x="1376" y="2255"/>
                    <a:pt x="1293" y="2338"/>
                  </a:cubicBezTo>
                  <a:cubicBezTo>
                    <a:pt x="1092" y="2540"/>
                    <a:pt x="981" y="2807"/>
                    <a:pt x="981" y="3092"/>
                  </a:cubicBezTo>
                  <a:cubicBezTo>
                    <a:pt x="981" y="3377"/>
                    <a:pt x="1092" y="3645"/>
                    <a:pt x="1293" y="3847"/>
                  </a:cubicBezTo>
                  <a:cubicBezTo>
                    <a:pt x="1501" y="4055"/>
                    <a:pt x="1774" y="4158"/>
                    <a:pt x="2047" y="4158"/>
                  </a:cubicBezTo>
                  <a:cubicBezTo>
                    <a:pt x="2320" y="4158"/>
                    <a:pt x="2594" y="4055"/>
                    <a:pt x="2801" y="3847"/>
                  </a:cubicBezTo>
                  <a:cubicBezTo>
                    <a:pt x="2847" y="3801"/>
                    <a:pt x="2888" y="3752"/>
                    <a:pt x="2924" y="3700"/>
                  </a:cubicBezTo>
                  <a:cubicBezTo>
                    <a:pt x="3039" y="3721"/>
                    <a:pt x="3156" y="3732"/>
                    <a:pt x="3273" y="3732"/>
                  </a:cubicBezTo>
                  <a:cubicBezTo>
                    <a:pt x="3305" y="3732"/>
                    <a:pt x="3336" y="3732"/>
                    <a:pt x="3368" y="3730"/>
                  </a:cubicBezTo>
                  <a:cubicBezTo>
                    <a:pt x="3297" y="3877"/>
                    <a:pt x="3201" y="4012"/>
                    <a:pt x="3084" y="4129"/>
                  </a:cubicBezTo>
                  <a:close/>
                  <a:moveTo>
                    <a:pt x="3751" y="2331"/>
                  </a:moveTo>
                  <a:cubicBezTo>
                    <a:pt x="3659" y="2124"/>
                    <a:pt x="3529" y="1934"/>
                    <a:pt x="3367" y="1772"/>
                  </a:cubicBezTo>
                  <a:cubicBezTo>
                    <a:pt x="3201" y="1606"/>
                    <a:pt x="3012" y="1478"/>
                    <a:pt x="2809" y="1388"/>
                  </a:cubicBezTo>
                  <a:cubicBezTo>
                    <a:pt x="2934" y="1267"/>
                    <a:pt x="3098" y="1200"/>
                    <a:pt x="3273" y="1200"/>
                  </a:cubicBezTo>
                  <a:cubicBezTo>
                    <a:pt x="3451" y="1200"/>
                    <a:pt x="3618" y="1269"/>
                    <a:pt x="3744" y="1395"/>
                  </a:cubicBezTo>
                  <a:cubicBezTo>
                    <a:pt x="4002" y="1653"/>
                    <a:pt x="4004" y="2070"/>
                    <a:pt x="3751" y="2331"/>
                  </a:cubicBezTo>
                  <a:close/>
                  <a:moveTo>
                    <a:pt x="1569" y="2628"/>
                  </a:moveTo>
                  <a:cubicBezTo>
                    <a:pt x="1661" y="2835"/>
                    <a:pt x="1791" y="3025"/>
                    <a:pt x="1953" y="3187"/>
                  </a:cubicBezTo>
                  <a:cubicBezTo>
                    <a:pt x="2119" y="3353"/>
                    <a:pt x="2309" y="3481"/>
                    <a:pt x="2511" y="3571"/>
                  </a:cubicBezTo>
                  <a:cubicBezTo>
                    <a:pt x="2251" y="3823"/>
                    <a:pt x="1833" y="3821"/>
                    <a:pt x="1576" y="3564"/>
                  </a:cubicBezTo>
                  <a:cubicBezTo>
                    <a:pt x="1450" y="3438"/>
                    <a:pt x="1381" y="3270"/>
                    <a:pt x="1381" y="3092"/>
                  </a:cubicBezTo>
                  <a:cubicBezTo>
                    <a:pt x="1381" y="2918"/>
                    <a:pt x="1447" y="2753"/>
                    <a:pt x="1569" y="2628"/>
                  </a:cubicBezTo>
                  <a:close/>
                  <a:moveTo>
                    <a:pt x="2236" y="2904"/>
                  </a:moveTo>
                  <a:cubicBezTo>
                    <a:pt x="2102" y="2770"/>
                    <a:pt x="1995" y="2611"/>
                    <a:pt x="1922" y="2438"/>
                  </a:cubicBezTo>
                  <a:cubicBezTo>
                    <a:pt x="2131" y="2398"/>
                    <a:pt x="2357" y="2459"/>
                    <a:pt x="2519" y="2621"/>
                  </a:cubicBezTo>
                  <a:cubicBezTo>
                    <a:pt x="2519" y="2621"/>
                    <a:pt x="2519" y="2621"/>
                    <a:pt x="2519" y="2621"/>
                  </a:cubicBezTo>
                  <a:cubicBezTo>
                    <a:pt x="2720" y="2822"/>
                    <a:pt x="2988" y="2933"/>
                    <a:pt x="3273" y="2933"/>
                  </a:cubicBezTo>
                  <a:cubicBezTo>
                    <a:pt x="3558" y="2933"/>
                    <a:pt x="3826" y="2822"/>
                    <a:pt x="4027" y="2621"/>
                  </a:cubicBezTo>
                  <a:cubicBezTo>
                    <a:pt x="4443" y="2205"/>
                    <a:pt x="4443" y="1528"/>
                    <a:pt x="4027" y="1112"/>
                  </a:cubicBezTo>
                  <a:cubicBezTo>
                    <a:pt x="3826" y="911"/>
                    <a:pt x="3558" y="800"/>
                    <a:pt x="3273" y="800"/>
                  </a:cubicBezTo>
                  <a:cubicBezTo>
                    <a:pt x="2988" y="800"/>
                    <a:pt x="2720" y="911"/>
                    <a:pt x="2519" y="1112"/>
                  </a:cubicBezTo>
                  <a:cubicBezTo>
                    <a:pt x="2473" y="1158"/>
                    <a:pt x="2432" y="1207"/>
                    <a:pt x="2396" y="1259"/>
                  </a:cubicBezTo>
                  <a:cubicBezTo>
                    <a:pt x="2250" y="1232"/>
                    <a:pt x="2100" y="1221"/>
                    <a:pt x="1952" y="1229"/>
                  </a:cubicBezTo>
                  <a:cubicBezTo>
                    <a:pt x="2023" y="1082"/>
                    <a:pt x="2119" y="947"/>
                    <a:pt x="2236" y="830"/>
                  </a:cubicBezTo>
                  <a:cubicBezTo>
                    <a:pt x="2513" y="553"/>
                    <a:pt x="2881" y="400"/>
                    <a:pt x="3273" y="400"/>
                  </a:cubicBezTo>
                  <a:cubicBezTo>
                    <a:pt x="3665" y="400"/>
                    <a:pt x="4033" y="553"/>
                    <a:pt x="4310" y="830"/>
                  </a:cubicBezTo>
                  <a:cubicBezTo>
                    <a:pt x="4882" y="1401"/>
                    <a:pt x="4882" y="2332"/>
                    <a:pt x="4310" y="2904"/>
                  </a:cubicBezTo>
                  <a:cubicBezTo>
                    <a:pt x="3738" y="3476"/>
                    <a:pt x="2808" y="3476"/>
                    <a:pt x="2236" y="29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56" name="Google Shape;256;p29"/>
            <p:cNvSpPr/>
            <p:nvPr/>
          </p:nvSpPr>
          <p:spPr>
            <a:xfrm>
              <a:off x="7778094" y="4452402"/>
              <a:ext cx="407476" cy="558703"/>
            </a:xfrm>
            <a:custGeom>
              <a:avLst/>
              <a:gdLst/>
              <a:ahLst/>
              <a:cxnLst/>
              <a:rect l="l" t="t" r="r" b="b"/>
              <a:pathLst>
                <a:path w="366782" h="607286" extrusionOk="0">
                  <a:moveTo>
                    <a:pt x="114541" y="115868"/>
                  </a:moveTo>
                  <a:lnTo>
                    <a:pt x="198234" y="115868"/>
                  </a:lnTo>
                  <a:cubicBezTo>
                    <a:pt x="224048" y="115868"/>
                    <a:pt x="242803" y="132379"/>
                    <a:pt x="254097" y="164899"/>
                  </a:cubicBezTo>
                  <a:cubicBezTo>
                    <a:pt x="267306" y="203359"/>
                    <a:pt x="298666" y="288937"/>
                    <a:pt x="312783" y="327296"/>
                  </a:cubicBezTo>
                  <a:cubicBezTo>
                    <a:pt x="314799" y="332833"/>
                    <a:pt x="314497" y="339075"/>
                    <a:pt x="312077" y="344411"/>
                  </a:cubicBezTo>
                  <a:cubicBezTo>
                    <a:pt x="309959" y="348942"/>
                    <a:pt x="306430" y="352566"/>
                    <a:pt x="301993" y="354882"/>
                  </a:cubicBezTo>
                  <a:lnTo>
                    <a:pt x="301993" y="393341"/>
                  </a:lnTo>
                  <a:lnTo>
                    <a:pt x="355335" y="393341"/>
                  </a:lnTo>
                  <a:cubicBezTo>
                    <a:pt x="363200" y="393341"/>
                    <a:pt x="368746" y="401094"/>
                    <a:pt x="366125" y="408544"/>
                  </a:cubicBezTo>
                  <a:lnTo>
                    <a:pt x="342932" y="474288"/>
                  </a:lnTo>
                  <a:cubicBezTo>
                    <a:pt x="341319" y="478819"/>
                    <a:pt x="336983" y="481839"/>
                    <a:pt x="332143" y="481839"/>
                  </a:cubicBezTo>
                  <a:lnTo>
                    <a:pt x="245022" y="481839"/>
                  </a:lnTo>
                  <a:cubicBezTo>
                    <a:pt x="240282" y="481839"/>
                    <a:pt x="235946" y="478919"/>
                    <a:pt x="234232" y="474288"/>
                  </a:cubicBezTo>
                  <a:lnTo>
                    <a:pt x="211040" y="408544"/>
                  </a:lnTo>
                  <a:cubicBezTo>
                    <a:pt x="208418" y="401195"/>
                    <a:pt x="213863" y="393341"/>
                    <a:pt x="221829" y="393341"/>
                  </a:cubicBezTo>
                  <a:lnTo>
                    <a:pt x="275171" y="393341"/>
                  </a:lnTo>
                  <a:lnTo>
                    <a:pt x="275171" y="352566"/>
                  </a:lnTo>
                  <a:cubicBezTo>
                    <a:pt x="271239" y="349646"/>
                    <a:pt x="268012" y="345619"/>
                    <a:pt x="266197" y="340686"/>
                  </a:cubicBezTo>
                  <a:cubicBezTo>
                    <a:pt x="251979" y="301924"/>
                    <a:pt x="231812" y="246752"/>
                    <a:pt x="217897" y="207688"/>
                  </a:cubicBezTo>
                  <a:cubicBezTo>
                    <a:pt x="219107" y="218159"/>
                    <a:pt x="215376" y="197721"/>
                    <a:pt x="249458" y="373206"/>
                  </a:cubicBezTo>
                  <a:lnTo>
                    <a:pt x="221829" y="373206"/>
                  </a:lnTo>
                  <a:cubicBezTo>
                    <a:pt x="199948" y="373206"/>
                    <a:pt x="184823" y="394852"/>
                    <a:pt x="191982" y="415290"/>
                  </a:cubicBezTo>
                  <a:lnTo>
                    <a:pt x="215275" y="480933"/>
                  </a:lnTo>
                  <a:cubicBezTo>
                    <a:pt x="216485" y="484457"/>
                    <a:pt x="218300" y="487678"/>
                    <a:pt x="220619" y="490397"/>
                  </a:cubicBezTo>
                  <a:lnTo>
                    <a:pt x="220619" y="578290"/>
                  </a:lnTo>
                  <a:cubicBezTo>
                    <a:pt x="220619" y="594298"/>
                    <a:pt x="207612" y="607286"/>
                    <a:pt x="191579" y="607286"/>
                  </a:cubicBezTo>
                  <a:cubicBezTo>
                    <a:pt x="175647" y="607286"/>
                    <a:pt x="162639" y="594298"/>
                    <a:pt x="162639" y="578290"/>
                  </a:cubicBezTo>
                  <a:lnTo>
                    <a:pt x="162639" y="403409"/>
                  </a:lnTo>
                  <a:lnTo>
                    <a:pt x="150136" y="403409"/>
                  </a:lnTo>
                  <a:lnTo>
                    <a:pt x="150136" y="578290"/>
                  </a:lnTo>
                  <a:cubicBezTo>
                    <a:pt x="150136" y="594298"/>
                    <a:pt x="137128" y="607286"/>
                    <a:pt x="121095" y="607286"/>
                  </a:cubicBezTo>
                  <a:cubicBezTo>
                    <a:pt x="105163" y="607286"/>
                    <a:pt x="92155" y="594298"/>
                    <a:pt x="92155" y="578290"/>
                  </a:cubicBezTo>
                  <a:lnTo>
                    <a:pt x="92155" y="403409"/>
                  </a:lnTo>
                  <a:lnTo>
                    <a:pt x="73703" y="403409"/>
                  </a:lnTo>
                  <a:cubicBezTo>
                    <a:pt x="69669" y="403409"/>
                    <a:pt x="65938" y="401597"/>
                    <a:pt x="63317" y="398476"/>
                  </a:cubicBezTo>
                  <a:cubicBezTo>
                    <a:pt x="60796" y="395355"/>
                    <a:pt x="59787" y="391328"/>
                    <a:pt x="60493" y="387401"/>
                  </a:cubicBezTo>
                  <a:cubicBezTo>
                    <a:pt x="97601" y="196110"/>
                    <a:pt x="93567" y="218360"/>
                    <a:pt x="94878" y="207789"/>
                  </a:cubicBezTo>
                  <a:cubicBezTo>
                    <a:pt x="75518" y="262458"/>
                    <a:pt x="47183" y="339881"/>
                    <a:pt x="46880" y="340787"/>
                  </a:cubicBezTo>
                  <a:cubicBezTo>
                    <a:pt x="42242" y="353271"/>
                    <a:pt x="28428" y="359714"/>
                    <a:pt x="15823" y="355184"/>
                  </a:cubicBezTo>
                  <a:cubicBezTo>
                    <a:pt x="3320" y="350553"/>
                    <a:pt x="-3134" y="336759"/>
                    <a:pt x="1505" y="324174"/>
                  </a:cubicBezTo>
                  <a:cubicBezTo>
                    <a:pt x="1908" y="323168"/>
                    <a:pt x="41335" y="215440"/>
                    <a:pt x="58678" y="164899"/>
                  </a:cubicBezTo>
                  <a:cubicBezTo>
                    <a:pt x="69871" y="132379"/>
                    <a:pt x="88626" y="115868"/>
                    <a:pt x="114541" y="115868"/>
                  </a:cubicBezTo>
                  <a:close/>
                  <a:moveTo>
                    <a:pt x="156308" y="0"/>
                  </a:moveTo>
                  <a:cubicBezTo>
                    <a:pt x="183959" y="0"/>
                    <a:pt x="206374" y="22384"/>
                    <a:pt x="206374" y="49996"/>
                  </a:cubicBezTo>
                  <a:cubicBezTo>
                    <a:pt x="206374" y="77608"/>
                    <a:pt x="183959" y="99992"/>
                    <a:pt x="156308" y="99992"/>
                  </a:cubicBezTo>
                  <a:cubicBezTo>
                    <a:pt x="128657" y="99992"/>
                    <a:pt x="106242" y="77608"/>
                    <a:pt x="106242" y="49996"/>
                  </a:cubicBezTo>
                  <a:cubicBezTo>
                    <a:pt x="106242" y="22384"/>
                    <a:pt x="128657" y="0"/>
                    <a:pt x="15630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grpSp>
      <p:grpSp>
        <p:nvGrpSpPr>
          <p:cNvPr id="257" name="Google Shape;257;p29"/>
          <p:cNvGrpSpPr/>
          <p:nvPr/>
        </p:nvGrpSpPr>
        <p:grpSpPr>
          <a:xfrm>
            <a:off x="8800881" y="4134738"/>
            <a:ext cx="563441" cy="521792"/>
            <a:chOff x="9092721" y="2947568"/>
            <a:chExt cx="579512" cy="558703"/>
          </a:xfrm>
        </p:grpSpPr>
        <p:sp>
          <p:nvSpPr>
            <p:cNvPr id="258" name="Google Shape;258;p29"/>
            <p:cNvSpPr/>
            <p:nvPr/>
          </p:nvSpPr>
          <p:spPr>
            <a:xfrm>
              <a:off x="9264757" y="2947568"/>
              <a:ext cx="407476" cy="558703"/>
            </a:xfrm>
            <a:custGeom>
              <a:avLst/>
              <a:gdLst/>
              <a:ahLst/>
              <a:cxnLst/>
              <a:rect l="l" t="t" r="r" b="b"/>
              <a:pathLst>
                <a:path w="366782" h="607286" extrusionOk="0">
                  <a:moveTo>
                    <a:pt x="114541" y="115868"/>
                  </a:moveTo>
                  <a:lnTo>
                    <a:pt x="198234" y="115868"/>
                  </a:lnTo>
                  <a:cubicBezTo>
                    <a:pt x="224048" y="115868"/>
                    <a:pt x="242803" y="132379"/>
                    <a:pt x="254097" y="164899"/>
                  </a:cubicBezTo>
                  <a:cubicBezTo>
                    <a:pt x="267306" y="203359"/>
                    <a:pt x="298666" y="288937"/>
                    <a:pt x="312783" y="327296"/>
                  </a:cubicBezTo>
                  <a:cubicBezTo>
                    <a:pt x="314799" y="332833"/>
                    <a:pt x="314497" y="339075"/>
                    <a:pt x="312077" y="344411"/>
                  </a:cubicBezTo>
                  <a:cubicBezTo>
                    <a:pt x="309959" y="348942"/>
                    <a:pt x="306430" y="352566"/>
                    <a:pt x="301993" y="354882"/>
                  </a:cubicBezTo>
                  <a:lnTo>
                    <a:pt x="301993" y="393341"/>
                  </a:lnTo>
                  <a:lnTo>
                    <a:pt x="355335" y="393341"/>
                  </a:lnTo>
                  <a:cubicBezTo>
                    <a:pt x="363200" y="393341"/>
                    <a:pt x="368746" y="401094"/>
                    <a:pt x="366125" y="408544"/>
                  </a:cubicBezTo>
                  <a:lnTo>
                    <a:pt x="342932" y="474288"/>
                  </a:lnTo>
                  <a:cubicBezTo>
                    <a:pt x="341319" y="478819"/>
                    <a:pt x="336983" y="481839"/>
                    <a:pt x="332143" y="481839"/>
                  </a:cubicBezTo>
                  <a:lnTo>
                    <a:pt x="245022" y="481839"/>
                  </a:lnTo>
                  <a:cubicBezTo>
                    <a:pt x="240282" y="481839"/>
                    <a:pt x="235946" y="478919"/>
                    <a:pt x="234232" y="474288"/>
                  </a:cubicBezTo>
                  <a:lnTo>
                    <a:pt x="211040" y="408544"/>
                  </a:lnTo>
                  <a:cubicBezTo>
                    <a:pt x="208418" y="401195"/>
                    <a:pt x="213863" y="393341"/>
                    <a:pt x="221829" y="393341"/>
                  </a:cubicBezTo>
                  <a:lnTo>
                    <a:pt x="275171" y="393341"/>
                  </a:lnTo>
                  <a:lnTo>
                    <a:pt x="275171" y="352566"/>
                  </a:lnTo>
                  <a:cubicBezTo>
                    <a:pt x="271239" y="349646"/>
                    <a:pt x="268012" y="345619"/>
                    <a:pt x="266197" y="340686"/>
                  </a:cubicBezTo>
                  <a:cubicBezTo>
                    <a:pt x="251979" y="301924"/>
                    <a:pt x="231812" y="246752"/>
                    <a:pt x="217897" y="207688"/>
                  </a:cubicBezTo>
                  <a:cubicBezTo>
                    <a:pt x="219107" y="218159"/>
                    <a:pt x="215376" y="197721"/>
                    <a:pt x="249458" y="373206"/>
                  </a:cubicBezTo>
                  <a:lnTo>
                    <a:pt x="221829" y="373206"/>
                  </a:lnTo>
                  <a:cubicBezTo>
                    <a:pt x="199948" y="373206"/>
                    <a:pt x="184823" y="394852"/>
                    <a:pt x="191982" y="415290"/>
                  </a:cubicBezTo>
                  <a:lnTo>
                    <a:pt x="215275" y="480933"/>
                  </a:lnTo>
                  <a:cubicBezTo>
                    <a:pt x="216485" y="484457"/>
                    <a:pt x="218300" y="487678"/>
                    <a:pt x="220619" y="490397"/>
                  </a:cubicBezTo>
                  <a:lnTo>
                    <a:pt x="220619" y="578290"/>
                  </a:lnTo>
                  <a:cubicBezTo>
                    <a:pt x="220619" y="594298"/>
                    <a:pt x="207612" y="607286"/>
                    <a:pt x="191579" y="607286"/>
                  </a:cubicBezTo>
                  <a:cubicBezTo>
                    <a:pt x="175647" y="607286"/>
                    <a:pt x="162639" y="594298"/>
                    <a:pt x="162639" y="578290"/>
                  </a:cubicBezTo>
                  <a:lnTo>
                    <a:pt x="162639" y="403409"/>
                  </a:lnTo>
                  <a:lnTo>
                    <a:pt x="150136" y="403409"/>
                  </a:lnTo>
                  <a:lnTo>
                    <a:pt x="150136" y="578290"/>
                  </a:lnTo>
                  <a:cubicBezTo>
                    <a:pt x="150136" y="594298"/>
                    <a:pt x="137128" y="607286"/>
                    <a:pt x="121095" y="607286"/>
                  </a:cubicBezTo>
                  <a:cubicBezTo>
                    <a:pt x="105163" y="607286"/>
                    <a:pt x="92155" y="594298"/>
                    <a:pt x="92155" y="578290"/>
                  </a:cubicBezTo>
                  <a:lnTo>
                    <a:pt x="92155" y="403409"/>
                  </a:lnTo>
                  <a:lnTo>
                    <a:pt x="73703" y="403409"/>
                  </a:lnTo>
                  <a:cubicBezTo>
                    <a:pt x="69669" y="403409"/>
                    <a:pt x="65938" y="401597"/>
                    <a:pt x="63317" y="398476"/>
                  </a:cubicBezTo>
                  <a:cubicBezTo>
                    <a:pt x="60796" y="395355"/>
                    <a:pt x="59787" y="391328"/>
                    <a:pt x="60493" y="387401"/>
                  </a:cubicBezTo>
                  <a:cubicBezTo>
                    <a:pt x="97601" y="196110"/>
                    <a:pt x="93567" y="218360"/>
                    <a:pt x="94878" y="207789"/>
                  </a:cubicBezTo>
                  <a:cubicBezTo>
                    <a:pt x="75518" y="262458"/>
                    <a:pt x="47183" y="339881"/>
                    <a:pt x="46880" y="340787"/>
                  </a:cubicBezTo>
                  <a:cubicBezTo>
                    <a:pt x="42242" y="353271"/>
                    <a:pt x="28428" y="359714"/>
                    <a:pt x="15823" y="355184"/>
                  </a:cubicBezTo>
                  <a:cubicBezTo>
                    <a:pt x="3320" y="350553"/>
                    <a:pt x="-3134" y="336759"/>
                    <a:pt x="1505" y="324174"/>
                  </a:cubicBezTo>
                  <a:cubicBezTo>
                    <a:pt x="1908" y="323168"/>
                    <a:pt x="41335" y="215440"/>
                    <a:pt x="58678" y="164899"/>
                  </a:cubicBezTo>
                  <a:cubicBezTo>
                    <a:pt x="69871" y="132379"/>
                    <a:pt x="88626" y="115868"/>
                    <a:pt x="114541" y="115868"/>
                  </a:cubicBezTo>
                  <a:close/>
                  <a:moveTo>
                    <a:pt x="156308" y="0"/>
                  </a:moveTo>
                  <a:cubicBezTo>
                    <a:pt x="183959" y="0"/>
                    <a:pt x="206374" y="22384"/>
                    <a:pt x="206374" y="49996"/>
                  </a:cubicBezTo>
                  <a:cubicBezTo>
                    <a:pt x="206374" y="77608"/>
                    <a:pt x="183959" y="99992"/>
                    <a:pt x="156308" y="99992"/>
                  </a:cubicBezTo>
                  <a:cubicBezTo>
                    <a:pt x="128657" y="99992"/>
                    <a:pt x="106242" y="77608"/>
                    <a:pt x="106242" y="49996"/>
                  </a:cubicBezTo>
                  <a:cubicBezTo>
                    <a:pt x="106242" y="22384"/>
                    <a:pt x="128657" y="0"/>
                    <a:pt x="15630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59" name="Google Shape;259;p29"/>
            <p:cNvSpPr/>
            <p:nvPr/>
          </p:nvSpPr>
          <p:spPr>
            <a:xfrm>
              <a:off x="9092721" y="3231823"/>
              <a:ext cx="182138" cy="234117"/>
            </a:xfrm>
            <a:custGeom>
              <a:avLst/>
              <a:gdLst/>
              <a:ahLst/>
              <a:cxnLst/>
              <a:rect l="l" t="t" r="r" b="b"/>
              <a:pathLst>
                <a:path w="6182" h="7948" extrusionOk="0">
                  <a:moveTo>
                    <a:pt x="5989" y="3179"/>
                  </a:moveTo>
                  <a:lnTo>
                    <a:pt x="5023" y="3179"/>
                  </a:lnTo>
                  <a:lnTo>
                    <a:pt x="5023" y="1987"/>
                  </a:lnTo>
                  <a:cubicBezTo>
                    <a:pt x="5023" y="891"/>
                    <a:pt x="4156" y="0"/>
                    <a:pt x="3091" y="0"/>
                  </a:cubicBezTo>
                  <a:cubicBezTo>
                    <a:pt x="2026" y="0"/>
                    <a:pt x="1159" y="891"/>
                    <a:pt x="1159" y="1987"/>
                  </a:cubicBezTo>
                  <a:lnTo>
                    <a:pt x="1159" y="3179"/>
                  </a:lnTo>
                  <a:lnTo>
                    <a:pt x="193" y="3179"/>
                  </a:lnTo>
                  <a:cubicBezTo>
                    <a:pt x="87" y="3179"/>
                    <a:pt x="0" y="3269"/>
                    <a:pt x="0" y="3378"/>
                  </a:cubicBezTo>
                  <a:lnTo>
                    <a:pt x="0" y="4769"/>
                  </a:lnTo>
                  <a:cubicBezTo>
                    <a:pt x="0" y="6525"/>
                    <a:pt x="1384" y="7948"/>
                    <a:pt x="3091" y="7948"/>
                  </a:cubicBezTo>
                  <a:cubicBezTo>
                    <a:pt x="4798" y="7948"/>
                    <a:pt x="6182" y="6525"/>
                    <a:pt x="6182" y="4769"/>
                  </a:cubicBezTo>
                  <a:lnTo>
                    <a:pt x="6182" y="3378"/>
                  </a:lnTo>
                  <a:cubicBezTo>
                    <a:pt x="6182" y="3269"/>
                    <a:pt x="6095" y="3179"/>
                    <a:pt x="5989" y="3179"/>
                  </a:cubicBezTo>
                  <a:close/>
                  <a:moveTo>
                    <a:pt x="3091" y="5762"/>
                  </a:moveTo>
                  <a:cubicBezTo>
                    <a:pt x="2771" y="5762"/>
                    <a:pt x="2511" y="5496"/>
                    <a:pt x="2511" y="5166"/>
                  </a:cubicBezTo>
                  <a:cubicBezTo>
                    <a:pt x="2511" y="4837"/>
                    <a:pt x="2771" y="4570"/>
                    <a:pt x="3091" y="4570"/>
                  </a:cubicBezTo>
                  <a:cubicBezTo>
                    <a:pt x="3411" y="4570"/>
                    <a:pt x="3671" y="4837"/>
                    <a:pt x="3671" y="5166"/>
                  </a:cubicBezTo>
                  <a:cubicBezTo>
                    <a:pt x="3671" y="5496"/>
                    <a:pt x="3411" y="5762"/>
                    <a:pt x="3091" y="5762"/>
                  </a:cubicBezTo>
                  <a:close/>
                  <a:moveTo>
                    <a:pt x="1932" y="3179"/>
                  </a:moveTo>
                  <a:lnTo>
                    <a:pt x="1932" y="1987"/>
                  </a:lnTo>
                  <a:cubicBezTo>
                    <a:pt x="1932" y="1329"/>
                    <a:pt x="2452" y="794"/>
                    <a:pt x="3091" y="794"/>
                  </a:cubicBezTo>
                  <a:cubicBezTo>
                    <a:pt x="3730" y="794"/>
                    <a:pt x="4250" y="1329"/>
                    <a:pt x="4250" y="1987"/>
                  </a:cubicBezTo>
                  <a:lnTo>
                    <a:pt x="4250" y="3179"/>
                  </a:lnTo>
                  <a:lnTo>
                    <a:pt x="1932" y="3179"/>
                  </a:lnTo>
                  <a:close/>
                </a:path>
              </a:pathLst>
            </a:custGeom>
            <a:solidFill>
              <a:srgbClr val="4472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16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grpSp>
      <p:sp>
        <p:nvSpPr>
          <p:cNvPr id="260" name="Google Shape;260;p29"/>
          <p:cNvSpPr/>
          <p:nvPr/>
        </p:nvSpPr>
        <p:spPr>
          <a:xfrm>
            <a:off x="10199842" y="4650690"/>
            <a:ext cx="577155" cy="521792"/>
          </a:xfrm>
          <a:custGeom>
            <a:avLst/>
            <a:gdLst/>
            <a:ahLst/>
            <a:cxnLst/>
            <a:rect l="l" t="t" r="r" b="b"/>
            <a:pathLst>
              <a:path w="593617" h="558703" extrusionOk="0">
                <a:moveTo>
                  <a:pt x="388046" y="158310"/>
                </a:moveTo>
                <a:lnTo>
                  <a:pt x="404092" y="158310"/>
                </a:lnTo>
                <a:lnTo>
                  <a:pt x="404092" y="222770"/>
                </a:lnTo>
                <a:lnTo>
                  <a:pt x="558290" y="222770"/>
                </a:lnTo>
                <a:lnTo>
                  <a:pt x="558290" y="158310"/>
                </a:lnTo>
                <a:lnTo>
                  <a:pt x="574017" y="158310"/>
                </a:lnTo>
                <a:lnTo>
                  <a:pt x="574017" y="226005"/>
                </a:lnTo>
                <a:cubicBezTo>
                  <a:pt x="574017" y="231812"/>
                  <a:pt x="567599" y="238892"/>
                  <a:pt x="561817" y="238892"/>
                </a:cubicBezTo>
                <a:lnTo>
                  <a:pt x="400246" y="238892"/>
                </a:lnTo>
                <a:cubicBezTo>
                  <a:pt x="394465" y="238892"/>
                  <a:pt x="388046" y="231812"/>
                  <a:pt x="388046" y="226005"/>
                </a:cubicBezTo>
                <a:close/>
                <a:moveTo>
                  <a:pt x="127248" y="106599"/>
                </a:moveTo>
                <a:lnTo>
                  <a:pt x="220227" y="106599"/>
                </a:lnTo>
                <a:cubicBezTo>
                  <a:pt x="248905" y="106599"/>
                  <a:pt x="269741" y="121789"/>
                  <a:pt x="282288" y="151707"/>
                </a:cubicBezTo>
                <a:cubicBezTo>
                  <a:pt x="296962" y="187090"/>
                  <a:pt x="331802" y="265822"/>
                  <a:pt x="347485" y="301112"/>
                </a:cubicBezTo>
                <a:cubicBezTo>
                  <a:pt x="349725" y="306206"/>
                  <a:pt x="349389" y="311949"/>
                  <a:pt x="346701" y="316858"/>
                </a:cubicBezTo>
                <a:cubicBezTo>
                  <a:pt x="344348" y="321027"/>
                  <a:pt x="340427" y="324361"/>
                  <a:pt x="335498" y="326492"/>
                </a:cubicBezTo>
                <a:lnTo>
                  <a:pt x="335498" y="361874"/>
                </a:lnTo>
                <a:lnTo>
                  <a:pt x="394758" y="361874"/>
                </a:lnTo>
                <a:cubicBezTo>
                  <a:pt x="403496" y="361874"/>
                  <a:pt x="409657" y="369007"/>
                  <a:pt x="406745" y="375861"/>
                </a:cubicBezTo>
                <a:lnTo>
                  <a:pt x="380979" y="436345"/>
                </a:lnTo>
                <a:cubicBezTo>
                  <a:pt x="379187" y="440514"/>
                  <a:pt x="374370" y="443292"/>
                  <a:pt x="368993" y="443292"/>
                </a:cubicBezTo>
                <a:lnTo>
                  <a:pt x="272206" y="443292"/>
                </a:lnTo>
                <a:cubicBezTo>
                  <a:pt x="266940" y="443292"/>
                  <a:pt x="262123" y="440606"/>
                  <a:pt x="260219" y="436345"/>
                </a:cubicBezTo>
                <a:lnTo>
                  <a:pt x="234454" y="375861"/>
                </a:lnTo>
                <a:cubicBezTo>
                  <a:pt x="231541" y="369099"/>
                  <a:pt x="237590" y="361874"/>
                  <a:pt x="246440" y="361874"/>
                </a:cubicBezTo>
                <a:lnTo>
                  <a:pt x="305700" y="361874"/>
                </a:lnTo>
                <a:lnTo>
                  <a:pt x="305700" y="324361"/>
                </a:lnTo>
                <a:cubicBezTo>
                  <a:pt x="301332" y="321674"/>
                  <a:pt x="297747" y="317970"/>
                  <a:pt x="295730" y="313431"/>
                </a:cubicBezTo>
                <a:cubicBezTo>
                  <a:pt x="279935" y="277770"/>
                  <a:pt x="257530" y="227012"/>
                  <a:pt x="242071" y="191073"/>
                </a:cubicBezTo>
                <a:cubicBezTo>
                  <a:pt x="243416" y="200706"/>
                  <a:pt x="239271" y="181903"/>
                  <a:pt x="277134" y="343350"/>
                </a:cubicBezTo>
                <a:lnTo>
                  <a:pt x="246440" y="343350"/>
                </a:lnTo>
                <a:cubicBezTo>
                  <a:pt x="222131" y="343350"/>
                  <a:pt x="205328" y="363264"/>
                  <a:pt x="213281" y="382067"/>
                </a:cubicBezTo>
                <a:lnTo>
                  <a:pt x="239158" y="442458"/>
                </a:lnTo>
                <a:cubicBezTo>
                  <a:pt x="240503" y="445700"/>
                  <a:pt x="242519" y="448664"/>
                  <a:pt x="245095" y="451165"/>
                </a:cubicBezTo>
                <a:lnTo>
                  <a:pt x="245095" y="532027"/>
                </a:lnTo>
                <a:cubicBezTo>
                  <a:pt x="245095" y="546754"/>
                  <a:pt x="230645" y="558703"/>
                  <a:pt x="212833" y="558703"/>
                </a:cubicBezTo>
                <a:cubicBezTo>
                  <a:pt x="195134" y="558703"/>
                  <a:pt x="180683" y="546754"/>
                  <a:pt x="180683" y="532027"/>
                </a:cubicBezTo>
                <a:lnTo>
                  <a:pt x="180683" y="371136"/>
                </a:lnTo>
                <a:lnTo>
                  <a:pt x="166792" y="371136"/>
                </a:lnTo>
                <a:lnTo>
                  <a:pt x="166792" y="532027"/>
                </a:lnTo>
                <a:cubicBezTo>
                  <a:pt x="166792" y="546754"/>
                  <a:pt x="152341" y="558703"/>
                  <a:pt x="134529" y="558703"/>
                </a:cubicBezTo>
                <a:cubicBezTo>
                  <a:pt x="116830" y="558703"/>
                  <a:pt x="102378" y="546754"/>
                  <a:pt x="102378" y="532027"/>
                </a:cubicBezTo>
                <a:lnTo>
                  <a:pt x="102378" y="371136"/>
                </a:lnTo>
                <a:lnTo>
                  <a:pt x="81879" y="371136"/>
                </a:lnTo>
                <a:cubicBezTo>
                  <a:pt x="77398" y="371136"/>
                  <a:pt x="73253" y="369469"/>
                  <a:pt x="70341" y="366598"/>
                </a:cubicBezTo>
                <a:cubicBezTo>
                  <a:pt x="67540" y="363727"/>
                  <a:pt x="66419" y="360022"/>
                  <a:pt x="67204" y="356409"/>
                </a:cubicBezTo>
                <a:cubicBezTo>
                  <a:pt x="108429" y="180421"/>
                  <a:pt x="103947" y="200891"/>
                  <a:pt x="105404" y="191166"/>
                </a:cubicBezTo>
                <a:cubicBezTo>
                  <a:pt x="83896" y="241461"/>
                  <a:pt x="52417" y="312691"/>
                  <a:pt x="52080" y="313524"/>
                </a:cubicBezTo>
                <a:cubicBezTo>
                  <a:pt x="46928" y="325009"/>
                  <a:pt x="31581" y="330937"/>
                  <a:pt x="17578" y="326769"/>
                </a:cubicBezTo>
                <a:cubicBezTo>
                  <a:pt x="3687" y="322509"/>
                  <a:pt x="-3483" y="309818"/>
                  <a:pt x="1671" y="298240"/>
                </a:cubicBezTo>
                <a:cubicBezTo>
                  <a:pt x="2119" y="297315"/>
                  <a:pt x="45920" y="198205"/>
                  <a:pt x="65187" y="151707"/>
                </a:cubicBezTo>
                <a:cubicBezTo>
                  <a:pt x="77622" y="121789"/>
                  <a:pt x="98458" y="106599"/>
                  <a:pt x="127248" y="106599"/>
                </a:cubicBezTo>
                <a:close/>
                <a:moveTo>
                  <a:pt x="388046" y="71285"/>
                </a:moveTo>
                <a:lnTo>
                  <a:pt x="573699" y="71285"/>
                </a:lnTo>
                <a:lnTo>
                  <a:pt x="593617" y="121904"/>
                </a:lnTo>
                <a:cubicBezTo>
                  <a:pt x="593617" y="137363"/>
                  <a:pt x="580780" y="149613"/>
                  <a:pt x="565345" y="149613"/>
                </a:cubicBezTo>
                <a:cubicBezTo>
                  <a:pt x="549617" y="149613"/>
                  <a:pt x="537072" y="137044"/>
                  <a:pt x="537072" y="121904"/>
                </a:cubicBezTo>
                <a:cubicBezTo>
                  <a:pt x="537072" y="137363"/>
                  <a:pt x="524554" y="149613"/>
                  <a:pt x="509145" y="149613"/>
                </a:cubicBezTo>
                <a:cubicBezTo>
                  <a:pt x="493709" y="149613"/>
                  <a:pt x="481191" y="137044"/>
                  <a:pt x="481191" y="121904"/>
                </a:cubicBezTo>
                <a:cubicBezTo>
                  <a:pt x="481191" y="137363"/>
                  <a:pt x="468354" y="149613"/>
                  <a:pt x="452919" y="149613"/>
                </a:cubicBezTo>
                <a:cubicBezTo>
                  <a:pt x="437510" y="149613"/>
                  <a:pt x="424965" y="137044"/>
                  <a:pt x="424965" y="121904"/>
                </a:cubicBezTo>
                <a:cubicBezTo>
                  <a:pt x="424965" y="137363"/>
                  <a:pt x="412128" y="149613"/>
                  <a:pt x="396719" y="149613"/>
                </a:cubicBezTo>
                <a:cubicBezTo>
                  <a:pt x="381283" y="149613"/>
                  <a:pt x="368765" y="137044"/>
                  <a:pt x="368765" y="121904"/>
                </a:cubicBezTo>
                <a:close/>
                <a:moveTo>
                  <a:pt x="400883" y="39068"/>
                </a:moveTo>
                <a:lnTo>
                  <a:pt x="561499" y="39068"/>
                </a:lnTo>
                <a:cubicBezTo>
                  <a:pt x="566963" y="39068"/>
                  <a:pt x="571127" y="43258"/>
                  <a:pt x="571127" y="48746"/>
                </a:cubicBezTo>
                <a:cubicBezTo>
                  <a:pt x="571127" y="54209"/>
                  <a:pt x="566963" y="58398"/>
                  <a:pt x="561499" y="58398"/>
                </a:cubicBezTo>
                <a:lnTo>
                  <a:pt x="400883" y="58398"/>
                </a:lnTo>
                <a:cubicBezTo>
                  <a:pt x="395419" y="58398"/>
                  <a:pt x="391256" y="54209"/>
                  <a:pt x="391256" y="48746"/>
                </a:cubicBezTo>
                <a:cubicBezTo>
                  <a:pt x="391256" y="43258"/>
                  <a:pt x="395419" y="39068"/>
                  <a:pt x="400883" y="39068"/>
                </a:cubicBezTo>
                <a:close/>
                <a:moveTo>
                  <a:pt x="173649" y="0"/>
                </a:moveTo>
                <a:cubicBezTo>
                  <a:pt x="204368" y="0"/>
                  <a:pt x="229270" y="20593"/>
                  <a:pt x="229270" y="45996"/>
                </a:cubicBezTo>
                <a:cubicBezTo>
                  <a:pt x="229270" y="71399"/>
                  <a:pt x="204368" y="91993"/>
                  <a:pt x="173649" y="91993"/>
                </a:cubicBezTo>
                <a:cubicBezTo>
                  <a:pt x="142930" y="91993"/>
                  <a:pt x="118028" y="71399"/>
                  <a:pt x="118028" y="45996"/>
                </a:cubicBezTo>
                <a:cubicBezTo>
                  <a:pt x="118028" y="20593"/>
                  <a:pt x="142930" y="0"/>
                  <a:pt x="173649" y="0"/>
                </a:cubicBezTo>
                <a:close/>
              </a:path>
            </a:pathLst>
          </a:custGeom>
          <a:solidFill>
            <a:srgbClr val="4472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16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261" name="Google Shape;261;p29"/>
          <p:cNvSpPr txBox="1"/>
          <p:nvPr/>
        </p:nvSpPr>
        <p:spPr>
          <a:xfrm>
            <a:off x="5182883" y="5227197"/>
            <a:ext cx="118150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dirty="0">
                <a:solidFill>
                  <a:schemeClr val="dk1"/>
                </a:solidFill>
                <a:latin typeface="Arial" panose="020B0604020202020204" pitchFamily="34" charset="0"/>
                <a:ea typeface="Calibri"/>
                <a:cs typeface="Arial" panose="020B0604020202020204" pitchFamily="34" charset="0"/>
                <a:sym typeface="Calibri"/>
              </a:rPr>
              <a:t>1</a:t>
            </a:r>
            <a:r>
              <a:rPr lang="en-GB" sz="1400" baseline="30000" dirty="0">
                <a:solidFill>
                  <a:schemeClr val="dk1"/>
                </a:solidFill>
                <a:latin typeface="Arial" panose="020B0604020202020204" pitchFamily="34" charset="0"/>
                <a:ea typeface="Calibri"/>
                <a:cs typeface="Arial" panose="020B0604020202020204" pitchFamily="34" charset="0"/>
                <a:sym typeface="Calibri"/>
              </a:rPr>
              <a:t>st</a:t>
            </a:r>
            <a:r>
              <a:rPr lang="en-GB" sz="1400" dirty="0">
                <a:solidFill>
                  <a:schemeClr val="dk1"/>
                </a:solidFill>
                <a:latin typeface="Arial" panose="020B0604020202020204" pitchFamily="34" charset="0"/>
                <a:ea typeface="Calibri"/>
                <a:cs typeface="Arial" panose="020B0604020202020204" pitchFamily="34" charset="0"/>
                <a:sym typeface="Calibri"/>
              </a:rPr>
              <a:t>  Purchase</a:t>
            </a:r>
            <a:endParaRPr sz="1400" dirty="0">
              <a:solidFill>
                <a:schemeClr val="dk1"/>
              </a:solidFill>
              <a:latin typeface="Arial" panose="020B0604020202020204" pitchFamily="34" charset="0"/>
              <a:ea typeface="Calibri"/>
              <a:cs typeface="Arial" panose="020B0604020202020204" pitchFamily="34" charset="0"/>
              <a:sym typeface="Calibri"/>
            </a:endParaRPr>
          </a:p>
        </p:txBody>
      </p:sp>
      <p:sp>
        <p:nvSpPr>
          <p:cNvPr id="262" name="Google Shape;262;p29"/>
          <p:cNvSpPr txBox="1"/>
          <p:nvPr/>
        </p:nvSpPr>
        <p:spPr>
          <a:xfrm>
            <a:off x="6884089" y="4460555"/>
            <a:ext cx="172893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dirty="0">
                <a:solidFill>
                  <a:schemeClr val="dk1"/>
                </a:solidFill>
                <a:latin typeface="Arial" panose="020B0604020202020204" pitchFamily="34" charset="0"/>
                <a:ea typeface="Calibri"/>
                <a:cs typeface="Arial" panose="020B0604020202020204" pitchFamily="34" charset="0"/>
                <a:sym typeface="Calibri"/>
              </a:rPr>
              <a:t>Repeat Customer</a:t>
            </a:r>
            <a:endParaRPr sz="1400" dirty="0">
              <a:solidFill>
                <a:schemeClr val="dk1"/>
              </a:solidFill>
              <a:latin typeface="Arial" panose="020B0604020202020204" pitchFamily="34" charset="0"/>
              <a:ea typeface="Calibri"/>
              <a:cs typeface="Arial" panose="020B0604020202020204" pitchFamily="34" charset="0"/>
              <a:sym typeface="Calibri"/>
            </a:endParaRPr>
          </a:p>
        </p:txBody>
      </p:sp>
      <p:sp>
        <p:nvSpPr>
          <p:cNvPr id="263" name="Google Shape;263;p29"/>
          <p:cNvSpPr txBox="1"/>
          <p:nvPr/>
        </p:nvSpPr>
        <p:spPr>
          <a:xfrm>
            <a:off x="8439913" y="4629574"/>
            <a:ext cx="143145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Arial" panose="020B0604020202020204" pitchFamily="34" charset="0"/>
                <a:ea typeface="Calibri"/>
                <a:cs typeface="Arial" panose="020B0604020202020204" pitchFamily="34" charset="0"/>
                <a:sym typeface="Calibri"/>
              </a:rPr>
              <a:t>Loyal Customer</a:t>
            </a:r>
            <a:endParaRPr sz="1400">
              <a:solidFill>
                <a:schemeClr val="dk1"/>
              </a:solidFill>
              <a:latin typeface="Arial" panose="020B0604020202020204" pitchFamily="34" charset="0"/>
              <a:ea typeface="Calibri"/>
              <a:cs typeface="Arial" panose="020B0604020202020204" pitchFamily="34" charset="0"/>
              <a:sym typeface="Calibri"/>
            </a:endParaRPr>
          </a:p>
        </p:txBody>
      </p:sp>
      <p:sp>
        <p:nvSpPr>
          <p:cNvPr id="264" name="Google Shape;264;p29"/>
          <p:cNvSpPr txBox="1"/>
          <p:nvPr/>
        </p:nvSpPr>
        <p:spPr>
          <a:xfrm>
            <a:off x="9680266" y="5182234"/>
            <a:ext cx="242638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dirty="0">
                <a:solidFill>
                  <a:schemeClr val="dk1"/>
                </a:solidFill>
                <a:latin typeface="Arial" panose="020B0604020202020204" pitchFamily="34" charset="0"/>
                <a:ea typeface="Calibri"/>
                <a:cs typeface="Arial" panose="020B0604020202020204" pitchFamily="34" charset="0"/>
                <a:sym typeface="Calibri"/>
              </a:rPr>
              <a:t>Lapsed Customer</a:t>
            </a:r>
            <a:endParaRPr sz="1400" dirty="0">
              <a:solidFill>
                <a:schemeClr val="dk1"/>
              </a:solidFill>
              <a:latin typeface="Arial" panose="020B0604020202020204" pitchFamily="34" charset="0"/>
              <a:ea typeface="Calibri"/>
              <a:cs typeface="Arial" panose="020B0604020202020204" pitchFamily="34" charset="0"/>
              <a:sym typeface="Calibri"/>
            </a:endParaRPr>
          </a:p>
        </p:txBody>
      </p:sp>
      <p:sp>
        <p:nvSpPr>
          <p:cNvPr id="265" name="Google Shape;265;p29"/>
          <p:cNvSpPr txBox="1"/>
          <p:nvPr/>
        </p:nvSpPr>
        <p:spPr>
          <a:xfrm>
            <a:off x="6790899" y="5994687"/>
            <a:ext cx="220538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dirty="0">
                <a:solidFill>
                  <a:schemeClr val="dk1"/>
                </a:solidFill>
                <a:latin typeface="Arial" panose="020B0604020202020204" pitchFamily="34" charset="0"/>
                <a:ea typeface="Calibri"/>
                <a:cs typeface="Arial" panose="020B0604020202020204" pitchFamily="34" charset="0"/>
                <a:sym typeface="Calibri"/>
              </a:rPr>
              <a:t>Indecisive Customer</a:t>
            </a:r>
            <a:endParaRPr sz="1400" dirty="0">
              <a:solidFill>
                <a:schemeClr val="dk1"/>
              </a:solidFill>
              <a:latin typeface="Arial" panose="020B0604020202020204" pitchFamily="34" charset="0"/>
              <a:ea typeface="Calibri"/>
              <a:cs typeface="Arial" panose="020B0604020202020204" pitchFamily="34" charset="0"/>
              <a:sym typeface="Calibri"/>
            </a:endParaRPr>
          </a:p>
        </p:txBody>
      </p:sp>
      <p:sp>
        <p:nvSpPr>
          <p:cNvPr id="266" name="Google Shape;266;p29"/>
          <p:cNvSpPr/>
          <p:nvPr/>
        </p:nvSpPr>
        <p:spPr>
          <a:xfrm rot="20376892">
            <a:off x="3361289" y="5448088"/>
            <a:ext cx="2063871" cy="777348"/>
          </a:xfrm>
          <a:prstGeom prst="arc">
            <a:avLst>
              <a:gd name="adj1" fmla="val 12245624"/>
              <a:gd name="adj2" fmla="val 20823563"/>
            </a:avLst>
          </a:prstGeom>
          <a:noFill/>
          <a:ln w="9525" cap="flat" cmpd="sng">
            <a:solidFill>
              <a:schemeClr val="accent1"/>
            </a:solidFill>
            <a:prstDash val="lgDash"/>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267" name="Google Shape;267;p29"/>
          <p:cNvSpPr/>
          <p:nvPr/>
        </p:nvSpPr>
        <p:spPr>
          <a:xfrm rot="21171060">
            <a:off x="6036983" y="4584700"/>
            <a:ext cx="1197864" cy="705808"/>
          </a:xfrm>
          <a:prstGeom prst="arc">
            <a:avLst>
              <a:gd name="adj1" fmla="val 12245624"/>
              <a:gd name="adj2" fmla="val 18802726"/>
            </a:avLst>
          </a:prstGeom>
          <a:noFill/>
          <a:ln w="9525" cap="flat" cmpd="sng">
            <a:solidFill>
              <a:schemeClr val="accent1"/>
            </a:solidFill>
            <a:prstDash val="lgDash"/>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268" name="Google Shape;268;p29"/>
          <p:cNvSpPr/>
          <p:nvPr/>
        </p:nvSpPr>
        <p:spPr>
          <a:xfrm rot="1149541">
            <a:off x="7740981" y="4068750"/>
            <a:ext cx="1197864" cy="705808"/>
          </a:xfrm>
          <a:prstGeom prst="arc">
            <a:avLst>
              <a:gd name="adj1" fmla="val 12245624"/>
              <a:gd name="adj2" fmla="val 18802726"/>
            </a:avLst>
          </a:prstGeom>
          <a:noFill/>
          <a:ln w="9525" cap="flat" cmpd="sng">
            <a:solidFill>
              <a:schemeClr val="accent1"/>
            </a:solidFill>
            <a:prstDash val="lgDash"/>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269" name="Google Shape;269;p29"/>
          <p:cNvSpPr/>
          <p:nvPr/>
        </p:nvSpPr>
        <p:spPr>
          <a:xfrm rot="9554002">
            <a:off x="8565479" y="5206151"/>
            <a:ext cx="2063871" cy="777348"/>
          </a:xfrm>
          <a:prstGeom prst="arc">
            <a:avLst>
              <a:gd name="adj1" fmla="val 12245624"/>
              <a:gd name="adj2" fmla="val 20823563"/>
            </a:avLst>
          </a:prstGeom>
          <a:noFill/>
          <a:ln w="9525" cap="flat" cmpd="sng">
            <a:solidFill>
              <a:schemeClr val="accent1"/>
            </a:solidFill>
            <a:prstDash val="lgDash"/>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270" name="Google Shape;270;p29"/>
          <p:cNvSpPr/>
          <p:nvPr/>
        </p:nvSpPr>
        <p:spPr>
          <a:xfrm rot="13713401">
            <a:off x="6214672" y="5194722"/>
            <a:ext cx="987974" cy="645279"/>
          </a:xfrm>
          <a:prstGeom prst="arc">
            <a:avLst>
              <a:gd name="adj1" fmla="val 11397822"/>
              <a:gd name="adj2" fmla="val 18802726"/>
            </a:avLst>
          </a:prstGeom>
          <a:noFill/>
          <a:ln w="9525" cap="flat" cmpd="sng">
            <a:solidFill>
              <a:schemeClr val="accent1"/>
            </a:solidFill>
            <a:prstDash val="lgDash"/>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271" name="Google Shape;271;p29"/>
          <p:cNvSpPr/>
          <p:nvPr/>
        </p:nvSpPr>
        <p:spPr>
          <a:xfrm rot="6066619" flipH="1">
            <a:off x="6875297" y="4741377"/>
            <a:ext cx="987974" cy="742879"/>
          </a:xfrm>
          <a:prstGeom prst="arc">
            <a:avLst>
              <a:gd name="adj1" fmla="val 14381880"/>
              <a:gd name="adj2" fmla="val 18802726"/>
            </a:avLst>
          </a:prstGeom>
          <a:noFill/>
          <a:ln w="9525" cap="flat" cmpd="sng">
            <a:solidFill>
              <a:schemeClr val="accent1"/>
            </a:solidFill>
            <a:prstDash val="lgDash"/>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272" name="Google Shape;272;p29"/>
          <p:cNvSpPr/>
          <p:nvPr/>
        </p:nvSpPr>
        <p:spPr>
          <a:xfrm rot="11968202">
            <a:off x="8158430" y="4764835"/>
            <a:ext cx="1508648" cy="712949"/>
          </a:xfrm>
          <a:prstGeom prst="arc">
            <a:avLst>
              <a:gd name="adj1" fmla="val 11122976"/>
              <a:gd name="adj2" fmla="val 20823563"/>
            </a:avLst>
          </a:prstGeom>
          <a:noFill/>
          <a:ln w="9525" cap="flat" cmpd="sng">
            <a:solidFill>
              <a:schemeClr val="accent1"/>
            </a:solidFill>
            <a:prstDash val="lgDash"/>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panose="020B0604020202020204" pitchFamily="34" charset="0"/>
              <a:ea typeface="Calibri"/>
              <a:cs typeface="Arial" panose="020B0604020202020204" pitchFamily="34" charset="0"/>
              <a:sym typeface="Calibri"/>
            </a:endParaRPr>
          </a:p>
        </p:txBody>
      </p:sp>
      <p:sp>
        <p:nvSpPr>
          <p:cNvPr id="273" name="Google Shape;273;p29"/>
          <p:cNvSpPr/>
          <p:nvPr/>
        </p:nvSpPr>
        <p:spPr>
          <a:xfrm>
            <a:off x="6182052" y="2603173"/>
            <a:ext cx="401481" cy="1430878"/>
          </a:xfrm>
          <a:prstGeom prst="rect">
            <a:avLst/>
          </a:prstGeom>
          <a:noFill/>
          <a:ln w="19050" cap="flat" cmpd="sng">
            <a:solidFill>
              <a:srgbClr val="FF0000"/>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74" name="Google Shape;274;p29"/>
          <p:cNvSpPr/>
          <p:nvPr/>
        </p:nvSpPr>
        <p:spPr>
          <a:xfrm>
            <a:off x="6629041" y="2333442"/>
            <a:ext cx="382627" cy="1680377"/>
          </a:xfrm>
          <a:prstGeom prst="rect">
            <a:avLst/>
          </a:prstGeom>
          <a:noFill/>
          <a:ln w="19050" cap="flat" cmpd="sng">
            <a:solidFill>
              <a:srgbClr val="FF0000"/>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275" name="Google Shape;275;p29"/>
          <p:cNvSpPr txBox="1"/>
          <p:nvPr/>
        </p:nvSpPr>
        <p:spPr>
          <a:xfrm>
            <a:off x="1247525" y="1820158"/>
            <a:ext cx="71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dk1"/>
                </a:solidFill>
                <a:latin typeface="Arial" panose="020B0604020202020204" pitchFamily="34" charset="0"/>
                <a:ea typeface="Calibri"/>
                <a:cs typeface="Arial" panose="020B0604020202020204" pitchFamily="34" charset="0"/>
                <a:sym typeface="Calibri"/>
              </a:rPr>
              <a:t>Online</a:t>
            </a:r>
            <a:endParaRPr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27"/>
                                        </p:tgtEl>
                                        <p:attrNameLst>
                                          <p:attrName>style.visibility</p:attrName>
                                        </p:attrNameLst>
                                      </p:cBhvr>
                                      <p:to>
                                        <p:strVal val="visible"/>
                                      </p:to>
                                    </p:set>
                                    <p:animEffect transition="in" filter="circle(in)">
                                      <p:cBhvr>
                                        <p:cTn id="13" dur="2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273" grpId="0" animBg="1"/>
      <p:bldP spid="2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96;p31">
            <a:extLst>
              <a:ext uri="{FF2B5EF4-FFF2-40B4-BE49-F238E27FC236}">
                <a16:creationId xmlns:a16="http://schemas.microsoft.com/office/drawing/2014/main" id="{44312C2C-C759-5E41-B379-6966F80E28FB}"/>
              </a:ext>
            </a:extLst>
          </p:cNvPr>
          <p:cNvSpPr txBox="1"/>
          <p:nvPr/>
        </p:nvSpPr>
        <p:spPr>
          <a:xfrm>
            <a:off x="3744408" y="2047733"/>
            <a:ext cx="8066576" cy="1154132"/>
          </a:xfrm>
          <a:prstGeom prst="rect">
            <a:avLst/>
          </a:prstGeom>
          <a:noFill/>
          <a:ln w="19050" cap="flat" cmpd="sng">
            <a:solidFill>
              <a:srgbClr val="00BCBE"/>
            </a:solidFill>
            <a:prstDash val="lgDash"/>
            <a:round/>
            <a:headEnd type="none" w="sm" len="sm"/>
            <a:tailEnd type="none" w="sm" len="sm"/>
          </a:ln>
        </p:spPr>
        <p:txBody>
          <a:bodyPr spcFirstLastPara="1" wrap="square" lIns="91425" tIns="91425" rIns="91425" bIns="91425" anchor="t" anchorCtr="0">
            <a:spAutoFit/>
          </a:bodyPr>
          <a:lstStyle/>
          <a:p>
            <a:pPr marL="342900" lvl="0" indent="-342900">
              <a:buFont typeface="Wingdings" pitchFamily="2" charset="2"/>
              <a:buChar char="v"/>
            </a:pPr>
            <a:endParaRPr lang="en-GB" sz="1800" dirty="0">
              <a:solidFill>
                <a:schemeClr val="dk1"/>
              </a:solidFill>
              <a:latin typeface="Arial" panose="020B0604020202020204" pitchFamily="34" charset="0"/>
              <a:ea typeface="Calibri"/>
              <a:cs typeface="Arial" panose="020B0604020202020204" pitchFamily="34" charset="0"/>
              <a:sym typeface="Calibri"/>
            </a:endParaRPr>
          </a:p>
          <a:p>
            <a:pPr marL="342900" lvl="0" indent="-342900">
              <a:buFont typeface="Wingdings" pitchFamily="2" charset="2"/>
              <a:buChar char="v"/>
            </a:pPr>
            <a:r>
              <a:rPr lang="en-GB" sz="1800" dirty="0">
                <a:solidFill>
                  <a:schemeClr val="dk1"/>
                </a:solidFill>
                <a:latin typeface="Arial" panose="020B0604020202020204" pitchFamily="34" charset="0"/>
                <a:ea typeface="Calibri"/>
                <a:cs typeface="Arial" panose="020B0604020202020204" pitchFamily="34" charset="0"/>
                <a:sym typeface="Calibri"/>
              </a:rPr>
              <a:t>Improve overall customer engagement and profiling for Dyson</a:t>
            </a:r>
          </a:p>
          <a:p>
            <a:pPr marL="342900" lvl="0" indent="-342900">
              <a:lnSpc>
                <a:spcPct val="150000"/>
              </a:lnSpc>
              <a:buFont typeface="Wingdings" pitchFamily="2" charset="2"/>
              <a:buChar char="v"/>
            </a:pPr>
            <a:r>
              <a:rPr lang="en-GB" sz="1800" dirty="0">
                <a:solidFill>
                  <a:schemeClr val="dk1"/>
                </a:solidFill>
                <a:latin typeface="Arial" panose="020B0604020202020204" pitchFamily="34" charset="0"/>
                <a:ea typeface="Calibri"/>
                <a:cs typeface="Arial" panose="020B0604020202020204" pitchFamily="34" charset="0"/>
                <a:sym typeface="Calibri"/>
              </a:rPr>
              <a:t>Open a direct marketing communication channel with customers</a:t>
            </a:r>
          </a:p>
        </p:txBody>
      </p:sp>
      <p:sp>
        <p:nvSpPr>
          <p:cNvPr id="2" name="Title 1">
            <a:extLst>
              <a:ext uri="{FF2B5EF4-FFF2-40B4-BE49-F238E27FC236}">
                <a16:creationId xmlns:a16="http://schemas.microsoft.com/office/drawing/2014/main" id="{46E03117-D9E6-5B4C-BA35-09719B030A7F}"/>
              </a:ext>
            </a:extLst>
          </p:cNvPr>
          <p:cNvSpPr>
            <a:spLocks noGrp="1"/>
          </p:cNvSpPr>
          <p:nvPr>
            <p:ph type="title"/>
          </p:nvPr>
        </p:nvSpPr>
        <p:spPr>
          <a:xfrm>
            <a:off x="319193" y="283220"/>
            <a:ext cx="11512321" cy="430887"/>
          </a:xfrm>
        </p:spPr>
        <p:txBody>
          <a:bodyPr/>
          <a:lstStyle/>
          <a:p>
            <a:r>
              <a:rPr lang="en-GB" dirty="0">
                <a:latin typeface="Arial" panose="020B0604020202020204" pitchFamily="34" charset="0"/>
                <a:cs typeface="Arial" panose="020B0604020202020204" pitchFamily="34" charset="0"/>
              </a:rPr>
              <a:t>Proposal for Dyson</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BA7BDCF-8C70-3E46-AA3C-ED188C4F1691}"/>
              </a:ext>
            </a:extLst>
          </p:cNvPr>
          <p:cNvSpPr>
            <a:spLocks noGrp="1"/>
          </p:cNvSpPr>
          <p:nvPr>
            <p:ph type="body" idx="1"/>
          </p:nvPr>
        </p:nvSpPr>
        <p:spPr>
          <a:xfrm>
            <a:off x="334962" y="639344"/>
            <a:ext cx="11522377" cy="959237"/>
          </a:xfrm>
        </p:spPr>
        <p:txBody>
          <a:bodyPr/>
          <a:lstStyle/>
          <a:p>
            <a:pPr algn="just">
              <a:lnSpc>
                <a:spcPct val="150000"/>
              </a:lnSpc>
            </a:pPr>
            <a:r>
              <a:rPr lang="en-GB" dirty="0">
                <a:latin typeface="Arial" panose="020B0604020202020204" pitchFamily="34" charset="0"/>
                <a:cs typeface="Arial" panose="020B0604020202020204" pitchFamily="34" charset="0"/>
              </a:rPr>
              <a:t>Increase customer engagement and convert casual customers to loyal customers towards the brand. The best way in doing this is through the development of a new Dyson app.</a:t>
            </a:r>
          </a:p>
        </p:txBody>
      </p:sp>
      <p:pic>
        <p:nvPicPr>
          <p:cNvPr id="8196" name="Picture 4">
            <a:extLst>
              <a:ext uri="{FF2B5EF4-FFF2-40B4-BE49-F238E27FC236}">
                <a16:creationId xmlns:a16="http://schemas.microsoft.com/office/drawing/2014/main" id="{15462AC9-E825-F547-853C-6C57A2351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78" y="1730326"/>
            <a:ext cx="2776485" cy="491988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BED775AF-4B96-D140-8477-44CF8A33C45E}"/>
              </a:ext>
            </a:extLst>
          </p:cNvPr>
          <p:cNvGrpSpPr/>
          <p:nvPr/>
        </p:nvGrpSpPr>
        <p:grpSpPr>
          <a:xfrm>
            <a:off x="3870119" y="3800847"/>
            <a:ext cx="3526371" cy="2150288"/>
            <a:chOff x="7180574" y="1718925"/>
            <a:chExt cx="4138642" cy="2416350"/>
          </a:xfrm>
        </p:grpSpPr>
        <p:pic>
          <p:nvPicPr>
            <p:cNvPr id="17" name="Google Shape;306;p31">
              <a:extLst>
                <a:ext uri="{FF2B5EF4-FFF2-40B4-BE49-F238E27FC236}">
                  <a16:creationId xmlns:a16="http://schemas.microsoft.com/office/drawing/2014/main" id="{76246865-425B-844B-9DE3-D074C67D8A02}"/>
                </a:ext>
              </a:extLst>
            </p:cNvPr>
            <p:cNvPicPr preferRelativeResize="0"/>
            <p:nvPr/>
          </p:nvPicPr>
          <p:blipFill>
            <a:blip r:embed="rId5">
              <a:alphaModFix/>
            </a:blip>
            <a:stretch>
              <a:fillRect/>
            </a:stretch>
          </p:blipFill>
          <p:spPr>
            <a:xfrm>
              <a:off x="7180574" y="1718925"/>
              <a:ext cx="4138642" cy="2416350"/>
            </a:xfrm>
            <a:prstGeom prst="rect">
              <a:avLst/>
            </a:prstGeom>
            <a:noFill/>
            <a:ln>
              <a:noFill/>
            </a:ln>
          </p:spPr>
        </p:pic>
        <p:cxnSp>
          <p:nvCxnSpPr>
            <p:cNvPr id="18" name="Straight Arrow Connector 17">
              <a:extLst>
                <a:ext uri="{FF2B5EF4-FFF2-40B4-BE49-F238E27FC236}">
                  <a16:creationId xmlns:a16="http://schemas.microsoft.com/office/drawing/2014/main" id="{05790221-171D-5A47-B38A-3ED0F43B3D38}"/>
                </a:ext>
              </a:extLst>
            </p:cNvPr>
            <p:cNvCxnSpPr/>
            <p:nvPr/>
          </p:nvCxnSpPr>
          <p:spPr>
            <a:xfrm flipV="1">
              <a:off x="8243047" y="2194228"/>
              <a:ext cx="1896036" cy="298448"/>
            </a:xfrm>
            <a:prstGeom prst="straightConnector1">
              <a:avLst/>
            </a:prstGeom>
            <a:ln>
              <a:solidFill>
                <a:srgbClr val="00A4A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DE20E39C-D956-494E-A8F8-8BF159F6FA53}"/>
              </a:ext>
            </a:extLst>
          </p:cNvPr>
          <p:cNvGrpSpPr/>
          <p:nvPr/>
        </p:nvGrpSpPr>
        <p:grpSpPr>
          <a:xfrm>
            <a:off x="6989208" y="1888679"/>
            <a:ext cx="1784546" cy="351439"/>
            <a:chOff x="1855694" y="5054279"/>
            <a:chExt cx="1784546" cy="351439"/>
          </a:xfrm>
          <a:solidFill>
            <a:srgbClr val="00BCBE"/>
          </a:solidFill>
        </p:grpSpPr>
        <p:sp>
          <p:nvSpPr>
            <p:cNvPr id="19" name="Rectangle 18">
              <a:extLst>
                <a:ext uri="{FF2B5EF4-FFF2-40B4-BE49-F238E27FC236}">
                  <a16:creationId xmlns:a16="http://schemas.microsoft.com/office/drawing/2014/main" id="{EBA32AF3-FBA7-A444-95C7-F49594007234}"/>
                </a:ext>
              </a:extLst>
            </p:cNvPr>
            <p:cNvSpPr/>
            <p:nvPr/>
          </p:nvSpPr>
          <p:spPr>
            <a:xfrm>
              <a:off x="1855694" y="5056094"/>
              <a:ext cx="1586753" cy="349624"/>
            </a:xfrm>
            <a:prstGeom prst="rect">
              <a:avLst/>
            </a:prstGeom>
            <a:solidFill>
              <a:srgbClr val="00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5323542-6BE6-AD47-89FF-408225266A4B}"/>
                </a:ext>
              </a:extLst>
            </p:cNvPr>
            <p:cNvSpPr txBox="1"/>
            <p:nvPr/>
          </p:nvSpPr>
          <p:spPr>
            <a:xfrm>
              <a:off x="1899884" y="5054279"/>
              <a:ext cx="1740356" cy="307777"/>
            </a:xfrm>
            <a:prstGeom prst="rect">
              <a:avLst/>
            </a:prstGeom>
            <a:noFill/>
            <a:ln>
              <a:noFill/>
            </a:ln>
          </p:spPr>
          <p:txBody>
            <a:bodyPr wrap="square" rtlCol="0">
              <a:spAutoFit/>
            </a:bodyPr>
            <a:lstStyle/>
            <a:p>
              <a:r>
                <a:rPr lang="en-GB" b="1" dirty="0">
                  <a:solidFill>
                    <a:schemeClr val="bg1"/>
                  </a:solidFill>
                  <a:latin typeface="Arial" panose="020B0604020202020204" pitchFamily="34" charset="0"/>
                  <a:ea typeface="Microsoft YaHei"/>
                  <a:cs typeface="Arial" panose="020B0604020202020204" pitchFamily="34" charset="0"/>
                  <a:sym typeface="Microsoft YaHei"/>
                </a:rPr>
                <a:t>App Objectives</a:t>
              </a:r>
            </a:p>
          </p:txBody>
        </p:sp>
      </p:grpSp>
      <p:pic>
        <p:nvPicPr>
          <p:cNvPr id="22" name="WhatsApp Video 2021-04-23 at 17.21.11.mp4" descr="WhatsApp Video 2021-04-23 at 17.21.11.mp4">
            <a:hlinkClick r:id="" action="ppaction://media"/>
            <a:extLst>
              <a:ext uri="{FF2B5EF4-FFF2-40B4-BE49-F238E27FC236}">
                <a16:creationId xmlns:a16="http://schemas.microsoft.com/office/drawing/2014/main" id="{DC433D43-E21D-524C-876F-AED00A892511}"/>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8151174" y="3855243"/>
            <a:ext cx="3623234" cy="1811617"/>
          </a:xfrm>
          <a:prstGeom prst="rect">
            <a:avLst/>
          </a:prstGeom>
        </p:spPr>
      </p:pic>
      <p:sp>
        <p:nvSpPr>
          <p:cNvPr id="26" name="Google Shape;396;p34">
            <a:extLst>
              <a:ext uri="{FF2B5EF4-FFF2-40B4-BE49-F238E27FC236}">
                <a16:creationId xmlns:a16="http://schemas.microsoft.com/office/drawing/2014/main" id="{03106ADC-D314-C14A-B8F3-910AD5703415}"/>
              </a:ext>
            </a:extLst>
          </p:cNvPr>
          <p:cNvSpPr/>
          <p:nvPr/>
        </p:nvSpPr>
        <p:spPr>
          <a:xfrm>
            <a:off x="7694991" y="4614074"/>
            <a:ext cx="275336" cy="416591"/>
          </a:xfrm>
          <a:prstGeom prst="chevron">
            <a:avLst>
              <a:gd name="adj" fmla="val 50000"/>
            </a:avLst>
          </a:prstGeom>
          <a:solidFill>
            <a:schemeClr val="tx2">
              <a:lumMod val="90000"/>
              <a:alpha val="60784"/>
            </a:schemeClr>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73569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70"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2"/>
                </p:tgtEl>
              </p:cMediaNode>
            </p:video>
            <p:seq concurrent="1" nextAc="seek">
              <p:cTn id="8" restart="whenNotActive" fill="hold" evtFilter="cancelBubble" nodeType="interactiveSeq">
                <p:stCondLst>
                  <p:cond evt="onClick" delay="0">
                    <p:tgtEl>
                      <p:spTgt spid="2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2"/>
                                        </p:tgtEl>
                                      </p:cBhvr>
                                    </p:cmd>
                                  </p:childTnLst>
                                </p:cTn>
                              </p:par>
                            </p:childTnLst>
                          </p:cTn>
                        </p:par>
                      </p:childTnLst>
                    </p:cTn>
                  </p:par>
                </p:childTnLst>
              </p:cTn>
              <p:nextCondLst>
                <p:cond evt="onClick" delay="0">
                  <p:tgtEl>
                    <p:spTgt spid="2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p:nvPr/>
        </p:nvSpPr>
        <p:spPr>
          <a:xfrm>
            <a:off x="307206" y="1251646"/>
            <a:ext cx="5971383" cy="1795242"/>
          </a:xfrm>
          <a:prstGeom prst="rect">
            <a:avLst/>
          </a:prstGeom>
          <a:no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366" name="Google Shape;366;p34"/>
          <p:cNvSpPr/>
          <p:nvPr/>
        </p:nvSpPr>
        <p:spPr>
          <a:xfrm>
            <a:off x="294561" y="1077396"/>
            <a:ext cx="1980000"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rPr>
              <a:t>Function</a:t>
            </a:r>
            <a:endParaRPr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endParaRPr>
          </a:p>
        </p:txBody>
      </p:sp>
      <p:pic>
        <p:nvPicPr>
          <p:cNvPr id="367" name="Google Shape;367;p34"/>
          <p:cNvPicPr preferRelativeResize="0"/>
          <p:nvPr/>
        </p:nvPicPr>
        <p:blipFill rotWithShape="1">
          <a:blip r:embed="rId3">
            <a:alphaModFix/>
          </a:blip>
          <a:srcRect/>
          <a:stretch/>
        </p:blipFill>
        <p:spPr>
          <a:xfrm>
            <a:off x="88382" y="968042"/>
            <a:ext cx="576602" cy="585518"/>
          </a:xfrm>
          <a:prstGeom prst="ellipse">
            <a:avLst/>
          </a:prstGeom>
          <a:solidFill>
            <a:srgbClr val="00A4A6"/>
          </a:solidFill>
          <a:ln>
            <a:noFill/>
          </a:ln>
        </p:spPr>
      </p:pic>
      <p:sp>
        <p:nvSpPr>
          <p:cNvPr id="368" name="Google Shape;368;p34"/>
          <p:cNvSpPr txBox="1">
            <a:spLocks noGrp="1"/>
          </p:cNvSpPr>
          <p:nvPr>
            <p:ph type="title"/>
          </p:nvPr>
        </p:nvSpPr>
        <p:spPr>
          <a:xfrm>
            <a:off x="324605" y="184583"/>
            <a:ext cx="11522377" cy="430887"/>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chemeClr val="dk1"/>
              </a:buClr>
              <a:buSzPts val="2800"/>
              <a:buFont typeface="Microsoft YaHei"/>
              <a:buNone/>
            </a:pPr>
            <a:r>
              <a:rPr lang="en-GB">
                <a:latin typeface="Arial" panose="020B0604020202020204" pitchFamily="34" charset="0"/>
                <a:cs typeface="Arial" panose="020B0604020202020204" pitchFamily="34" charset="0"/>
              </a:rPr>
              <a:t>App Function Introduction</a:t>
            </a:r>
            <a:endParaRPr>
              <a:latin typeface="Arial" panose="020B0604020202020204" pitchFamily="34" charset="0"/>
              <a:cs typeface="Arial" panose="020B0604020202020204" pitchFamily="34" charset="0"/>
            </a:endParaRPr>
          </a:p>
        </p:txBody>
      </p:sp>
      <p:sp>
        <p:nvSpPr>
          <p:cNvPr id="369" name="Google Shape;369;p34"/>
          <p:cNvSpPr txBox="1">
            <a:spLocks noGrp="1"/>
          </p:cNvSpPr>
          <p:nvPr>
            <p:ph type="body" idx="1"/>
          </p:nvPr>
        </p:nvSpPr>
        <p:spPr>
          <a:xfrm>
            <a:off x="334962" y="686922"/>
            <a:ext cx="11522377" cy="249299"/>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Clr>
                <a:srgbClr val="3477B2"/>
              </a:buClr>
              <a:buSzPts val="1800"/>
              <a:buChar char="•"/>
            </a:pPr>
            <a:r>
              <a:rPr lang="en-GB" dirty="0">
                <a:latin typeface="Arial" panose="020B0604020202020204" pitchFamily="34" charset="0"/>
                <a:cs typeface="Arial" panose="020B0604020202020204" pitchFamily="34" charset="0"/>
              </a:rPr>
              <a:t>Online Shopping</a:t>
            </a:r>
            <a:endParaRPr dirty="0">
              <a:latin typeface="Arial" panose="020B0604020202020204" pitchFamily="34" charset="0"/>
              <a:cs typeface="Arial" panose="020B0604020202020204" pitchFamily="34" charset="0"/>
            </a:endParaRPr>
          </a:p>
        </p:txBody>
      </p:sp>
      <p:sp>
        <p:nvSpPr>
          <p:cNvPr id="370" name="Google Shape;370;p34"/>
          <p:cNvSpPr/>
          <p:nvPr/>
        </p:nvSpPr>
        <p:spPr>
          <a:xfrm>
            <a:off x="133754" y="1039424"/>
            <a:ext cx="368678" cy="368678"/>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FFFFFF"/>
              </a:solidFill>
              <a:latin typeface="Arial" panose="020B0604020202020204" pitchFamily="34" charset="0"/>
              <a:ea typeface="Microsoft YaHei"/>
              <a:cs typeface="Arial" panose="020B0604020202020204" pitchFamily="34" charset="0"/>
              <a:sym typeface="Microsoft YaHei"/>
            </a:endParaRPr>
          </a:p>
        </p:txBody>
      </p:sp>
      <p:sp>
        <p:nvSpPr>
          <p:cNvPr id="371" name="Google Shape;371;p34"/>
          <p:cNvSpPr txBox="1"/>
          <p:nvPr/>
        </p:nvSpPr>
        <p:spPr>
          <a:xfrm>
            <a:off x="501436" y="1279914"/>
            <a:ext cx="5692100" cy="17081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b="1" dirty="0">
                <a:solidFill>
                  <a:schemeClr val="dk1"/>
                </a:solidFill>
                <a:latin typeface="Arial" panose="020B0604020202020204" pitchFamily="34" charset="0"/>
                <a:ea typeface="Calibri"/>
                <a:cs typeface="Arial" panose="020B0604020202020204" pitchFamily="34" charset="0"/>
                <a:sym typeface="Calibri"/>
              </a:rPr>
              <a:t>App Users can:</a:t>
            </a:r>
            <a:endParaRPr sz="1100" b="1" dirty="0">
              <a:latin typeface="Arial" panose="020B0604020202020204" pitchFamily="34" charset="0"/>
              <a:cs typeface="Arial" panose="020B0604020202020204" pitchFamily="34" charset="0"/>
            </a:endParaRPr>
          </a:p>
          <a:p>
            <a:pPr marL="285750" marR="0" lvl="0" indent="-285750" algn="l" rtl="0">
              <a:lnSpc>
                <a:spcPct val="150000"/>
              </a:lnSpc>
              <a:spcBef>
                <a:spcPts val="0"/>
              </a:spcBef>
              <a:spcAft>
                <a:spcPts val="0"/>
              </a:spcAft>
              <a:buClr>
                <a:schemeClr val="dk1"/>
              </a:buClr>
              <a:buSzPts val="1800"/>
              <a:buFont typeface="Noto Sans Symbols"/>
              <a:buChar char="▪"/>
            </a:pPr>
            <a:r>
              <a:rPr lang="en-GB" dirty="0">
                <a:solidFill>
                  <a:schemeClr val="dk1"/>
                </a:solidFill>
                <a:latin typeface="Arial" panose="020B0604020202020204" pitchFamily="34" charset="0"/>
                <a:ea typeface="Calibri"/>
                <a:cs typeface="Arial" panose="020B0604020202020204" pitchFamily="34" charset="0"/>
                <a:sym typeface="Calibri"/>
              </a:rPr>
              <a:t>Log into </a:t>
            </a:r>
            <a:r>
              <a:rPr lang="en-GB" b="1" dirty="0">
                <a:solidFill>
                  <a:schemeClr val="dk1"/>
                </a:solidFill>
                <a:latin typeface="Arial" panose="020B0604020202020204" pitchFamily="34" charset="0"/>
                <a:ea typeface="Calibri"/>
                <a:cs typeface="Arial" panose="020B0604020202020204" pitchFamily="34" charset="0"/>
                <a:sym typeface="Calibri"/>
              </a:rPr>
              <a:t>‘</a:t>
            </a:r>
            <a:r>
              <a:rPr lang="en-GB" b="1" dirty="0" err="1">
                <a:solidFill>
                  <a:schemeClr val="dk1"/>
                </a:solidFill>
                <a:latin typeface="Arial" panose="020B0604020202020204" pitchFamily="34" charset="0"/>
                <a:ea typeface="Calibri"/>
                <a:cs typeface="Arial" panose="020B0604020202020204" pitchFamily="34" charset="0"/>
                <a:sym typeface="Calibri"/>
              </a:rPr>
              <a:t>MyDyson</a:t>
            </a:r>
            <a:r>
              <a:rPr lang="en-GB" b="1" dirty="0">
                <a:solidFill>
                  <a:schemeClr val="dk1"/>
                </a:solidFill>
                <a:latin typeface="Arial" panose="020B0604020202020204" pitchFamily="34" charset="0"/>
                <a:ea typeface="Calibri"/>
                <a:cs typeface="Arial" panose="020B0604020202020204" pitchFamily="34" charset="0"/>
                <a:sym typeface="Calibri"/>
              </a:rPr>
              <a:t>’</a:t>
            </a:r>
            <a:r>
              <a:rPr lang="en-GB" dirty="0">
                <a:solidFill>
                  <a:schemeClr val="dk1"/>
                </a:solidFill>
                <a:latin typeface="Arial" panose="020B0604020202020204" pitchFamily="34" charset="0"/>
                <a:ea typeface="Calibri"/>
                <a:cs typeface="Arial" panose="020B0604020202020204" pitchFamily="34" charset="0"/>
                <a:sym typeface="Calibri"/>
              </a:rPr>
              <a:t> account to get </a:t>
            </a:r>
            <a:r>
              <a:rPr lang="en-GB" b="1" dirty="0">
                <a:solidFill>
                  <a:schemeClr val="dk1"/>
                </a:solidFill>
                <a:latin typeface="Arial" panose="020B0604020202020204" pitchFamily="34" charset="0"/>
                <a:ea typeface="Calibri"/>
                <a:cs typeface="Arial" panose="020B0604020202020204" pitchFamily="34" charset="0"/>
                <a:sym typeface="Calibri"/>
              </a:rPr>
              <a:t>personalised products </a:t>
            </a:r>
            <a:endParaRPr b="1"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GB" b="1" dirty="0">
                <a:solidFill>
                  <a:schemeClr val="dk1"/>
                </a:solidFill>
                <a:latin typeface="Arial" panose="020B0604020202020204" pitchFamily="34" charset="0"/>
                <a:ea typeface="Calibri"/>
                <a:cs typeface="Arial" panose="020B0604020202020204" pitchFamily="34" charset="0"/>
                <a:sym typeface="Calibri"/>
              </a:rPr>
              <a:t>Browse</a:t>
            </a:r>
            <a:r>
              <a:rPr lang="en-GB" dirty="0">
                <a:solidFill>
                  <a:schemeClr val="dk1"/>
                </a:solidFill>
                <a:latin typeface="Arial" panose="020B0604020202020204" pitchFamily="34" charset="0"/>
                <a:ea typeface="Calibri"/>
                <a:cs typeface="Arial" panose="020B0604020202020204" pitchFamily="34" charset="0"/>
                <a:sym typeface="Calibri"/>
              </a:rPr>
              <a:t> the organisation’s </a:t>
            </a:r>
            <a:r>
              <a:rPr lang="en-GB" b="1" dirty="0">
                <a:solidFill>
                  <a:schemeClr val="dk1"/>
                </a:solidFill>
                <a:latin typeface="Arial" panose="020B0604020202020204" pitchFamily="34" charset="0"/>
                <a:ea typeface="Calibri"/>
                <a:cs typeface="Arial" panose="020B0604020202020204" pitchFamily="34" charset="0"/>
                <a:sym typeface="Calibri"/>
              </a:rPr>
              <a:t>full product Catalogue </a:t>
            </a:r>
            <a:endParaRPr sz="1100" dirty="0">
              <a:latin typeface="Arial" panose="020B0604020202020204" pitchFamily="34" charset="0"/>
              <a:cs typeface="Arial" panose="020B0604020202020204" pitchFamily="34" charset="0"/>
            </a:endParaRPr>
          </a:p>
          <a:p>
            <a:pPr marL="285750" marR="0" lvl="0" indent="-285750" algn="l" rtl="0">
              <a:lnSpc>
                <a:spcPct val="150000"/>
              </a:lnSpc>
              <a:spcBef>
                <a:spcPts val="0"/>
              </a:spcBef>
              <a:spcAft>
                <a:spcPts val="0"/>
              </a:spcAft>
              <a:buClr>
                <a:schemeClr val="dk1"/>
              </a:buClr>
              <a:buSzPts val="1800"/>
              <a:buFont typeface="Noto Sans Symbols"/>
              <a:buChar char="▪"/>
            </a:pPr>
            <a:r>
              <a:rPr lang="en-GB" dirty="0">
                <a:solidFill>
                  <a:schemeClr val="dk1"/>
                </a:solidFill>
                <a:latin typeface="Arial" panose="020B0604020202020204" pitchFamily="34" charset="0"/>
                <a:ea typeface="Calibri"/>
                <a:cs typeface="Arial" panose="020B0604020202020204" pitchFamily="34" charset="0"/>
                <a:sym typeface="Calibri"/>
              </a:rPr>
              <a:t>Receive </a:t>
            </a:r>
            <a:r>
              <a:rPr lang="en-GB" b="1" dirty="0">
                <a:solidFill>
                  <a:schemeClr val="dk1"/>
                </a:solidFill>
                <a:latin typeface="Arial" panose="020B0604020202020204" pitchFamily="34" charset="0"/>
                <a:ea typeface="Calibri"/>
                <a:cs typeface="Arial" panose="020B0604020202020204" pitchFamily="34" charset="0"/>
                <a:sym typeface="Calibri"/>
              </a:rPr>
              <a:t>ads/promotions </a:t>
            </a:r>
            <a:r>
              <a:rPr lang="en-GB" dirty="0">
                <a:solidFill>
                  <a:schemeClr val="dk1"/>
                </a:solidFill>
                <a:latin typeface="Arial" panose="020B0604020202020204" pitchFamily="34" charset="0"/>
                <a:ea typeface="Calibri"/>
                <a:cs typeface="Arial" panose="020B0604020202020204" pitchFamily="34" charset="0"/>
                <a:sym typeface="Calibri"/>
              </a:rPr>
              <a:t>information of relative products through </a:t>
            </a:r>
            <a:r>
              <a:rPr lang="en-GB" b="1" dirty="0">
                <a:solidFill>
                  <a:schemeClr val="dk1"/>
                </a:solidFill>
                <a:latin typeface="Arial" panose="020B0604020202020204" pitchFamily="34" charset="0"/>
                <a:ea typeface="Calibri"/>
                <a:cs typeface="Arial" panose="020B0604020202020204" pitchFamily="34" charset="0"/>
                <a:sym typeface="Calibri"/>
              </a:rPr>
              <a:t>emails</a:t>
            </a:r>
            <a:r>
              <a:rPr lang="en-GB" dirty="0">
                <a:solidFill>
                  <a:schemeClr val="dk1"/>
                </a:solidFill>
                <a:latin typeface="Arial" panose="020B0604020202020204" pitchFamily="34" charset="0"/>
                <a:ea typeface="Calibri"/>
                <a:cs typeface="Arial" panose="020B0604020202020204" pitchFamily="34" charset="0"/>
                <a:sym typeface="Calibri"/>
              </a:rPr>
              <a:t> or </a:t>
            </a:r>
            <a:r>
              <a:rPr lang="en-GB" b="1" dirty="0">
                <a:solidFill>
                  <a:schemeClr val="dk1"/>
                </a:solidFill>
                <a:latin typeface="Arial" panose="020B0604020202020204" pitchFamily="34" charset="0"/>
                <a:ea typeface="Calibri"/>
                <a:cs typeface="Arial" panose="020B0604020202020204" pitchFamily="34" charset="0"/>
                <a:sym typeface="Calibri"/>
              </a:rPr>
              <a:t>app accounts</a:t>
            </a:r>
            <a:endParaRPr sz="1100" dirty="0">
              <a:latin typeface="Arial" panose="020B0604020202020204" pitchFamily="34" charset="0"/>
              <a:cs typeface="Arial" panose="020B0604020202020204" pitchFamily="34" charset="0"/>
            </a:endParaRPr>
          </a:p>
        </p:txBody>
      </p:sp>
      <p:grpSp>
        <p:nvGrpSpPr>
          <p:cNvPr id="372" name="Google Shape;372;p34"/>
          <p:cNvGrpSpPr/>
          <p:nvPr/>
        </p:nvGrpSpPr>
        <p:grpSpPr>
          <a:xfrm>
            <a:off x="267878" y="1099022"/>
            <a:ext cx="247200" cy="247200"/>
            <a:chOff x="4489" y="447"/>
            <a:chExt cx="408" cy="408"/>
          </a:xfrm>
          <a:solidFill>
            <a:srgbClr val="00A4A6"/>
          </a:solidFill>
        </p:grpSpPr>
        <p:sp>
          <p:nvSpPr>
            <p:cNvPr id="373" name="Google Shape;373;p34"/>
            <p:cNvSpPr/>
            <p:nvPr/>
          </p:nvSpPr>
          <p:spPr>
            <a:xfrm>
              <a:off x="4507" y="642"/>
              <a:ext cx="372" cy="213"/>
            </a:xfrm>
            <a:custGeom>
              <a:avLst/>
              <a:gdLst/>
              <a:ahLst/>
              <a:cxnLst/>
              <a:rect l="l" t="t" r="r" b="b"/>
              <a:pathLst>
                <a:path w="252" h="144" extrusionOk="0">
                  <a:moveTo>
                    <a:pt x="246" y="144"/>
                  </a:moveTo>
                  <a:cubicBezTo>
                    <a:pt x="6" y="144"/>
                    <a:pt x="6" y="144"/>
                    <a:pt x="6" y="144"/>
                  </a:cubicBezTo>
                  <a:cubicBezTo>
                    <a:pt x="3" y="144"/>
                    <a:pt x="0" y="142"/>
                    <a:pt x="0" y="138"/>
                  </a:cubicBezTo>
                  <a:cubicBezTo>
                    <a:pt x="0" y="6"/>
                    <a:pt x="0" y="6"/>
                    <a:pt x="0" y="6"/>
                  </a:cubicBezTo>
                  <a:cubicBezTo>
                    <a:pt x="0" y="3"/>
                    <a:pt x="3" y="0"/>
                    <a:pt x="6" y="0"/>
                  </a:cubicBezTo>
                  <a:cubicBezTo>
                    <a:pt x="246" y="0"/>
                    <a:pt x="246" y="0"/>
                    <a:pt x="246" y="0"/>
                  </a:cubicBezTo>
                  <a:cubicBezTo>
                    <a:pt x="250" y="0"/>
                    <a:pt x="252" y="3"/>
                    <a:pt x="252" y="6"/>
                  </a:cubicBezTo>
                  <a:cubicBezTo>
                    <a:pt x="252" y="138"/>
                    <a:pt x="252" y="138"/>
                    <a:pt x="252" y="138"/>
                  </a:cubicBezTo>
                  <a:cubicBezTo>
                    <a:pt x="252" y="142"/>
                    <a:pt x="250" y="144"/>
                    <a:pt x="246" y="144"/>
                  </a:cubicBezTo>
                  <a:close/>
                  <a:moveTo>
                    <a:pt x="12" y="132"/>
                  </a:moveTo>
                  <a:cubicBezTo>
                    <a:pt x="240" y="132"/>
                    <a:pt x="240" y="132"/>
                    <a:pt x="240" y="132"/>
                  </a:cubicBezTo>
                  <a:cubicBezTo>
                    <a:pt x="240" y="12"/>
                    <a:pt x="240" y="12"/>
                    <a:pt x="240" y="12"/>
                  </a:cubicBezTo>
                  <a:cubicBezTo>
                    <a:pt x="12" y="12"/>
                    <a:pt x="12" y="12"/>
                    <a:pt x="12" y="12"/>
                  </a:cubicBezTo>
                  <a:lnTo>
                    <a:pt x="12" y="132"/>
                  </a:lnTo>
                  <a:close/>
                </a:path>
              </a:pathLst>
            </a:custGeom>
            <a:grp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74" name="Google Shape;374;p34"/>
            <p:cNvSpPr/>
            <p:nvPr/>
          </p:nvSpPr>
          <p:spPr>
            <a:xfrm>
              <a:off x="4542" y="678"/>
              <a:ext cx="302" cy="142"/>
            </a:xfrm>
            <a:custGeom>
              <a:avLst/>
              <a:gdLst/>
              <a:ahLst/>
              <a:cxnLst/>
              <a:rect l="l" t="t" r="r" b="b"/>
              <a:pathLst>
                <a:path w="204" h="96" extrusionOk="0">
                  <a:moveTo>
                    <a:pt x="198" y="96"/>
                  </a:moveTo>
                  <a:cubicBezTo>
                    <a:pt x="6" y="96"/>
                    <a:pt x="6" y="96"/>
                    <a:pt x="6" y="96"/>
                  </a:cubicBezTo>
                  <a:cubicBezTo>
                    <a:pt x="3" y="96"/>
                    <a:pt x="0" y="94"/>
                    <a:pt x="0" y="90"/>
                  </a:cubicBezTo>
                  <a:cubicBezTo>
                    <a:pt x="0" y="6"/>
                    <a:pt x="0" y="6"/>
                    <a:pt x="0" y="6"/>
                  </a:cubicBezTo>
                  <a:cubicBezTo>
                    <a:pt x="0" y="3"/>
                    <a:pt x="3" y="0"/>
                    <a:pt x="6" y="0"/>
                  </a:cubicBezTo>
                  <a:cubicBezTo>
                    <a:pt x="78" y="0"/>
                    <a:pt x="78" y="0"/>
                    <a:pt x="78" y="0"/>
                  </a:cubicBezTo>
                  <a:cubicBezTo>
                    <a:pt x="82" y="0"/>
                    <a:pt x="84" y="3"/>
                    <a:pt x="84" y="6"/>
                  </a:cubicBezTo>
                  <a:cubicBezTo>
                    <a:pt x="84" y="36"/>
                    <a:pt x="84" y="36"/>
                    <a:pt x="84" y="36"/>
                  </a:cubicBezTo>
                  <a:cubicBezTo>
                    <a:pt x="120" y="36"/>
                    <a:pt x="120" y="36"/>
                    <a:pt x="120" y="36"/>
                  </a:cubicBezTo>
                  <a:cubicBezTo>
                    <a:pt x="120" y="6"/>
                    <a:pt x="120" y="6"/>
                    <a:pt x="120" y="6"/>
                  </a:cubicBezTo>
                  <a:cubicBezTo>
                    <a:pt x="120" y="3"/>
                    <a:pt x="123" y="0"/>
                    <a:pt x="126" y="0"/>
                  </a:cubicBezTo>
                  <a:cubicBezTo>
                    <a:pt x="198" y="0"/>
                    <a:pt x="198" y="0"/>
                    <a:pt x="198" y="0"/>
                  </a:cubicBezTo>
                  <a:cubicBezTo>
                    <a:pt x="202" y="0"/>
                    <a:pt x="204" y="3"/>
                    <a:pt x="204" y="6"/>
                  </a:cubicBezTo>
                  <a:cubicBezTo>
                    <a:pt x="204" y="90"/>
                    <a:pt x="204" y="90"/>
                    <a:pt x="204" y="90"/>
                  </a:cubicBezTo>
                  <a:cubicBezTo>
                    <a:pt x="204" y="94"/>
                    <a:pt x="202" y="96"/>
                    <a:pt x="198" y="96"/>
                  </a:cubicBezTo>
                  <a:close/>
                  <a:moveTo>
                    <a:pt x="12" y="84"/>
                  </a:moveTo>
                  <a:cubicBezTo>
                    <a:pt x="192" y="84"/>
                    <a:pt x="192" y="84"/>
                    <a:pt x="192" y="84"/>
                  </a:cubicBezTo>
                  <a:cubicBezTo>
                    <a:pt x="192" y="12"/>
                    <a:pt x="192" y="12"/>
                    <a:pt x="192" y="12"/>
                  </a:cubicBezTo>
                  <a:cubicBezTo>
                    <a:pt x="132" y="12"/>
                    <a:pt x="132" y="12"/>
                    <a:pt x="132" y="12"/>
                  </a:cubicBezTo>
                  <a:cubicBezTo>
                    <a:pt x="132" y="42"/>
                    <a:pt x="132" y="42"/>
                    <a:pt x="132" y="42"/>
                  </a:cubicBezTo>
                  <a:cubicBezTo>
                    <a:pt x="132" y="46"/>
                    <a:pt x="130" y="48"/>
                    <a:pt x="126" y="48"/>
                  </a:cubicBezTo>
                  <a:cubicBezTo>
                    <a:pt x="78" y="48"/>
                    <a:pt x="78" y="48"/>
                    <a:pt x="78" y="48"/>
                  </a:cubicBezTo>
                  <a:cubicBezTo>
                    <a:pt x="75" y="48"/>
                    <a:pt x="72" y="46"/>
                    <a:pt x="72" y="42"/>
                  </a:cubicBezTo>
                  <a:cubicBezTo>
                    <a:pt x="72" y="12"/>
                    <a:pt x="72" y="12"/>
                    <a:pt x="72" y="12"/>
                  </a:cubicBezTo>
                  <a:cubicBezTo>
                    <a:pt x="12" y="12"/>
                    <a:pt x="12" y="12"/>
                    <a:pt x="12" y="12"/>
                  </a:cubicBezTo>
                  <a:lnTo>
                    <a:pt x="12" y="84"/>
                  </a:lnTo>
                  <a:close/>
                </a:path>
              </a:pathLst>
            </a:custGeom>
            <a:grp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75" name="Google Shape;375;p34"/>
            <p:cNvSpPr/>
            <p:nvPr/>
          </p:nvSpPr>
          <p:spPr>
            <a:xfrm>
              <a:off x="4684" y="678"/>
              <a:ext cx="18" cy="35"/>
            </a:xfrm>
            <a:custGeom>
              <a:avLst/>
              <a:gdLst/>
              <a:ahLst/>
              <a:cxnLst/>
              <a:rect l="l" t="t" r="r" b="b"/>
              <a:pathLst>
                <a:path w="12" h="24" extrusionOk="0">
                  <a:moveTo>
                    <a:pt x="6" y="24"/>
                  </a:moveTo>
                  <a:cubicBezTo>
                    <a:pt x="3" y="24"/>
                    <a:pt x="0" y="22"/>
                    <a:pt x="0" y="18"/>
                  </a:cubicBezTo>
                  <a:cubicBezTo>
                    <a:pt x="0" y="6"/>
                    <a:pt x="0" y="6"/>
                    <a:pt x="0" y="6"/>
                  </a:cubicBezTo>
                  <a:cubicBezTo>
                    <a:pt x="0" y="3"/>
                    <a:pt x="3" y="0"/>
                    <a:pt x="6" y="0"/>
                  </a:cubicBezTo>
                  <a:cubicBezTo>
                    <a:pt x="10" y="0"/>
                    <a:pt x="12" y="3"/>
                    <a:pt x="12" y="6"/>
                  </a:cubicBezTo>
                  <a:cubicBezTo>
                    <a:pt x="12" y="18"/>
                    <a:pt x="12" y="18"/>
                    <a:pt x="12" y="18"/>
                  </a:cubicBezTo>
                  <a:cubicBezTo>
                    <a:pt x="12" y="22"/>
                    <a:pt x="10" y="24"/>
                    <a:pt x="6" y="24"/>
                  </a:cubicBezTo>
                  <a:close/>
                </a:path>
              </a:pathLst>
            </a:custGeom>
            <a:grp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76" name="Google Shape;376;p34"/>
            <p:cNvSpPr/>
            <p:nvPr/>
          </p:nvSpPr>
          <p:spPr>
            <a:xfrm>
              <a:off x="4533" y="553"/>
              <a:ext cx="320" cy="107"/>
            </a:xfrm>
            <a:custGeom>
              <a:avLst/>
              <a:gdLst/>
              <a:ahLst/>
              <a:cxnLst/>
              <a:rect l="l" t="t" r="r" b="b"/>
              <a:pathLst>
                <a:path w="216" h="72" extrusionOk="0">
                  <a:moveTo>
                    <a:pt x="210" y="72"/>
                  </a:moveTo>
                  <a:cubicBezTo>
                    <a:pt x="207" y="72"/>
                    <a:pt x="204" y="70"/>
                    <a:pt x="204" y="66"/>
                  </a:cubicBezTo>
                  <a:cubicBezTo>
                    <a:pt x="204" y="59"/>
                    <a:pt x="202" y="53"/>
                    <a:pt x="199" y="50"/>
                  </a:cubicBezTo>
                  <a:cubicBezTo>
                    <a:pt x="191" y="42"/>
                    <a:pt x="175" y="42"/>
                    <a:pt x="162" y="42"/>
                  </a:cubicBezTo>
                  <a:cubicBezTo>
                    <a:pt x="160" y="42"/>
                    <a:pt x="157" y="40"/>
                    <a:pt x="156" y="38"/>
                  </a:cubicBezTo>
                  <a:cubicBezTo>
                    <a:pt x="152" y="20"/>
                    <a:pt x="138" y="12"/>
                    <a:pt x="108" y="12"/>
                  </a:cubicBezTo>
                  <a:cubicBezTo>
                    <a:pt x="79" y="12"/>
                    <a:pt x="64" y="20"/>
                    <a:pt x="60" y="38"/>
                  </a:cubicBezTo>
                  <a:cubicBezTo>
                    <a:pt x="59" y="40"/>
                    <a:pt x="57" y="42"/>
                    <a:pt x="54" y="42"/>
                  </a:cubicBezTo>
                  <a:cubicBezTo>
                    <a:pt x="41" y="42"/>
                    <a:pt x="25" y="42"/>
                    <a:pt x="18" y="50"/>
                  </a:cubicBezTo>
                  <a:cubicBezTo>
                    <a:pt x="14" y="53"/>
                    <a:pt x="12" y="59"/>
                    <a:pt x="12" y="66"/>
                  </a:cubicBezTo>
                  <a:cubicBezTo>
                    <a:pt x="12" y="70"/>
                    <a:pt x="10" y="72"/>
                    <a:pt x="6" y="72"/>
                  </a:cubicBezTo>
                  <a:cubicBezTo>
                    <a:pt x="3" y="72"/>
                    <a:pt x="0" y="70"/>
                    <a:pt x="0" y="66"/>
                  </a:cubicBezTo>
                  <a:cubicBezTo>
                    <a:pt x="0" y="55"/>
                    <a:pt x="3" y="47"/>
                    <a:pt x="9" y="41"/>
                  </a:cubicBezTo>
                  <a:cubicBezTo>
                    <a:pt x="19" y="32"/>
                    <a:pt x="35" y="30"/>
                    <a:pt x="50" y="30"/>
                  </a:cubicBezTo>
                  <a:cubicBezTo>
                    <a:pt x="60" y="0"/>
                    <a:pt x="96" y="0"/>
                    <a:pt x="108" y="0"/>
                  </a:cubicBezTo>
                  <a:cubicBezTo>
                    <a:pt x="120" y="0"/>
                    <a:pt x="157" y="0"/>
                    <a:pt x="167" y="30"/>
                  </a:cubicBezTo>
                  <a:cubicBezTo>
                    <a:pt x="182" y="30"/>
                    <a:pt x="197" y="32"/>
                    <a:pt x="207" y="41"/>
                  </a:cubicBezTo>
                  <a:cubicBezTo>
                    <a:pt x="213" y="47"/>
                    <a:pt x="216" y="55"/>
                    <a:pt x="216" y="66"/>
                  </a:cubicBezTo>
                  <a:cubicBezTo>
                    <a:pt x="216" y="70"/>
                    <a:pt x="214" y="72"/>
                    <a:pt x="210" y="72"/>
                  </a:cubicBezTo>
                  <a:close/>
                </a:path>
              </a:pathLst>
            </a:custGeom>
            <a:grp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77" name="Google Shape;377;p34"/>
            <p:cNvSpPr/>
            <p:nvPr/>
          </p:nvSpPr>
          <p:spPr>
            <a:xfrm>
              <a:off x="4489" y="607"/>
              <a:ext cx="35" cy="17"/>
            </a:xfrm>
            <a:custGeom>
              <a:avLst/>
              <a:gdLst/>
              <a:ahLst/>
              <a:cxnLst/>
              <a:rect l="l" t="t" r="r" b="b"/>
              <a:pathLst>
                <a:path w="24" h="12" extrusionOk="0">
                  <a:moveTo>
                    <a:pt x="18" y="12"/>
                  </a:moveTo>
                  <a:cubicBezTo>
                    <a:pt x="6" y="12"/>
                    <a:pt x="6" y="12"/>
                    <a:pt x="6" y="12"/>
                  </a:cubicBezTo>
                  <a:cubicBezTo>
                    <a:pt x="3" y="12"/>
                    <a:pt x="0" y="10"/>
                    <a:pt x="0" y="6"/>
                  </a:cubicBezTo>
                  <a:cubicBezTo>
                    <a:pt x="0" y="3"/>
                    <a:pt x="3" y="0"/>
                    <a:pt x="6" y="0"/>
                  </a:cubicBezTo>
                  <a:cubicBezTo>
                    <a:pt x="18" y="0"/>
                    <a:pt x="18" y="0"/>
                    <a:pt x="18" y="0"/>
                  </a:cubicBezTo>
                  <a:cubicBezTo>
                    <a:pt x="22" y="0"/>
                    <a:pt x="24" y="3"/>
                    <a:pt x="24" y="6"/>
                  </a:cubicBezTo>
                  <a:cubicBezTo>
                    <a:pt x="24" y="10"/>
                    <a:pt x="22" y="12"/>
                    <a:pt x="18" y="12"/>
                  </a:cubicBezTo>
                  <a:close/>
                </a:path>
              </a:pathLst>
            </a:custGeom>
            <a:grp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78" name="Google Shape;378;p34"/>
            <p:cNvSpPr/>
            <p:nvPr/>
          </p:nvSpPr>
          <p:spPr>
            <a:xfrm>
              <a:off x="4560" y="473"/>
              <a:ext cx="37" cy="36"/>
            </a:xfrm>
            <a:custGeom>
              <a:avLst/>
              <a:gdLst/>
              <a:ahLst/>
              <a:cxnLst/>
              <a:rect l="l" t="t" r="r" b="b"/>
              <a:pathLst>
                <a:path w="25" h="24" extrusionOk="0">
                  <a:moveTo>
                    <a:pt x="18" y="24"/>
                  </a:moveTo>
                  <a:cubicBezTo>
                    <a:pt x="17" y="24"/>
                    <a:pt x="15" y="24"/>
                    <a:pt x="14" y="22"/>
                  </a:cubicBezTo>
                  <a:cubicBezTo>
                    <a:pt x="2" y="10"/>
                    <a:pt x="2" y="10"/>
                    <a:pt x="2" y="10"/>
                  </a:cubicBezTo>
                  <a:cubicBezTo>
                    <a:pt x="0" y="8"/>
                    <a:pt x="0" y="4"/>
                    <a:pt x="2" y="2"/>
                  </a:cubicBezTo>
                  <a:cubicBezTo>
                    <a:pt x="4" y="0"/>
                    <a:pt x="8" y="0"/>
                    <a:pt x="10" y="2"/>
                  </a:cubicBezTo>
                  <a:cubicBezTo>
                    <a:pt x="22" y="14"/>
                    <a:pt x="22" y="14"/>
                    <a:pt x="22" y="14"/>
                  </a:cubicBezTo>
                  <a:cubicBezTo>
                    <a:pt x="25" y="16"/>
                    <a:pt x="25" y="20"/>
                    <a:pt x="22" y="22"/>
                  </a:cubicBezTo>
                  <a:cubicBezTo>
                    <a:pt x="21" y="24"/>
                    <a:pt x="20" y="24"/>
                    <a:pt x="18" y="24"/>
                  </a:cubicBezTo>
                  <a:close/>
                </a:path>
              </a:pathLst>
            </a:custGeom>
            <a:grp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79" name="Google Shape;379;p34"/>
            <p:cNvSpPr/>
            <p:nvPr/>
          </p:nvSpPr>
          <p:spPr>
            <a:xfrm>
              <a:off x="4684" y="447"/>
              <a:ext cx="18" cy="44"/>
            </a:xfrm>
            <a:custGeom>
              <a:avLst/>
              <a:gdLst/>
              <a:ahLst/>
              <a:cxnLst/>
              <a:rect l="l" t="t" r="r" b="b"/>
              <a:pathLst>
                <a:path w="12" h="30" extrusionOk="0">
                  <a:moveTo>
                    <a:pt x="6" y="30"/>
                  </a:moveTo>
                  <a:cubicBezTo>
                    <a:pt x="3" y="30"/>
                    <a:pt x="0" y="28"/>
                    <a:pt x="0" y="24"/>
                  </a:cubicBezTo>
                  <a:cubicBezTo>
                    <a:pt x="0" y="6"/>
                    <a:pt x="0" y="6"/>
                    <a:pt x="0" y="6"/>
                  </a:cubicBezTo>
                  <a:cubicBezTo>
                    <a:pt x="0" y="3"/>
                    <a:pt x="3" y="0"/>
                    <a:pt x="6" y="0"/>
                  </a:cubicBezTo>
                  <a:cubicBezTo>
                    <a:pt x="10" y="0"/>
                    <a:pt x="12" y="3"/>
                    <a:pt x="12" y="6"/>
                  </a:cubicBezTo>
                  <a:cubicBezTo>
                    <a:pt x="12" y="24"/>
                    <a:pt x="12" y="24"/>
                    <a:pt x="12" y="24"/>
                  </a:cubicBezTo>
                  <a:cubicBezTo>
                    <a:pt x="12" y="28"/>
                    <a:pt x="10" y="30"/>
                    <a:pt x="6" y="30"/>
                  </a:cubicBezTo>
                  <a:close/>
                </a:path>
              </a:pathLst>
            </a:custGeom>
            <a:grp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80" name="Google Shape;380;p34"/>
            <p:cNvSpPr/>
            <p:nvPr/>
          </p:nvSpPr>
          <p:spPr>
            <a:xfrm>
              <a:off x="4791" y="473"/>
              <a:ext cx="37" cy="36"/>
            </a:xfrm>
            <a:custGeom>
              <a:avLst/>
              <a:gdLst/>
              <a:ahLst/>
              <a:cxnLst/>
              <a:rect l="l" t="t" r="r" b="b"/>
              <a:pathLst>
                <a:path w="25" h="24" extrusionOk="0">
                  <a:moveTo>
                    <a:pt x="6" y="24"/>
                  </a:moveTo>
                  <a:cubicBezTo>
                    <a:pt x="5" y="24"/>
                    <a:pt x="3" y="24"/>
                    <a:pt x="2" y="22"/>
                  </a:cubicBezTo>
                  <a:cubicBezTo>
                    <a:pt x="0" y="20"/>
                    <a:pt x="0" y="16"/>
                    <a:pt x="2" y="14"/>
                  </a:cubicBezTo>
                  <a:cubicBezTo>
                    <a:pt x="14" y="2"/>
                    <a:pt x="14" y="2"/>
                    <a:pt x="14" y="2"/>
                  </a:cubicBezTo>
                  <a:cubicBezTo>
                    <a:pt x="16" y="0"/>
                    <a:pt x="20" y="0"/>
                    <a:pt x="22" y="2"/>
                  </a:cubicBezTo>
                  <a:cubicBezTo>
                    <a:pt x="25" y="4"/>
                    <a:pt x="25" y="8"/>
                    <a:pt x="22" y="10"/>
                  </a:cubicBezTo>
                  <a:cubicBezTo>
                    <a:pt x="10" y="22"/>
                    <a:pt x="10" y="22"/>
                    <a:pt x="10" y="22"/>
                  </a:cubicBezTo>
                  <a:cubicBezTo>
                    <a:pt x="9" y="24"/>
                    <a:pt x="8" y="24"/>
                    <a:pt x="6" y="24"/>
                  </a:cubicBezTo>
                  <a:close/>
                </a:path>
              </a:pathLst>
            </a:custGeom>
            <a:grp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81" name="Google Shape;381;p34"/>
            <p:cNvSpPr/>
            <p:nvPr/>
          </p:nvSpPr>
          <p:spPr>
            <a:xfrm>
              <a:off x="4862" y="607"/>
              <a:ext cx="35" cy="17"/>
            </a:xfrm>
            <a:custGeom>
              <a:avLst/>
              <a:gdLst/>
              <a:ahLst/>
              <a:cxnLst/>
              <a:rect l="l" t="t" r="r" b="b"/>
              <a:pathLst>
                <a:path w="24" h="12" extrusionOk="0">
                  <a:moveTo>
                    <a:pt x="18" y="12"/>
                  </a:moveTo>
                  <a:cubicBezTo>
                    <a:pt x="6" y="12"/>
                    <a:pt x="6" y="12"/>
                    <a:pt x="6" y="12"/>
                  </a:cubicBezTo>
                  <a:cubicBezTo>
                    <a:pt x="3" y="12"/>
                    <a:pt x="0" y="10"/>
                    <a:pt x="0" y="6"/>
                  </a:cubicBezTo>
                  <a:cubicBezTo>
                    <a:pt x="0" y="3"/>
                    <a:pt x="3" y="0"/>
                    <a:pt x="6" y="0"/>
                  </a:cubicBezTo>
                  <a:cubicBezTo>
                    <a:pt x="18" y="0"/>
                    <a:pt x="18" y="0"/>
                    <a:pt x="18" y="0"/>
                  </a:cubicBezTo>
                  <a:cubicBezTo>
                    <a:pt x="22" y="0"/>
                    <a:pt x="24" y="3"/>
                    <a:pt x="24" y="6"/>
                  </a:cubicBezTo>
                  <a:cubicBezTo>
                    <a:pt x="24" y="10"/>
                    <a:pt x="22" y="12"/>
                    <a:pt x="18" y="12"/>
                  </a:cubicBezTo>
                  <a:close/>
                </a:path>
              </a:pathLst>
            </a:custGeom>
            <a:grp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grpSp>
      <p:sp>
        <p:nvSpPr>
          <p:cNvPr id="382" name="Google Shape;382;p34"/>
          <p:cNvSpPr/>
          <p:nvPr/>
        </p:nvSpPr>
        <p:spPr>
          <a:xfrm>
            <a:off x="325136" y="3461437"/>
            <a:ext cx="11500027" cy="2993149"/>
          </a:xfrm>
          <a:prstGeom prst="rect">
            <a:avLst/>
          </a:prstGeom>
          <a:no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383" name="Google Shape;383;p34"/>
          <p:cNvSpPr/>
          <p:nvPr/>
        </p:nvSpPr>
        <p:spPr>
          <a:xfrm>
            <a:off x="480935" y="3263124"/>
            <a:ext cx="2989662"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rPr>
              <a:t>Data Analy</a:t>
            </a:r>
            <a:r>
              <a:rPr lang="en-GB" sz="1600" b="1" dirty="0">
                <a:solidFill>
                  <a:srgbClr val="0070C0"/>
                </a:solidFill>
                <a:latin typeface="Arial" panose="020B0604020202020204" pitchFamily="34" charset="0"/>
                <a:ea typeface="Microsoft YaHei"/>
                <a:cs typeface="Arial" panose="020B0604020202020204" pitchFamily="34" charset="0"/>
                <a:sym typeface="Microsoft YaHei"/>
              </a:rPr>
              <a:t>tics</a:t>
            </a:r>
            <a:r>
              <a:rPr lang="en-GB"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rPr>
              <a:t> Process</a:t>
            </a:r>
            <a:endParaRPr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endParaRPr>
          </a:p>
        </p:txBody>
      </p:sp>
      <p:sp>
        <p:nvSpPr>
          <p:cNvPr id="384" name="Google Shape;384;p34"/>
          <p:cNvSpPr/>
          <p:nvPr/>
        </p:nvSpPr>
        <p:spPr>
          <a:xfrm>
            <a:off x="151684" y="3249216"/>
            <a:ext cx="368678" cy="368678"/>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FFFFFF"/>
              </a:solidFill>
              <a:latin typeface="Arial" panose="020B0604020202020204" pitchFamily="34" charset="0"/>
              <a:ea typeface="Microsoft YaHei"/>
              <a:cs typeface="Arial" panose="020B0604020202020204" pitchFamily="34" charset="0"/>
              <a:sym typeface="Microsoft YaHei"/>
            </a:endParaRPr>
          </a:p>
        </p:txBody>
      </p:sp>
      <p:sp>
        <p:nvSpPr>
          <p:cNvPr id="385" name="Google Shape;385;p34"/>
          <p:cNvSpPr txBox="1"/>
          <p:nvPr/>
        </p:nvSpPr>
        <p:spPr>
          <a:xfrm>
            <a:off x="301725" y="3620570"/>
            <a:ext cx="6287400"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dk1"/>
                </a:solidFill>
                <a:latin typeface="Arial" panose="020B0604020202020204" pitchFamily="34" charset="0"/>
                <a:ea typeface="Calibri"/>
                <a:cs typeface="Arial" panose="020B0604020202020204" pitchFamily="34" charset="0"/>
                <a:sym typeface="Calibri"/>
              </a:rPr>
              <a:t>                                            </a:t>
            </a:r>
            <a:r>
              <a:rPr lang="en-GB" sz="1600" b="1" dirty="0">
                <a:solidFill>
                  <a:schemeClr val="dk1"/>
                </a:solidFill>
                <a:latin typeface="Arial" panose="020B0604020202020204" pitchFamily="34" charset="0"/>
                <a:ea typeface="Calibri"/>
                <a:cs typeface="Arial" panose="020B0604020202020204" pitchFamily="34" charset="0"/>
                <a:sym typeface="Calibri"/>
              </a:rPr>
              <a:t>Data analysed</a:t>
            </a:r>
            <a:endParaRPr sz="1600" b="1" dirty="0">
              <a:solidFill>
                <a:schemeClr val="dk1"/>
              </a:solidFill>
              <a:latin typeface="Arial" panose="020B0604020202020204" pitchFamily="34" charset="0"/>
              <a:ea typeface="Calibri"/>
              <a:cs typeface="Arial" panose="020B0604020202020204" pitchFamily="34" charset="0"/>
              <a:sym typeface="Calibri"/>
            </a:endParaRPr>
          </a:p>
          <a:p>
            <a:pPr marL="342900" marR="0" lvl="0" indent="-342900" algn="l" rtl="0">
              <a:lnSpc>
                <a:spcPct val="150000"/>
              </a:lnSpc>
              <a:spcBef>
                <a:spcPts val="0"/>
              </a:spcBef>
              <a:spcAft>
                <a:spcPts val="0"/>
              </a:spcAft>
              <a:buClr>
                <a:schemeClr val="dk1"/>
              </a:buClr>
              <a:buSzPts val="1800"/>
              <a:buFont typeface="Arial"/>
              <a:buChar char="•"/>
            </a:pPr>
            <a:r>
              <a:rPr lang="en-GB" dirty="0">
                <a:solidFill>
                  <a:schemeClr val="dk1"/>
                </a:solidFill>
                <a:latin typeface="Arial" panose="020B0604020202020204" pitchFamily="34" charset="0"/>
                <a:ea typeface="Calibri"/>
                <a:cs typeface="Arial" panose="020B0604020202020204" pitchFamily="34" charset="0"/>
                <a:sym typeface="Calibri"/>
              </a:rPr>
              <a:t>Search history</a:t>
            </a:r>
            <a:endParaRPr dirty="0">
              <a:solidFill>
                <a:schemeClr val="dk1"/>
              </a:solidFill>
              <a:latin typeface="Arial" panose="020B0604020202020204" pitchFamily="34" charset="0"/>
              <a:ea typeface="Calibri"/>
              <a:cs typeface="Arial" panose="020B0604020202020204" pitchFamily="34" charset="0"/>
              <a:sym typeface="Calibri"/>
            </a:endParaRPr>
          </a:p>
          <a:p>
            <a:pPr marL="342900" marR="0" lvl="0" indent="-342900" algn="l" rtl="0">
              <a:lnSpc>
                <a:spcPct val="150000"/>
              </a:lnSpc>
              <a:spcBef>
                <a:spcPts val="0"/>
              </a:spcBef>
              <a:spcAft>
                <a:spcPts val="0"/>
              </a:spcAft>
              <a:buClr>
                <a:schemeClr val="dk1"/>
              </a:buClr>
              <a:buSzPts val="1800"/>
              <a:buFont typeface="Arial"/>
              <a:buChar char="•"/>
            </a:pPr>
            <a:r>
              <a:rPr lang="en-GB" dirty="0">
                <a:solidFill>
                  <a:schemeClr val="dk1"/>
                </a:solidFill>
                <a:latin typeface="Arial" panose="020B0604020202020204" pitchFamily="34" charset="0"/>
                <a:ea typeface="Calibri"/>
                <a:cs typeface="Arial" panose="020B0604020202020204" pitchFamily="34" charset="0"/>
                <a:sym typeface="Calibri"/>
              </a:rPr>
              <a:t>Sales data for existing customers(products purchased) </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600" dirty="0">
              <a:latin typeface="Arial" panose="020B0604020202020204" pitchFamily="34" charset="0"/>
              <a:cs typeface="Arial" panose="020B0604020202020204" pitchFamily="34" charset="0"/>
            </a:endParaRPr>
          </a:p>
        </p:txBody>
      </p:sp>
      <p:pic>
        <p:nvPicPr>
          <p:cNvPr id="386" name="Google Shape;386;p34"/>
          <p:cNvPicPr preferRelativeResize="0"/>
          <p:nvPr/>
        </p:nvPicPr>
        <p:blipFill rotWithShape="1">
          <a:blip r:embed="rId3">
            <a:alphaModFix/>
          </a:blip>
          <a:srcRect/>
          <a:stretch/>
        </p:blipFill>
        <p:spPr>
          <a:xfrm>
            <a:off x="74935" y="3083704"/>
            <a:ext cx="576602" cy="585518"/>
          </a:xfrm>
          <a:prstGeom prst="ellipse">
            <a:avLst/>
          </a:prstGeom>
          <a:solidFill>
            <a:srgbClr val="FFFFFF"/>
          </a:solidFill>
          <a:ln>
            <a:noFill/>
          </a:ln>
        </p:spPr>
      </p:pic>
      <p:sp>
        <p:nvSpPr>
          <p:cNvPr id="387" name="Google Shape;387;p34"/>
          <p:cNvSpPr/>
          <p:nvPr/>
        </p:nvSpPr>
        <p:spPr>
          <a:xfrm>
            <a:off x="238687" y="3302423"/>
            <a:ext cx="238109" cy="205413"/>
          </a:xfrm>
          <a:custGeom>
            <a:avLst/>
            <a:gdLst/>
            <a:ahLst/>
            <a:cxnLst/>
            <a:rect l="l" t="t" r="r" b="b"/>
            <a:pathLst>
              <a:path w="607427" h="524020" extrusionOk="0">
                <a:moveTo>
                  <a:pt x="183082" y="465238"/>
                </a:moveTo>
                <a:lnTo>
                  <a:pt x="577966" y="465238"/>
                </a:lnTo>
                <a:cubicBezTo>
                  <a:pt x="594182" y="465238"/>
                  <a:pt x="607427" y="478386"/>
                  <a:pt x="607427" y="494671"/>
                </a:cubicBezTo>
                <a:cubicBezTo>
                  <a:pt x="607427" y="510872"/>
                  <a:pt x="594182" y="524019"/>
                  <a:pt x="577966" y="524019"/>
                </a:cubicBezTo>
                <a:lnTo>
                  <a:pt x="183082" y="524019"/>
                </a:lnTo>
                <a:cubicBezTo>
                  <a:pt x="166781" y="524019"/>
                  <a:pt x="153621" y="510872"/>
                  <a:pt x="153621" y="494671"/>
                </a:cubicBezTo>
                <a:cubicBezTo>
                  <a:pt x="153621" y="478386"/>
                  <a:pt x="166781" y="465238"/>
                  <a:pt x="183082" y="465238"/>
                </a:cubicBezTo>
                <a:close/>
                <a:moveTo>
                  <a:pt x="29461" y="465238"/>
                </a:moveTo>
                <a:cubicBezTo>
                  <a:pt x="45732" y="465238"/>
                  <a:pt x="58922" y="478397"/>
                  <a:pt x="58922" y="494629"/>
                </a:cubicBezTo>
                <a:cubicBezTo>
                  <a:pt x="58922" y="510861"/>
                  <a:pt x="45732" y="524020"/>
                  <a:pt x="29461" y="524020"/>
                </a:cubicBezTo>
                <a:cubicBezTo>
                  <a:pt x="13190" y="524020"/>
                  <a:pt x="0" y="510861"/>
                  <a:pt x="0" y="494629"/>
                </a:cubicBezTo>
                <a:cubicBezTo>
                  <a:pt x="0" y="478397"/>
                  <a:pt x="13190" y="465238"/>
                  <a:pt x="29461" y="465238"/>
                </a:cubicBezTo>
                <a:close/>
                <a:moveTo>
                  <a:pt x="183082" y="304419"/>
                </a:moveTo>
                <a:lnTo>
                  <a:pt x="577966" y="304419"/>
                </a:lnTo>
                <a:cubicBezTo>
                  <a:pt x="594182" y="304419"/>
                  <a:pt x="607427" y="317566"/>
                  <a:pt x="607427" y="333767"/>
                </a:cubicBezTo>
                <a:cubicBezTo>
                  <a:pt x="607427" y="350052"/>
                  <a:pt x="594182" y="363200"/>
                  <a:pt x="577966" y="363200"/>
                </a:cubicBezTo>
                <a:lnTo>
                  <a:pt x="183082" y="363200"/>
                </a:lnTo>
                <a:cubicBezTo>
                  <a:pt x="166781" y="363200"/>
                  <a:pt x="153621" y="350052"/>
                  <a:pt x="153621" y="333767"/>
                </a:cubicBezTo>
                <a:cubicBezTo>
                  <a:pt x="153621" y="317566"/>
                  <a:pt x="166781" y="304419"/>
                  <a:pt x="183082" y="304419"/>
                </a:cubicBezTo>
                <a:close/>
                <a:moveTo>
                  <a:pt x="29461" y="304419"/>
                </a:moveTo>
                <a:cubicBezTo>
                  <a:pt x="45732" y="304419"/>
                  <a:pt x="58922" y="317578"/>
                  <a:pt x="58922" y="333810"/>
                </a:cubicBezTo>
                <a:cubicBezTo>
                  <a:pt x="58922" y="350042"/>
                  <a:pt x="45732" y="363201"/>
                  <a:pt x="29461" y="363201"/>
                </a:cubicBezTo>
                <a:cubicBezTo>
                  <a:pt x="13190" y="363201"/>
                  <a:pt x="0" y="350042"/>
                  <a:pt x="0" y="333810"/>
                </a:cubicBezTo>
                <a:cubicBezTo>
                  <a:pt x="0" y="317578"/>
                  <a:pt x="13190" y="304419"/>
                  <a:pt x="29461" y="304419"/>
                </a:cubicBezTo>
                <a:close/>
                <a:moveTo>
                  <a:pt x="183082" y="152139"/>
                </a:moveTo>
                <a:lnTo>
                  <a:pt x="577966" y="152139"/>
                </a:lnTo>
                <a:cubicBezTo>
                  <a:pt x="594182" y="152139"/>
                  <a:pt x="607427" y="165368"/>
                  <a:pt x="607427" y="181565"/>
                </a:cubicBezTo>
                <a:cubicBezTo>
                  <a:pt x="607427" y="197847"/>
                  <a:pt x="594182" y="210991"/>
                  <a:pt x="577966" y="210991"/>
                </a:cubicBezTo>
                <a:lnTo>
                  <a:pt x="183082" y="210991"/>
                </a:lnTo>
                <a:cubicBezTo>
                  <a:pt x="166781" y="210991"/>
                  <a:pt x="153621" y="197847"/>
                  <a:pt x="153621" y="181565"/>
                </a:cubicBezTo>
                <a:cubicBezTo>
                  <a:pt x="153621" y="165368"/>
                  <a:pt x="166781" y="152139"/>
                  <a:pt x="183082" y="152139"/>
                </a:cubicBezTo>
                <a:close/>
                <a:moveTo>
                  <a:pt x="29461" y="152139"/>
                </a:moveTo>
                <a:cubicBezTo>
                  <a:pt x="45732" y="152139"/>
                  <a:pt x="58922" y="165313"/>
                  <a:pt x="58922" y="181565"/>
                </a:cubicBezTo>
                <a:cubicBezTo>
                  <a:pt x="58922" y="197817"/>
                  <a:pt x="45732" y="210991"/>
                  <a:pt x="29461" y="210991"/>
                </a:cubicBezTo>
                <a:cubicBezTo>
                  <a:pt x="13190" y="210991"/>
                  <a:pt x="0" y="197817"/>
                  <a:pt x="0" y="181565"/>
                </a:cubicBezTo>
                <a:cubicBezTo>
                  <a:pt x="0" y="165313"/>
                  <a:pt x="13190" y="152139"/>
                  <a:pt x="29461" y="152139"/>
                </a:cubicBezTo>
                <a:close/>
                <a:moveTo>
                  <a:pt x="183082" y="0"/>
                </a:moveTo>
                <a:lnTo>
                  <a:pt x="577966" y="0"/>
                </a:lnTo>
                <a:cubicBezTo>
                  <a:pt x="594182" y="0"/>
                  <a:pt x="607427" y="13144"/>
                  <a:pt x="607427" y="29426"/>
                </a:cubicBezTo>
                <a:cubicBezTo>
                  <a:pt x="607427" y="45708"/>
                  <a:pt x="594182" y="58852"/>
                  <a:pt x="577966" y="58852"/>
                </a:cubicBezTo>
                <a:lnTo>
                  <a:pt x="183082" y="58852"/>
                </a:lnTo>
                <a:cubicBezTo>
                  <a:pt x="166781" y="58852"/>
                  <a:pt x="153621" y="45708"/>
                  <a:pt x="153621" y="29426"/>
                </a:cubicBezTo>
                <a:cubicBezTo>
                  <a:pt x="153621" y="13144"/>
                  <a:pt x="166781" y="0"/>
                  <a:pt x="183082" y="0"/>
                </a:cubicBezTo>
                <a:close/>
                <a:moveTo>
                  <a:pt x="29461" y="0"/>
                </a:moveTo>
                <a:cubicBezTo>
                  <a:pt x="45732" y="0"/>
                  <a:pt x="58922" y="13174"/>
                  <a:pt x="58922" y="29426"/>
                </a:cubicBezTo>
                <a:cubicBezTo>
                  <a:pt x="58922" y="45678"/>
                  <a:pt x="45732" y="58852"/>
                  <a:pt x="29461" y="58852"/>
                </a:cubicBezTo>
                <a:cubicBezTo>
                  <a:pt x="13190" y="58852"/>
                  <a:pt x="0" y="45678"/>
                  <a:pt x="0" y="29426"/>
                </a:cubicBezTo>
                <a:cubicBezTo>
                  <a:pt x="0" y="13174"/>
                  <a:pt x="13190" y="0"/>
                  <a:pt x="29461" y="0"/>
                </a:cubicBezTo>
                <a:close/>
              </a:path>
            </a:pathLst>
          </a:custGeom>
          <a:solidFill>
            <a:schemeClr val="accent2"/>
          </a:solidFill>
          <a:ln>
            <a:solidFill>
              <a:srgbClr val="00BCB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88" name="Google Shape;388;p34"/>
          <p:cNvSpPr txBox="1"/>
          <p:nvPr/>
        </p:nvSpPr>
        <p:spPr>
          <a:xfrm>
            <a:off x="724321" y="4857457"/>
            <a:ext cx="10825999"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600" dirty="0">
                <a:solidFill>
                  <a:schemeClr val="dk1"/>
                </a:solidFill>
                <a:latin typeface="Arial" panose="020B0604020202020204" pitchFamily="34" charset="0"/>
                <a:ea typeface="Calibri"/>
                <a:cs typeface="Arial" panose="020B0604020202020204" pitchFamily="34" charset="0"/>
                <a:sym typeface="Calibri"/>
              </a:rPr>
              <a:t>                                                                                     </a:t>
            </a:r>
            <a:r>
              <a:rPr lang="en-GB" sz="1600" b="1" dirty="0">
                <a:solidFill>
                  <a:schemeClr val="dk1"/>
                </a:solidFill>
                <a:latin typeface="Arial" panose="020B0604020202020204" pitchFamily="34" charset="0"/>
                <a:ea typeface="Calibri"/>
                <a:cs typeface="Arial" panose="020B0604020202020204" pitchFamily="34" charset="0"/>
                <a:sym typeface="Calibri"/>
              </a:rPr>
              <a:t>Marketing application</a:t>
            </a:r>
            <a:endParaRPr sz="1600" dirty="0">
              <a:latin typeface="Arial" panose="020B0604020202020204" pitchFamily="34" charset="0"/>
              <a:cs typeface="Arial" panose="020B0604020202020204" pitchFamily="34" charset="0"/>
            </a:endParaRPr>
          </a:p>
          <a:p>
            <a:pPr marL="285750" marR="0" lvl="0" indent="-285750" algn="just" rtl="0">
              <a:lnSpc>
                <a:spcPct val="150000"/>
              </a:lnSpc>
              <a:spcBef>
                <a:spcPts val="0"/>
              </a:spcBef>
              <a:spcAft>
                <a:spcPts val="0"/>
              </a:spcAft>
              <a:buFont typeface="Wingdings" pitchFamily="2" charset="2"/>
              <a:buChar char="v"/>
            </a:pPr>
            <a:r>
              <a:rPr lang="en-GB" b="1" dirty="0">
                <a:solidFill>
                  <a:schemeClr val="dk1"/>
                </a:solidFill>
                <a:latin typeface="Arial" panose="020B0604020202020204" pitchFamily="34" charset="0"/>
                <a:ea typeface="Calibri"/>
                <a:cs typeface="Arial" panose="020B0604020202020204" pitchFamily="34" charset="0"/>
                <a:sym typeface="Calibri"/>
              </a:rPr>
              <a:t>Segment</a:t>
            </a:r>
            <a:r>
              <a:rPr lang="en-GB" dirty="0">
                <a:solidFill>
                  <a:schemeClr val="dk1"/>
                </a:solidFill>
                <a:latin typeface="Arial" panose="020B0604020202020204" pitchFamily="34" charset="0"/>
                <a:ea typeface="Calibri"/>
                <a:cs typeface="Arial" panose="020B0604020202020204" pitchFamily="34" charset="0"/>
                <a:sym typeface="Calibri"/>
              </a:rPr>
              <a:t>  registered customers into different groups based on search history and products purchase history</a:t>
            </a:r>
            <a:endParaRPr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just" rtl="0">
              <a:lnSpc>
                <a:spcPct val="150000"/>
              </a:lnSpc>
              <a:spcBef>
                <a:spcPts val="0"/>
              </a:spcBef>
              <a:spcAft>
                <a:spcPts val="0"/>
              </a:spcAft>
              <a:buFont typeface="Wingdings" pitchFamily="2" charset="2"/>
              <a:buChar char="v"/>
            </a:pPr>
            <a:r>
              <a:rPr lang="en-GB" b="1" dirty="0">
                <a:solidFill>
                  <a:schemeClr val="dk1"/>
                </a:solidFill>
                <a:latin typeface="Arial" panose="020B0604020202020204" pitchFamily="34" charset="0"/>
                <a:ea typeface="Calibri"/>
                <a:cs typeface="Arial" panose="020B0604020202020204" pitchFamily="34" charset="0"/>
                <a:sym typeface="Calibri"/>
              </a:rPr>
              <a:t>Target</a:t>
            </a:r>
            <a:r>
              <a:rPr lang="en-GB" dirty="0">
                <a:solidFill>
                  <a:schemeClr val="dk1"/>
                </a:solidFill>
                <a:latin typeface="Arial" panose="020B0604020202020204" pitchFamily="34" charset="0"/>
                <a:ea typeface="Calibri"/>
                <a:cs typeface="Arial" panose="020B0604020202020204" pitchFamily="34" charset="0"/>
                <a:sym typeface="Calibri"/>
              </a:rPr>
              <a:t> the most suitable customers for marketing purpose based on customer segmentation</a:t>
            </a:r>
            <a:endParaRPr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just" rtl="0">
              <a:lnSpc>
                <a:spcPct val="150000"/>
              </a:lnSpc>
              <a:spcBef>
                <a:spcPts val="0"/>
              </a:spcBef>
              <a:spcAft>
                <a:spcPts val="0"/>
              </a:spcAft>
              <a:buFont typeface="Wingdings" pitchFamily="2" charset="2"/>
              <a:buChar char="v"/>
            </a:pPr>
            <a:r>
              <a:rPr lang="en-GB" b="1" dirty="0">
                <a:solidFill>
                  <a:schemeClr val="dk1"/>
                </a:solidFill>
                <a:latin typeface="Arial" panose="020B0604020202020204" pitchFamily="34" charset="0"/>
                <a:ea typeface="Calibri"/>
                <a:cs typeface="Arial" panose="020B0604020202020204" pitchFamily="34" charset="0"/>
                <a:sym typeface="Calibri"/>
              </a:rPr>
              <a:t>Position </a:t>
            </a:r>
            <a:r>
              <a:rPr lang="en-GB" dirty="0">
                <a:solidFill>
                  <a:schemeClr val="dk1"/>
                </a:solidFill>
                <a:latin typeface="Arial" panose="020B0604020202020204" pitchFamily="34" charset="0"/>
                <a:ea typeface="Calibri"/>
                <a:cs typeface="Arial" panose="020B0604020202020204" pitchFamily="34" charset="0"/>
                <a:sym typeface="Calibri"/>
              </a:rPr>
              <a:t>the right products to the right group of customers</a:t>
            </a:r>
            <a:endParaRPr dirty="0">
              <a:solidFill>
                <a:schemeClr val="dk1"/>
              </a:solidFill>
              <a:latin typeface="Arial" panose="020B0604020202020204" pitchFamily="34" charset="0"/>
              <a:ea typeface="Calibri"/>
              <a:cs typeface="Arial" panose="020B0604020202020204" pitchFamily="34" charset="0"/>
              <a:sym typeface="Calibri"/>
            </a:endParaRPr>
          </a:p>
        </p:txBody>
      </p:sp>
      <p:sp>
        <p:nvSpPr>
          <p:cNvPr id="389" name="Google Shape;389;p34"/>
          <p:cNvSpPr txBox="1"/>
          <p:nvPr/>
        </p:nvSpPr>
        <p:spPr>
          <a:xfrm>
            <a:off x="7440691" y="3664253"/>
            <a:ext cx="4212300" cy="8001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dk1"/>
                </a:solidFill>
                <a:latin typeface="Arial" panose="020B0604020202020204" pitchFamily="34" charset="0"/>
                <a:ea typeface="Calibri"/>
                <a:cs typeface="Arial" panose="020B0604020202020204" pitchFamily="34" charset="0"/>
                <a:sym typeface="Calibri"/>
              </a:rPr>
              <a:t>                       </a:t>
            </a:r>
            <a:r>
              <a:rPr lang="en-GB" sz="1600" b="1" dirty="0">
                <a:solidFill>
                  <a:schemeClr val="dk1"/>
                </a:solidFill>
                <a:latin typeface="Arial" panose="020B0604020202020204" pitchFamily="34" charset="0"/>
                <a:ea typeface="Calibri"/>
                <a:cs typeface="Arial" panose="020B0604020202020204" pitchFamily="34" charset="0"/>
                <a:sym typeface="Calibri"/>
              </a:rPr>
              <a:t>Techniques</a:t>
            </a:r>
          </a:p>
          <a:p>
            <a:pPr marL="0" marR="0" lvl="0" indent="0" algn="l" rtl="0">
              <a:spcBef>
                <a:spcPts val="0"/>
              </a:spcBef>
              <a:spcAft>
                <a:spcPts val="0"/>
              </a:spcAft>
              <a:buNone/>
            </a:pPr>
            <a:endParaRPr sz="1600"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chemeClr val="dk1"/>
              </a:buClr>
              <a:buSzPts val="1800"/>
              <a:buFont typeface="Arial"/>
              <a:buChar char="•"/>
            </a:pPr>
            <a:r>
              <a:rPr lang="en-GB" dirty="0">
                <a:solidFill>
                  <a:schemeClr val="dk1"/>
                </a:solidFill>
                <a:latin typeface="Arial" panose="020B0604020202020204" pitchFamily="34" charset="0"/>
                <a:ea typeface="Calibri"/>
                <a:cs typeface="Arial" panose="020B0604020202020204" pitchFamily="34" charset="0"/>
                <a:sym typeface="Calibri"/>
              </a:rPr>
              <a:t>Recommender Systems</a:t>
            </a:r>
            <a:endParaRPr dirty="0">
              <a:latin typeface="Arial" panose="020B0604020202020204" pitchFamily="34" charset="0"/>
              <a:cs typeface="Arial" panose="020B0604020202020204" pitchFamily="34" charset="0"/>
            </a:endParaRPr>
          </a:p>
        </p:txBody>
      </p:sp>
      <p:sp>
        <p:nvSpPr>
          <p:cNvPr id="391" name="Google Shape;391;p34"/>
          <p:cNvSpPr/>
          <p:nvPr/>
        </p:nvSpPr>
        <p:spPr>
          <a:xfrm>
            <a:off x="6915214" y="1232859"/>
            <a:ext cx="4928678" cy="1677261"/>
          </a:xfrm>
          <a:prstGeom prst="rect">
            <a:avLst/>
          </a:prstGeom>
          <a:no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b="0" i="0" u="none" strike="noStrike" cap="none">
              <a:solidFill>
                <a:srgbClr val="000000"/>
              </a:solidFill>
              <a:latin typeface="Arial" panose="020B0604020202020204" pitchFamily="34" charset="0"/>
              <a:cs typeface="Arial" panose="020B0604020202020204" pitchFamily="34" charset="0"/>
              <a:sym typeface="Arial"/>
            </a:endParaRPr>
          </a:p>
        </p:txBody>
      </p:sp>
      <p:sp>
        <p:nvSpPr>
          <p:cNvPr id="392" name="Google Shape;392;p34"/>
          <p:cNvSpPr/>
          <p:nvPr/>
        </p:nvSpPr>
        <p:spPr>
          <a:xfrm>
            <a:off x="6861215" y="1081879"/>
            <a:ext cx="1980000"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600" b="1" dirty="0">
                <a:solidFill>
                  <a:srgbClr val="0070C0"/>
                </a:solidFill>
                <a:latin typeface="Arial" panose="020B0604020202020204" pitchFamily="34" charset="0"/>
                <a:ea typeface="Microsoft YaHei"/>
                <a:cs typeface="Arial" panose="020B0604020202020204" pitchFamily="34" charset="0"/>
                <a:sym typeface="Microsoft YaHei"/>
              </a:rPr>
              <a:t>Purpose</a:t>
            </a:r>
            <a:endParaRPr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endParaRPr>
          </a:p>
        </p:txBody>
      </p:sp>
      <p:pic>
        <p:nvPicPr>
          <p:cNvPr id="393" name="Google Shape;393;p34"/>
          <p:cNvPicPr preferRelativeResize="0"/>
          <p:nvPr/>
        </p:nvPicPr>
        <p:blipFill rotWithShape="1">
          <a:blip r:embed="rId3">
            <a:alphaModFix/>
          </a:blip>
          <a:srcRect/>
          <a:stretch/>
        </p:blipFill>
        <p:spPr>
          <a:xfrm>
            <a:off x="6655036" y="972525"/>
            <a:ext cx="576602" cy="585518"/>
          </a:xfrm>
          <a:prstGeom prst="ellipse">
            <a:avLst/>
          </a:prstGeom>
          <a:solidFill>
            <a:srgbClr val="FFFFFF"/>
          </a:solidFill>
          <a:ln>
            <a:noFill/>
          </a:ln>
        </p:spPr>
      </p:pic>
      <p:sp>
        <p:nvSpPr>
          <p:cNvPr id="394" name="Google Shape;394;p34"/>
          <p:cNvSpPr/>
          <p:nvPr/>
        </p:nvSpPr>
        <p:spPr>
          <a:xfrm>
            <a:off x="6700408" y="1043907"/>
            <a:ext cx="368678" cy="368678"/>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FFFFFF"/>
              </a:solidFill>
              <a:latin typeface="Arial" panose="020B0604020202020204" pitchFamily="34" charset="0"/>
              <a:ea typeface="Microsoft YaHei"/>
              <a:cs typeface="Arial" panose="020B0604020202020204" pitchFamily="34" charset="0"/>
              <a:sym typeface="Microsoft YaHei"/>
            </a:endParaRPr>
          </a:p>
        </p:txBody>
      </p:sp>
      <p:sp>
        <p:nvSpPr>
          <p:cNvPr id="395" name="Google Shape;395;p34"/>
          <p:cNvSpPr txBox="1"/>
          <p:nvPr/>
        </p:nvSpPr>
        <p:spPr>
          <a:xfrm>
            <a:off x="7620824" y="1394338"/>
            <a:ext cx="4928700" cy="13849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en-GB" b="1" dirty="0">
                <a:solidFill>
                  <a:schemeClr val="dk1"/>
                </a:solidFill>
                <a:latin typeface="Arial" panose="020B0604020202020204" pitchFamily="34" charset="0"/>
                <a:ea typeface="Calibri"/>
                <a:cs typeface="Arial" panose="020B0604020202020204" pitchFamily="34" charset="0"/>
                <a:sym typeface="Calibri"/>
              </a:rPr>
              <a:t>Improve </a:t>
            </a:r>
            <a:r>
              <a:rPr lang="en-GB" dirty="0">
                <a:solidFill>
                  <a:schemeClr val="dk1"/>
                </a:solidFill>
                <a:latin typeface="Arial" panose="020B0604020202020204" pitchFamily="34" charset="0"/>
                <a:ea typeface="Calibri"/>
                <a:cs typeface="Arial" panose="020B0604020202020204" pitchFamily="34" charset="0"/>
                <a:sym typeface="Calibri"/>
              </a:rPr>
              <a:t>app usage </a:t>
            </a:r>
            <a:r>
              <a:rPr lang="en-GB" b="1" dirty="0">
                <a:solidFill>
                  <a:schemeClr val="dk1"/>
                </a:solidFill>
                <a:latin typeface="Arial" panose="020B0604020202020204" pitchFamily="34" charset="0"/>
                <a:ea typeface="Calibri"/>
                <a:cs typeface="Arial" panose="020B0604020202020204" pitchFamily="34" charset="0"/>
                <a:sym typeface="Calibri"/>
              </a:rPr>
              <a:t>convenience</a:t>
            </a:r>
            <a:endParaRPr sz="1100" dirty="0">
              <a:latin typeface="Arial" panose="020B0604020202020204" pitchFamily="34" charset="0"/>
              <a:cs typeface="Arial" panose="020B0604020202020204" pitchFamily="34" charset="0"/>
            </a:endParaRPr>
          </a:p>
          <a:p>
            <a:pPr marL="285750" marR="0" lvl="0" indent="-285750" algn="l" rtl="0">
              <a:lnSpc>
                <a:spcPct val="150000"/>
              </a:lnSpc>
              <a:spcBef>
                <a:spcPts val="0"/>
              </a:spcBef>
              <a:spcAft>
                <a:spcPts val="0"/>
              </a:spcAft>
              <a:buClr>
                <a:schemeClr val="dk1"/>
              </a:buClr>
              <a:buSzPts val="1800"/>
              <a:buFont typeface="Noto Sans Symbols"/>
              <a:buChar char="▪"/>
            </a:pPr>
            <a:r>
              <a:rPr lang="en-GB" dirty="0">
                <a:solidFill>
                  <a:schemeClr val="dk1"/>
                </a:solidFill>
                <a:latin typeface="Arial" panose="020B0604020202020204" pitchFamily="34" charset="0"/>
                <a:ea typeface="Calibri"/>
                <a:cs typeface="Arial" panose="020B0604020202020204" pitchFamily="34" charset="0"/>
                <a:sym typeface="Calibri"/>
              </a:rPr>
              <a:t>Save </a:t>
            </a:r>
            <a:r>
              <a:rPr lang="en-GB" b="1" dirty="0">
                <a:solidFill>
                  <a:schemeClr val="dk1"/>
                </a:solidFill>
                <a:latin typeface="Arial" panose="020B0604020202020204" pitchFamily="34" charset="0"/>
                <a:ea typeface="Calibri"/>
                <a:cs typeface="Arial" panose="020B0604020202020204" pitchFamily="34" charset="0"/>
                <a:sym typeface="Calibri"/>
              </a:rPr>
              <a:t>time</a:t>
            </a:r>
            <a:r>
              <a:rPr lang="en-GB" dirty="0">
                <a:solidFill>
                  <a:schemeClr val="dk1"/>
                </a:solidFill>
                <a:latin typeface="Arial" panose="020B0604020202020204" pitchFamily="34" charset="0"/>
                <a:ea typeface="Calibri"/>
                <a:cs typeface="Arial" panose="020B0604020202020204" pitchFamily="34" charset="0"/>
                <a:sym typeface="Calibri"/>
              </a:rPr>
              <a:t> and transaction fee </a:t>
            </a:r>
            <a:endParaRPr sz="1100" dirty="0">
              <a:latin typeface="Arial" panose="020B0604020202020204" pitchFamily="34" charset="0"/>
              <a:cs typeface="Arial" panose="020B0604020202020204" pitchFamily="34" charset="0"/>
            </a:endParaRPr>
          </a:p>
          <a:p>
            <a:pPr marL="285750" marR="0" lvl="0" indent="-285750" algn="l" rtl="0">
              <a:lnSpc>
                <a:spcPct val="150000"/>
              </a:lnSpc>
              <a:spcBef>
                <a:spcPts val="0"/>
              </a:spcBef>
              <a:spcAft>
                <a:spcPts val="0"/>
              </a:spcAft>
              <a:buClr>
                <a:schemeClr val="dk1"/>
              </a:buClr>
              <a:buSzPts val="1800"/>
              <a:buFont typeface="Noto Sans Symbols"/>
              <a:buChar char="▪"/>
            </a:pPr>
            <a:r>
              <a:rPr lang="en-GB" dirty="0">
                <a:solidFill>
                  <a:schemeClr val="dk1"/>
                </a:solidFill>
                <a:latin typeface="Arial" panose="020B0604020202020204" pitchFamily="34" charset="0"/>
                <a:ea typeface="Calibri"/>
                <a:cs typeface="Arial" panose="020B0604020202020204" pitchFamily="34" charset="0"/>
                <a:sym typeface="Calibri"/>
              </a:rPr>
              <a:t>Better </a:t>
            </a:r>
            <a:r>
              <a:rPr lang="en-GB" b="1" dirty="0">
                <a:solidFill>
                  <a:schemeClr val="dk1"/>
                </a:solidFill>
                <a:latin typeface="Arial" panose="020B0604020202020204" pitchFamily="34" charset="0"/>
                <a:ea typeface="Calibri"/>
                <a:cs typeface="Arial" panose="020B0604020202020204" pitchFamily="34" charset="0"/>
                <a:sym typeface="Calibri"/>
              </a:rPr>
              <a:t>react</a:t>
            </a:r>
            <a:r>
              <a:rPr lang="en-GB" dirty="0">
                <a:solidFill>
                  <a:schemeClr val="dk1"/>
                </a:solidFill>
                <a:latin typeface="Arial" panose="020B0604020202020204" pitchFamily="34" charset="0"/>
                <a:ea typeface="Calibri"/>
                <a:cs typeface="Arial" panose="020B0604020202020204" pitchFamily="34" charset="0"/>
                <a:sym typeface="Calibri"/>
              </a:rPr>
              <a:t> and </a:t>
            </a:r>
            <a:r>
              <a:rPr lang="en-GB" b="1" dirty="0">
                <a:solidFill>
                  <a:schemeClr val="dk1"/>
                </a:solidFill>
                <a:latin typeface="Arial" panose="020B0604020202020204" pitchFamily="34" charset="0"/>
                <a:ea typeface="Calibri"/>
                <a:cs typeface="Arial" panose="020B0604020202020204" pitchFamily="34" charset="0"/>
                <a:sym typeface="Calibri"/>
              </a:rPr>
              <a:t>engage</a:t>
            </a:r>
            <a:r>
              <a:rPr lang="en-GB" dirty="0">
                <a:solidFill>
                  <a:schemeClr val="dk1"/>
                </a:solidFill>
                <a:latin typeface="Arial" panose="020B0604020202020204" pitchFamily="34" charset="0"/>
                <a:ea typeface="Calibri"/>
                <a:cs typeface="Arial" panose="020B0604020202020204" pitchFamily="34" charset="0"/>
                <a:sym typeface="Calibri"/>
              </a:rPr>
              <a:t> with customers</a:t>
            </a:r>
            <a:endParaRPr sz="1100" dirty="0">
              <a:latin typeface="Arial" panose="020B0604020202020204" pitchFamily="34" charset="0"/>
              <a:cs typeface="Arial" panose="020B0604020202020204" pitchFamily="34" charset="0"/>
            </a:endParaRPr>
          </a:p>
          <a:p>
            <a:pPr marL="285750" marR="0" lvl="0" indent="-285750" algn="l" rtl="0">
              <a:lnSpc>
                <a:spcPct val="150000"/>
              </a:lnSpc>
              <a:spcBef>
                <a:spcPts val="0"/>
              </a:spcBef>
              <a:spcAft>
                <a:spcPts val="0"/>
              </a:spcAft>
              <a:buClr>
                <a:schemeClr val="dk1"/>
              </a:buClr>
              <a:buSzPts val="1800"/>
              <a:buFont typeface="Noto Sans Symbols"/>
              <a:buChar char="▪"/>
            </a:pPr>
            <a:r>
              <a:rPr lang="en-GB" dirty="0">
                <a:solidFill>
                  <a:schemeClr val="dk1"/>
                </a:solidFill>
                <a:latin typeface="Arial" panose="020B0604020202020204" pitchFamily="34" charset="0"/>
                <a:ea typeface="Calibri"/>
                <a:cs typeface="Arial" panose="020B0604020202020204" pitchFamily="34" charset="0"/>
                <a:sym typeface="Calibri"/>
              </a:rPr>
              <a:t>More </a:t>
            </a:r>
            <a:r>
              <a:rPr lang="en-GB" b="1" dirty="0">
                <a:solidFill>
                  <a:schemeClr val="dk1"/>
                </a:solidFill>
                <a:latin typeface="Arial" panose="020B0604020202020204" pitchFamily="34" charset="0"/>
                <a:ea typeface="Calibri"/>
                <a:cs typeface="Arial" panose="020B0604020202020204" pitchFamily="34" charset="0"/>
                <a:sym typeface="Calibri"/>
              </a:rPr>
              <a:t>conversion</a:t>
            </a:r>
            <a:r>
              <a:rPr lang="en-GB" dirty="0">
                <a:solidFill>
                  <a:schemeClr val="dk1"/>
                </a:solidFill>
                <a:latin typeface="Arial" panose="020B0604020202020204" pitchFamily="34" charset="0"/>
                <a:ea typeface="Calibri"/>
                <a:cs typeface="Arial" panose="020B0604020202020204" pitchFamily="34" charset="0"/>
                <a:sym typeface="Calibri"/>
              </a:rPr>
              <a:t> and </a:t>
            </a:r>
            <a:r>
              <a:rPr lang="en-GB" b="1" dirty="0">
                <a:solidFill>
                  <a:schemeClr val="dk1"/>
                </a:solidFill>
                <a:latin typeface="Arial" panose="020B0604020202020204" pitchFamily="34" charset="0"/>
                <a:ea typeface="Calibri"/>
                <a:cs typeface="Arial" panose="020B0604020202020204" pitchFamily="34" charset="0"/>
                <a:sym typeface="Calibri"/>
              </a:rPr>
              <a:t>purchase</a:t>
            </a:r>
            <a:endParaRPr sz="1100" dirty="0">
              <a:latin typeface="Arial" panose="020B0604020202020204" pitchFamily="34" charset="0"/>
              <a:cs typeface="Arial" panose="020B0604020202020204" pitchFamily="34" charset="0"/>
            </a:endParaRPr>
          </a:p>
        </p:txBody>
      </p:sp>
      <p:sp>
        <p:nvSpPr>
          <p:cNvPr id="396" name="Google Shape;396;p34"/>
          <p:cNvSpPr/>
          <p:nvPr/>
        </p:nvSpPr>
        <p:spPr>
          <a:xfrm>
            <a:off x="6441142" y="1882587"/>
            <a:ext cx="275336" cy="416591"/>
          </a:xfrm>
          <a:prstGeom prst="chevron">
            <a:avLst>
              <a:gd name="adj" fmla="val 50000"/>
            </a:avLst>
          </a:prstGeom>
          <a:solidFill>
            <a:srgbClr val="09AB93">
              <a:alpha val="60784"/>
            </a:srgbClr>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pitchFamily="34" charset="0"/>
              <a:ea typeface="Calibri"/>
              <a:cs typeface="Arial" panose="020B0604020202020204" pitchFamily="34" charset="0"/>
              <a:sym typeface="Calibri"/>
            </a:endParaRPr>
          </a:p>
        </p:txBody>
      </p:sp>
      <p:grpSp>
        <p:nvGrpSpPr>
          <p:cNvPr id="397" name="Google Shape;397;p34"/>
          <p:cNvGrpSpPr/>
          <p:nvPr/>
        </p:nvGrpSpPr>
        <p:grpSpPr>
          <a:xfrm>
            <a:off x="6843731" y="1124729"/>
            <a:ext cx="217564" cy="291221"/>
            <a:chOff x="6593" y="2995"/>
            <a:chExt cx="319" cy="427"/>
          </a:xfrm>
        </p:grpSpPr>
        <p:sp>
          <p:nvSpPr>
            <p:cNvPr id="398" name="Google Shape;398;p34"/>
            <p:cNvSpPr/>
            <p:nvPr/>
          </p:nvSpPr>
          <p:spPr>
            <a:xfrm>
              <a:off x="6672" y="3066"/>
              <a:ext cx="160" cy="160"/>
            </a:xfrm>
            <a:custGeom>
              <a:avLst/>
              <a:gdLst/>
              <a:ahLst/>
              <a:cxnLst/>
              <a:rect l="l" t="t" r="r" b="b"/>
              <a:pathLst>
                <a:path w="108" h="108" extrusionOk="0">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99" name="Google Shape;399;p34"/>
            <p:cNvSpPr/>
            <p:nvPr/>
          </p:nvSpPr>
          <p:spPr>
            <a:xfrm>
              <a:off x="6743" y="3031"/>
              <a:ext cx="18" cy="89"/>
            </a:xfrm>
            <a:custGeom>
              <a:avLst/>
              <a:gdLst/>
              <a:ahLst/>
              <a:cxnLst/>
              <a:rect l="l" t="t" r="r" b="b"/>
              <a:pathLst>
                <a:path w="12" h="60" extrusionOk="0">
                  <a:moveTo>
                    <a:pt x="6" y="60"/>
                  </a:moveTo>
                  <a:cubicBezTo>
                    <a:pt x="3" y="60"/>
                    <a:pt x="0" y="57"/>
                    <a:pt x="0" y="54"/>
                  </a:cubicBezTo>
                  <a:cubicBezTo>
                    <a:pt x="0" y="6"/>
                    <a:pt x="0" y="6"/>
                    <a:pt x="0" y="6"/>
                  </a:cubicBezTo>
                  <a:cubicBezTo>
                    <a:pt x="0" y="3"/>
                    <a:pt x="3" y="0"/>
                    <a:pt x="6" y="0"/>
                  </a:cubicBezTo>
                  <a:cubicBezTo>
                    <a:pt x="10" y="0"/>
                    <a:pt x="12" y="3"/>
                    <a:pt x="12" y="6"/>
                  </a:cubicBezTo>
                  <a:cubicBezTo>
                    <a:pt x="12" y="54"/>
                    <a:pt x="12" y="54"/>
                    <a:pt x="12" y="54"/>
                  </a:cubicBezTo>
                  <a:cubicBezTo>
                    <a:pt x="12" y="57"/>
                    <a:pt x="10" y="60"/>
                    <a:pt x="6" y="60"/>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400" name="Google Shape;400;p34"/>
            <p:cNvSpPr/>
            <p:nvPr/>
          </p:nvSpPr>
          <p:spPr>
            <a:xfrm>
              <a:off x="6779" y="3137"/>
              <a:ext cx="89"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401" name="Google Shape;401;p34"/>
            <p:cNvSpPr/>
            <p:nvPr/>
          </p:nvSpPr>
          <p:spPr>
            <a:xfrm>
              <a:off x="6743" y="3173"/>
              <a:ext cx="18" cy="89"/>
            </a:xfrm>
            <a:custGeom>
              <a:avLst/>
              <a:gdLst/>
              <a:ahLst/>
              <a:cxnLst/>
              <a:rect l="l" t="t" r="r" b="b"/>
              <a:pathLst>
                <a:path w="12" h="60" extrusionOk="0">
                  <a:moveTo>
                    <a:pt x="6" y="60"/>
                  </a:moveTo>
                  <a:cubicBezTo>
                    <a:pt x="3" y="60"/>
                    <a:pt x="0" y="57"/>
                    <a:pt x="0" y="54"/>
                  </a:cubicBezTo>
                  <a:cubicBezTo>
                    <a:pt x="0" y="6"/>
                    <a:pt x="0" y="6"/>
                    <a:pt x="0" y="6"/>
                  </a:cubicBezTo>
                  <a:cubicBezTo>
                    <a:pt x="0" y="3"/>
                    <a:pt x="3" y="0"/>
                    <a:pt x="6" y="0"/>
                  </a:cubicBezTo>
                  <a:cubicBezTo>
                    <a:pt x="10" y="0"/>
                    <a:pt x="12" y="3"/>
                    <a:pt x="12" y="6"/>
                  </a:cubicBezTo>
                  <a:cubicBezTo>
                    <a:pt x="12" y="54"/>
                    <a:pt x="12" y="54"/>
                    <a:pt x="12" y="54"/>
                  </a:cubicBezTo>
                  <a:cubicBezTo>
                    <a:pt x="12" y="57"/>
                    <a:pt x="10" y="60"/>
                    <a:pt x="6" y="60"/>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402" name="Google Shape;402;p34"/>
            <p:cNvSpPr/>
            <p:nvPr/>
          </p:nvSpPr>
          <p:spPr>
            <a:xfrm>
              <a:off x="6637" y="3137"/>
              <a:ext cx="89"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403" name="Google Shape;403;p34"/>
            <p:cNvSpPr/>
            <p:nvPr/>
          </p:nvSpPr>
          <p:spPr>
            <a:xfrm>
              <a:off x="6593" y="2995"/>
              <a:ext cx="319" cy="427"/>
            </a:xfrm>
            <a:custGeom>
              <a:avLst/>
              <a:gdLst/>
              <a:ahLst/>
              <a:cxnLst/>
              <a:rect l="l" t="t" r="r" b="b"/>
              <a:pathLst>
                <a:path w="216" h="288" extrusionOk="0">
                  <a:moveTo>
                    <a:pt x="108" y="288"/>
                  </a:moveTo>
                  <a:cubicBezTo>
                    <a:pt x="106" y="288"/>
                    <a:pt x="103" y="286"/>
                    <a:pt x="103" y="284"/>
                  </a:cubicBezTo>
                  <a:cubicBezTo>
                    <a:pt x="82" y="213"/>
                    <a:pt x="82" y="213"/>
                    <a:pt x="82" y="213"/>
                  </a:cubicBezTo>
                  <a:cubicBezTo>
                    <a:pt x="35" y="201"/>
                    <a:pt x="0" y="158"/>
                    <a:pt x="0" y="108"/>
                  </a:cubicBezTo>
                  <a:cubicBezTo>
                    <a:pt x="0" y="48"/>
                    <a:pt x="49" y="0"/>
                    <a:pt x="108" y="0"/>
                  </a:cubicBezTo>
                  <a:cubicBezTo>
                    <a:pt x="168" y="0"/>
                    <a:pt x="216" y="48"/>
                    <a:pt x="216" y="108"/>
                  </a:cubicBezTo>
                  <a:cubicBezTo>
                    <a:pt x="216" y="158"/>
                    <a:pt x="182" y="201"/>
                    <a:pt x="134" y="213"/>
                  </a:cubicBezTo>
                  <a:cubicBezTo>
                    <a:pt x="114" y="284"/>
                    <a:pt x="114" y="284"/>
                    <a:pt x="114" y="284"/>
                  </a:cubicBezTo>
                  <a:cubicBezTo>
                    <a:pt x="113" y="286"/>
                    <a:pt x="111" y="288"/>
                    <a:pt x="108" y="288"/>
                  </a:cubicBezTo>
                  <a:close/>
                  <a:moveTo>
                    <a:pt x="108" y="12"/>
                  </a:moveTo>
                  <a:cubicBezTo>
                    <a:pt x="56" y="12"/>
                    <a:pt x="12" y="55"/>
                    <a:pt x="12" y="108"/>
                  </a:cubicBezTo>
                  <a:cubicBezTo>
                    <a:pt x="12" y="153"/>
                    <a:pt x="44" y="193"/>
                    <a:pt x="88" y="202"/>
                  </a:cubicBezTo>
                  <a:cubicBezTo>
                    <a:pt x="91" y="202"/>
                    <a:pt x="92" y="204"/>
                    <a:pt x="93" y="206"/>
                  </a:cubicBezTo>
                  <a:cubicBezTo>
                    <a:pt x="108" y="260"/>
                    <a:pt x="108" y="260"/>
                    <a:pt x="108" y="260"/>
                  </a:cubicBezTo>
                  <a:cubicBezTo>
                    <a:pt x="124" y="206"/>
                    <a:pt x="124" y="206"/>
                    <a:pt x="124" y="206"/>
                  </a:cubicBezTo>
                  <a:cubicBezTo>
                    <a:pt x="124" y="204"/>
                    <a:pt x="126" y="202"/>
                    <a:pt x="128" y="202"/>
                  </a:cubicBezTo>
                  <a:cubicBezTo>
                    <a:pt x="172" y="193"/>
                    <a:pt x="204" y="153"/>
                    <a:pt x="204" y="108"/>
                  </a:cubicBezTo>
                  <a:cubicBezTo>
                    <a:pt x="204" y="55"/>
                    <a:pt x="161" y="12"/>
                    <a:pt x="108" y="12"/>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grpSp>
      <p:sp>
        <p:nvSpPr>
          <p:cNvPr id="404" name="Google Shape;404;p34"/>
          <p:cNvSpPr/>
          <p:nvPr/>
        </p:nvSpPr>
        <p:spPr>
          <a:xfrm>
            <a:off x="2384615" y="3628965"/>
            <a:ext cx="322485" cy="306075"/>
          </a:xfrm>
          <a:custGeom>
            <a:avLst/>
            <a:gdLst/>
            <a:ahLst/>
            <a:cxnLst/>
            <a:rect l="l" t="t" r="r" b="b"/>
            <a:pathLst>
              <a:path w="303" h="288" extrusionOk="0">
                <a:moveTo>
                  <a:pt x="279" y="163"/>
                </a:moveTo>
                <a:cubicBezTo>
                  <a:pt x="279" y="163"/>
                  <a:pt x="279" y="163"/>
                  <a:pt x="279" y="163"/>
                </a:cubicBezTo>
                <a:cubicBezTo>
                  <a:pt x="278" y="162"/>
                  <a:pt x="277" y="162"/>
                  <a:pt x="275" y="162"/>
                </a:cubicBezTo>
                <a:cubicBezTo>
                  <a:pt x="277" y="162"/>
                  <a:pt x="278" y="162"/>
                  <a:pt x="279" y="163"/>
                </a:cubicBezTo>
                <a:cubicBezTo>
                  <a:pt x="278" y="162"/>
                  <a:pt x="278" y="162"/>
                  <a:pt x="278" y="162"/>
                </a:cubicBezTo>
                <a:cubicBezTo>
                  <a:pt x="278" y="162"/>
                  <a:pt x="278" y="162"/>
                  <a:pt x="278" y="162"/>
                </a:cubicBezTo>
                <a:cubicBezTo>
                  <a:pt x="279" y="157"/>
                  <a:pt x="279" y="152"/>
                  <a:pt x="279" y="148"/>
                </a:cubicBezTo>
                <a:cubicBezTo>
                  <a:pt x="279" y="78"/>
                  <a:pt x="223" y="21"/>
                  <a:pt x="153" y="21"/>
                </a:cubicBezTo>
                <a:cubicBezTo>
                  <a:pt x="148" y="21"/>
                  <a:pt x="144" y="21"/>
                  <a:pt x="139" y="22"/>
                </a:cubicBezTo>
                <a:cubicBezTo>
                  <a:pt x="139" y="22"/>
                  <a:pt x="139" y="22"/>
                  <a:pt x="139" y="22"/>
                </a:cubicBezTo>
                <a:cubicBezTo>
                  <a:pt x="138" y="21"/>
                  <a:pt x="138" y="21"/>
                  <a:pt x="138" y="21"/>
                </a:cubicBezTo>
                <a:cubicBezTo>
                  <a:pt x="136" y="9"/>
                  <a:pt x="125" y="0"/>
                  <a:pt x="113" y="0"/>
                </a:cubicBezTo>
                <a:cubicBezTo>
                  <a:pt x="100" y="0"/>
                  <a:pt x="88" y="11"/>
                  <a:pt x="88" y="25"/>
                </a:cubicBezTo>
                <a:cubicBezTo>
                  <a:pt x="88" y="29"/>
                  <a:pt x="89" y="33"/>
                  <a:pt x="91" y="36"/>
                </a:cubicBezTo>
                <a:cubicBezTo>
                  <a:pt x="91" y="37"/>
                  <a:pt x="91" y="37"/>
                  <a:pt x="91" y="37"/>
                </a:cubicBezTo>
                <a:cubicBezTo>
                  <a:pt x="91" y="37"/>
                  <a:pt x="91" y="37"/>
                  <a:pt x="91" y="37"/>
                </a:cubicBezTo>
                <a:cubicBezTo>
                  <a:pt x="71" y="48"/>
                  <a:pt x="55" y="64"/>
                  <a:pt x="44" y="83"/>
                </a:cubicBezTo>
                <a:cubicBezTo>
                  <a:pt x="43" y="84"/>
                  <a:pt x="43" y="84"/>
                  <a:pt x="43" y="84"/>
                </a:cubicBezTo>
                <a:cubicBezTo>
                  <a:pt x="43" y="84"/>
                  <a:pt x="43" y="84"/>
                  <a:pt x="43" y="84"/>
                </a:cubicBezTo>
                <a:cubicBezTo>
                  <a:pt x="41" y="84"/>
                  <a:pt x="39" y="83"/>
                  <a:pt x="38" y="83"/>
                </a:cubicBezTo>
                <a:cubicBezTo>
                  <a:pt x="37" y="83"/>
                  <a:pt x="36" y="83"/>
                  <a:pt x="34" y="83"/>
                </a:cubicBezTo>
                <a:cubicBezTo>
                  <a:pt x="15" y="83"/>
                  <a:pt x="0" y="98"/>
                  <a:pt x="0" y="117"/>
                </a:cubicBezTo>
                <a:cubicBezTo>
                  <a:pt x="0" y="132"/>
                  <a:pt x="11" y="146"/>
                  <a:pt x="25" y="150"/>
                </a:cubicBezTo>
                <a:cubicBezTo>
                  <a:pt x="26" y="150"/>
                  <a:pt x="26" y="150"/>
                  <a:pt x="26" y="150"/>
                </a:cubicBezTo>
                <a:cubicBezTo>
                  <a:pt x="26" y="151"/>
                  <a:pt x="26" y="151"/>
                  <a:pt x="26" y="151"/>
                </a:cubicBezTo>
                <a:cubicBezTo>
                  <a:pt x="27" y="189"/>
                  <a:pt x="45" y="226"/>
                  <a:pt x="76" y="249"/>
                </a:cubicBezTo>
                <a:cubicBezTo>
                  <a:pt x="77" y="249"/>
                  <a:pt x="77" y="249"/>
                  <a:pt x="77" y="249"/>
                </a:cubicBezTo>
                <a:cubicBezTo>
                  <a:pt x="76" y="250"/>
                  <a:pt x="76" y="250"/>
                  <a:pt x="76" y="250"/>
                </a:cubicBezTo>
                <a:cubicBezTo>
                  <a:pt x="73" y="255"/>
                  <a:pt x="72" y="259"/>
                  <a:pt x="72" y="263"/>
                </a:cubicBezTo>
                <a:cubicBezTo>
                  <a:pt x="72" y="278"/>
                  <a:pt x="83" y="288"/>
                  <a:pt x="97" y="288"/>
                </a:cubicBezTo>
                <a:cubicBezTo>
                  <a:pt x="108" y="288"/>
                  <a:pt x="117" y="282"/>
                  <a:pt x="120" y="272"/>
                </a:cubicBezTo>
                <a:cubicBezTo>
                  <a:pt x="121" y="271"/>
                  <a:pt x="121" y="271"/>
                  <a:pt x="121" y="271"/>
                </a:cubicBezTo>
                <a:cubicBezTo>
                  <a:pt x="121" y="271"/>
                  <a:pt x="121" y="271"/>
                  <a:pt x="121" y="271"/>
                </a:cubicBezTo>
                <a:cubicBezTo>
                  <a:pt x="131" y="273"/>
                  <a:pt x="141" y="275"/>
                  <a:pt x="153" y="275"/>
                </a:cubicBezTo>
                <a:cubicBezTo>
                  <a:pt x="191" y="275"/>
                  <a:pt x="228" y="257"/>
                  <a:pt x="253" y="226"/>
                </a:cubicBezTo>
                <a:cubicBezTo>
                  <a:pt x="253" y="225"/>
                  <a:pt x="253" y="225"/>
                  <a:pt x="253" y="225"/>
                </a:cubicBezTo>
                <a:cubicBezTo>
                  <a:pt x="254" y="226"/>
                  <a:pt x="254" y="226"/>
                  <a:pt x="254" y="226"/>
                </a:cubicBezTo>
                <a:cubicBezTo>
                  <a:pt x="256" y="227"/>
                  <a:pt x="259" y="228"/>
                  <a:pt x="262" y="228"/>
                </a:cubicBezTo>
                <a:cubicBezTo>
                  <a:pt x="265" y="229"/>
                  <a:pt x="267" y="229"/>
                  <a:pt x="269" y="229"/>
                </a:cubicBezTo>
                <a:cubicBezTo>
                  <a:pt x="288" y="229"/>
                  <a:pt x="303" y="214"/>
                  <a:pt x="303" y="195"/>
                </a:cubicBezTo>
                <a:cubicBezTo>
                  <a:pt x="303" y="180"/>
                  <a:pt x="293" y="167"/>
                  <a:pt x="279" y="163"/>
                </a:cubicBezTo>
                <a:close/>
                <a:moveTo>
                  <a:pt x="253" y="165"/>
                </a:moveTo>
                <a:cubicBezTo>
                  <a:pt x="252" y="166"/>
                  <a:pt x="251" y="167"/>
                  <a:pt x="250" y="167"/>
                </a:cubicBezTo>
                <a:cubicBezTo>
                  <a:pt x="250" y="168"/>
                  <a:pt x="249" y="168"/>
                  <a:pt x="249" y="169"/>
                </a:cubicBezTo>
                <a:cubicBezTo>
                  <a:pt x="248" y="169"/>
                  <a:pt x="248" y="169"/>
                  <a:pt x="247" y="170"/>
                </a:cubicBezTo>
                <a:cubicBezTo>
                  <a:pt x="240" y="176"/>
                  <a:pt x="235" y="185"/>
                  <a:pt x="235" y="195"/>
                </a:cubicBezTo>
                <a:cubicBezTo>
                  <a:pt x="235" y="200"/>
                  <a:pt x="236" y="204"/>
                  <a:pt x="238" y="208"/>
                </a:cubicBezTo>
                <a:cubicBezTo>
                  <a:pt x="238" y="209"/>
                  <a:pt x="238" y="209"/>
                  <a:pt x="238" y="209"/>
                </a:cubicBezTo>
                <a:cubicBezTo>
                  <a:pt x="238" y="209"/>
                  <a:pt x="238" y="209"/>
                  <a:pt x="238" y="209"/>
                </a:cubicBezTo>
                <a:cubicBezTo>
                  <a:pt x="219" y="219"/>
                  <a:pt x="191" y="231"/>
                  <a:pt x="158" y="231"/>
                </a:cubicBezTo>
                <a:cubicBezTo>
                  <a:pt x="143" y="231"/>
                  <a:pt x="129" y="229"/>
                  <a:pt x="115" y="224"/>
                </a:cubicBezTo>
                <a:cubicBezTo>
                  <a:pt x="61" y="204"/>
                  <a:pt x="48" y="165"/>
                  <a:pt x="46" y="149"/>
                </a:cubicBezTo>
                <a:cubicBezTo>
                  <a:pt x="46" y="149"/>
                  <a:pt x="46" y="149"/>
                  <a:pt x="46" y="149"/>
                </a:cubicBezTo>
                <a:cubicBezTo>
                  <a:pt x="45" y="148"/>
                  <a:pt x="45" y="148"/>
                  <a:pt x="45" y="148"/>
                </a:cubicBezTo>
                <a:cubicBezTo>
                  <a:pt x="46" y="148"/>
                  <a:pt x="46" y="148"/>
                  <a:pt x="46" y="148"/>
                </a:cubicBezTo>
                <a:cubicBezTo>
                  <a:pt x="59" y="143"/>
                  <a:pt x="68" y="131"/>
                  <a:pt x="68" y="117"/>
                </a:cubicBezTo>
                <a:cubicBezTo>
                  <a:pt x="68" y="113"/>
                  <a:pt x="67" y="108"/>
                  <a:pt x="66" y="104"/>
                </a:cubicBezTo>
                <a:cubicBezTo>
                  <a:pt x="76" y="99"/>
                  <a:pt x="99" y="88"/>
                  <a:pt x="128" y="86"/>
                </a:cubicBezTo>
                <a:cubicBezTo>
                  <a:pt x="127" y="88"/>
                  <a:pt x="127" y="90"/>
                  <a:pt x="127" y="91"/>
                </a:cubicBezTo>
                <a:cubicBezTo>
                  <a:pt x="127" y="115"/>
                  <a:pt x="146" y="134"/>
                  <a:pt x="170" y="134"/>
                </a:cubicBezTo>
                <a:cubicBezTo>
                  <a:pt x="188" y="134"/>
                  <a:pt x="203" y="124"/>
                  <a:pt x="209" y="109"/>
                </a:cubicBezTo>
                <a:cubicBezTo>
                  <a:pt x="228" y="122"/>
                  <a:pt x="245" y="140"/>
                  <a:pt x="261" y="162"/>
                </a:cubicBezTo>
                <a:cubicBezTo>
                  <a:pt x="258" y="163"/>
                  <a:pt x="256" y="164"/>
                  <a:pt x="253" y="165"/>
                </a:cubicBezTo>
                <a:cubicBezTo>
                  <a:pt x="253" y="165"/>
                  <a:pt x="253" y="165"/>
                  <a:pt x="253" y="165"/>
                </a:cubicBezTo>
                <a:cubicBezTo>
                  <a:pt x="253" y="165"/>
                  <a:pt x="253" y="165"/>
                  <a:pt x="253" y="165"/>
                </a:cubicBezTo>
                <a:close/>
                <a:moveTo>
                  <a:pt x="250" y="168"/>
                </a:moveTo>
                <a:cubicBezTo>
                  <a:pt x="250" y="168"/>
                  <a:pt x="249" y="168"/>
                  <a:pt x="249" y="168"/>
                </a:cubicBezTo>
                <a:cubicBezTo>
                  <a:pt x="249" y="168"/>
                  <a:pt x="250" y="168"/>
                  <a:pt x="250" y="168"/>
                </a:cubicBezTo>
                <a:close/>
                <a:moveTo>
                  <a:pt x="247" y="170"/>
                </a:moveTo>
                <a:cubicBezTo>
                  <a:pt x="246" y="170"/>
                  <a:pt x="246" y="171"/>
                  <a:pt x="246" y="171"/>
                </a:cubicBezTo>
                <a:cubicBezTo>
                  <a:pt x="246" y="171"/>
                  <a:pt x="246" y="170"/>
                  <a:pt x="247" y="170"/>
                </a:cubicBezTo>
                <a:close/>
                <a:moveTo>
                  <a:pt x="243" y="174"/>
                </a:moveTo>
                <a:cubicBezTo>
                  <a:pt x="243" y="174"/>
                  <a:pt x="243" y="174"/>
                  <a:pt x="243" y="174"/>
                </a:cubicBezTo>
                <a:cubicBezTo>
                  <a:pt x="243" y="174"/>
                  <a:pt x="243" y="174"/>
                  <a:pt x="243" y="174"/>
                </a:cubicBezTo>
                <a:close/>
                <a:moveTo>
                  <a:pt x="241" y="177"/>
                </a:moveTo>
                <a:cubicBezTo>
                  <a:pt x="241" y="178"/>
                  <a:pt x="240" y="178"/>
                  <a:pt x="240" y="178"/>
                </a:cubicBezTo>
                <a:cubicBezTo>
                  <a:pt x="240" y="178"/>
                  <a:pt x="241" y="178"/>
                  <a:pt x="241" y="177"/>
                </a:cubicBezTo>
                <a:close/>
                <a:moveTo>
                  <a:pt x="239" y="181"/>
                </a:moveTo>
                <a:cubicBezTo>
                  <a:pt x="239" y="181"/>
                  <a:pt x="238" y="182"/>
                  <a:pt x="238" y="182"/>
                </a:cubicBezTo>
                <a:cubicBezTo>
                  <a:pt x="238" y="182"/>
                  <a:pt x="239" y="181"/>
                  <a:pt x="239" y="181"/>
                </a:cubicBezTo>
                <a:close/>
                <a:moveTo>
                  <a:pt x="237" y="186"/>
                </a:moveTo>
                <a:cubicBezTo>
                  <a:pt x="237" y="186"/>
                  <a:pt x="237" y="186"/>
                  <a:pt x="237" y="187"/>
                </a:cubicBezTo>
                <a:cubicBezTo>
                  <a:pt x="237" y="186"/>
                  <a:pt x="237" y="186"/>
                  <a:pt x="237" y="186"/>
                </a:cubicBezTo>
                <a:close/>
                <a:moveTo>
                  <a:pt x="236" y="190"/>
                </a:moveTo>
                <a:cubicBezTo>
                  <a:pt x="236" y="190"/>
                  <a:pt x="236" y="191"/>
                  <a:pt x="236" y="191"/>
                </a:cubicBezTo>
                <a:cubicBezTo>
                  <a:pt x="236" y="191"/>
                  <a:pt x="236" y="190"/>
                  <a:pt x="236" y="190"/>
                </a:cubicBezTo>
                <a:close/>
                <a:moveTo>
                  <a:pt x="139" y="91"/>
                </a:moveTo>
                <a:cubicBezTo>
                  <a:pt x="139" y="74"/>
                  <a:pt x="153" y="60"/>
                  <a:pt x="170" y="60"/>
                </a:cubicBezTo>
                <a:cubicBezTo>
                  <a:pt x="187" y="60"/>
                  <a:pt x="201" y="74"/>
                  <a:pt x="201" y="91"/>
                </a:cubicBezTo>
                <a:cubicBezTo>
                  <a:pt x="201" y="109"/>
                  <a:pt x="187" y="123"/>
                  <a:pt x="170" y="123"/>
                </a:cubicBezTo>
                <a:cubicBezTo>
                  <a:pt x="153" y="123"/>
                  <a:pt x="139" y="109"/>
                  <a:pt x="139" y="91"/>
                </a:cubicBezTo>
                <a:close/>
                <a:moveTo>
                  <a:pt x="113" y="11"/>
                </a:moveTo>
                <a:cubicBezTo>
                  <a:pt x="122" y="11"/>
                  <a:pt x="128" y="17"/>
                  <a:pt x="128" y="25"/>
                </a:cubicBezTo>
                <a:cubicBezTo>
                  <a:pt x="128" y="28"/>
                  <a:pt x="127" y="32"/>
                  <a:pt x="124" y="35"/>
                </a:cubicBezTo>
                <a:cubicBezTo>
                  <a:pt x="122" y="38"/>
                  <a:pt x="118" y="40"/>
                  <a:pt x="113" y="40"/>
                </a:cubicBezTo>
                <a:cubicBezTo>
                  <a:pt x="112" y="40"/>
                  <a:pt x="111" y="40"/>
                  <a:pt x="110" y="39"/>
                </a:cubicBezTo>
                <a:cubicBezTo>
                  <a:pt x="103" y="38"/>
                  <a:pt x="99" y="31"/>
                  <a:pt x="99" y="25"/>
                </a:cubicBezTo>
                <a:cubicBezTo>
                  <a:pt x="99" y="17"/>
                  <a:pt x="105" y="11"/>
                  <a:pt x="113" y="11"/>
                </a:cubicBezTo>
                <a:close/>
                <a:moveTo>
                  <a:pt x="52" y="88"/>
                </a:moveTo>
                <a:cubicBezTo>
                  <a:pt x="53" y="87"/>
                  <a:pt x="53" y="87"/>
                  <a:pt x="53" y="87"/>
                </a:cubicBezTo>
                <a:cubicBezTo>
                  <a:pt x="55" y="84"/>
                  <a:pt x="57" y="81"/>
                  <a:pt x="59" y="78"/>
                </a:cubicBezTo>
                <a:cubicBezTo>
                  <a:pt x="59" y="78"/>
                  <a:pt x="60" y="78"/>
                  <a:pt x="60" y="77"/>
                </a:cubicBezTo>
                <a:cubicBezTo>
                  <a:pt x="61" y="76"/>
                  <a:pt x="62" y="75"/>
                  <a:pt x="62" y="74"/>
                </a:cubicBezTo>
                <a:cubicBezTo>
                  <a:pt x="72" y="62"/>
                  <a:pt x="85" y="52"/>
                  <a:pt x="98" y="45"/>
                </a:cubicBezTo>
                <a:cubicBezTo>
                  <a:pt x="99" y="45"/>
                  <a:pt x="99" y="45"/>
                  <a:pt x="99" y="45"/>
                </a:cubicBezTo>
                <a:cubicBezTo>
                  <a:pt x="99" y="45"/>
                  <a:pt x="99" y="45"/>
                  <a:pt x="99" y="45"/>
                </a:cubicBezTo>
                <a:cubicBezTo>
                  <a:pt x="103" y="48"/>
                  <a:pt x="109" y="50"/>
                  <a:pt x="113" y="50"/>
                </a:cubicBezTo>
                <a:cubicBezTo>
                  <a:pt x="124" y="50"/>
                  <a:pt x="133" y="43"/>
                  <a:pt x="137" y="33"/>
                </a:cubicBezTo>
                <a:cubicBezTo>
                  <a:pt x="137" y="32"/>
                  <a:pt x="137" y="32"/>
                  <a:pt x="137" y="32"/>
                </a:cubicBezTo>
                <a:cubicBezTo>
                  <a:pt x="137" y="32"/>
                  <a:pt x="137" y="32"/>
                  <a:pt x="137" y="32"/>
                </a:cubicBezTo>
                <a:cubicBezTo>
                  <a:pt x="137" y="32"/>
                  <a:pt x="137" y="32"/>
                  <a:pt x="137" y="32"/>
                </a:cubicBezTo>
                <a:cubicBezTo>
                  <a:pt x="142" y="31"/>
                  <a:pt x="147" y="31"/>
                  <a:pt x="152" y="31"/>
                </a:cubicBezTo>
                <a:cubicBezTo>
                  <a:pt x="152" y="31"/>
                  <a:pt x="152" y="31"/>
                  <a:pt x="152" y="31"/>
                </a:cubicBezTo>
                <a:cubicBezTo>
                  <a:pt x="152" y="31"/>
                  <a:pt x="152" y="31"/>
                  <a:pt x="152" y="31"/>
                </a:cubicBezTo>
                <a:cubicBezTo>
                  <a:pt x="153" y="31"/>
                  <a:pt x="153" y="31"/>
                  <a:pt x="153" y="31"/>
                </a:cubicBezTo>
                <a:cubicBezTo>
                  <a:pt x="163" y="31"/>
                  <a:pt x="172" y="32"/>
                  <a:pt x="181" y="35"/>
                </a:cubicBezTo>
                <a:cubicBezTo>
                  <a:pt x="182" y="35"/>
                  <a:pt x="183" y="35"/>
                  <a:pt x="184" y="36"/>
                </a:cubicBezTo>
                <a:cubicBezTo>
                  <a:pt x="185" y="36"/>
                  <a:pt x="185" y="36"/>
                  <a:pt x="186" y="36"/>
                </a:cubicBezTo>
                <a:cubicBezTo>
                  <a:pt x="224" y="48"/>
                  <a:pt x="254" y="78"/>
                  <a:pt x="265" y="117"/>
                </a:cubicBezTo>
                <a:cubicBezTo>
                  <a:pt x="267" y="124"/>
                  <a:pt x="268" y="132"/>
                  <a:pt x="269" y="140"/>
                </a:cubicBezTo>
                <a:cubicBezTo>
                  <a:pt x="269" y="142"/>
                  <a:pt x="269" y="143"/>
                  <a:pt x="269" y="145"/>
                </a:cubicBezTo>
                <a:cubicBezTo>
                  <a:pt x="269" y="148"/>
                  <a:pt x="269" y="148"/>
                  <a:pt x="269" y="148"/>
                </a:cubicBezTo>
                <a:cubicBezTo>
                  <a:pt x="269" y="148"/>
                  <a:pt x="269" y="148"/>
                  <a:pt x="269" y="148"/>
                </a:cubicBezTo>
                <a:cubicBezTo>
                  <a:pt x="269" y="150"/>
                  <a:pt x="269" y="151"/>
                  <a:pt x="269" y="153"/>
                </a:cubicBezTo>
                <a:cubicBezTo>
                  <a:pt x="252" y="129"/>
                  <a:pt x="233" y="111"/>
                  <a:pt x="213" y="97"/>
                </a:cubicBezTo>
                <a:cubicBezTo>
                  <a:pt x="213" y="95"/>
                  <a:pt x="213" y="93"/>
                  <a:pt x="213" y="91"/>
                </a:cubicBezTo>
                <a:cubicBezTo>
                  <a:pt x="213" y="68"/>
                  <a:pt x="194" y="48"/>
                  <a:pt x="170" y="48"/>
                </a:cubicBezTo>
                <a:cubicBezTo>
                  <a:pt x="153" y="48"/>
                  <a:pt x="137" y="59"/>
                  <a:pt x="131" y="74"/>
                </a:cubicBezTo>
                <a:cubicBezTo>
                  <a:pt x="97" y="75"/>
                  <a:pt x="71" y="88"/>
                  <a:pt x="60" y="94"/>
                </a:cubicBezTo>
                <a:cubicBezTo>
                  <a:pt x="60" y="94"/>
                  <a:pt x="60" y="94"/>
                  <a:pt x="59" y="94"/>
                </a:cubicBezTo>
                <a:cubicBezTo>
                  <a:pt x="59" y="94"/>
                  <a:pt x="59" y="94"/>
                  <a:pt x="59" y="94"/>
                </a:cubicBezTo>
                <a:cubicBezTo>
                  <a:pt x="59" y="94"/>
                  <a:pt x="59" y="94"/>
                  <a:pt x="59" y="94"/>
                </a:cubicBezTo>
                <a:cubicBezTo>
                  <a:pt x="57" y="92"/>
                  <a:pt x="56" y="91"/>
                  <a:pt x="54" y="89"/>
                </a:cubicBezTo>
                <a:cubicBezTo>
                  <a:pt x="52" y="88"/>
                  <a:pt x="52" y="88"/>
                  <a:pt x="52" y="88"/>
                </a:cubicBezTo>
                <a:cubicBezTo>
                  <a:pt x="52" y="88"/>
                  <a:pt x="52" y="88"/>
                  <a:pt x="52" y="88"/>
                </a:cubicBezTo>
                <a:close/>
                <a:moveTo>
                  <a:pt x="10" y="117"/>
                </a:moveTo>
                <a:cubicBezTo>
                  <a:pt x="10" y="104"/>
                  <a:pt x="21" y="93"/>
                  <a:pt x="34" y="93"/>
                </a:cubicBezTo>
                <a:cubicBezTo>
                  <a:pt x="39" y="93"/>
                  <a:pt x="44" y="95"/>
                  <a:pt x="47" y="97"/>
                </a:cubicBezTo>
                <a:cubicBezTo>
                  <a:pt x="54" y="102"/>
                  <a:pt x="58" y="109"/>
                  <a:pt x="58" y="117"/>
                </a:cubicBezTo>
                <a:cubicBezTo>
                  <a:pt x="58" y="129"/>
                  <a:pt x="48" y="139"/>
                  <a:pt x="36" y="140"/>
                </a:cubicBezTo>
                <a:cubicBezTo>
                  <a:pt x="36" y="140"/>
                  <a:pt x="35" y="140"/>
                  <a:pt x="34" y="140"/>
                </a:cubicBezTo>
                <a:cubicBezTo>
                  <a:pt x="21" y="140"/>
                  <a:pt x="10" y="130"/>
                  <a:pt x="10" y="117"/>
                </a:cubicBezTo>
                <a:close/>
                <a:moveTo>
                  <a:pt x="97" y="278"/>
                </a:moveTo>
                <a:cubicBezTo>
                  <a:pt x="89" y="278"/>
                  <a:pt x="83" y="271"/>
                  <a:pt x="83" y="263"/>
                </a:cubicBezTo>
                <a:cubicBezTo>
                  <a:pt x="83" y="256"/>
                  <a:pt x="89" y="250"/>
                  <a:pt x="96" y="250"/>
                </a:cubicBezTo>
                <a:cubicBezTo>
                  <a:pt x="97" y="250"/>
                  <a:pt x="97" y="250"/>
                  <a:pt x="97" y="250"/>
                </a:cubicBezTo>
                <a:cubicBezTo>
                  <a:pt x="102" y="250"/>
                  <a:pt x="106" y="252"/>
                  <a:pt x="109" y="255"/>
                </a:cubicBezTo>
                <a:cubicBezTo>
                  <a:pt x="110" y="258"/>
                  <a:pt x="111" y="260"/>
                  <a:pt x="112" y="263"/>
                </a:cubicBezTo>
                <a:cubicBezTo>
                  <a:pt x="112" y="265"/>
                  <a:pt x="112" y="265"/>
                  <a:pt x="112" y="265"/>
                </a:cubicBezTo>
                <a:cubicBezTo>
                  <a:pt x="111" y="272"/>
                  <a:pt x="104" y="278"/>
                  <a:pt x="97" y="278"/>
                </a:cubicBezTo>
                <a:close/>
                <a:moveTo>
                  <a:pt x="245" y="219"/>
                </a:moveTo>
                <a:cubicBezTo>
                  <a:pt x="222" y="248"/>
                  <a:pt x="189" y="264"/>
                  <a:pt x="153" y="264"/>
                </a:cubicBezTo>
                <a:cubicBezTo>
                  <a:pt x="141" y="264"/>
                  <a:pt x="131" y="263"/>
                  <a:pt x="122" y="261"/>
                </a:cubicBezTo>
                <a:cubicBezTo>
                  <a:pt x="121" y="261"/>
                  <a:pt x="121" y="261"/>
                  <a:pt x="121" y="261"/>
                </a:cubicBezTo>
                <a:cubicBezTo>
                  <a:pt x="121" y="260"/>
                  <a:pt x="121" y="260"/>
                  <a:pt x="121" y="260"/>
                </a:cubicBezTo>
                <a:cubicBezTo>
                  <a:pt x="121" y="260"/>
                  <a:pt x="121" y="260"/>
                  <a:pt x="121" y="260"/>
                </a:cubicBezTo>
                <a:cubicBezTo>
                  <a:pt x="119" y="248"/>
                  <a:pt x="110" y="239"/>
                  <a:pt x="97" y="239"/>
                </a:cubicBezTo>
                <a:cubicBezTo>
                  <a:pt x="93" y="239"/>
                  <a:pt x="89" y="240"/>
                  <a:pt x="85" y="242"/>
                </a:cubicBezTo>
                <a:cubicBezTo>
                  <a:pt x="84" y="242"/>
                  <a:pt x="84" y="242"/>
                  <a:pt x="84" y="242"/>
                </a:cubicBezTo>
                <a:cubicBezTo>
                  <a:pt x="84" y="242"/>
                  <a:pt x="84" y="242"/>
                  <a:pt x="84" y="242"/>
                </a:cubicBezTo>
                <a:cubicBezTo>
                  <a:pt x="84" y="242"/>
                  <a:pt x="84" y="242"/>
                  <a:pt x="84" y="242"/>
                </a:cubicBezTo>
                <a:cubicBezTo>
                  <a:pt x="73" y="234"/>
                  <a:pt x="63" y="224"/>
                  <a:pt x="56" y="213"/>
                </a:cubicBezTo>
                <a:cubicBezTo>
                  <a:pt x="55" y="211"/>
                  <a:pt x="54" y="209"/>
                  <a:pt x="52" y="207"/>
                </a:cubicBezTo>
                <a:cubicBezTo>
                  <a:pt x="45" y="195"/>
                  <a:pt x="40" y="181"/>
                  <a:pt x="38" y="166"/>
                </a:cubicBezTo>
                <a:cubicBezTo>
                  <a:pt x="38" y="165"/>
                  <a:pt x="38" y="165"/>
                  <a:pt x="38" y="165"/>
                </a:cubicBezTo>
                <a:cubicBezTo>
                  <a:pt x="39" y="165"/>
                  <a:pt x="39" y="165"/>
                  <a:pt x="39" y="165"/>
                </a:cubicBezTo>
                <a:cubicBezTo>
                  <a:pt x="40" y="166"/>
                  <a:pt x="40" y="166"/>
                  <a:pt x="40" y="166"/>
                </a:cubicBezTo>
                <a:cubicBezTo>
                  <a:pt x="45" y="183"/>
                  <a:pt x="62" y="216"/>
                  <a:pt x="112" y="233"/>
                </a:cubicBezTo>
                <a:cubicBezTo>
                  <a:pt x="126" y="238"/>
                  <a:pt x="141" y="241"/>
                  <a:pt x="159" y="241"/>
                </a:cubicBezTo>
                <a:cubicBezTo>
                  <a:pt x="197" y="241"/>
                  <a:pt x="228" y="227"/>
                  <a:pt x="243" y="218"/>
                </a:cubicBezTo>
                <a:cubicBezTo>
                  <a:pt x="243" y="218"/>
                  <a:pt x="243" y="218"/>
                  <a:pt x="243" y="218"/>
                </a:cubicBezTo>
                <a:cubicBezTo>
                  <a:pt x="244" y="218"/>
                  <a:pt x="244" y="218"/>
                  <a:pt x="244" y="218"/>
                </a:cubicBezTo>
                <a:cubicBezTo>
                  <a:pt x="246" y="218"/>
                  <a:pt x="246" y="218"/>
                  <a:pt x="246" y="218"/>
                </a:cubicBezTo>
                <a:cubicBezTo>
                  <a:pt x="245" y="219"/>
                  <a:pt x="245" y="219"/>
                  <a:pt x="245" y="219"/>
                </a:cubicBezTo>
                <a:close/>
                <a:moveTo>
                  <a:pt x="270" y="219"/>
                </a:moveTo>
                <a:cubicBezTo>
                  <a:pt x="269" y="219"/>
                  <a:pt x="269" y="219"/>
                  <a:pt x="269" y="219"/>
                </a:cubicBezTo>
                <a:cubicBezTo>
                  <a:pt x="256" y="219"/>
                  <a:pt x="246" y="208"/>
                  <a:pt x="246" y="195"/>
                </a:cubicBezTo>
                <a:cubicBezTo>
                  <a:pt x="246" y="182"/>
                  <a:pt x="256" y="171"/>
                  <a:pt x="269" y="171"/>
                </a:cubicBezTo>
                <a:cubicBezTo>
                  <a:pt x="282" y="171"/>
                  <a:pt x="293" y="182"/>
                  <a:pt x="293" y="195"/>
                </a:cubicBezTo>
                <a:cubicBezTo>
                  <a:pt x="293" y="208"/>
                  <a:pt x="282" y="219"/>
                  <a:pt x="270" y="219"/>
                </a:cubicBezTo>
                <a:close/>
              </a:path>
            </a:pathLst>
          </a:custGeom>
          <a:solidFill>
            <a:schemeClr val="accent5">
              <a:lumMod val="60000"/>
              <a:lumOff val="40000"/>
            </a:schemeClr>
          </a:solidFill>
          <a:ln w="9525" cap="flat" cmpd="sng">
            <a:solidFill>
              <a:srgbClr val="09AB9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406" name="Google Shape;406;p34"/>
          <p:cNvSpPr/>
          <p:nvPr/>
        </p:nvSpPr>
        <p:spPr>
          <a:xfrm>
            <a:off x="8337878" y="3692213"/>
            <a:ext cx="280896" cy="280896"/>
          </a:xfrm>
          <a:custGeom>
            <a:avLst/>
            <a:gdLst/>
            <a:ahLst/>
            <a:cxnLst/>
            <a:rect l="l" t="t" r="r" b="b"/>
            <a:pathLst>
              <a:path w="12800" h="12800" extrusionOk="0">
                <a:moveTo>
                  <a:pt x="11636" y="10473"/>
                </a:moveTo>
                <a:cubicBezTo>
                  <a:pt x="11636" y="10473"/>
                  <a:pt x="12800" y="10473"/>
                  <a:pt x="12800" y="9309"/>
                </a:cubicBezTo>
                <a:lnTo>
                  <a:pt x="12800" y="1164"/>
                </a:lnTo>
                <a:cubicBezTo>
                  <a:pt x="12800" y="0"/>
                  <a:pt x="11636" y="0"/>
                  <a:pt x="11636" y="0"/>
                </a:cubicBezTo>
                <a:lnTo>
                  <a:pt x="1164" y="0"/>
                </a:lnTo>
                <a:cubicBezTo>
                  <a:pt x="1164" y="0"/>
                  <a:pt x="0" y="0"/>
                  <a:pt x="0" y="1164"/>
                </a:cubicBezTo>
                <a:lnTo>
                  <a:pt x="0" y="9309"/>
                </a:lnTo>
                <a:cubicBezTo>
                  <a:pt x="0" y="10473"/>
                  <a:pt x="1164" y="10473"/>
                  <a:pt x="1164" y="10473"/>
                </a:cubicBezTo>
                <a:lnTo>
                  <a:pt x="4538" y="10473"/>
                </a:lnTo>
                <a:lnTo>
                  <a:pt x="4538" y="11636"/>
                </a:lnTo>
                <a:lnTo>
                  <a:pt x="3491" y="12800"/>
                </a:lnTo>
                <a:lnTo>
                  <a:pt x="9309" y="12800"/>
                </a:lnTo>
                <a:lnTo>
                  <a:pt x="8029" y="11636"/>
                </a:lnTo>
                <a:lnTo>
                  <a:pt x="8029" y="10473"/>
                </a:lnTo>
                <a:lnTo>
                  <a:pt x="11636" y="10473"/>
                </a:lnTo>
                <a:close/>
                <a:moveTo>
                  <a:pt x="582" y="1187"/>
                </a:moveTo>
                <a:cubicBezTo>
                  <a:pt x="582" y="582"/>
                  <a:pt x="1164" y="582"/>
                  <a:pt x="1164" y="582"/>
                </a:cubicBezTo>
                <a:lnTo>
                  <a:pt x="11636" y="582"/>
                </a:lnTo>
                <a:cubicBezTo>
                  <a:pt x="11636" y="582"/>
                  <a:pt x="12218" y="582"/>
                  <a:pt x="12218" y="1187"/>
                </a:cubicBezTo>
                <a:lnTo>
                  <a:pt x="12218" y="7564"/>
                </a:lnTo>
                <a:lnTo>
                  <a:pt x="582" y="7564"/>
                </a:lnTo>
                <a:lnTo>
                  <a:pt x="582" y="1187"/>
                </a:lnTo>
                <a:close/>
                <a:moveTo>
                  <a:pt x="4767" y="12154"/>
                </a:moveTo>
                <a:lnTo>
                  <a:pt x="5116" y="11636"/>
                </a:lnTo>
                <a:lnTo>
                  <a:pt x="5116" y="10473"/>
                </a:lnTo>
                <a:lnTo>
                  <a:pt x="7447" y="10473"/>
                </a:lnTo>
                <a:lnTo>
                  <a:pt x="7447" y="11636"/>
                </a:lnTo>
                <a:lnTo>
                  <a:pt x="7928" y="12154"/>
                </a:lnTo>
                <a:lnTo>
                  <a:pt x="4767" y="12154"/>
                </a:lnTo>
                <a:close/>
                <a:moveTo>
                  <a:pt x="1164" y="9891"/>
                </a:moveTo>
                <a:cubicBezTo>
                  <a:pt x="1164" y="9891"/>
                  <a:pt x="582" y="9891"/>
                  <a:pt x="582" y="9286"/>
                </a:cubicBezTo>
                <a:lnTo>
                  <a:pt x="582" y="8145"/>
                </a:lnTo>
                <a:lnTo>
                  <a:pt x="12218" y="8145"/>
                </a:lnTo>
                <a:lnTo>
                  <a:pt x="12218" y="9286"/>
                </a:lnTo>
                <a:cubicBezTo>
                  <a:pt x="12218" y="9891"/>
                  <a:pt x="11636" y="9891"/>
                  <a:pt x="11636" y="9891"/>
                </a:cubicBezTo>
                <a:lnTo>
                  <a:pt x="1164" y="9891"/>
                </a:lnTo>
                <a:close/>
              </a:path>
            </a:pathLst>
          </a:custGeom>
          <a:solidFill>
            <a:schemeClr val="accent1"/>
          </a:solidFill>
          <a:ln w="12700" cap="flat" cmpd="sng">
            <a:solidFill>
              <a:srgbClr val="09AB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pitchFamily="34" charset="0"/>
              <a:ea typeface="Calibri"/>
              <a:cs typeface="Arial" panose="020B0604020202020204" pitchFamily="34" charset="0"/>
              <a:sym typeface="Calibri"/>
            </a:endParaRPr>
          </a:p>
        </p:txBody>
      </p:sp>
      <p:sp>
        <p:nvSpPr>
          <p:cNvPr id="46" name="iconfont-1191-801512">
            <a:extLst>
              <a:ext uri="{FF2B5EF4-FFF2-40B4-BE49-F238E27FC236}">
                <a16:creationId xmlns:a16="http://schemas.microsoft.com/office/drawing/2014/main" id="{D8A7069B-0CAB-8248-BBF7-E829211C23DB}"/>
              </a:ext>
            </a:extLst>
          </p:cNvPr>
          <p:cNvSpPr>
            <a:spLocks noChangeAspect="1"/>
          </p:cNvSpPr>
          <p:nvPr/>
        </p:nvSpPr>
        <p:spPr>
          <a:xfrm>
            <a:off x="4660593" y="4961517"/>
            <a:ext cx="230300" cy="237630"/>
          </a:xfrm>
          <a:custGeom>
            <a:avLst/>
            <a:gdLst>
              <a:gd name="T0" fmla="*/ 40 w 7790"/>
              <a:gd name="T1" fmla="*/ 0 h 8036"/>
              <a:gd name="T2" fmla="*/ 3458 w 7790"/>
              <a:gd name="T3" fmla="*/ 0 h 8036"/>
              <a:gd name="T4" fmla="*/ 3458 w 7790"/>
              <a:gd name="T5" fmla="*/ 3418 h 8036"/>
              <a:gd name="T6" fmla="*/ 40 w 7790"/>
              <a:gd name="T7" fmla="*/ 3418 h 8036"/>
              <a:gd name="T8" fmla="*/ 40 w 7790"/>
              <a:gd name="T9" fmla="*/ 0 h 8036"/>
              <a:gd name="T10" fmla="*/ 7790 w 7790"/>
              <a:gd name="T11" fmla="*/ 1695 h 8036"/>
              <a:gd name="T12" fmla="*/ 6170 w 7790"/>
              <a:gd name="T13" fmla="*/ 103 h 8036"/>
              <a:gd name="T14" fmla="*/ 4577 w 7790"/>
              <a:gd name="T15" fmla="*/ 1723 h 8036"/>
              <a:gd name="T16" fmla="*/ 6198 w 7790"/>
              <a:gd name="T17" fmla="*/ 3316 h 8036"/>
              <a:gd name="T18" fmla="*/ 7790 w 7790"/>
              <a:gd name="T19" fmla="*/ 1695 h 8036"/>
              <a:gd name="T20" fmla="*/ 0 w 7790"/>
              <a:gd name="T21" fmla="*/ 4618 h 8036"/>
              <a:gd name="T22" fmla="*/ 3417 w 7790"/>
              <a:gd name="T23" fmla="*/ 4618 h 8036"/>
              <a:gd name="T24" fmla="*/ 3417 w 7790"/>
              <a:gd name="T25" fmla="*/ 8036 h 8036"/>
              <a:gd name="T26" fmla="*/ 0 w 7790"/>
              <a:gd name="T27" fmla="*/ 8036 h 8036"/>
              <a:gd name="T28" fmla="*/ 0 w 7790"/>
              <a:gd name="T29" fmla="*/ 4618 h 8036"/>
              <a:gd name="T30" fmla="*/ 4353 w 7790"/>
              <a:gd name="T31" fmla="*/ 4618 h 8036"/>
              <a:gd name="T32" fmla="*/ 7770 w 7790"/>
              <a:gd name="T33" fmla="*/ 4618 h 8036"/>
              <a:gd name="T34" fmla="*/ 7770 w 7790"/>
              <a:gd name="T35" fmla="*/ 8036 h 8036"/>
              <a:gd name="T36" fmla="*/ 4353 w 7790"/>
              <a:gd name="T37" fmla="*/ 8036 h 8036"/>
              <a:gd name="T38" fmla="*/ 4353 w 7790"/>
              <a:gd name="T39" fmla="*/ 4618 h 8036"/>
              <a:gd name="T40" fmla="*/ 4353 w 7790"/>
              <a:gd name="T41" fmla="*/ 4618 h 8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90" h="8036">
                <a:moveTo>
                  <a:pt x="40" y="0"/>
                </a:moveTo>
                <a:lnTo>
                  <a:pt x="3458" y="0"/>
                </a:lnTo>
                <a:lnTo>
                  <a:pt x="3458" y="3418"/>
                </a:lnTo>
                <a:lnTo>
                  <a:pt x="40" y="3418"/>
                </a:lnTo>
                <a:lnTo>
                  <a:pt x="40" y="0"/>
                </a:lnTo>
                <a:close/>
                <a:moveTo>
                  <a:pt x="7790" y="1695"/>
                </a:moveTo>
                <a:lnTo>
                  <a:pt x="6170" y="103"/>
                </a:lnTo>
                <a:lnTo>
                  <a:pt x="4577" y="1723"/>
                </a:lnTo>
                <a:lnTo>
                  <a:pt x="6198" y="3316"/>
                </a:lnTo>
                <a:lnTo>
                  <a:pt x="7790" y="1695"/>
                </a:lnTo>
                <a:close/>
                <a:moveTo>
                  <a:pt x="0" y="4618"/>
                </a:moveTo>
                <a:lnTo>
                  <a:pt x="3417" y="4618"/>
                </a:lnTo>
                <a:lnTo>
                  <a:pt x="3417" y="8036"/>
                </a:lnTo>
                <a:lnTo>
                  <a:pt x="0" y="8036"/>
                </a:lnTo>
                <a:lnTo>
                  <a:pt x="0" y="4618"/>
                </a:lnTo>
                <a:close/>
                <a:moveTo>
                  <a:pt x="4353" y="4618"/>
                </a:moveTo>
                <a:lnTo>
                  <a:pt x="7770" y="4618"/>
                </a:lnTo>
                <a:lnTo>
                  <a:pt x="7770" y="8036"/>
                </a:lnTo>
                <a:lnTo>
                  <a:pt x="4353" y="8036"/>
                </a:lnTo>
                <a:lnTo>
                  <a:pt x="4353" y="4618"/>
                </a:lnTo>
                <a:close/>
                <a:moveTo>
                  <a:pt x="4353" y="4618"/>
                </a:moveTo>
                <a:close/>
              </a:path>
            </a:pathLst>
          </a:custGeom>
          <a:solidFill>
            <a:srgbClr val="09AB93"/>
          </a:solidFill>
          <a:ln>
            <a:solidFill>
              <a:srgbClr val="09A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7" name="Google Shape;454;p35">
            <a:extLst>
              <a:ext uri="{FF2B5EF4-FFF2-40B4-BE49-F238E27FC236}">
                <a16:creationId xmlns:a16="http://schemas.microsoft.com/office/drawing/2014/main" id="{EE06B6F5-6B2D-0D4A-9625-4280595920BF}"/>
              </a:ext>
            </a:extLst>
          </p:cNvPr>
          <p:cNvCxnSpPr/>
          <p:nvPr/>
        </p:nvCxnSpPr>
        <p:spPr>
          <a:xfrm>
            <a:off x="334943" y="4817931"/>
            <a:ext cx="11471568" cy="0"/>
          </a:xfrm>
          <a:prstGeom prst="straightConnector1">
            <a:avLst/>
          </a:prstGeom>
          <a:noFill/>
          <a:ln w="19050" cap="flat" cmpd="sng">
            <a:solidFill>
              <a:srgbClr val="BFBFBF"/>
            </a:solidFill>
            <a:prstDash val="lgDash"/>
            <a:miter lim="800000"/>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2"/>
          <p:cNvSpPr txBox="1"/>
          <p:nvPr/>
        </p:nvSpPr>
        <p:spPr>
          <a:xfrm>
            <a:off x="6269775" y="4107800"/>
            <a:ext cx="5311800" cy="1813543"/>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900" dirty="0">
              <a:solidFill>
                <a:srgbClr val="292929"/>
              </a:solidFill>
              <a:highlight>
                <a:srgbClr val="FFFFFF"/>
              </a:highlight>
              <a:latin typeface="Arial" panose="020B0604020202020204" pitchFamily="34" charset="0"/>
              <a:ea typeface="Calibri"/>
              <a:cs typeface="Arial" panose="020B0604020202020204" pitchFamily="34" charset="0"/>
              <a:sym typeface="Calibri"/>
            </a:endParaRPr>
          </a:p>
          <a:p>
            <a:pPr marL="457200" lvl="0" indent="-349250" rtl="0">
              <a:lnSpc>
                <a:spcPct val="150000"/>
              </a:lnSpc>
              <a:spcBef>
                <a:spcPts val="0"/>
              </a:spcBef>
              <a:spcAft>
                <a:spcPts val="0"/>
              </a:spcAft>
              <a:buClr>
                <a:srgbClr val="292929"/>
              </a:buClr>
              <a:buSzPts val="1900"/>
              <a:buFont typeface="Calibri"/>
              <a:buChar char="❏"/>
            </a:pPr>
            <a:r>
              <a:rPr lang="en-GB" dirty="0">
                <a:solidFill>
                  <a:srgbClr val="292929"/>
                </a:solidFill>
                <a:highlight>
                  <a:srgbClr val="FFFFFF"/>
                </a:highlight>
                <a:latin typeface="Arial" panose="020B0604020202020204" pitchFamily="34" charset="0"/>
                <a:ea typeface="Calibri"/>
                <a:cs typeface="Arial" panose="020B0604020202020204" pitchFamily="34" charset="0"/>
                <a:sym typeface="Calibri"/>
              </a:rPr>
              <a:t>Memory Collaborative Methods</a:t>
            </a:r>
            <a:endParaRPr dirty="0">
              <a:solidFill>
                <a:srgbClr val="292929"/>
              </a:solidFill>
              <a:highlight>
                <a:srgbClr val="FFFFFF"/>
              </a:highlight>
              <a:latin typeface="Arial" panose="020B0604020202020204" pitchFamily="34" charset="0"/>
              <a:ea typeface="Calibri"/>
              <a:cs typeface="Arial" panose="020B0604020202020204" pitchFamily="34" charset="0"/>
              <a:sym typeface="Calibri"/>
            </a:endParaRPr>
          </a:p>
          <a:p>
            <a:pPr marL="457200" lvl="0" indent="-349250" rtl="0">
              <a:lnSpc>
                <a:spcPct val="150000"/>
              </a:lnSpc>
              <a:spcBef>
                <a:spcPts val="0"/>
              </a:spcBef>
              <a:spcAft>
                <a:spcPts val="0"/>
              </a:spcAft>
              <a:buClr>
                <a:srgbClr val="292929"/>
              </a:buClr>
              <a:buSzPts val="1900"/>
              <a:buFont typeface="Calibri"/>
              <a:buChar char="❏"/>
            </a:pPr>
            <a:r>
              <a:rPr lang="en-GB" dirty="0">
                <a:solidFill>
                  <a:srgbClr val="292929"/>
                </a:solidFill>
                <a:highlight>
                  <a:srgbClr val="FFFFFF"/>
                </a:highlight>
                <a:latin typeface="Arial" panose="020B0604020202020204" pitchFamily="34" charset="0"/>
                <a:ea typeface="Calibri"/>
                <a:cs typeface="Arial" panose="020B0604020202020204" pitchFamily="34" charset="0"/>
                <a:sym typeface="Calibri"/>
              </a:rPr>
              <a:t>User-item Interactions Matrix</a:t>
            </a:r>
            <a:endParaRPr dirty="0">
              <a:solidFill>
                <a:srgbClr val="292929"/>
              </a:solidFill>
              <a:highlight>
                <a:srgbClr val="FFFFFF"/>
              </a:highlight>
              <a:latin typeface="Arial" panose="020B0604020202020204" pitchFamily="34" charset="0"/>
              <a:ea typeface="Calibri"/>
              <a:cs typeface="Arial" panose="020B0604020202020204" pitchFamily="34" charset="0"/>
              <a:sym typeface="Calibri"/>
            </a:endParaRPr>
          </a:p>
          <a:p>
            <a:pPr marL="457200" lvl="0" indent="-349250" rtl="0">
              <a:lnSpc>
                <a:spcPct val="150000"/>
              </a:lnSpc>
              <a:spcBef>
                <a:spcPts val="0"/>
              </a:spcBef>
              <a:spcAft>
                <a:spcPts val="0"/>
              </a:spcAft>
              <a:buClr>
                <a:srgbClr val="292929"/>
              </a:buClr>
              <a:buSzPts val="1900"/>
              <a:buFont typeface="Calibri"/>
              <a:buChar char="❏"/>
            </a:pPr>
            <a:r>
              <a:rPr lang="en-GB" dirty="0">
                <a:solidFill>
                  <a:srgbClr val="292929"/>
                </a:solidFill>
                <a:highlight>
                  <a:srgbClr val="FFFFFF"/>
                </a:highlight>
                <a:latin typeface="Arial" panose="020B0604020202020204" pitchFamily="34" charset="0"/>
                <a:ea typeface="Calibri"/>
                <a:cs typeface="Arial" panose="020B0604020202020204" pitchFamily="34" charset="0"/>
                <a:sym typeface="Calibri"/>
              </a:rPr>
              <a:t>User-user Method</a:t>
            </a:r>
            <a:endParaRPr dirty="0">
              <a:solidFill>
                <a:srgbClr val="292929"/>
              </a:solidFill>
              <a:highlight>
                <a:srgbClr val="FFFFFF"/>
              </a:highlight>
              <a:latin typeface="Arial" panose="020B0604020202020204" pitchFamily="34" charset="0"/>
              <a:ea typeface="Calibri"/>
              <a:cs typeface="Arial" panose="020B0604020202020204" pitchFamily="34" charset="0"/>
              <a:sym typeface="Calibri"/>
            </a:endParaRPr>
          </a:p>
          <a:p>
            <a:pPr marL="457200" lvl="0" indent="-349250" rtl="0">
              <a:lnSpc>
                <a:spcPct val="150000"/>
              </a:lnSpc>
              <a:spcBef>
                <a:spcPts val="0"/>
              </a:spcBef>
              <a:spcAft>
                <a:spcPts val="0"/>
              </a:spcAft>
              <a:buClr>
                <a:srgbClr val="292929"/>
              </a:buClr>
              <a:buSzPts val="1900"/>
              <a:buFont typeface="Calibri"/>
              <a:buChar char="❏"/>
            </a:pPr>
            <a:r>
              <a:rPr lang="en-GB" dirty="0">
                <a:solidFill>
                  <a:srgbClr val="292929"/>
                </a:solidFill>
                <a:highlight>
                  <a:srgbClr val="FFFFFF"/>
                </a:highlight>
                <a:latin typeface="Arial" panose="020B0604020202020204" pitchFamily="34" charset="0"/>
                <a:ea typeface="Calibri"/>
                <a:cs typeface="Arial" panose="020B0604020202020204" pitchFamily="34" charset="0"/>
                <a:sym typeface="Calibri"/>
              </a:rPr>
              <a:t>Matrix Factorisation</a:t>
            </a:r>
            <a:endParaRPr dirty="0">
              <a:solidFill>
                <a:srgbClr val="292929"/>
              </a:solidFill>
              <a:highlight>
                <a:srgbClr val="FFFFFF"/>
              </a:highlight>
              <a:latin typeface="Arial" panose="020B0604020202020204" pitchFamily="34" charset="0"/>
              <a:ea typeface="Calibri"/>
              <a:cs typeface="Arial" panose="020B0604020202020204" pitchFamily="34" charset="0"/>
              <a:sym typeface="Calibri"/>
            </a:endParaRPr>
          </a:p>
        </p:txBody>
      </p:sp>
      <p:sp>
        <p:nvSpPr>
          <p:cNvPr id="313" name="Google Shape;313;p32"/>
          <p:cNvSpPr txBox="1">
            <a:spLocks noGrp="1"/>
          </p:cNvSpPr>
          <p:nvPr>
            <p:ph type="title"/>
          </p:nvPr>
        </p:nvSpPr>
        <p:spPr>
          <a:xfrm>
            <a:off x="311801" y="136943"/>
            <a:ext cx="11512200" cy="431100"/>
          </a:xfrm>
          <a:prstGeom prst="rect">
            <a:avLst/>
          </a:prstGeom>
        </p:spPr>
        <p:txBody>
          <a:bodyPr spcFirstLastPara="1" wrap="square" lIns="0" tIns="0" rIns="0" bIns="0" anchor="ctr" anchorCtr="0">
            <a:sp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Big Data Technology</a:t>
            </a:r>
            <a:endParaRPr>
              <a:latin typeface="Arial" panose="020B0604020202020204" pitchFamily="34" charset="0"/>
              <a:cs typeface="Arial" panose="020B0604020202020204" pitchFamily="34" charset="0"/>
            </a:endParaRPr>
          </a:p>
        </p:txBody>
      </p:sp>
      <p:sp>
        <p:nvSpPr>
          <p:cNvPr id="314" name="Google Shape;314;p32"/>
          <p:cNvSpPr txBox="1">
            <a:spLocks noGrp="1"/>
          </p:cNvSpPr>
          <p:nvPr>
            <p:ph type="body" idx="1"/>
          </p:nvPr>
        </p:nvSpPr>
        <p:spPr>
          <a:xfrm>
            <a:off x="334962" y="579346"/>
            <a:ext cx="11522400" cy="377539"/>
          </a:xfrm>
          <a:prstGeom prst="rect">
            <a:avLst/>
          </a:prstGeom>
        </p:spPr>
        <p:txBody>
          <a:bodyPr spcFirstLastPara="1" wrap="square" lIns="0" tIns="0" rIns="0" bIns="0" anchor="t" anchorCtr="0">
            <a:spAutoFit/>
          </a:bodyPr>
          <a:lstStyle/>
          <a:p>
            <a:pPr marL="0" lvl="0" indent="0" algn="l" rtl="0">
              <a:spcBef>
                <a:spcPts val="1000"/>
              </a:spcBef>
              <a:spcAft>
                <a:spcPts val="0"/>
              </a:spcAft>
              <a:buNone/>
            </a:pPr>
            <a:r>
              <a:rPr lang="en-GB" dirty="0">
                <a:latin typeface="Arial" panose="020B0604020202020204" pitchFamily="34" charset="0"/>
                <a:cs typeface="Arial" panose="020B0604020202020204" pitchFamily="34" charset="0"/>
              </a:rPr>
              <a:t>Key big data technologies involved in the proposal</a:t>
            </a:r>
            <a:endParaRPr dirty="0">
              <a:latin typeface="Arial" panose="020B0604020202020204" pitchFamily="34" charset="0"/>
              <a:cs typeface="Arial" panose="020B0604020202020204" pitchFamily="34" charset="0"/>
            </a:endParaRPr>
          </a:p>
        </p:txBody>
      </p:sp>
      <p:sp>
        <p:nvSpPr>
          <p:cNvPr id="315" name="Google Shape;315;p32"/>
          <p:cNvSpPr txBox="1"/>
          <p:nvPr/>
        </p:nvSpPr>
        <p:spPr>
          <a:xfrm>
            <a:off x="613425" y="1628863"/>
            <a:ext cx="5311800" cy="1908184"/>
          </a:xfrm>
          <a:prstGeom prst="rect">
            <a:avLst/>
          </a:prstGeom>
          <a:noFill/>
          <a:ln w="19050"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endParaRPr dirty="0">
              <a:solidFill>
                <a:srgbClr val="292929"/>
              </a:solidFill>
              <a:highlight>
                <a:srgbClr val="FFFFFF"/>
              </a:highlight>
              <a:latin typeface="Arial" panose="020B0604020202020204" pitchFamily="34" charset="0"/>
              <a:ea typeface="Calibri"/>
              <a:cs typeface="Arial" panose="020B0604020202020204" pitchFamily="34" charset="0"/>
              <a:sym typeface="Calibri"/>
            </a:endParaRPr>
          </a:p>
          <a:p>
            <a:pPr marL="0" lvl="0" indent="0" algn="just" rtl="0">
              <a:spcBef>
                <a:spcPts val="0"/>
              </a:spcBef>
              <a:spcAft>
                <a:spcPts val="0"/>
              </a:spcAft>
              <a:buNone/>
            </a:pPr>
            <a:r>
              <a:rPr lang="en-GB" b="1" dirty="0">
                <a:solidFill>
                  <a:srgbClr val="292929"/>
                </a:solidFill>
                <a:highlight>
                  <a:srgbClr val="FFFFFF"/>
                </a:highlight>
                <a:latin typeface="Arial" panose="020B0604020202020204" pitchFamily="34" charset="0"/>
                <a:ea typeface="Calibri"/>
                <a:cs typeface="Arial" panose="020B0604020202020204" pitchFamily="34" charset="0"/>
                <a:sym typeface="Calibri"/>
              </a:rPr>
              <a:t>Recommender Systems</a:t>
            </a:r>
            <a:r>
              <a:rPr lang="en-GB" dirty="0">
                <a:solidFill>
                  <a:srgbClr val="292929"/>
                </a:solidFill>
                <a:highlight>
                  <a:srgbClr val="FFFFFF"/>
                </a:highlight>
                <a:latin typeface="Arial" panose="020B0604020202020204" pitchFamily="34" charset="0"/>
                <a:ea typeface="Calibri"/>
                <a:cs typeface="Arial" panose="020B0604020202020204" pitchFamily="34" charset="0"/>
                <a:sym typeface="Calibri"/>
              </a:rPr>
              <a:t> are algorithms aimed at suggesting relevant items to users. In this case, </a:t>
            </a:r>
            <a:r>
              <a:rPr lang="en-GB" dirty="0" err="1">
                <a:solidFill>
                  <a:srgbClr val="292929"/>
                </a:solidFill>
                <a:highlight>
                  <a:srgbClr val="FFFFFF"/>
                </a:highlight>
                <a:latin typeface="Arial" panose="020B0604020202020204" pitchFamily="34" charset="0"/>
                <a:ea typeface="Calibri"/>
                <a:cs typeface="Arial" panose="020B0604020202020204" pitchFamily="34" charset="0"/>
                <a:sym typeface="Calibri"/>
              </a:rPr>
              <a:t>Digix</a:t>
            </a:r>
            <a:r>
              <a:rPr lang="en-GB" dirty="0">
                <a:solidFill>
                  <a:srgbClr val="292929"/>
                </a:solidFill>
                <a:highlight>
                  <a:srgbClr val="FFFFFF"/>
                </a:highlight>
                <a:latin typeface="Arial" panose="020B0604020202020204" pitchFamily="34" charset="0"/>
                <a:ea typeface="Calibri"/>
                <a:cs typeface="Arial" panose="020B0604020202020204" pitchFamily="34" charset="0"/>
                <a:sym typeface="Calibri"/>
              </a:rPr>
              <a:t> will apply </a:t>
            </a:r>
            <a:r>
              <a:rPr lang="en-GB" b="1" dirty="0">
                <a:solidFill>
                  <a:srgbClr val="292929"/>
                </a:solidFill>
                <a:highlight>
                  <a:srgbClr val="FFFFFF"/>
                </a:highlight>
                <a:latin typeface="Arial" panose="020B0604020202020204" pitchFamily="34" charset="0"/>
                <a:ea typeface="Calibri"/>
                <a:cs typeface="Arial" panose="020B0604020202020204" pitchFamily="34" charset="0"/>
                <a:sym typeface="Calibri"/>
              </a:rPr>
              <a:t>Memory Collaborative Methods</a:t>
            </a:r>
            <a:r>
              <a:rPr lang="en-GB" dirty="0">
                <a:solidFill>
                  <a:srgbClr val="292929"/>
                </a:solidFill>
                <a:highlight>
                  <a:srgbClr val="FFFFFF"/>
                </a:highlight>
                <a:latin typeface="Arial" panose="020B0604020202020204" pitchFamily="34" charset="0"/>
                <a:ea typeface="Calibri"/>
                <a:cs typeface="Arial" panose="020B0604020202020204" pitchFamily="34" charset="0"/>
                <a:sym typeface="Calibri"/>
              </a:rPr>
              <a:t> based on the </a:t>
            </a:r>
            <a:r>
              <a:rPr lang="en-GB" b="1" dirty="0">
                <a:solidFill>
                  <a:srgbClr val="292929"/>
                </a:solidFill>
                <a:highlight>
                  <a:srgbClr val="FFFFFF"/>
                </a:highlight>
                <a:latin typeface="Arial" panose="020B0604020202020204" pitchFamily="34" charset="0"/>
                <a:ea typeface="Calibri"/>
                <a:cs typeface="Arial" panose="020B0604020202020204" pitchFamily="34" charset="0"/>
                <a:sym typeface="Calibri"/>
              </a:rPr>
              <a:t>past interactions between users and products</a:t>
            </a:r>
            <a:r>
              <a:rPr lang="en-GB" dirty="0">
                <a:solidFill>
                  <a:srgbClr val="292929"/>
                </a:solidFill>
                <a:highlight>
                  <a:srgbClr val="FFFFFF"/>
                </a:highlight>
                <a:latin typeface="Arial" panose="020B0604020202020204" pitchFamily="34" charset="0"/>
                <a:ea typeface="Calibri"/>
                <a:cs typeface="Arial" panose="020B0604020202020204" pitchFamily="34" charset="0"/>
                <a:sym typeface="Calibri"/>
              </a:rPr>
              <a:t> in order to produce new recommendations. Basically, it will find the closest users from a user of interest and suggest the most popular items among these neighbours.</a:t>
            </a:r>
            <a:endParaRPr dirty="0">
              <a:solidFill>
                <a:schemeClr val="dk1"/>
              </a:solidFill>
              <a:latin typeface="Arial" panose="020B0604020202020204" pitchFamily="34" charset="0"/>
              <a:ea typeface="Calibri"/>
              <a:cs typeface="Arial" panose="020B0604020202020204" pitchFamily="34" charset="0"/>
              <a:sym typeface="Calibri"/>
            </a:endParaRPr>
          </a:p>
        </p:txBody>
      </p:sp>
      <p:sp>
        <p:nvSpPr>
          <p:cNvPr id="316" name="Google Shape;316;p32"/>
          <p:cNvSpPr/>
          <p:nvPr/>
        </p:nvSpPr>
        <p:spPr>
          <a:xfrm>
            <a:off x="841325" y="1424838"/>
            <a:ext cx="2982000" cy="431100"/>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800" b="1" dirty="0">
                <a:solidFill>
                  <a:srgbClr val="0070C0"/>
                </a:solidFill>
                <a:latin typeface="Arial" panose="020B0604020202020204" pitchFamily="34" charset="0"/>
                <a:ea typeface="Microsoft YaHei"/>
                <a:cs typeface="Arial" panose="020B0604020202020204" pitchFamily="34" charset="0"/>
                <a:sym typeface="Microsoft YaHei"/>
              </a:rPr>
              <a:t>Recommender System</a:t>
            </a:r>
            <a:endParaRPr sz="1800" b="1" dirty="0">
              <a:solidFill>
                <a:srgbClr val="0070C0"/>
              </a:solidFill>
              <a:latin typeface="Arial" panose="020B0604020202020204" pitchFamily="34" charset="0"/>
              <a:ea typeface="Microsoft YaHei"/>
              <a:cs typeface="Arial" panose="020B0604020202020204" pitchFamily="34" charset="0"/>
              <a:sym typeface="Microsoft YaHei"/>
            </a:endParaRPr>
          </a:p>
          <a:p>
            <a:pPr marL="0" marR="0" lvl="0" indent="0" algn="ctr" rtl="0">
              <a:lnSpc>
                <a:spcPct val="100000"/>
              </a:lnSpc>
              <a:spcBef>
                <a:spcPts val="0"/>
              </a:spcBef>
              <a:spcAft>
                <a:spcPts val="0"/>
              </a:spcAft>
              <a:buClr>
                <a:srgbClr val="0070C0"/>
              </a:buClr>
              <a:buSzPts val="1600"/>
              <a:buFont typeface="Microsoft YaHei"/>
              <a:buNone/>
            </a:pPr>
            <a:endParaRPr sz="2400" b="1" dirty="0">
              <a:solidFill>
                <a:srgbClr val="0070C0"/>
              </a:solidFill>
              <a:latin typeface="Arial" panose="020B0604020202020204" pitchFamily="34" charset="0"/>
              <a:ea typeface="Microsoft YaHei"/>
              <a:cs typeface="Arial" panose="020B0604020202020204" pitchFamily="34" charset="0"/>
              <a:sym typeface="Microsoft YaHei"/>
            </a:endParaRPr>
          </a:p>
        </p:txBody>
      </p:sp>
      <p:grpSp>
        <p:nvGrpSpPr>
          <p:cNvPr id="317" name="Google Shape;317;p32"/>
          <p:cNvGrpSpPr/>
          <p:nvPr/>
        </p:nvGrpSpPr>
        <p:grpSpPr>
          <a:xfrm>
            <a:off x="311804" y="1301247"/>
            <a:ext cx="660515" cy="678273"/>
            <a:chOff x="3153428" y="3894420"/>
            <a:chExt cx="2317597" cy="2349406"/>
          </a:xfrm>
        </p:grpSpPr>
        <p:sp>
          <p:nvSpPr>
            <p:cNvPr id="318" name="Google Shape;318;p32"/>
            <p:cNvSpPr/>
            <p:nvPr/>
          </p:nvSpPr>
          <p:spPr>
            <a:xfrm>
              <a:off x="3197025" y="3894420"/>
              <a:ext cx="2274000" cy="2217300"/>
            </a:xfrm>
            <a:prstGeom prst="ellipse">
              <a:avLst/>
            </a:prstGeom>
            <a:solidFill>
              <a:srgbClr val="FFFFFF"/>
            </a:solid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pic>
          <p:nvPicPr>
            <p:cNvPr id="319" name="Google Shape;319;p32"/>
            <p:cNvPicPr preferRelativeResize="0"/>
            <p:nvPr/>
          </p:nvPicPr>
          <p:blipFill rotWithShape="1">
            <a:blip r:embed="rId3">
              <a:alphaModFix/>
            </a:blip>
            <a:srcRect/>
            <a:stretch/>
          </p:blipFill>
          <p:spPr>
            <a:xfrm>
              <a:off x="3153428" y="4026525"/>
              <a:ext cx="2183400" cy="2217300"/>
            </a:xfrm>
            <a:prstGeom prst="ellipse">
              <a:avLst/>
            </a:prstGeom>
            <a:solidFill>
              <a:srgbClr val="FFFFFF"/>
            </a:solidFill>
            <a:ln>
              <a:noFill/>
            </a:ln>
          </p:spPr>
        </p:pic>
      </p:grpSp>
      <p:sp>
        <p:nvSpPr>
          <p:cNvPr id="320" name="Google Shape;320;p32"/>
          <p:cNvSpPr txBox="1"/>
          <p:nvPr/>
        </p:nvSpPr>
        <p:spPr>
          <a:xfrm>
            <a:off x="474800" y="1438113"/>
            <a:ext cx="334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dirty="0">
                <a:solidFill>
                  <a:schemeClr val="accent1"/>
                </a:solidFill>
                <a:latin typeface="Arial" panose="020B0604020202020204" pitchFamily="34" charset="0"/>
                <a:ea typeface="Comic Sans MS"/>
                <a:cs typeface="Arial" panose="020B0604020202020204" pitchFamily="34" charset="0"/>
                <a:sym typeface="Comic Sans MS"/>
              </a:rPr>
              <a:t>1</a:t>
            </a:r>
            <a:endParaRPr sz="2000" b="1" dirty="0">
              <a:solidFill>
                <a:schemeClr val="accent1"/>
              </a:solidFill>
              <a:latin typeface="Arial" panose="020B0604020202020204" pitchFamily="34" charset="0"/>
              <a:ea typeface="Comic Sans MS"/>
              <a:cs typeface="Arial" panose="020B0604020202020204" pitchFamily="34" charset="0"/>
              <a:sym typeface="Comic Sans MS"/>
            </a:endParaRPr>
          </a:p>
        </p:txBody>
      </p:sp>
      <p:pic>
        <p:nvPicPr>
          <p:cNvPr id="321" name="Google Shape;321;p32"/>
          <p:cNvPicPr preferRelativeResize="0"/>
          <p:nvPr/>
        </p:nvPicPr>
        <p:blipFill>
          <a:blip r:embed="rId4">
            <a:alphaModFix/>
          </a:blip>
          <a:stretch>
            <a:fillRect/>
          </a:stretch>
        </p:blipFill>
        <p:spPr>
          <a:xfrm>
            <a:off x="6269775" y="1617450"/>
            <a:ext cx="5789373" cy="2154900"/>
          </a:xfrm>
          <a:prstGeom prst="rect">
            <a:avLst/>
          </a:prstGeom>
          <a:noFill/>
          <a:ln>
            <a:noFill/>
          </a:ln>
        </p:spPr>
      </p:pic>
      <p:pic>
        <p:nvPicPr>
          <p:cNvPr id="322" name="Google Shape;322;p32"/>
          <p:cNvPicPr preferRelativeResize="0"/>
          <p:nvPr/>
        </p:nvPicPr>
        <p:blipFill>
          <a:blip r:embed="rId5">
            <a:alphaModFix/>
          </a:blip>
          <a:stretch>
            <a:fillRect/>
          </a:stretch>
        </p:blipFill>
        <p:spPr>
          <a:xfrm>
            <a:off x="1005600" y="3919922"/>
            <a:ext cx="4050124" cy="2531328"/>
          </a:xfrm>
          <a:prstGeom prst="rect">
            <a:avLst/>
          </a:prstGeom>
          <a:noFill/>
          <a:ln>
            <a:noFill/>
          </a:ln>
        </p:spPr>
      </p:pic>
      <p:sp>
        <p:nvSpPr>
          <p:cNvPr id="323" name="Google Shape;323;p32"/>
          <p:cNvSpPr/>
          <p:nvPr/>
        </p:nvSpPr>
        <p:spPr>
          <a:xfrm flipH="1">
            <a:off x="8218275" y="3876613"/>
            <a:ext cx="3310800" cy="492600"/>
          </a:xfrm>
          <a:prstGeom prst="homePlate">
            <a:avLst>
              <a:gd name="adj" fmla="val 50000"/>
            </a:avLst>
          </a:prstGeom>
          <a:solidFill>
            <a:srgbClr val="F2F2F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              </a:t>
            </a:r>
            <a:r>
              <a:rPr lang="en-GB" sz="1600" b="1">
                <a:solidFill>
                  <a:srgbClr val="0070C0"/>
                </a:solidFill>
                <a:latin typeface="Arial" panose="020B0604020202020204" pitchFamily="34" charset="0"/>
                <a:ea typeface="Microsoft YaHei"/>
                <a:cs typeface="Arial" panose="020B0604020202020204" pitchFamily="34" charset="0"/>
                <a:sym typeface="Microsoft YaHei"/>
              </a:rPr>
              <a:t> Methodology  </a:t>
            </a:r>
            <a:endParaRPr sz="1600" b="1">
              <a:solidFill>
                <a:srgbClr val="0070C0"/>
              </a:solidFill>
              <a:latin typeface="Arial" panose="020B0604020202020204" pitchFamily="34" charset="0"/>
              <a:ea typeface="Microsoft YaHei"/>
              <a:cs typeface="Arial" panose="020B0604020202020204" pitchFamily="34" charset="0"/>
              <a:sym typeface="Microsoft YaHei"/>
            </a:endParaRPr>
          </a:p>
        </p:txBody>
      </p:sp>
      <p:grpSp>
        <p:nvGrpSpPr>
          <p:cNvPr id="324" name="Google Shape;324;p32"/>
          <p:cNvGrpSpPr/>
          <p:nvPr/>
        </p:nvGrpSpPr>
        <p:grpSpPr>
          <a:xfrm>
            <a:off x="11239662" y="3783772"/>
            <a:ext cx="660515" cy="678273"/>
            <a:chOff x="3153428" y="3894420"/>
            <a:chExt cx="2317597" cy="2349406"/>
          </a:xfrm>
        </p:grpSpPr>
        <p:sp>
          <p:nvSpPr>
            <p:cNvPr id="325" name="Google Shape;325;p32"/>
            <p:cNvSpPr/>
            <p:nvPr/>
          </p:nvSpPr>
          <p:spPr>
            <a:xfrm>
              <a:off x="3197025" y="3894420"/>
              <a:ext cx="2274000" cy="2217300"/>
            </a:xfrm>
            <a:prstGeom prst="ellipse">
              <a:avLst/>
            </a:prstGeom>
            <a:solidFill>
              <a:srgbClr val="FFFFFF"/>
            </a:solid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pic>
          <p:nvPicPr>
            <p:cNvPr id="326" name="Google Shape;326;p32"/>
            <p:cNvPicPr preferRelativeResize="0"/>
            <p:nvPr/>
          </p:nvPicPr>
          <p:blipFill rotWithShape="1">
            <a:blip r:embed="rId3">
              <a:alphaModFix/>
            </a:blip>
            <a:srcRect/>
            <a:stretch/>
          </p:blipFill>
          <p:spPr>
            <a:xfrm>
              <a:off x="3153428" y="4026525"/>
              <a:ext cx="2183400" cy="2217300"/>
            </a:xfrm>
            <a:prstGeom prst="ellipse">
              <a:avLst/>
            </a:prstGeom>
            <a:solidFill>
              <a:srgbClr val="FFFFFF"/>
            </a:solidFill>
            <a:ln>
              <a:noFill/>
            </a:ln>
          </p:spPr>
        </p:pic>
      </p:grpSp>
      <p:grpSp>
        <p:nvGrpSpPr>
          <p:cNvPr id="327" name="Google Shape;327;p32"/>
          <p:cNvGrpSpPr/>
          <p:nvPr/>
        </p:nvGrpSpPr>
        <p:grpSpPr>
          <a:xfrm>
            <a:off x="11402700" y="3983575"/>
            <a:ext cx="334500" cy="359500"/>
            <a:chOff x="6593" y="2995"/>
            <a:chExt cx="319" cy="427"/>
          </a:xfrm>
          <a:solidFill>
            <a:srgbClr val="00BCBE"/>
          </a:solidFill>
        </p:grpSpPr>
        <p:sp>
          <p:nvSpPr>
            <p:cNvPr id="328" name="Google Shape;328;p32"/>
            <p:cNvSpPr/>
            <p:nvPr/>
          </p:nvSpPr>
          <p:spPr>
            <a:xfrm>
              <a:off x="6672" y="3066"/>
              <a:ext cx="160" cy="160"/>
            </a:xfrm>
            <a:custGeom>
              <a:avLst/>
              <a:gdLst/>
              <a:ahLst/>
              <a:cxnLst/>
              <a:rect l="l" t="t" r="r" b="b"/>
              <a:pathLst>
                <a:path w="108" h="108" extrusionOk="0">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29" name="Google Shape;329;p32"/>
            <p:cNvSpPr/>
            <p:nvPr/>
          </p:nvSpPr>
          <p:spPr>
            <a:xfrm>
              <a:off x="6743" y="3031"/>
              <a:ext cx="18" cy="89"/>
            </a:xfrm>
            <a:custGeom>
              <a:avLst/>
              <a:gdLst/>
              <a:ahLst/>
              <a:cxnLst/>
              <a:rect l="l" t="t" r="r" b="b"/>
              <a:pathLst>
                <a:path w="12" h="60" extrusionOk="0">
                  <a:moveTo>
                    <a:pt x="6" y="60"/>
                  </a:moveTo>
                  <a:cubicBezTo>
                    <a:pt x="3" y="60"/>
                    <a:pt x="0" y="57"/>
                    <a:pt x="0" y="54"/>
                  </a:cubicBezTo>
                  <a:cubicBezTo>
                    <a:pt x="0" y="6"/>
                    <a:pt x="0" y="6"/>
                    <a:pt x="0" y="6"/>
                  </a:cubicBezTo>
                  <a:cubicBezTo>
                    <a:pt x="0" y="3"/>
                    <a:pt x="3" y="0"/>
                    <a:pt x="6" y="0"/>
                  </a:cubicBezTo>
                  <a:cubicBezTo>
                    <a:pt x="10" y="0"/>
                    <a:pt x="12" y="3"/>
                    <a:pt x="12" y="6"/>
                  </a:cubicBezTo>
                  <a:cubicBezTo>
                    <a:pt x="12" y="54"/>
                    <a:pt x="12" y="54"/>
                    <a:pt x="12" y="54"/>
                  </a:cubicBezTo>
                  <a:cubicBezTo>
                    <a:pt x="12" y="57"/>
                    <a:pt x="10" y="60"/>
                    <a:pt x="6" y="60"/>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30" name="Google Shape;330;p32"/>
            <p:cNvSpPr/>
            <p:nvPr/>
          </p:nvSpPr>
          <p:spPr>
            <a:xfrm>
              <a:off x="6779" y="3137"/>
              <a:ext cx="89"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31" name="Google Shape;331;p32"/>
            <p:cNvSpPr/>
            <p:nvPr/>
          </p:nvSpPr>
          <p:spPr>
            <a:xfrm>
              <a:off x="6743" y="3173"/>
              <a:ext cx="18" cy="89"/>
            </a:xfrm>
            <a:custGeom>
              <a:avLst/>
              <a:gdLst/>
              <a:ahLst/>
              <a:cxnLst/>
              <a:rect l="l" t="t" r="r" b="b"/>
              <a:pathLst>
                <a:path w="12" h="60" extrusionOk="0">
                  <a:moveTo>
                    <a:pt x="6" y="60"/>
                  </a:moveTo>
                  <a:cubicBezTo>
                    <a:pt x="3" y="60"/>
                    <a:pt x="0" y="57"/>
                    <a:pt x="0" y="54"/>
                  </a:cubicBezTo>
                  <a:cubicBezTo>
                    <a:pt x="0" y="6"/>
                    <a:pt x="0" y="6"/>
                    <a:pt x="0" y="6"/>
                  </a:cubicBezTo>
                  <a:cubicBezTo>
                    <a:pt x="0" y="3"/>
                    <a:pt x="3" y="0"/>
                    <a:pt x="6" y="0"/>
                  </a:cubicBezTo>
                  <a:cubicBezTo>
                    <a:pt x="10" y="0"/>
                    <a:pt x="12" y="3"/>
                    <a:pt x="12" y="6"/>
                  </a:cubicBezTo>
                  <a:cubicBezTo>
                    <a:pt x="12" y="54"/>
                    <a:pt x="12" y="54"/>
                    <a:pt x="12" y="54"/>
                  </a:cubicBezTo>
                  <a:cubicBezTo>
                    <a:pt x="12" y="57"/>
                    <a:pt x="10" y="60"/>
                    <a:pt x="6" y="60"/>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32" name="Google Shape;332;p32"/>
            <p:cNvSpPr/>
            <p:nvPr/>
          </p:nvSpPr>
          <p:spPr>
            <a:xfrm>
              <a:off x="6637" y="3137"/>
              <a:ext cx="89"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sp>
          <p:nvSpPr>
            <p:cNvPr id="333" name="Google Shape;333;p32"/>
            <p:cNvSpPr/>
            <p:nvPr/>
          </p:nvSpPr>
          <p:spPr>
            <a:xfrm>
              <a:off x="6593" y="2995"/>
              <a:ext cx="319" cy="427"/>
            </a:xfrm>
            <a:custGeom>
              <a:avLst/>
              <a:gdLst/>
              <a:ahLst/>
              <a:cxnLst/>
              <a:rect l="l" t="t" r="r" b="b"/>
              <a:pathLst>
                <a:path w="216" h="288" extrusionOk="0">
                  <a:moveTo>
                    <a:pt x="108" y="288"/>
                  </a:moveTo>
                  <a:cubicBezTo>
                    <a:pt x="106" y="288"/>
                    <a:pt x="103" y="286"/>
                    <a:pt x="103" y="284"/>
                  </a:cubicBezTo>
                  <a:cubicBezTo>
                    <a:pt x="82" y="213"/>
                    <a:pt x="82" y="213"/>
                    <a:pt x="82" y="213"/>
                  </a:cubicBezTo>
                  <a:cubicBezTo>
                    <a:pt x="35" y="201"/>
                    <a:pt x="0" y="158"/>
                    <a:pt x="0" y="108"/>
                  </a:cubicBezTo>
                  <a:cubicBezTo>
                    <a:pt x="0" y="48"/>
                    <a:pt x="49" y="0"/>
                    <a:pt x="108" y="0"/>
                  </a:cubicBezTo>
                  <a:cubicBezTo>
                    <a:pt x="168" y="0"/>
                    <a:pt x="216" y="48"/>
                    <a:pt x="216" y="108"/>
                  </a:cubicBezTo>
                  <a:cubicBezTo>
                    <a:pt x="216" y="158"/>
                    <a:pt x="182" y="201"/>
                    <a:pt x="134" y="213"/>
                  </a:cubicBezTo>
                  <a:cubicBezTo>
                    <a:pt x="114" y="284"/>
                    <a:pt x="114" y="284"/>
                    <a:pt x="114" y="284"/>
                  </a:cubicBezTo>
                  <a:cubicBezTo>
                    <a:pt x="113" y="286"/>
                    <a:pt x="111" y="288"/>
                    <a:pt x="108" y="288"/>
                  </a:cubicBezTo>
                  <a:close/>
                  <a:moveTo>
                    <a:pt x="108" y="12"/>
                  </a:moveTo>
                  <a:cubicBezTo>
                    <a:pt x="56" y="12"/>
                    <a:pt x="12" y="55"/>
                    <a:pt x="12" y="108"/>
                  </a:cubicBezTo>
                  <a:cubicBezTo>
                    <a:pt x="12" y="153"/>
                    <a:pt x="44" y="193"/>
                    <a:pt x="88" y="202"/>
                  </a:cubicBezTo>
                  <a:cubicBezTo>
                    <a:pt x="91" y="202"/>
                    <a:pt x="92" y="204"/>
                    <a:pt x="93" y="206"/>
                  </a:cubicBezTo>
                  <a:cubicBezTo>
                    <a:pt x="108" y="260"/>
                    <a:pt x="108" y="260"/>
                    <a:pt x="108" y="260"/>
                  </a:cubicBezTo>
                  <a:cubicBezTo>
                    <a:pt x="124" y="206"/>
                    <a:pt x="124" y="206"/>
                    <a:pt x="124" y="206"/>
                  </a:cubicBezTo>
                  <a:cubicBezTo>
                    <a:pt x="124" y="204"/>
                    <a:pt x="126" y="202"/>
                    <a:pt x="128" y="202"/>
                  </a:cubicBezTo>
                  <a:cubicBezTo>
                    <a:pt x="172" y="193"/>
                    <a:pt x="204" y="153"/>
                    <a:pt x="204" y="108"/>
                  </a:cubicBezTo>
                  <a:cubicBezTo>
                    <a:pt x="204" y="55"/>
                    <a:pt x="161" y="12"/>
                    <a:pt x="108" y="12"/>
                  </a:cubicBezTo>
                  <a:close/>
                </a:path>
              </a:pathLst>
            </a:custGeom>
            <a:grp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panose="020B0604020202020204" pitchFamily="34" charset="0"/>
                <a:ea typeface="Microsoft YaHei"/>
                <a:cs typeface="Arial" panose="020B0604020202020204" pitchFamily="34" charset="0"/>
                <a:sym typeface="Microsoft YaHe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title"/>
          </p:nvPr>
        </p:nvSpPr>
        <p:spPr>
          <a:xfrm>
            <a:off x="334962" y="261930"/>
            <a:ext cx="11512020" cy="249299"/>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chemeClr val="dk1"/>
              </a:buClr>
              <a:buSzPts val="2800"/>
              <a:buFont typeface="Microsoft YaHei"/>
              <a:buNone/>
            </a:pPr>
            <a:r>
              <a:rPr lang="en-GB" dirty="0"/>
              <a:t>App Function Introduction</a:t>
            </a:r>
            <a:endParaRPr dirty="0"/>
          </a:p>
        </p:txBody>
      </p:sp>
      <p:sp>
        <p:nvSpPr>
          <p:cNvPr id="414" name="Google Shape;414;p35"/>
          <p:cNvSpPr txBox="1">
            <a:spLocks noGrp="1"/>
          </p:cNvSpPr>
          <p:nvPr>
            <p:ph type="body" idx="1"/>
          </p:nvPr>
        </p:nvSpPr>
        <p:spPr>
          <a:xfrm>
            <a:off x="334962" y="686922"/>
            <a:ext cx="11522377" cy="249299"/>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Clr>
                <a:srgbClr val="3477B2"/>
              </a:buClr>
              <a:buSzPts val="1800"/>
              <a:buChar char="•"/>
            </a:pPr>
            <a:r>
              <a:rPr lang="en-GB"/>
              <a:t>Interest Clubs</a:t>
            </a:r>
            <a:endParaRPr/>
          </a:p>
        </p:txBody>
      </p:sp>
      <p:sp>
        <p:nvSpPr>
          <p:cNvPr id="415" name="Google Shape;415;p35"/>
          <p:cNvSpPr/>
          <p:nvPr/>
        </p:nvSpPr>
        <p:spPr>
          <a:xfrm>
            <a:off x="307207" y="1251646"/>
            <a:ext cx="5875158" cy="1658474"/>
          </a:xfrm>
          <a:prstGeom prst="rect">
            <a:avLst/>
          </a:prstGeom>
          <a:no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Arial"/>
              <a:ea typeface="Arial"/>
              <a:cs typeface="Arial"/>
              <a:sym typeface="Arial"/>
            </a:endParaRPr>
          </a:p>
        </p:txBody>
      </p:sp>
      <p:sp>
        <p:nvSpPr>
          <p:cNvPr id="416" name="Google Shape;416;p35"/>
          <p:cNvSpPr/>
          <p:nvPr/>
        </p:nvSpPr>
        <p:spPr>
          <a:xfrm>
            <a:off x="294561" y="1077396"/>
            <a:ext cx="1980000"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rPr>
              <a:t>Function</a:t>
            </a:r>
            <a:endParaRPr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endParaRPr>
          </a:p>
        </p:txBody>
      </p:sp>
      <p:pic>
        <p:nvPicPr>
          <p:cNvPr id="417" name="Google Shape;417;p35"/>
          <p:cNvPicPr preferRelativeResize="0"/>
          <p:nvPr/>
        </p:nvPicPr>
        <p:blipFill rotWithShape="1">
          <a:blip r:embed="rId3">
            <a:alphaModFix/>
          </a:blip>
          <a:srcRect/>
          <a:stretch/>
        </p:blipFill>
        <p:spPr>
          <a:xfrm>
            <a:off x="88382" y="968042"/>
            <a:ext cx="576602" cy="585518"/>
          </a:xfrm>
          <a:prstGeom prst="ellipse">
            <a:avLst/>
          </a:prstGeom>
          <a:solidFill>
            <a:srgbClr val="FFFFFF"/>
          </a:solidFill>
          <a:ln>
            <a:noFill/>
          </a:ln>
        </p:spPr>
      </p:pic>
      <p:sp>
        <p:nvSpPr>
          <p:cNvPr id="418" name="Google Shape;418;p35"/>
          <p:cNvSpPr/>
          <p:nvPr/>
        </p:nvSpPr>
        <p:spPr>
          <a:xfrm>
            <a:off x="133754" y="1039424"/>
            <a:ext cx="368678" cy="368678"/>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FFFFFF"/>
              </a:solidFill>
              <a:latin typeface="Microsoft YaHei"/>
              <a:ea typeface="Microsoft YaHei"/>
              <a:cs typeface="Microsoft YaHei"/>
              <a:sym typeface="Microsoft YaHei"/>
            </a:endParaRPr>
          </a:p>
        </p:txBody>
      </p:sp>
      <p:grpSp>
        <p:nvGrpSpPr>
          <p:cNvPr id="419" name="Google Shape;419;p35"/>
          <p:cNvGrpSpPr/>
          <p:nvPr/>
        </p:nvGrpSpPr>
        <p:grpSpPr>
          <a:xfrm>
            <a:off x="267878" y="1099022"/>
            <a:ext cx="247200" cy="247200"/>
            <a:chOff x="4489" y="447"/>
            <a:chExt cx="408" cy="408"/>
          </a:xfrm>
        </p:grpSpPr>
        <p:sp>
          <p:nvSpPr>
            <p:cNvPr id="420" name="Google Shape;420;p35"/>
            <p:cNvSpPr/>
            <p:nvPr/>
          </p:nvSpPr>
          <p:spPr>
            <a:xfrm>
              <a:off x="4507" y="642"/>
              <a:ext cx="372" cy="213"/>
            </a:xfrm>
            <a:custGeom>
              <a:avLst/>
              <a:gdLst/>
              <a:ahLst/>
              <a:cxnLst/>
              <a:rect l="l" t="t" r="r" b="b"/>
              <a:pathLst>
                <a:path w="252" h="144" extrusionOk="0">
                  <a:moveTo>
                    <a:pt x="246" y="144"/>
                  </a:moveTo>
                  <a:cubicBezTo>
                    <a:pt x="6" y="144"/>
                    <a:pt x="6" y="144"/>
                    <a:pt x="6" y="144"/>
                  </a:cubicBezTo>
                  <a:cubicBezTo>
                    <a:pt x="3" y="144"/>
                    <a:pt x="0" y="142"/>
                    <a:pt x="0" y="138"/>
                  </a:cubicBezTo>
                  <a:cubicBezTo>
                    <a:pt x="0" y="6"/>
                    <a:pt x="0" y="6"/>
                    <a:pt x="0" y="6"/>
                  </a:cubicBezTo>
                  <a:cubicBezTo>
                    <a:pt x="0" y="3"/>
                    <a:pt x="3" y="0"/>
                    <a:pt x="6" y="0"/>
                  </a:cubicBezTo>
                  <a:cubicBezTo>
                    <a:pt x="246" y="0"/>
                    <a:pt x="246" y="0"/>
                    <a:pt x="246" y="0"/>
                  </a:cubicBezTo>
                  <a:cubicBezTo>
                    <a:pt x="250" y="0"/>
                    <a:pt x="252" y="3"/>
                    <a:pt x="252" y="6"/>
                  </a:cubicBezTo>
                  <a:cubicBezTo>
                    <a:pt x="252" y="138"/>
                    <a:pt x="252" y="138"/>
                    <a:pt x="252" y="138"/>
                  </a:cubicBezTo>
                  <a:cubicBezTo>
                    <a:pt x="252" y="142"/>
                    <a:pt x="250" y="144"/>
                    <a:pt x="246" y="144"/>
                  </a:cubicBezTo>
                  <a:close/>
                  <a:moveTo>
                    <a:pt x="12" y="132"/>
                  </a:moveTo>
                  <a:cubicBezTo>
                    <a:pt x="240" y="132"/>
                    <a:pt x="240" y="132"/>
                    <a:pt x="240" y="132"/>
                  </a:cubicBezTo>
                  <a:cubicBezTo>
                    <a:pt x="240" y="12"/>
                    <a:pt x="240" y="12"/>
                    <a:pt x="240" y="12"/>
                  </a:cubicBezTo>
                  <a:cubicBezTo>
                    <a:pt x="12" y="12"/>
                    <a:pt x="12" y="12"/>
                    <a:pt x="12" y="12"/>
                  </a:cubicBezTo>
                  <a:lnTo>
                    <a:pt x="12" y="132"/>
                  </a:ln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21" name="Google Shape;421;p35"/>
            <p:cNvSpPr/>
            <p:nvPr/>
          </p:nvSpPr>
          <p:spPr>
            <a:xfrm>
              <a:off x="4542" y="678"/>
              <a:ext cx="302" cy="142"/>
            </a:xfrm>
            <a:custGeom>
              <a:avLst/>
              <a:gdLst/>
              <a:ahLst/>
              <a:cxnLst/>
              <a:rect l="l" t="t" r="r" b="b"/>
              <a:pathLst>
                <a:path w="204" h="96" extrusionOk="0">
                  <a:moveTo>
                    <a:pt x="198" y="96"/>
                  </a:moveTo>
                  <a:cubicBezTo>
                    <a:pt x="6" y="96"/>
                    <a:pt x="6" y="96"/>
                    <a:pt x="6" y="96"/>
                  </a:cubicBezTo>
                  <a:cubicBezTo>
                    <a:pt x="3" y="96"/>
                    <a:pt x="0" y="94"/>
                    <a:pt x="0" y="90"/>
                  </a:cubicBezTo>
                  <a:cubicBezTo>
                    <a:pt x="0" y="6"/>
                    <a:pt x="0" y="6"/>
                    <a:pt x="0" y="6"/>
                  </a:cubicBezTo>
                  <a:cubicBezTo>
                    <a:pt x="0" y="3"/>
                    <a:pt x="3" y="0"/>
                    <a:pt x="6" y="0"/>
                  </a:cubicBezTo>
                  <a:cubicBezTo>
                    <a:pt x="78" y="0"/>
                    <a:pt x="78" y="0"/>
                    <a:pt x="78" y="0"/>
                  </a:cubicBezTo>
                  <a:cubicBezTo>
                    <a:pt x="82" y="0"/>
                    <a:pt x="84" y="3"/>
                    <a:pt x="84" y="6"/>
                  </a:cubicBezTo>
                  <a:cubicBezTo>
                    <a:pt x="84" y="36"/>
                    <a:pt x="84" y="36"/>
                    <a:pt x="84" y="36"/>
                  </a:cubicBezTo>
                  <a:cubicBezTo>
                    <a:pt x="120" y="36"/>
                    <a:pt x="120" y="36"/>
                    <a:pt x="120" y="36"/>
                  </a:cubicBezTo>
                  <a:cubicBezTo>
                    <a:pt x="120" y="6"/>
                    <a:pt x="120" y="6"/>
                    <a:pt x="120" y="6"/>
                  </a:cubicBezTo>
                  <a:cubicBezTo>
                    <a:pt x="120" y="3"/>
                    <a:pt x="123" y="0"/>
                    <a:pt x="126" y="0"/>
                  </a:cubicBezTo>
                  <a:cubicBezTo>
                    <a:pt x="198" y="0"/>
                    <a:pt x="198" y="0"/>
                    <a:pt x="198" y="0"/>
                  </a:cubicBezTo>
                  <a:cubicBezTo>
                    <a:pt x="202" y="0"/>
                    <a:pt x="204" y="3"/>
                    <a:pt x="204" y="6"/>
                  </a:cubicBezTo>
                  <a:cubicBezTo>
                    <a:pt x="204" y="90"/>
                    <a:pt x="204" y="90"/>
                    <a:pt x="204" y="90"/>
                  </a:cubicBezTo>
                  <a:cubicBezTo>
                    <a:pt x="204" y="94"/>
                    <a:pt x="202" y="96"/>
                    <a:pt x="198" y="96"/>
                  </a:cubicBezTo>
                  <a:close/>
                  <a:moveTo>
                    <a:pt x="12" y="84"/>
                  </a:moveTo>
                  <a:cubicBezTo>
                    <a:pt x="192" y="84"/>
                    <a:pt x="192" y="84"/>
                    <a:pt x="192" y="84"/>
                  </a:cubicBezTo>
                  <a:cubicBezTo>
                    <a:pt x="192" y="12"/>
                    <a:pt x="192" y="12"/>
                    <a:pt x="192" y="12"/>
                  </a:cubicBezTo>
                  <a:cubicBezTo>
                    <a:pt x="132" y="12"/>
                    <a:pt x="132" y="12"/>
                    <a:pt x="132" y="12"/>
                  </a:cubicBezTo>
                  <a:cubicBezTo>
                    <a:pt x="132" y="42"/>
                    <a:pt x="132" y="42"/>
                    <a:pt x="132" y="42"/>
                  </a:cubicBezTo>
                  <a:cubicBezTo>
                    <a:pt x="132" y="46"/>
                    <a:pt x="130" y="48"/>
                    <a:pt x="126" y="48"/>
                  </a:cubicBezTo>
                  <a:cubicBezTo>
                    <a:pt x="78" y="48"/>
                    <a:pt x="78" y="48"/>
                    <a:pt x="78" y="48"/>
                  </a:cubicBezTo>
                  <a:cubicBezTo>
                    <a:pt x="75" y="48"/>
                    <a:pt x="72" y="46"/>
                    <a:pt x="72" y="42"/>
                  </a:cubicBezTo>
                  <a:cubicBezTo>
                    <a:pt x="72" y="12"/>
                    <a:pt x="72" y="12"/>
                    <a:pt x="72" y="12"/>
                  </a:cubicBezTo>
                  <a:cubicBezTo>
                    <a:pt x="12" y="12"/>
                    <a:pt x="12" y="12"/>
                    <a:pt x="12" y="12"/>
                  </a:cubicBezTo>
                  <a:lnTo>
                    <a:pt x="12" y="84"/>
                  </a:ln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22" name="Google Shape;422;p35"/>
            <p:cNvSpPr/>
            <p:nvPr/>
          </p:nvSpPr>
          <p:spPr>
            <a:xfrm>
              <a:off x="4684" y="678"/>
              <a:ext cx="18" cy="35"/>
            </a:xfrm>
            <a:custGeom>
              <a:avLst/>
              <a:gdLst/>
              <a:ahLst/>
              <a:cxnLst/>
              <a:rect l="l" t="t" r="r" b="b"/>
              <a:pathLst>
                <a:path w="12" h="24" extrusionOk="0">
                  <a:moveTo>
                    <a:pt x="6" y="24"/>
                  </a:moveTo>
                  <a:cubicBezTo>
                    <a:pt x="3" y="24"/>
                    <a:pt x="0" y="22"/>
                    <a:pt x="0" y="18"/>
                  </a:cubicBezTo>
                  <a:cubicBezTo>
                    <a:pt x="0" y="6"/>
                    <a:pt x="0" y="6"/>
                    <a:pt x="0" y="6"/>
                  </a:cubicBezTo>
                  <a:cubicBezTo>
                    <a:pt x="0" y="3"/>
                    <a:pt x="3" y="0"/>
                    <a:pt x="6" y="0"/>
                  </a:cubicBezTo>
                  <a:cubicBezTo>
                    <a:pt x="10" y="0"/>
                    <a:pt x="12" y="3"/>
                    <a:pt x="12" y="6"/>
                  </a:cubicBezTo>
                  <a:cubicBezTo>
                    <a:pt x="12" y="18"/>
                    <a:pt x="12" y="18"/>
                    <a:pt x="12" y="18"/>
                  </a:cubicBezTo>
                  <a:cubicBezTo>
                    <a:pt x="12" y="22"/>
                    <a:pt x="10" y="24"/>
                    <a:pt x="6" y="24"/>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23" name="Google Shape;423;p35"/>
            <p:cNvSpPr/>
            <p:nvPr/>
          </p:nvSpPr>
          <p:spPr>
            <a:xfrm>
              <a:off x="4533" y="553"/>
              <a:ext cx="320" cy="107"/>
            </a:xfrm>
            <a:custGeom>
              <a:avLst/>
              <a:gdLst/>
              <a:ahLst/>
              <a:cxnLst/>
              <a:rect l="l" t="t" r="r" b="b"/>
              <a:pathLst>
                <a:path w="216" h="72" extrusionOk="0">
                  <a:moveTo>
                    <a:pt x="210" y="72"/>
                  </a:moveTo>
                  <a:cubicBezTo>
                    <a:pt x="207" y="72"/>
                    <a:pt x="204" y="70"/>
                    <a:pt x="204" y="66"/>
                  </a:cubicBezTo>
                  <a:cubicBezTo>
                    <a:pt x="204" y="59"/>
                    <a:pt x="202" y="53"/>
                    <a:pt x="199" y="50"/>
                  </a:cubicBezTo>
                  <a:cubicBezTo>
                    <a:pt x="191" y="42"/>
                    <a:pt x="175" y="42"/>
                    <a:pt x="162" y="42"/>
                  </a:cubicBezTo>
                  <a:cubicBezTo>
                    <a:pt x="160" y="42"/>
                    <a:pt x="157" y="40"/>
                    <a:pt x="156" y="38"/>
                  </a:cubicBezTo>
                  <a:cubicBezTo>
                    <a:pt x="152" y="20"/>
                    <a:pt x="138" y="12"/>
                    <a:pt x="108" y="12"/>
                  </a:cubicBezTo>
                  <a:cubicBezTo>
                    <a:pt x="79" y="12"/>
                    <a:pt x="64" y="20"/>
                    <a:pt x="60" y="38"/>
                  </a:cubicBezTo>
                  <a:cubicBezTo>
                    <a:pt x="59" y="40"/>
                    <a:pt x="57" y="42"/>
                    <a:pt x="54" y="42"/>
                  </a:cubicBezTo>
                  <a:cubicBezTo>
                    <a:pt x="41" y="42"/>
                    <a:pt x="25" y="42"/>
                    <a:pt x="18" y="50"/>
                  </a:cubicBezTo>
                  <a:cubicBezTo>
                    <a:pt x="14" y="53"/>
                    <a:pt x="12" y="59"/>
                    <a:pt x="12" y="66"/>
                  </a:cubicBezTo>
                  <a:cubicBezTo>
                    <a:pt x="12" y="70"/>
                    <a:pt x="10" y="72"/>
                    <a:pt x="6" y="72"/>
                  </a:cubicBezTo>
                  <a:cubicBezTo>
                    <a:pt x="3" y="72"/>
                    <a:pt x="0" y="70"/>
                    <a:pt x="0" y="66"/>
                  </a:cubicBezTo>
                  <a:cubicBezTo>
                    <a:pt x="0" y="55"/>
                    <a:pt x="3" y="47"/>
                    <a:pt x="9" y="41"/>
                  </a:cubicBezTo>
                  <a:cubicBezTo>
                    <a:pt x="19" y="32"/>
                    <a:pt x="35" y="30"/>
                    <a:pt x="50" y="30"/>
                  </a:cubicBezTo>
                  <a:cubicBezTo>
                    <a:pt x="60" y="0"/>
                    <a:pt x="96" y="0"/>
                    <a:pt x="108" y="0"/>
                  </a:cubicBezTo>
                  <a:cubicBezTo>
                    <a:pt x="120" y="0"/>
                    <a:pt x="157" y="0"/>
                    <a:pt x="167" y="30"/>
                  </a:cubicBezTo>
                  <a:cubicBezTo>
                    <a:pt x="182" y="30"/>
                    <a:pt x="197" y="32"/>
                    <a:pt x="207" y="41"/>
                  </a:cubicBezTo>
                  <a:cubicBezTo>
                    <a:pt x="213" y="47"/>
                    <a:pt x="216" y="55"/>
                    <a:pt x="216" y="66"/>
                  </a:cubicBezTo>
                  <a:cubicBezTo>
                    <a:pt x="216" y="70"/>
                    <a:pt x="214" y="72"/>
                    <a:pt x="210" y="72"/>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24" name="Google Shape;424;p35"/>
            <p:cNvSpPr/>
            <p:nvPr/>
          </p:nvSpPr>
          <p:spPr>
            <a:xfrm>
              <a:off x="4489" y="607"/>
              <a:ext cx="35" cy="17"/>
            </a:xfrm>
            <a:custGeom>
              <a:avLst/>
              <a:gdLst/>
              <a:ahLst/>
              <a:cxnLst/>
              <a:rect l="l" t="t" r="r" b="b"/>
              <a:pathLst>
                <a:path w="24" h="12" extrusionOk="0">
                  <a:moveTo>
                    <a:pt x="18" y="12"/>
                  </a:moveTo>
                  <a:cubicBezTo>
                    <a:pt x="6" y="12"/>
                    <a:pt x="6" y="12"/>
                    <a:pt x="6" y="12"/>
                  </a:cubicBezTo>
                  <a:cubicBezTo>
                    <a:pt x="3" y="12"/>
                    <a:pt x="0" y="10"/>
                    <a:pt x="0" y="6"/>
                  </a:cubicBezTo>
                  <a:cubicBezTo>
                    <a:pt x="0" y="3"/>
                    <a:pt x="3" y="0"/>
                    <a:pt x="6" y="0"/>
                  </a:cubicBezTo>
                  <a:cubicBezTo>
                    <a:pt x="18" y="0"/>
                    <a:pt x="18" y="0"/>
                    <a:pt x="18" y="0"/>
                  </a:cubicBezTo>
                  <a:cubicBezTo>
                    <a:pt x="22" y="0"/>
                    <a:pt x="24" y="3"/>
                    <a:pt x="24" y="6"/>
                  </a:cubicBezTo>
                  <a:cubicBezTo>
                    <a:pt x="24" y="10"/>
                    <a:pt x="22" y="12"/>
                    <a:pt x="18" y="12"/>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25" name="Google Shape;425;p35"/>
            <p:cNvSpPr/>
            <p:nvPr/>
          </p:nvSpPr>
          <p:spPr>
            <a:xfrm>
              <a:off x="4560" y="473"/>
              <a:ext cx="37" cy="36"/>
            </a:xfrm>
            <a:custGeom>
              <a:avLst/>
              <a:gdLst/>
              <a:ahLst/>
              <a:cxnLst/>
              <a:rect l="l" t="t" r="r" b="b"/>
              <a:pathLst>
                <a:path w="25" h="24" extrusionOk="0">
                  <a:moveTo>
                    <a:pt x="18" y="24"/>
                  </a:moveTo>
                  <a:cubicBezTo>
                    <a:pt x="17" y="24"/>
                    <a:pt x="15" y="24"/>
                    <a:pt x="14" y="22"/>
                  </a:cubicBezTo>
                  <a:cubicBezTo>
                    <a:pt x="2" y="10"/>
                    <a:pt x="2" y="10"/>
                    <a:pt x="2" y="10"/>
                  </a:cubicBezTo>
                  <a:cubicBezTo>
                    <a:pt x="0" y="8"/>
                    <a:pt x="0" y="4"/>
                    <a:pt x="2" y="2"/>
                  </a:cubicBezTo>
                  <a:cubicBezTo>
                    <a:pt x="4" y="0"/>
                    <a:pt x="8" y="0"/>
                    <a:pt x="10" y="2"/>
                  </a:cubicBezTo>
                  <a:cubicBezTo>
                    <a:pt x="22" y="14"/>
                    <a:pt x="22" y="14"/>
                    <a:pt x="22" y="14"/>
                  </a:cubicBezTo>
                  <a:cubicBezTo>
                    <a:pt x="25" y="16"/>
                    <a:pt x="25" y="20"/>
                    <a:pt x="22" y="22"/>
                  </a:cubicBezTo>
                  <a:cubicBezTo>
                    <a:pt x="21" y="24"/>
                    <a:pt x="20" y="24"/>
                    <a:pt x="18" y="24"/>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26" name="Google Shape;426;p35"/>
            <p:cNvSpPr/>
            <p:nvPr/>
          </p:nvSpPr>
          <p:spPr>
            <a:xfrm>
              <a:off x="4684" y="447"/>
              <a:ext cx="18" cy="44"/>
            </a:xfrm>
            <a:custGeom>
              <a:avLst/>
              <a:gdLst/>
              <a:ahLst/>
              <a:cxnLst/>
              <a:rect l="l" t="t" r="r" b="b"/>
              <a:pathLst>
                <a:path w="12" h="30" extrusionOk="0">
                  <a:moveTo>
                    <a:pt x="6" y="30"/>
                  </a:moveTo>
                  <a:cubicBezTo>
                    <a:pt x="3" y="30"/>
                    <a:pt x="0" y="28"/>
                    <a:pt x="0" y="24"/>
                  </a:cubicBezTo>
                  <a:cubicBezTo>
                    <a:pt x="0" y="6"/>
                    <a:pt x="0" y="6"/>
                    <a:pt x="0" y="6"/>
                  </a:cubicBezTo>
                  <a:cubicBezTo>
                    <a:pt x="0" y="3"/>
                    <a:pt x="3" y="0"/>
                    <a:pt x="6" y="0"/>
                  </a:cubicBezTo>
                  <a:cubicBezTo>
                    <a:pt x="10" y="0"/>
                    <a:pt x="12" y="3"/>
                    <a:pt x="12" y="6"/>
                  </a:cubicBezTo>
                  <a:cubicBezTo>
                    <a:pt x="12" y="24"/>
                    <a:pt x="12" y="24"/>
                    <a:pt x="12" y="24"/>
                  </a:cubicBezTo>
                  <a:cubicBezTo>
                    <a:pt x="12" y="28"/>
                    <a:pt x="10" y="30"/>
                    <a:pt x="6" y="30"/>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27" name="Google Shape;427;p35"/>
            <p:cNvSpPr/>
            <p:nvPr/>
          </p:nvSpPr>
          <p:spPr>
            <a:xfrm>
              <a:off x="4791" y="473"/>
              <a:ext cx="37" cy="36"/>
            </a:xfrm>
            <a:custGeom>
              <a:avLst/>
              <a:gdLst/>
              <a:ahLst/>
              <a:cxnLst/>
              <a:rect l="l" t="t" r="r" b="b"/>
              <a:pathLst>
                <a:path w="25" h="24" extrusionOk="0">
                  <a:moveTo>
                    <a:pt x="6" y="24"/>
                  </a:moveTo>
                  <a:cubicBezTo>
                    <a:pt x="5" y="24"/>
                    <a:pt x="3" y="24"/>
                    <a:pt x="2" y="22"/>
                  </a:cubicBezTo>
                  <a:cubicBezTo>
                    <a:pt x="0" y="20"/>
                    <a:pt x="0" y="16"/>
                    <a:pt x="2" y="14"/>
                  </a:cubicBezTo>
                  <a:cubicBezTo>
                    <a:pt x="14" y="2"/>
                    <a:pt x="14" y="2"/>
                    <a:pt x="14" y="2"/>
                  </a:cubicBezTo>
                  <a:cubicBezTo>
                    <a:pt x="16" y="0"/>
                    <a:pt x="20" y="0"/>
                    <a:pt x="22" y="2"/>
                  </a:cubicBezTo>
                  <a:cubicBezTo>
                    <a:pt x="25" y="4"/>
                    <a:pt x="25" y="8"/>
                    <a:pt x="22" y="10"/>
                  </a:cubicBezTo>
                  <a:cubicBezTo>
                    <a:pt x="10" y="22"/>
                    <a:pt x="10" y="22"/>
                    <a:pt x="10" y="22"/>
                  </a:cubicBezTo>
                  <a:cubicBezTo>
                    <a:pt x="9" y="24"/>
                    <a:pt x="8" y="24"/>
                    <a:pt x="6" y="24"/>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28" name="Google Shape;428;p35"/>
            <p:cNvSpPr/>
            <p:nvPr/>
          </p:nvSpPr>
          <p:spPr>
            <a:xfrm>
              <a:off x="4862" y="607"/>
              <a:ext cx="35" cy="17"/>
            </a:xfrm>
            <a:custGeom>
              <a:avLst/>
              <a:gdLst/>
              <a:ahLst/>
              <a:cxnLst/>
              <a:rect l="l" t="t" r="r" b="b"/>
              <a:pathLst>
                <a:path w="24" h="12" extrusionOk="0">
                  <a:moveTo>
                    <a:pt x="18" y="12"/>
                  </a:moveTo>
                  <a:cubicBezTo>
                    <a:pt x="6" y="12"/>
                    <a:pt x="6" y="12"/>
                    <a:pt x="6" y="12"/>
                  </a:cubicBezTo>
                  <a:cubicBezTo>
                    <a:pt x="3" y="12"/>
                    <a:pt x="0" y="10"/>
                    <a:pt x="0" y="6"/>
                  </a:cubicBezTo>
                  <a:cubicBezTo>
                    <a:pt x="0" y="3"/>
                    <a:pt x="3" y="0"/>
                    <a:pt x="6" y="0"/>
                  </a:cubicBezTo>
                  <a:cubicBezTo>
                    <a:pt x="18" y="0"/>
                    <a:pt x="18" y="0"/>
                    <a:pt x="18" y="0"/>
                  </a:cubicBezTo>
                  <a:cubicBezTo>
                    <a:pt x="22" y="0"/>
                    <a:pt x="24" y="3"/>
                    <a:pt x="24" y="6"/>
                  </a:cubicBezTo>
                  <a:cubicBezTo>
                    <a:pt x="24" y="10"/>
                    <a:pt x="22" y="12"/>
                    <a:pt x="18" y="12"/>
                  </a:cubicBezTo>
                  <a:close/>
                </a:path>
              </a:pathLst>
            </a:custGeom>
            <a:solidFill>
              <a:schemeClr val="accent2"/>
            </a:solidFill>
            <a:ln>
              <a:solidFill>
                <a:srgbClr val="00BCBE"/>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grpSp>
      <p:sp>
        <p:nvSpPr>
          <p:cNvPr id="429" name="Google Shape;429;p35"/>
          <p:cNvSpPr/>
          <p:nvPr/>
        </p:nvSpPr>
        <p:spPr>
          <a:xfrm>
            <a:off x="325136" y="3461437"/>
            <a:ext cx="11500027" cy="2993149"/>
          </a:xfrm>
          <a:prstGeom prst="rect">
            <a:avLst/>
          </a:prstGeom>
          <a:no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Arial"/>
              <a:ea typeface="Arial"/>
              <a:cs typeface="Arial"/>
              <a:sym typeface="Arial"/>
            </a:endParaRPr>
          </a:p>
        </p:txBody>
      </p:sp>
      <p:sp>
        <p:nvSpPr>
          <p:cNvPr id="430" name="Google Shape;430;p35"/>
          <p:cNvSpPr/>
          <p:nvPr/>
        </p:nvSpPr>
        <p:spPr>
          <a:xfrm>
            <a:off x="312491" y="3287188"/>
            <a:ext cx="2989662"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rPr>
              <a:t>Data Analysis Process</a:t>
            </a:r>
            <a:endParaRPr sz="1600" b="1" i="0" u="none" strike="noStrike" cap="none" dirty="0">
              <a:solidFill>
                <a:srgbClr val="0070C0"/>
              </a:solidFill>
              <a:latin typeface="Arial" panose="020B0604020202020204" pitchFamily="34" charset="0"/>
              <a:ea typeface="Microsoft YaHei"/>
              <a:cs typeface="Arial" panose="020B0604020202020204" pitchFamily="34" charset="0"/>
              <a:sym typeface="Microsoft YaHei"/>
            </a:endParaRPr>
          </a:p>
        </p:txBody>
      </p:sp>
      <p:sp>
        <p:nvSpPr>
          <p:cNvPr id="431" name="Google Shape;431;p35"/>
          <p:cNvSpPr/>
          <p:nvPr/>
        </p:nvSpPr>
        <p:spPr>
          <a:xfrm>
            <a:off x="151684" y="3249216"/>
            <a:ext cx="368678" cy="368678"/>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FFFFFF"/>
              </a:solidFill>
              <a:latin typeface="Microsoft YaHei"/>
              <a:ea typeface="Microsoft YaHei"/>
              <a:cs typeface="Microsoft YaHei"/>
              <a:sym typeface="Microsoft YaHei"/>
            </a:endParaRPr>
          </a:p>
        </p:txBody>
      </p:sp>
      <p:sp>
        <p:nvSpPr>
          <p:cNvPr id="432" name="Google Shape;432;p35"/>
          <p:cNvSpPr txBox="1"/>
          <p:nvPr/>
        </p:nvSpPr>
        <p:spPr>
          <a:xfrm>
            <a:off x="301725" y="3692812"/>
            <a:ext cx="6542006" cy="1308010"/>
          </a:xfrm>
          <a:prstGeom prst="rect">
            <a:avLst/>
          </a:prstGeom>
          <a:noFill/>
          <a:ln>
            <a:noFill/>
          </a:ln>
        </p:spPr>
        <p:txBody>
          <a:bodyPr spcFirstLastPara="1" wrap="square" lIns="91425" tIns="45700" rIns="91425" bIns="45700" anchor="t" anchorCtr="0">
            <a:spAutoFit/>
          </a:bodyPr>
          <a:lstStyle/>
          <a:p>
            <a:r>
              <a:rPr lang="en-GB" sz="1600" dirty="0">
                <a:latin typeface="Arial" panose="020B0604020202020204" pitchFamily="34" charset="0"/>
                <a:cs typeface="Arial" panose="020B0604020202020204" pitchFamily="34" charset="0"/>
              </a:rPr>
              <a:t>                                                  </a:t>
            </a:r>
            <a:r>
              <a:rPr lang="en-GB" sz="1600" b="1" dirty="0">
                <a:latin typeface="Arial" panose="020B0604020202020204" pitchFamily="34" charset="0"/>
                <a:cs typeface="Arial" panose="020B0604020202020204" pitchFamily="34" charset="0"/>
              </a:rPr>
              <a:t>Data analysed</a:t>
            </a:r>
            <a:endParaRPr lang="en-GB" sz="1600" dirty="0">
              <a:latin typeface="Arial" panose="020B0604020202020204" pitchFamily="34" charset="0"/>
              <a:cs typeface="Arial" panose="020B0604020202020204" pitchFamily="34" charset="0"/>
            </a:endParaRPr>
          </a:p>
          <a:p>
            <a:pPr marL="285750" indent="-285750" fontAlgn="base">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Transactional  data( categories of products purchased)</a:t>
            </a:r>
          </a:p>
          <a:p>
            <a:pPr marL="285750" indent="-285750" fontAlgn="base">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Psychographic data (e.g. personality type, interests, values) </a:t>
            </a:r>
          </a:p>
          <a:p>
            <a:pPr marL="285750" indent="-285750" fontAlgn="base">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Customer interactions in interest clubs</a:t>
            </a:r>
          </a:p>
        </p:txBody>
      </p:sp>
      <p:pic>
        <p:nvPicPr>
          <p:cNvPr id="433" name="Google Shape;433;p35"/>
          <p:cNvPicPr preferRelativeResize="0"/>
          <p:nvPr/>
        </p:nvPicPr>
        <p:blipFill rotWithShape="1">
          <a:blip r:embed="rId3">
            <a:alphaModFix/>
          </a:blip>
          <a:srcRect/>
          <a:stretch/>
        </p:blipFill>
        <p:spPr>
          <a:xfrm>
            <a:off x="74935" y="3083704"/>
            <a:ext cx="576602" cy="585518"/>
          </a:xfrm>
          <a:prstGeom prst="ellipse">
            <a:avLst/>
          </a:prstGeom>
          <a:solidFill>
            <a:srgbClr val="FFFFFF"/>
          </a:solidFill>
          <a:ln>
            <a:noFill/>
          </a:ln>
        </p:spPr>
      </p:pic>
      <p:sp>
        <p:nvSpPr>
          <p:cNvPr id="434" name="Google Shape;434;p35"/>
          <p:cNvSpPr/>
          <p:nvPr/>
        </p:nvSpPr>
        <p:spPr>
          <a:xfrm>
            <a:off x="238687" y="3302423"/>
            <a:ext cx="238109" cy="205413"/>
          </a:xfrm>
          <a:custGeom>
            <a:avLst/>
            <a:gdLst/>
            <a:ahLst/>
            <a:cxnLst/>
            <a:rect l="l" t="t" r="r" b="b"/>
            <a:pathLst>
              <a:path w="607427" h="524020" extrusionOk="0">
                <a:moveTo>
                  <a:pt x="183082" y="465238"/>
                </a:moveTo>
                <a:lnTo>
                  <a:pt x="577966" y="465238"/>
                </a:lnTo>
                <a:cubicBezTo>
                  <a:pt x="594182" y="465238"/>
                  <a:pt x="607427" y="478386"/>
                  <a:pt x="607427" y="494671"/>
                </a:cubicBezTo>
                <a:cubicBezTo>
                  <a:pt x="607427" y="510872"/>
                  <a:pt x="594182" y="524019"/>
                  <a:pt x="577966" y="524019"/>
                </a:cubicBezTo>
                <a:lnTo>
                  <a:pt x="183082" y="524019"/>
                </a:lnTo>
                <a:cubicBezTo>
                  <a:pt x="166781" y="524019"/>
                  <a:pt x="153621" y="510872"/>
                  <a:pt x="153621" y="494671"/>
                </a:cubicBezTo>
                <a:cubicBezTo>
                  <a:pt x="153621" y="478386"/>
                  <a:pt x="166781" y="465238"/>
                  <a:pt x="183082" y="465238"/>
                </a:cubicBezTo>
                <a:close/>
                <a:moveTo>
                  <a:pt x="29461" y="465238"/>
                </a:moveTo>
                <a:cubicBezTo>
                  <a:pt x="45732" y="465238"/>
                  <a:pt x="58922" y="478397"/>
                  <a:pt x="58922" y="494629"/>
                </a:cubicBezTo>
                <a:cubicBezTo>
                  <a:pt x="58922" y="510861"/>
                  <a:pt x="45732" y="524020"/>
                  <a:pt x="29461" y="524020"/>
                </a:cubicBezTo>
                <a:cubicBezTo>
                  <a:pt x="13190" y="524020"/>
                  <a:pt x="0" y="510861"/>
                  <a:pt x="0" y="494629"/>
                </a:cubicBezTo>
                <a:cubicBezTo>
                  <a:pt x="0" y="478397"/>
                  <a:pt x="13190" y="465238"/>
                  <a:pt x="29461" y="465238"/>
                </a:cubicBezTo>
                <a:close/>
                <a:moveTo>
                  <a:pt x="183082" y="304419"/>
                </a:moveTo>
                <a:lnTo>
                  <a:pt x="577966" y="304419"/>
                </a:lnTo>
                <a:cubicBezTo>
                  <a:pt x="594182" y="304419"/>
                  <a:pt x="607427" y="317566"/>
                  <a:pt x="607427" y="333767"/>
                </a:cubicBezTo>
                <a:cubicBezTo>
                  <a:pt x="607427" y="350052"/>
                  <a:pt x="594182" y="363200"/>
                  <a:pt x="577966" y="363200"/>
                </a:cubicBezTo>
                <a:lnTo>
                  <a:pt x="183082" y="363200"/>
                </a:lnTo>
                <a:cubicBezTo>
                  <a:pt x="166781" y="363200"/>
                  <a:pt x="153621" y="350052"/>
                  <a:pt x="153621" y="333767"/>
                </a:cubicBezTo>
                <a:cubicBezTo>
                  <a:pt x="153621" y="317566"/>
                  <a:pt x="166781" y="304419"/>
                  <a:pt x="183082" y="304419"/>
                </a:cubicBezTo>
                <a:close/>
                <a:moveTo>
                  <a:pt x="29461" y="304419"/>
                </a:moveTo>
                <a:cubicBezTo>
                  <a:pt x="45732" y="304419"/>
                  <a:pt x="58922" y="317578"/>
                  <a:pt x="58922" y="333810"/>
                </a:cubicBezTo>
                <a:cubicBezTo>
                  <a:pt x="58922" y="350042"/>
                  <a:pt x="45732" y="363201"/>
                  <a:pt x="29461" y="363201"/>
                </a:cubicBezTo>
                <a:cubicBezTo>
                  <a:pt x="13190" y="363201"/>
                  <a:pt x="0" y="350042"/>
                  <a:pt x="0" y="333810"/>
                </a:cubicBezTo>
                <a:cubicBezTo>
                  <a:pt x="0" y="317578"/>
                  <a:pt x="13190" y="304419"/>
                  <a:pt x="29461" y="304419"/>
                </a:cubicBezTo>
                <a:close/>
                <a:moveTo>
                  <a:pt x="183082" y="152139"/>
                </a:moveTo>
                <a:lnTo>
                  <a:pt x="577966" y="152139"/>
                </a:lnTo>
                <a:cubicBezTo>
                  <a:pt x="594182" y="152139"/>
                  <a:pt x="607427" y="165368"/>
                  <a:pt x="607427" y="181565"/>
                </a:cubicBezTo>
                <a:cubicBezTo>
                  <a:pt x="607427" y="197847"/>
                  <a:pt x="594182" y="210991"/>
                  <a:pt x="577966" y="210991"/>
                </a:cubicBezTo>
                <a:lnTo>
                  <a:pt x="183082" y="210991"/>
                </a:lnTo>
                <a:cubicBezTo>
                  <a:pt x="166781" y="210991"/>
                  <a:pt x="153621" y="197847"/>
                  <a:pt x="153621" y="181565"/>
                </a:cubicBezTo>
                <a:cubicBezTo>
                  <a:pt x="153621" y="165368"/>
                  <a:pt x="166781" y="152139"/>
                  <a:pt x="183082" y="152139"/>
                </a:cubicBezTo>
                <a:close/>
                <a:moveTo>
                  <a:pt x="29461" y="152139"/>
                </a:moveTo>
                <a:cubicBezTo>
                  <a:pt x="45732" y="152139"/>
                  <a:pt x="58922" y="165313"/>
                  <a:pt x="58922" y="181565"/>
                </a:cubicBezTo>
                <a:cubicBezTo>
                  <a:pt x="58922" y="197817"/>
                  <a:pt x="45732" y="210991"/>
                  <a:pt x="29461" y="210991"/>
                </a:cubicBezTo>
                <a:cubicBezTo>
                  <a:pt x="13190" y="210991"/>
                  <a:pt x="0" y="197817"/>
                  <a:pt x="0" y="181565"/>
                </a:cubicBezTo>
                <a:cubicBezTo>
                  <a:pt x="0" y="165313"/>
                  <a:pt x="13190" y="152139"/>
                  <a:pt x="29461" y="152139"/>
                </a:cubicBezTo>
                <a:close/>
                <a:moveTo>
                  <a:pt x="183082" y="0"/>
                </a:moveTo>
                <a:lnTo>
                  <a:pt x="577966" y="0"/>
                </a:lnTo>
                <a:cubicBezTo>
                  <a:pt x="594182" y="0"/>
                  <a:pt x="607427" y="13144"/>
                  <a:pt x="607427" y="29426"/>
                </a:cubicBezTo>
                <a:cubicBezTo>
                  <a:pt x="607427" y="45708"/>
                  <a:pt x="594182" y="58852"/>
                  <a:pt x="577966" y="58852"/>
                </a:cubicBezTo>
                <a:lnTo>
                  <a:pt x="183082" y="58852"/>
                </a:lnTo>
                <a:cubicBezTo>
                  <a:pt x="166781" y="58852"/>
                  <a:pt x="153621" y="45708"/>
                  <a:pt x="153621" y="29426"/>
                </a:cubicBezTo>
                <a:cubicBezTo>
                  <a:pt x="153621" y="13144"/>
                  <a:pt x="166781" y="0"/>
                  <a:pt x="183082" y="0"/>
                </a:cubicBezTo>
                <a:close/>
                <a:moveTo>
                  <a:pt x="29461" y="0"/>
                </a:moveTo>
                <a:cubicBezTo>
                  <a:pt x="45732" y="0"/>
                  <a:pt x="58922" y="13174"/>
                  <a:pt x="58922" y="29426"/>
                </a:cubicBezTo>
                <a:cubicBezTo>
                  <a:pt x="58922" y="45678"/>
                  <a:pt x="45732" y="58852"/>
                  <a:pt x="29461" y="58852"/>
                </a:cubicBezTo>
                <a:cubicBezTo>
                  <a:pt x="13190" y="58852"/>
                  <a:pt x="0" y="45678"/>
                  <a:pt x="0" y="29426"/>
                </a:cubicBezTo>
                <a:cubicBezTo>
                  <a:pt x="0" y="13174"/>
                  <a:pt x="13190" y="0"/>
                  <a:pt x="29461" y="0"/>
                </a:cubicBezTo>
                <a:close/>
              </a:path>
            </a:pathLst>
          </a:custGeom>
          <a:solidFill>
            <a:schemeClr val="accent2"/>
          </a:solidFill>
          <a:ln>
            <a:solidFill>
              <a:srgbClr val="00BCB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txBox="1"/>
          <p:nvPr/>
        </p:nvSpPr>
        <p:spPr>
          <a:xfrm>
            <a:off x="340726" y="5289659"/>
            <a:ext cx="11481375" cy="892512"/>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None/>
            </a:pPr>
            <a:r>
              <a:rPr lang="en-GB" sz="1600" dirty="0">
                <a:solidFill>
                  <a:schemeClr val="dk1"/>
                </a:solidFill>
                <a:latin typeface="Arial" panose="020B0604020202020204" pitchFamily="34" charset="0"/>
                <a:ea typeface="Calibri"/>
                <a:cs typeface="Arial" panose="020B0604020202020204" pitchFamily="34" charset="0"/>
                <a:sym typeface="Calibri"/>
              </a:rPr>
              <a:t>                                                                                         </a:t>
            </a:r>
            <a:r>
              <a:rPr lang="en-GB" sz="1600" b="1" dirty="0">
                <a:solidFill>
                  <a:schemeClr val="dk1"/>
                </a:solidFill>
                <a:latin typeface="Arial" panose="020B0604020202020204" pitchFamily="34" charset="0"/>
                <a:ea typeface="Calibri"/>
                <a:cs typeface="Arial" panose="020B0604020202020204" pitchFamily="34" charset="0"/>
                <a:sym typeface="Calibri"/>
              </a:rPr>
              <a:t>Marketing Application</a:t>
            </a:r>
            <a:endParaRPr sz="1200" dirty="0">
              <a:latin typeface="Arial" panose="020B0604020202020204" pitchFamily="34" charset="0"/>
              <a:cs typeface="Arial" panose="020B0604020202020204" pitchFamily="34" charset="0"/>
            </a:endParaRPr>
          </a:p>
          <a:p>
            <a:pPr marL="285750" indent="-285750">
              <a:buFont typeface="Wingdings" pitchFamily="2" charset="2"/>
              <a:buChar char="v"/>
            </a:pPr>
            <a:r>
              <a:rPr lang="en-GB" b="1" dirty="0">
                <a:latin typeface="Arial" panose="020B0604020202020204" pitchFamily="34" charset="0"/>
                <a:cs typeface="Arial" panose="020B0604020202020204" pitchFamily="34" charset="0"/>
              </a:rPr>
              <a:t>Segment</a:t>
            </a:r>
            <a:r>
              <a:rPr lang="en-GB" dirty="0">
                <a:latin typeface="Arial" panose="020B0604020202020204" pitchFamily="34" charset="0"/>
                <a:cs typeface="Arial" panose="020B0604020202020204" pitchFamily="34" charset="0"/>
              </a:rPr>
              <a:t>  registered customers into different groups based on data analysed, allowing better formulated pre-launch marketing for different Dyson products</a:t>
            </a:r>
          </a:p>
        </p:txBody>
      </p:sp>
      <p:sp>
        <p:nvSpPr>
          <p:cNvPr id="436" name="Google Shape;436;p35"/>
          <p:cNvSpPr txBox="1"/>
          <p:nvPr/>
        </p:nvSpPr>
        <p:spPr>
          <a:xfrm>
            <a:off x="7108087" y="3701756"/>
            <a:ext cx="4212300"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dk1"/>
                </a:solidFill>
                <a:latin typeface="Arial" panose="020B0604020202020204" pitchFamily="34" charset="0"/>
                <a:ea typeface="Calibri"/>
                <a:cs typeface="Arial" panose="020B0604020202020204" pitchFamily="34" charset="0"/>
                <a:sym typeface="Calibri"/>
              </a:rPr>
              <a:t>                             </a:t>
            </a:r>
            <a:r>
              <a:rPr lang="en-GB" sz="1600" b="1" dirty="0">
                <a:solidFill>
                  <a:schemeClr val="dk1"/>
                </a:solidFill>
                <a:latin typeface="Arial" panose="020B0604020202020204" pitchFamily="34" charset="0"/>
                <a:ea typeface="Calibri"/>
                <a:cs typeface="Arial" panose="020B0604020202020204" pitchFamily="34" charset="0"/>
                <a:sym typeface="Calibri"/>
              </a:rPr>
              <a:t>Techniques</a:t>
            </a:r>
            <a:endParaRPr sz="1600" dirty="0">
              <a:solidFill>
                <a:schemeClr val="dk1"/>
              </a:solidFill>
              <a:latin typeface="Arial" panose="020B0604020202020204" pitchFamily="34" charset="0"/>
              <a:ea typeface="Calibri"/>
              <a:cs typeface="Arial" panose="020B0604020202020204" pitchFamily="34" charset="0"/>
              <a:sym typeface="Calibri"/>
            </a:endParaRPr>
          </a:p>
          <a:p>
            <a:pPr marL="285750" indent="-285750">
              <a:buClr>
                <a:schemeClr val="dk1"/>
              </a:buClr>
              <a:buSzPts val="1800"/>
              <a:buFont typeface="Arial"/>
              <a:buChar char="•"/>
            </a:pPr>
            <a:endParaRPr lang="en-GB" sz="1600" dirty="0">
              <a:solidFill>
                <a:schemeClr val="dk1"/>
              </a:solidFill>
              <a:latin typeface="Arial" panose="020B0604020202020204" pitchFamily="34" charset="0"/>
              <a:ea typeface="Calibri"/>
              <a:cs typeface="Arial" panose="020B0604020202020204" pitchFamily="34" charset="0"/>
              <a:sym typeface="Calibri"/>
            </a:endParaRPr>
          </a:p>
          <a:p>
            <a:pPr marL="285750" indent="-285750">
              <a:buClr>
                <a:schemeClr val="dk1"/>
              </a:buClr>
              <a:buSzPts val="1800"/>
              <a:buFont typeface="Arial" panose="020B0604020202020204" pitchFamily="34" charset="0"/>
              <a:buChar char="•"/>
            </a:pPr>
            <a:r>
              <a:rPr lang="en-GB" dirty="0">
                <a:solidFill>
                  <a:schemeClr val="dk1"/>
                </a:solidFill>
                <a:latin typeface="Arial" panose="020B0604020202020204" pitchFamily="34" charset="0"/>
                <a:ea typeface="Calibri"/>
                <a:cs typeface="Arial" panose="020B0604020202020204" pitchFamily="34" charset="0"/>
                <a:sym typeface="Calibri"/>
              </a:rPr>
              <a:t>Text Analytics                       Clustering</a:t>
            </a:r>
            <a:endParaRPr lang="en-GB" dirty="0">
              <a:latin typeface="Arial" panose="020B0604020202020204" pitchFamily="34" charset="0"/>
              <a:cs typeface="Arial" panose="020B0604020202020204" pitchFamily="34" charset="0"/>
            </a:endParaRPr>
          </a:p>
          <a:p>
            <a:pPr marR="0" lvl="0" rtl="0">
              <a:spcBef>
                <a:spcPts val="0"/>
              </a:spcBef>
              <a:spcAft>
                <a:spcPts val="0"/>
              </a:spcAft>
              <a:buClr>
                <a:schemeClr val="dk1"/>
              </a:buClr>
              <a:buSzPts val="1800"/>
            </a:pPr>
            <a:endParaRPr sz="1200" dirty="0">
              <a:latin typeface="Arial" panose="020B0604020202020204" pitchFamily="34" charset="0"/>
              <a:cs typeface="Arial" panose="020B0604020202020204" pitchFamily="34" charset="0"/>
            </a:endParaRPr>
          </a:p>
        </p:txBody>
      </p:sp>
      <p:sp>
        <p:nvSpPr>
          <p:cNvPr id="438" name="Google Shape;438;p35"/>
          <p:cNvSpPr/>
          <p:nvPr/>
        </p:nvSpPr>
        <p:spPr>
          <a:xfrm>
            <a:off x="6915214" y="1232859"/>
            <a:ext cx="4928678" cy="1677261"/>
          </a:xfrm>
          <a:prstGeom prst="rect">
            <a:avLst/>
          </a:prstGeom>
          <a:noFill/>
          <a:ln w="19050" cap="flat" cmpd="sng">
            <a:solidFill>
              <a:srgbClr val="BFBFBF"/>
            </a:solidFill>
            <a:prstDash val="solid"/>
            <a:miter lim="800000"/>
            <a:headEnd type="none" w="sm" len="sm"/>
            <a:tailEnd type="none" w="sm" len="sm"/>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Arial"/>
              <a:ea typeface="Arial"/>
              <a:cs typeface="Arial"/>
              <a:sym typeface="Arial"/>
            </a:endParaRPr>
          </a:p>
        </p:txBody>
      </p:sp>
      <p:sp>
        <p:nvSpPr>
          <p:cNvPr id="439" name="Google Shape;439;p35"/>
          <p:cNvSpPr/>
          <p:nvPr/>
        </p:nvSpPr>
        <p:spPr>
          <a:xfrm>
            <a:off x="6861215" y="1081879"/>
            <a:ext cx="1980000" cy="338554"/>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r>
              <a:rPr lang="en-GB" sz="1600" b="1">
                <a:solidFill>
                  <a:srgbClr val="0070C0"/>
                </a:solidFill>
                <a:latin typeface="Arial" panose="020B0604020202020204" pitchFamily="34" charset="0"/>
                <a:ea typeface="Microsoft YaHei"/>
                <a:cs typeface="Arial" panose="020B0604020202020204" pitchFamily="34" charset="0"/>
                <a:sym typeface="Microsoft YaHei"/>
              </a:rPr>
              <a:t>Purpose</a:t>
            </a:r>
            <a:endParaRPr sz="1600" b="1" i="0" u="none" strike="noStrike" cap="none">
              <a:solidFill>
                <a:srgbClr val="0070C0"/>
              </a:solidFill>
              <a:latin typeface="Arial" panose="020B0604020202020204" pitchFamily="34" charset="0"/>
              <a:ea typeface="Microsoft YaHei"/>
              <a:cs typeface="Arial" panose="020B0604020202020204" pitchFamily="34" charset="0"/>
              <a:sym typeface="Microsoft YaHei"/>
            </a:endParaRPr>
          </a:p>
        </p:txBody>
      </p:sp>
      <p:pic>
        <p:nvPicPr>
          <p:cNvPr id="440" name="Google Shape;440;p35"/>
          <p:cNvPicPr preferRelativeResize="0"/>
          <p:nvPr/>
        </p:nvPicPr>
        <p:blipFill rotWithShape="1">
          <a:blip r:embed="rId3">
            <a:alphaModFix/>
          </a:blip>
          <a:srcRect/>
          <a:stretch/>
        </p:blipFill>
        <p:spPr>
          <a:xfrm>
            <a:off x="6655036" y="972525"/>
            <a:ext cx="576602" cy="585518"/>
          </a:xfrm>
          <a:prstGeom prst="ellipse">
            <a:avLst/>
          </a:prstGeom>
          <a:solidFill>
            <a:srgbClr val="FFFFFF"/>
          </a:solidFill>
          <a:ln>
            <a:noFill/>
          </a:ln>
        </p:spPr>
      </p:pic>
      <p:sp>
        <p:nvSpPr>
          <p:cNvPr id="441" name="Google Shape;441;p35"/>
          <p:cNvSpPr/>
          <p:nvPr/>
        </p:nvSpPr>
        <p:spPr>
          <a:xfrm>
            <a:off x="6700408" y="1043907"/>
            <a:ext cx="368678" cy="368678"/>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FFFFFF"/>
              </a:solidFill>
              <a:latin typeface="Microsoft YaHei"/>
              <a:ea typeface="Microsoft YaHei"/>
              <a:cs typeface="Microsoft YaHei"/>
              <a:sym typeface="Microsoft YaHei"/>
            </a:endParaRPr>
          </a:p>
        </p:txBody>
      </p:sp>
      <p:sp>
        <p:nvSpPr>
          <p:cNvPr id="442" name="Google Shape;442;p35"/>
          <p:cNvSpPr/>
          <p:nvPr/>
        </p:nvSpPr>
        <p:spPr>
          <a:xfrm>
            <a:off x="6441142" y="1882587"/>
            <a:ext cx="275336" cy="416591"/>
          </a:xfrm>
          <a:prstGeom prst="chevron">
            <a:avLst>
              <a:gd name="adj" fmla="val 50000"/>
            </a:avLst>
          </a:prstGeom>
          <a:solidFill>
            <a:srgbClr val="09AB93">
              <a:alpha val="60784"/>
            </a:srgbClr>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43" name="Google Shape;443;p35"/>
          <p:cNvGrpSpPr/>
          <p:nvPr/>
        </p:nvGrpSpPr>
        <p:grpSpPr>
          <a:xfrm>
            <a:off x="6843731" y="1124729"/>
            <a:ext cx="217564" cy="291221"/>
            <a:chOff x="6593" y="2995"/>
            <a:chExt cx="319" cy="427"/>
          </a:xfrm>
        </p:grpSpPr>
        <p:sp>
          <p:nvSpPr>
            <p:cNvPr id="444" name="Google Shape;444;p35"/>
            <p:cNvSpPr/>
            <p:nvPr/>
          </p:nvSpPr>
          <p:spPr>
            <a:xfrm>
              <a:off x="6672" y="3066"/>
              <a:ext cx="160" cy="160"/>
            </a:xfrm>
            <a:custGeom>
              <a:avLst/>
              <a:gdLst/>
              <a:ahLst/>
              <a:cxnLst/>
              <a:rect l="l" t="t" r="r" b="b"/>
              <a:pathLst>
                <a:path w="108" h="108" extrusionOk="0">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45" name="Google Shape;445;p35"/>
            <p:cNvSpPr/>
            <p:nvPr/>
          </p:nvSpPr>
          <p:spPr>
            <a:xfrm>
              <a:off x="6743" y="3031"/>
              <a:ext cx="18" cy="89"/>
            </a:xfrm>
            <a:custGeom>
              <a:avLst/>
              <a:gdLst/>
              <a:ahLst/>
              <a:cxnLst/>
              <a:rect l="l" t="t" r="r" b="b"/>
              <a:pathLst>
                <a:path w="12" h="60" extrusionOk="0">
                  <a:moveTo>
                    <a:pt x="6" y="60"/>
                  </a:moveTo>
                  <a:cubicBezTo>
                    <a:pt x="3" y="60"/>
                    <a:pt x="0" y="57"/>
                    <a:pt x="0" y="54"/>
                  </a:cubicBezTo>
                  <a:cubicBezTo>
                    <a:pt x="0" y="6"/>
                    <a:pt x="0" y="6"/>
                    <a:pt x="0" y="6"/>
                  </a:cubicBezTo>
                  <a:cubicBezTo>
                    <a:pt x="0" y="3"/>
                    <a:pt x="3" y="0"/>
                    <a:pt x="6" y="0"/>
                  </a:cubicBezTo>
                  <a:cubicBezTo>
                    <a:pt x="10" y="0"/>
                    <a:pt x="12" y="3"/>
                    <a:pt x="12" y="6"/>
                  </a:cubicBezTo>
                  <a:cubicBezTo>
                    <a:pt x="12" y="54"/>
                    <a:pt x="12" y="54"/>
                    <a:pt x="12" y="54"/>
                  </a:cubicBezTo>
                  <a:cubicBezTo>
                    <a:pt x="12" y="57"/>
                    <a:pt x="10" y="60"/>
                    <a:pt x="6" y="60"/>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46" name="Google Shape;446;p35"/>
            <p:cNvSpPr/>
            <p:nvPr/>
          </p:nvSpPr>
          <p:spPr>
            <a:xfrm>
              <a:off x="6779" y="3137"/>
              <a:ext cx="89"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47" name="Google Shape;447;p35"/>
            <p:cNvSpPr/>
            <p:nvPr/>
          </p:nvSpPr>
          <p:spPr>
            <a:xfrm>
              <a:off x="6743" y="3173"/>
              <a:ext cx="18" cy="89"/>
            </a:xfrm>
            <a:custGeom>
              <a:avLst/>
              <a:gdLst/>
              <a:ahLst/>
              <a:cxnLst/>
              <a:rect l="l" t="t" r="r" b="b"/>
              <a:pathLst>
                <a:path w="12" h="60" extrusionOk="0">
                  <a:moveTo>
                    <a:pt x="6" y="60"/>
                  </a:moveTo>
                  <a:cubicBezTo>
                    <a:pt x="3" y="60"/>
                    <a:pt x="0" y="57"/>
                    <a:pt x="0" y="54"/>
                  </a:cubicBezTo>
                  <a:cubicBezTo>
                    <a:pt x="0" y="6"/>
                    <a:pt x="0" y="6"/>
                    <a:pt x="0" y="6"/>
                  </a:cubicBezTo>
                  <a:cubicBezTo>
                    <a:pt x="0" y="3"/>
                    <a:pt x="3" y="0"/>
                    <a:pt x="6" y="0"/>
                  </a:cubicBezTo>
                  <a:cubicBezTo>
                    <a:pt x="10" y="0"/>
                    <a:pt x="12" y="3"/>
                    <a:pt x="12" y="6"/>
                  </a:cubicBezTo>
                  <a:cubicBezTo>
                    <a:pt x="12" y="54"/>
                    <a:pt x="12" y="54"/>
                    <a:pt x="12" y="54"/>
                  </a:cubicBezTo>
                  <a:cubicBezTo>
                    <a:pt x="12" y="57"/>
                    <a:pt x="10" y="60"/>
                    <a:pt x="6" y="60"/>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48" name="Google Shape;448;p35"/>
            <p:cNvSpPr/>
            <p:nvPr/>
          </p:nvSpPr>
          <p:spPr>
            <a:xfrm>
              <a:off x="6637" y="3137"/>
              <a:ext cx="89"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49" name="Google Shape;449;p35"/>
            <p:cNvSpPr/>
            <p:nvPr/>
          </p:nvSpPr>
          <p:spPr>
            <a:xfrm>
              <a:off x="6593" y="2995"/>
              <a:ext cx="319" cy="427"/>
            </a:xfrm>
            <a:custGeom>
              <a:avLst/>
              <a:gdLst/>
              <a:ahLst/>
              <a:cxnLst/>
              <a:rect l="l" t="t" r="r" b="b"/>
              <a:pathLst>
                <a:path w="216" h="288" extrusionOk="0">
                  <a:moveTo>
                    <a:pt x="108" y="288"/>
                  </a:moveTo>
                  <a:cubicBezTo>
                    <a:pt x="106" y="288"/>
                    <a:pt x="103" y="286"/>
                    <a:pt x="103" y="284"/>
                  </a:cubicBezTo>
                  <a:cubicBezTo>
                    <a:pt x="82" y="213"/>
                    <a:pt x="82" y="213"/>
                    <a:pt x="82" y="213"/>
                  </a:cubicBezTo>
                  <a:cubicBezTo>
                    <a:pt x="35" y="201"/>
                    <a:pt x="0" y="158"/>
                    <a:pt x="0" y="108"/>
                  </a:cubicBezTo>
                  <a:cubicBezTo>
                    <a:pt x="0" y="48"/>
                    <a:pt x="49" y="0"/>
                    <a:pt x="108" y="0"/>
                  </a:cubicBezTo>
                  <a:cubicBezTo>
                    <a:pt x="168" y="0"/>
                    <a:pt x="216" y="48"/>
                    <a:pt x="216" y="108"/>
                  </a:cubicBezTo>
                  <a:cubicBezTo>
                    <a:pt x="216" y="158"/>
                    <a:pt x="182" y="201"/>
                    <a:pt x="134" y="213"/>
                  </a:cubicBezTo>
                  <a:cubicBezTo>
                    <a:pt x="114" y="284"/>
                    <a:pt x="114" y="284"/>
                    <a:pt x="114" y="284"/>
                  </a:cubicBezTo>
                  <a:cubicBezTo>
                    <a:pt x="113" y="286"/>
                    <a:pt x="111" y="288"/>
                    <a:pt x="108" y="288"/>
                  </a:cubicBezTo>
                  <a:close/>
                  <a:moveTo>
                    <a:pt x="108" y="12"/>
                  </a:moveTo>
                  <a:cubicBezTo>
                    <a:pt x="56" y="12"/>
                    <a:pt x="12" y="55"/>
                    <a:pt x="12" y="108"/>
                  </a:cubicBezTo>
                  <a:cubicBezTo>
                    <a:pt x="12" y="153"/>
                    <a:pt x="44" y="193"/>
                    <a:pt x="88" y="202"/>
                  </a:cubicBezTo>
                  <a:cubicBezTo>
                    <a:pt x="91" y="202"/>
                    <a:pt x="92" y="204"/>
                    <a:pt x="93" y="206"/>
                  </a:cubicBezTo>
                  <a:cubicBezTo>
                    <a:pt x="108" y="260"/>
                    <a:pt x="108" y="260"/>
                    <a:pt x="108" y="260"/>
                  </a:cubicBezTo>
                  <a:cubicBezTo>
                    <a:pt x="124" y="206"/>
                    <a:pt x="124" y="206"/>
                    <a:pt x="124" y="206"/>
                  </a:cubicBezTo>
                  <a:cubicBezTo>
                    <a:pt x="124" y="204"/>
                    <a:pt x="126" y="202"/>
                    <a:pt x="128" y="202"/>
                  </a:cubicBezTo>
                  <a:cubicBezTo>
                    <a:pt x="172" y="193"/>
                    <a:pt x="204" y="153"/>
                    <a:pt x="204" y="108"/>
                  </a:cubicBezTo>
                  <a:cubicBezTo>
                    <a:pt x="204" y="55"/>
                    <a:pt x="161" y="12"/>
                    <a:pt x="108" y="12"/>
                  </a:cubicBezTo>
                  <a:close/>
                </a:path>
              </a:pathLst>
            </a:custGeom>
            <a:solidFill>
              <a:srgbClr val="7500C0"/>
            </a:solidFill>
            <a:ln w="9525" cap="flat" cmpd="sng">
              <a:solidFill>
                <a:srgbClr val="00BC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grpSp>
      <p:sp>
        <p:nvSpPr>
          <p:cNvPr id="450" name="Google Shape;450;p35"/>
          <p:cNvSpPr/>
          <p:nvPr/>
        </p:nvSpPr>
        <p:spPr>
          <a:xfrm>
            <a:off x="2516965" y="3714148"/>
            <a:ext cx="322485" cy="306075"/>
          </a:xfrm>
          <a:custGeom>
            <a:avLst/>
            <a:gdLst/>
            <a:ahLst/>
            <a:cxnLst/>
            <a:rect l="l" t="t" r="r" b="b"/>
            <a:pathLst>
              <a:path w="303" h="288" extrusionOk="0">
                <a:moveTo>
                  <a:pt x="279" y="163"/>
                </a:moveTo>
                <a:cubicBezTo>
                  <a:pt x="279" y="163"/>
                  <a:pt x="279" y="163"/>
                  <a:pt x="279" y="163"/>
                </a:cubicBezTo>
                <a:cubicBezTo>
                  <a:pt x="278" y="162"/>
                  <a:pt x="277" y="162"/>
                  <a:pt x="275" y="162"/>
                </a:cubicBezTo>
                <a:cubicBezTo>
                  <a:pt x="277" y="162"/>
                  <a:pt x="278" y="162"/>
                  <a:pt x="279" y="163"/>
                </a:cubicBezTo>
                <a:cubicBezTo>
                  <a:pt x="278" y="162"/>
                  <a:pt x="278" y="162"/>
                  <a:pt x="278" y="162"/>
                </a:cubicBezTo>
                <a:cubicBezTo>
                  <a:pt x="278" y="162"/>
                  <a:pt x="278" y="162"/>
                  <a:pt x="278" y="162"/>
                </a:cubicBezTo>
                <a:cubicBezTo>
                  <a:pt x="279" y="157"/>
                  <a:pt x="279" y="152"/>
                  <a:pt x="279" y="148"/>
                </a:cubicBezTo>
                <a:cubicBezTo>
                  <a:pt x="279" y="78"/>
                  <a:pt x="223" y="21"/>
                  <a:pt x="153" y="21"/>
                </a:cubicBezTo>
                <a:cubicBezTo>
                  <a:pt x="148" y="21"/>
                  <a:pt x="144" y="21"/>
                  <a:pt x="139" y="22"/>
                </a:cubicBezTo>
                <a:cubicBezTo>
                  <a:pt x="139" y="22"/>
                  <a:pt x="139" y="22"/>
                  <a:pt x="139" y="22"/>
                </a:cubicBezTo>
                <a:cubicBezTo>
                  <a:pt x="138" y="21"/>
                  <a:pt x="138" y="21"/>
                  <a:pt x="138" y="21"/>
                </a:cubicBezTo>
                <a:cubicBezTo>
                  <a:pt x="136" y="9"/>
                  <a:pt x="125" y="0"/>
                  <a:pt x="113" y="0"/>
                </a:cubicBezTo>
                <a:cubicBezTo>
                  <a:pt x="100" y="0"/>
                  <a:pt x="88" y="11"/>
                  <a:pt x="88" y="25"/>
                </a:cubicBezTo>
                <a:cubicBezTo>
                  <a:pt x="88" y="29"/>
                  <a:pt x="89" y="33"/>
                  <a:pt x="91" y="36"/>
                </a:cubicBezTo>
                <a:cubicBezTo>
                  <a:pt x="91" y="37"/>
                  <a:pt x="91" y="37"/>
                  <a:pt x="91" y="37"/>
                </a:cubicBezTo>
                <a:cubicBezTo>
                  <a:pt x="91" y="37"/>
                  <a:pt x="91" y="37"/>
                  <a:pt x="91" y="37"/>
                </a:cubicBezTo>
                <a:cubicBezTo>
                  <a:pt x="71" y="48"/>
                  <a:pt x="55" y="64"/>
                  <a:pt x="44" y="83"/>
                </a:cubicBezTo>
                <a:cubicBezTo>
                  <a:pt x="43" y="84"/>
                  <a:pt x="43" y="84"/>
                  <a:pt x="43" y="84"/>
                </a:cubicBezTo>
                <a:cubicBezTo>
                  <a:pt x="43" y="84"/>
                  <a:pt x="43" y="84"/>
                  <a:pt x="43" y="84"/>
                </a:cubicBezTo>
                <a:cubicBezTo>
                  <a:pt x="41" y="84"/>
                  <a:pt x="39" y="83"/>
                  <a:pt x="38" y="83"/>
                </a:cubicBezTo>
                <a:cubicBezTo>
                  <a:pt x="37" y="83"/>
                  <a:pt x="36" y="83"/>
                  <a:pt x="34" y="83"/>
                </a:cubicBezTo>
                <a:cubicBezTo>
                  <a:pt x="15" y="83"/>
                  <a:pt x="0" y="98"/>
                  <a:pt x="0" y="117"/>
                </a:cubicBezTo>
                <a:cubicBezTo>
                  <a:pt x="0" y="132"/>
                  <a:pt x="11" y="146"/>
                  <a:pt x="25" y="150"/>
                </a:cubicBezTo>
                <a:cubicBezTo>
                  <a:pt x="26" y="150"/>
                  <a:pt x="26" y="150"/>
                  <a:pt x="26" y="150"/>
                </a:cubicBezTo>
                <a:cubicBezTo>
                  <a:pt x="26" y="151"/>
                  <a:pt x="26" y="151"/>
                  <a:pt x="26" y="151"/>
                </a:cubicBezTo>
                <a:cubicBezTo>
                  <a:pt x="27" y="189"/>
                  <a:pt x="45" y="226"/>
                  <a:pt x="76" y="249"/>
                </a:cubicBezTo>
                <a:cubicBezTo>
                  <a:pt x="77" y="249"/>
                  <a:pt x="77" y="249"/>
                  <a:pt x="77" y="249"/>
                </a:cubicBezTo>
                <a:cubicBezTo>
                  <a:pt x="76" y="250"/>
                  <a:pt x="76" y="250"/>
                  <a:pt x="76" y="250"/>
                </a:cubicBezTo>
                <a:cubicBezTo>
                  <a:pt x="73" y="255"/>
                  <a:pt x="72" y="259"/>
                  <a:pt x="72" y="263"/>
                </a:cubicBezTo>
                <a:cubicBezTo>
                  <a:pt x="72" y="278"/>
                  <a:pt x="83" y="288"/>
                  <a:pt x="97" y="288"/>
                </a:cubicBezTo>
                <a:cubicBezTo>
                  <a:pt x="108" y="288"/>
                  <a:pt x="117" y="282"/>
                  <a:pt x="120" y="272"/>
                </a:cubicBezTo>
                <a:cubicBezTo>
                  <a:pt x="121" y="271"/>
                  <a:pt x="121" y="271"/>
                  <a:pt x="121" y="271"/>
                </a:cubicBezTo>
                <a:cubicBezTo>
                  <a:pt x="121" y="271"/>
                  <a:pt x="121" y="271"/>
                  <a:pt x="121" y="271"/>
                </a:cubicBezTo>
                <a:cubicBezTo>
                  <a:pt x="131" y="273"/>
                  <a:pt x="141" y="275"/>
                  <a:pt x="153" y="275"/>
                </a:cubicBezTo>
                <a:cubicBezTo>
                  <a:pt x="191" y="275"/>
                  <a:pt x="228" y="257"/>
                  <a:pt x="253" y="226"/>
                </a:cubicBezTo>
                <a:cubicBezTo>
                  <a:pt x="253" y="225"/>
                  <a:pt x="253" y="225"/>
                  <a:pt x="253" y="225"/>
                </a:cubicBezTo>
                <a:cubicBezTo>
                  <a:pt x="254" y="226"/>
                  <a:pt x="254" y="226"/>
                  <a:pt x="254" y="226"/>
                </a:cubicBezTo>
                <a:cubicBezTo>
                  <a:pt x="256" y="227"/>
                  <a:pt x="259" y="228"/>
                  <a:pt x="262" y="228"/>
                </a:cubicBezTo>
                <a:cubicBezTo>
                  <a:pt x="265" y="229"/>
                  <a:pt x="267" y="229"/>
                  <a:pt x="269" y="229"/>
                </a:cubicBezTo>
                <a:cubicBezTo>
                  <a:pt x="288" y="229"/>
                  <a:pt x="303" y="214"/>
                  <a:pt x="303" y="195"/>
                </a:cubicBezTo>
                <a:cubicBezTo>
                  <a:pt x="303" y="180"/>
                  <a:pt x="293" y="167"/>
                  <a:pt x="279" y="163"/>
                </a:cubicBezTo>
                <a:close/>
                <a:moveTo>
                  <a:pt x="253" y="165"/>
                </a:moveTo>
                <a:cubicBezTo>
                  <a:pt x="252" y="166"/>
                  <a:pt x="251" y="167"/>
                  <a:pt x="250" y="167"/>
                </a:cubicBezTo>
                <a:cubicBezTo>
                  <a:pt x="250" y="168"/>
                  <a:pt x="249" y="168"/>
                  <a:pt x="249" y="169"/>
                </a:cubicBezTo>
                <a:cubicBezTo>
                  <a:pt x="248" y="169"/>
                  <a:pt x="248" y="169"/>
                  <a:pt x="247" y="170"/>
                </a:cubicBezTo>
                <a:cubicBezTo>
                  <a:pt x="240" y="176"/>
                  <a:pt x="235" y="185"/>
                  <a:pt x="235" y="195"/>
                </a:cubicBezTo>
                <a:cubicBezTo>
                  <a:pt x="235" y="200"/>
                  <a:pt x="236" y="204"/>
                  <a:pt x="238" y="208"/>
                </a:cubicBezTo>
                <a:cubicBezTo>
                  <a:pt x="238" y="209"/>
                  <a:pt x="238" y="209"/>
                  <a:pt x="238" y="209"/>
                </a:cubicBezTo>
                <a:cubicBezTo>
                  <a:pt x="238" y="209"/>
                  <a:pt x="238" y="209"/>
                  <a:pt x="238" y="209"/>
                </a:cubicBezTo>
                <a:cubicBezTo>
                  <a:pt x="219" y="219"/>
                  <a:pt x="191" y="231"/>
                  <a:pt x="158" y="231"/>
                </a:cubicBezTo>
                <a:cubicBezTo>
                  <a:pt x="143" y="231"/>
                  <a:pt x="129" y="229"/>
                  <a:pt x="115" y="224"/>
                </a:cubicBezTo>
                <a:cubicBezTo>
                  <a:pt x="61" y="204"/>
                  <a:pt x="48" y="165"/>
                  <a:pt x="46" y="149"/>
                </a:cubicBezTo>
                <a:cubicBezTo>
                  <a:pt x="46" y="149"/>
                  <a:pt x="46" y="149"/>
                  <a:pt x="46" y="149"/>
                </a:cubicBezTo>
                <a:cubicBezTo>
                  <a:pt x="45" y="148"/>
                  <a:pt x="45" y="148"/>
                  <a:pt x="45" y="148"/>
                </a:cubicBezTo>
                <a:cubicBezTo>
                  <a:pt x="46" y="148"/>
                  <a:pt x="46" y="148"/>
                  <a:pt x="46" y="148"/>
                </a:cubicBezTo>
                <a:cubicBezTo>
                  <a:pt x="59" y="143"/>
                  <a:pt x="68" y="131"/>
                  <a:pt x="68" y="117"/>
                </a:cubicBezTo>
                <a:cubicBezTo>
                  <a:pt x="68" y="113"/>
                  <a:pt x="67" y="108"/>
                  <a:pt x="66" y="104"/>
                </a:cubicBezTo>
                <a:cubicBezTo>
                  <a:pt x="76" y="99"/>
                  <a:pt x="99" y="88"/>
                  <a:pt x="128" y="86"/>
                </a:cubicBezTo>
                <a:cubicBezTo>
                  <a:pt x="127" y="88"/>
                  <a:pt x="127" y="90"/>
                  <a:pt x="127" y="91"/>
                </a:cubicBezTo>
                <a:cubicBezTo>
                  <a:pt x="127" y="115"/>
                  <a:pt x="146" y="134"/>
                  <a:pt x="170" y="134"/>
                </a:cubicBezTo>
                <a:cubicBezTo>
                  <a:pt x="188" y="134"/>
                  <a:pt x="203" y="124"/>
                  <a:pt x="209" y="109"/>
                </a:cubicBezTo>
                <a:cubicBezTo>
                  <a:pt x="228" y="122"/>
                  <a:pt x="245" y="140"/>
                  <a:pt x="261" y="162"/>
                </a:cubicBezTo>
                <a:cubicBezTo>
                  <a:pt x="258" y="163"/>
                  <a:pt x="256" y="164"/>
                  <a:pt x="253" y="165"/>
                </a:cubicBezTo>
                <a:cubicBezTo>
                  <a:pt x="253" y="165"/>
                  <a:pt x="253" y="165"/>
                  <a:pt x="253" y="165"/>
                </a:cubicBezTo>
                <a:cubicBezTo>
                  <a:pt x="253" y="165"/>
                  <a:pt x="253" y="165"/>
                  <a:pt x="253" y="165"/>
                </a:cubicBezTo>
                <a:close/>
                <a:moveTo>
                  <a:pt x="250" y="168"/>
                </a:moveTo>
                <a:cubicBezTo>
                  <a:pt x="250" y="168"/>
                  <a:pt x="249" y="168"/>
                  <a:pt x="249" y="168"/>
                </a:cubicBezTo>
                <a:cubicBezTo>
                  <a:pt x="249" y="168"/>
                  <a:pt x="250" y="168"/>
                  <a:pt x="250" y="168"/>
                </a:cubicBezTo>
                <a:close/>
                <a:moveTo>
                  <a:pt x="247" y="170"/>
                </a:moveTo>
                <a:cubicBezTo>
                  <a:pt x="246" y="170"/>
                  <a:pt x="246" y="171"/>
                  <a:pt x="246" y="171"/>
                </a:cubicBezTo>
                <a:cubicBezTo>
                  <a:pt x="246" y="171"/>
                  <a:pt x="246" y="170"/>
                  <a:pt x="247" y="170"/>
                </a:cubicBezTo>
                <a:close/>
                <a:moveTo>
                  <a:pt x="243" y="174"/>
                </a:moveTo>
                <a:cubicBezTo>
                  <a:pt x="243" y="174"/>
                  <a:pt x="243" y="174"/>
                  <a:pt x="243" y="174"/>
                </a:cubicBezTo>
                <a:cubicBezTo>
                  <a:pt x="243" y="174"/>
                  <a:pt x="243" y="174"/>
                  <a:pt x="243" y="174"/>
                </a:cubicBezTo>
                <a:close/>
                <a:moveTo>
                  <a:pt x="241" y="177"/>
                </a:moveTo>
                <a:cubicBezTo>
                  <a:pt x="241" y="178"/>
                  <a:pt x="240" y="178"/>
                  <a:pt x="240" y="178"/>
                </a:cubicBezTo>
                <a:cubicBezTo>
                  <a:pt x="240" y="178"/>
                  <a:pt x="241" y="178"/>
                  <a:pt x="241" y="177"/>
                </a:cubicBezTo>
                <a:close/>
                <a:moveTo>
                  <a:pt x="239" y="181"/>
                </a:moveTo>
                <a:cubicBezTo>
                  <a:pt x="239" y="181"/>
                  <a:pt x="238" y="182"/>
                  <a:pt x="238" y="182"/>
                </a:cubicBezTo>
                <a:cubicBezTo>
                  <a:pt x="238" y="182"/>
                  <a:pt x="239" y="181"/>
                  <a:pt x="239" y="181"/>
                </a:cubicBezTo>
                <a:close/>
                <a:moveTo>
                  <a:pt x="237" y="186"/>
                </a:moveTo>
                <a:cubicBezTo>
                  <a:pt x="237" y="186"/>
                  <a:pt x="237" y="186"/>
                  <a:pt x="237" y="187"/>
                </a:cubicBezTo>
                <a:cubicBezTo>
                  <a:pt x="237" y="186"/>
                  <a:pt x="237" y="186"/>
                  <a:pt x="237" y="186"/>
                </a:cubicBezTo>
                <a:close/>
                <a:moveTo>
                  <a:pt x="236" y="190"/>
                </a:moveTo>
                <a:cubicBezTo>
                  <a:pt x="236" y="190"/>
                  <a:pt x="236" y="191"/>
                  <a:pt x="236" y="191"/>
                </a:cubicBezTo>
                <a:cubicBezTo>
                  <a:pt x="236" y="191"/>
                  <a:pt x="236" y="190"/>
                  <a:pt x="236" y="190"/>
                </a:cubicBezTo>
                <a:close/>
                <a:moveTo>
                  <a:pt x="139" y="91"/>
                </a:moveTo>
                <a:cubicBezTo>
                  <a:pt x="139" y="74"/>
                  <a:pt x="153" y="60"/>
                  <a:pt x="170" y="60"/>
                </a:cubicBezTo>
                <a:cubicBezTo>
                  <a:pt x="187" y="60"/>
                  <a:pt x="201" y="74"/>
                  <a:pt x="201" y="91"/>
                </a:cubicBezTo>
                <a:cubicBezTo>
                  <a:pt x="201" y="109"/>
                  <a:pt x="187" y="123"/>
                  <a:pt x="170" y="123"/>
                </a:cubicBezTo>
                <a:cubicBezTo>
                  <a:pt x="153" y="123"/>
                  <a:pt x="139" y="109"/>
                  <a:pt x="139" y="91"/>
                </a:cubicBezTo>
                <a:close/>
                <a:moveTo>
                  <a:pt x="113" y="11"/>
                </a:moveTo>
                <a:cubicBezTo>
                  <a:pt x="122" y="11"/>
                  <a:pt x="128" y="17"/>
                  <a:pt x="128" y="25"/>
                </a:cubicBezTo>
                <a:cubicBezTo>
                  <a:pt x="128" y="28"/>
                  <a:pt x="127" y="32"/>
                  <a:pt x="124" y="35"/>
                </a:cubicBezTo>
                <a:cubicBezTo>
                  <a:pt x="122" y="38"/>
                  <a:pt x="118" y="40"/>
                  <a:pt x="113" y="40"/>
                </a:cubicBezTo>
                <a:cubicBezTo>
                  <a:pt x="112" y="40"/>
                  <a:pt x="111" y="40"/>
                  <a:pt x="110" y="39"/>
                </a:cubicBezTo>
                <a:cubicBezTo>
                  <a:pt x="103" y="38"/>
                  <a:pt x="99" y="31"/>
                  <a:pt x="99" y="25"/>
                </a:cubicBezTo>
                <a:cubicBezTo>
                  <a:pt x="99" y="17"/>
                  <a:pt x="105" y="11"/>
                  <a:pt x="113" y="11"/>
                </a:cubicBezTo>
                <a:close/>
                <a:moveTo>
                  <a:pt x="52" y="88"/>
                </a:moveTo>
                <a:cubicBezTo>
                  <a:pt x="53" y="87"/>
                  <a:pt x="53" y="87"/>
                  <a:pt x="53" y="87"/>
                </a:cubicBezTo>
                <a:cubicBezTo>
                  <a:pt x="55" y="84"/>
                  <a:pt x="57" y="81"/>
                  <a:pt x="59" y="78"/>
                </a:cubicBezTo>
                <a:cubicBezTo>
                  <a:pt x="59" y="78"/>
                  <a:pt x="60" y="78"/>
                  <a:pt x="60" y="77"/>
                </a:cubicBezTo>
                <a:cubicBezTo>
                  <a:pt x="61" y="76"/>
                  <a:pt x="62" y="75"/>
                  <a:pt x="62" y="74"/>
                </a:cubicBezTo>
                <a:cubicBezTo>
                  <a:pt x="72" y="62"/>
                  <a:pt x="85" y="52"/>
                  <a:pt x="98" y="45"/>
                </a:cubicBezTo>
                <a:cubicBezTo>
                  <a:pt x="99" y="45"/>
                  <a:pt x="99" y="45"/>
                  <a:pt x="99" y="45"/>
                </a:cubicBezTo>
                <a:cubicBezTo>
                  <a:pt x="99" y="45"/>
                  <a:pt x="99" y="45"/>
                  <a:pt x="99" y="45"/>
                </a:cubicBezTo>
                <a:cubicBezTo>
                  <a:pt x="103" y="48"/>
                  <a:pt x="109" y="50"/>
                  <a:pt x="113" y="50"/>
                </a:cubicBezTo>
                <a:cubicBezTo>
                  <a:pt x="124" y="50"/>
                  <a:pt x="133" y="43"/>
                  <a:pt x="137" y="33"/>
                </a:cubicBezTo>
                <a:cubicBezTo>
                  <a:pt x="137" y="32"/>
                  <a:pt x="137" y="32"/>
                  <a:pt x="137" y="32"/>
                </a:cubicBezTo>
                <a:cubicBezTo>
                  <a:pt x="137" y="32"/>
                  <a:pt x="137" y="32"/>
                  <a:pt x="137" y="32"/>
                </a:cubicBezTo>
                <a:cubicBezTo>
                  <a:pt x="137" y="32"/>
                  <a:pt x="137" y="32"/>
                  <a:pt x="137" y="32"/>
                </a:cubicBezTo>
                <a:cubicBezTo>
                  <a:pt x="142" y="31"/>
                  <a:pt x="147" y="31"/>
                  <a:pt x="152" y="31"/>
                </a:cubicBezTo>
                <a:cubicBezTo>
                  <a:pt x="152" y="31"/>
                  <a:pt x="152" y="31"/>
                  <a:pt x="152" y="31"/>
                </a:cubicBezTo>
                <a:cubicBezTo>
                  <a:pt x="152" y="31"/>
                  <a:pt x="152" y="31"/>
                  <a:pt x="152" y="31"/>
                </a:cubicBezTo>
                <a:cubicBezTo>
                  <a:pt x="153" y="31"/>
                  <a:pt x="153" y="31"/>
                  <a:pt x="153" y="31"/>
                </a:cubicBezTo>
                <a:cubicBezTo>
                  <a:pt x="163" y="31"/>
                  <a:pt x="172" y="32"/>
                  <a:pt x="181" y="35"/>
                </a:cubicBezTo>
                <a:cubicBezTo>
                  <a:pt x="182" y="35"/>
                  <a:pt x="183" y="35"/>
                  <a:pt x="184" y="36"/>
                </a:cubicBezTo>
                <a:cubicBezTo>
                  <a:pt x="185" y="36"/>
                  <a:pt x="185" y="36"/>
                  <a:pt x="186" y="36"/>
                </a:cubicBezTo>
                <a:cubicBezTo>
                  <a:pt x="224" y="48"/>
                  <a:pt x="254" y="78"/>
                  <a:pt x="265" y="117"/>
                </a:cubicBezTo>
                <a:cubicBezTo>
                  <a:pt x="267" y="124"/>
                  <a:pt x="268" y="132"/>
                  <a:pt x="269" y="140"/>
                </a:cubicBezTo>
                <a:cubicBezTo>
                  <a:pt x="269" y="142"/>
                  <a:pt x="269" y="143"/>
                  <a:pt x="269" y="145"/>
                </a:cubicBezTo>
                <a:cubicBezTo>
                  <a:pt x="269" y="148"/>
                  <a:pt x="269" y="148"/>
                  <a:pt x="269" y="148"/>
                </a:cubicBezTo>
                <a:cubicBezTo>
                  <a:pt x="269" y="148"/>
                  <a:pt x="269" y="148"/>
                  <a:pt x="269" y="148"/>
                </a:cubicBezTo>
                <a:cubicBezTo>
                  <a:pt x="269" y="150"/>
                  <a:pt x="269" y="151"/>
                  <a:pt x="269" y="153"/>
                </a:cubicBezTo>
                <a:cubicBezTo>
                  <a:pt x="252" y="129"/>
                  <a:pt x="233" y="111"/>
                  <a:pt x="213" y="97"/>
                </a:cubicBezTo>
                <a:cubicBezTo>
                  <a:pt x="213" y="95"/>
                  <a:pt x="213" y="93"/>
                  <a:pt x="213" y="91"/>
                </a:cubicBezTo>
                <a:cubicBezTo>
                  <a:pt x="213" y="68"/>
                  <a:pt x="194" y="48"/>
                  <a:pt x="170" y="48"/>
                </a:cubicBezTo>
                <a:cubicBezTo>
                  <a:pt x="153" y="48"/>
                  <a:pt x="137" y="59"/>
                  <a:pt x="131" y="74"/>
                </a:cubicBezTo>
                <a:cubicBezTo>
                  <a:pt x="97" y="75"/>
                  <a:pt x="71" y="88"/>
                  <a:pt x="60" y="94"/>
                </a:cubicBezTo>
                <a:cubicBezTo>
                  <a:pt x="60" y="94"/>
                  <a:pt x="60" y="94"/>
                  <a:pt x="59" y="94"/>
                </a:cubicBezTo>
                <a:cubicBezTo>
                  <a:pt x="59" y="94"/>
                  <a:pt x="59" y="94"/>
                  <a:pt x="59" y="94"/>
                </a:cubicBezTo>
                <a:cubicBezTo>
                  <a:pt x="59" y="94"/>
                  <a:pt x="59" y="94"/>
                  <a:pt x="59" y="94"/>
                </a:cubicBezTo>
                <a:cubicBezTo>
                  <a:pt x="57" y="92"/>
                  <a:pt x="56" y="91"/>
                  <a:pt x="54" y="89"/>
                </a:cubicBezTo>
                <a:cubicBezTo>
                  <a:pt x="52" y="88"/>
                  <a:pt x="52" y="88"/>
                  <a:pt x="52" y="88"/>
                </a:cubicBezTo>
                <a:cubicBezTo>
                  <a:pt x="52" y="88"/>
                  <a:pt x="52" y="88"/>
                  <a:pt x="52" y="88"/>
                </a:cubicBezTo>
                <a:close/>
                <a:moveTo>
                  <a:pt x="10" y="117"/>
                </a:moveTo>
                <a:cubicBezTo>
                  <a:pt x="10" y="104"/>
                  <a:pt x="21" y="93"/>
                  <a:pt x="34" y="93"/>
                </a:cubicBezTo>
                <a:cubicBezTo>
                  <a:pt x="39" y="93"/>
                  <a:pt x="44" y="95"/>
                  <a:pt x="47" y="97"/>
                </a:cubicBezTo>
                <a:cubicBezTo>
                  <a:pt x="54" y="102"/>
                  <a:pt x="58" y="109"/>
                  <a:pt x="58" y="117"/>
                </a:cubicBezTo>
                <a:cubicBezTo>
                  <a:pt x="58" y="129"/>
                  <a:pt x="48" y="139"/>
                  <a:pt x="36" y="140"/>
                </a:cubicBezTo>
                <a:cubicBezTo>
                  <a:pt x="36" y="140"/>
                  <a:pt x="35" y="140"/>
                  <a:pt x="34" y="140"/>
                </a:cubicBezTo>
                <a:cubicBezTo>
                  <a:pt x="21" y="140"/>
                  <a:pt x="10" y="130"/>
                  <a:pt x="10" y="117"/>
                </a:cubicBezTo>
                <a:close/>
                <a:moveTo>
                  <a:pt x="97" y="278"/>
                </a:moveTo>
                <a:cubicBezTo>
                  <a:pt x="89" y="278"/>
                  <a:pt x="83" y="271"/>
                  <a:pt x="83" y="263"/>
                </a:cubicBezTo>
                <a:cubicBezTo>
                  <a:pt x="83" y="256"/>
                  <a:pt x="89" y="250"/>
                  <a:pt x="96" y="250"/>
                </a:cubicBezTo>
                <a:cubicBezTo>
                  <a:pt x="97" y="250"/>
                  <a:pt x="97" y="250"/>
                  <a:pt x="97" y="250"/>
                </a:cubicBezTo>
                <a:cubicBezTo>
                  <a:pt x="102" y="250"/>
                  <a:pt x="106" y="252"/>
                  <a:pt x="109" y="255"/>
                </a:cubicBezTo>
                <a:cubicBezTo>
                  <a:pt x="110" y="258"/>
                  <a:pt x="111" y="260"/>
                  <a:pt x="112" y="263"/>
                </a:cubicBezTo>
                <a:cubicBezTo>
                  <a:pt x="112" y="265"/>
                  <a:pt x="112" y="265"/>
                  <a:pt x="112" y="265"/>
                </a:cubicBezTo>
                <a:cubicBezTo>
                  <a:pt x="111" y="272"/>
                  <a:pt x="104" y="278"/>
                  <a:pt x="97" y="278"/>
                </a:cubicBezTo>
                <a:close/>
                <a:moveTo>
                  <a:pt x="245" y="219"/>
                </a:moveTo>
                <a:cubicBezTo>
                  <a:pt x="222" y="248"/>
                  <a:pt x="189" y="264"/>
                  <a:pt x="153" y="264"/>
                </a:cubicBezTo>
                <a:cubicBezTo>
                  <a:pt x="141" y="264"/>
                  <a:pt x="131" y="263"/>
                  <a:pt x="122" y="261"/>
                </a:cubicBezTo>
                <a:cubicBezTo>
                  <a:pt x="121" y="261"/>
                  <a:pt x="121" y="261"/>
                  <a:pt x="121" y="261"/>
                </a:cubicBezTo>
                <a:cubicBezTo>
                  <a:pt x="121" y="260"/>
                  <a:pt x="121" y="260"/>
                  <a:pt x="121" y="260"/>
                </a:cubicBezTo>
                <a:cubicBezTo>
                  <a:pt x="121" y="260"/>
                  <a:pt x="121" y="260"/>
                  <a:pt x="121" y="260"/>
                </a:cubicBezTo>
                <a:cubicBezTo>
                  <a:pt x="119" y="248"/>
                  <a:pt x="110" y="239"/>
                  <a:pt x="97" y="239"/>
                </a:cubicBezTo>
                <a:cubicBezTo>
                  <a:pt x="93" y="239"/>
                  <a:pt x="89" y="240"/>
                  <a:pt x="85" y="242"/>
                </a:cubicBezTo>
                <a:cubicBezTo>
                  <a:pt x="84" y="242"/>
                  <a:pt x="84" y="242"/>
                  <a:pt x="84" y="242"/>
                </a:cubicBezTo>
                <a:cubicBezTo>
                  <a:pt x="84" y="242"/>
                  <a:pt x="84" y="242"/>
                  <a:pt x="84" y="242"/>
                </a:cubicBezTo>
                <a:cubicBezTo>
                  <a:pt x="84" y="242"/>
                  <a:pt x="84" y="242"/>
                  <a:pt x="84" y="242"/>
                </a:cubicBezTo>
                <a:cubicBezTo>
                  <a:pt x="73" y="234"/>
                  <a:pt x="63" y="224"/>
                  <a:pt x="56" y="213"/>
                </a:cubicBezTo>
                <a:cubicBezTo>
                  <a:pt x="55" y="211"/>
                  <a:pt x="54" y="209"/>
                  <a:pt x="52" y="207"/>
                </a:cubicBezTo>
                <a:cubicBezTo>
                  <a:pt x="45" y="195"/>
                  <a:pt x="40" y="181"/>
                  <a:pt x="38" y="166"/>
                </a:cubicBezTo>
                <a:cubicBezTo>
                  <a:pt x="38" y="165"/>
                  <a:pt x="38" y="165"/>
                  <a:pt x="38" y="165"/>
                </a:cubicBezTo>
                <a:cubicBezTo>
                  <a:pt x="39" y="165"/>
                  <a:pt x="39" y="165"/>
                  <a:pt x="39" y="165"/>
                </a:cubicBezTo>
                <a:cubicBezTo>
                  <a:pt x="40" y="166"/>
                  <a:pt x="40" y="166"/>
                  <a:pt x="40" y="166"/>
                </a:cubicBezTo>
                <a:cubicBezTo>
                  <a:pt x="45" y="183"/>
                  <a:pt x="62" y="216"/>
                  <a:pt x="112" y="233"/>
                </a:cubicBezTo>
                <a:cubicBezTo>
                  <a:pt x="126" y="238"/>
                  <a:pt x="141" y="241"/>
                  <a:pt x="159" y="241"/>
                </a:cubicBezTo>
                <a:cubicBezTo>
                  <a:pt x="197" y="241"/>
                  <a:pt x="228" y="227"/>
                  <a:pt x="243" y="218"/>
                </a:cubicBezTo>
                <a:cubicBezTo>
                  <a:pt x="243" y="218"/>
                  <a:pt x="243" y="218"/>
                  <a:pt x="243" y="218"/>
                </a:cubicBezTo>
                <a:cubicBezTo>
                  <a:pt x="244" y="218"/>
                  <a:pt x="244" y="218"/>
                  <a:pt x="244" y="218"/>
                </a:cubicBezTo>
                <a:cubicBezTo>
                  <a:pt x="246" y="218"/>
                  <a:pt x="246" y="218"/>
                  <a:pt x="246" y="218"/>
                </a:cubicBezTo>
                <a:cubicBezTo>
                  <a:pt x="245" y="219"/>
                  <a:pt x="245" y="219"/>
                  <a:pt x="245" y="219"/>
                </a:cubicBezTo>
                <a:close/>
                <a:moveTo>
                  <a:pt x="270" y="219"/>
                </a:moveTo>
                <a:cubicBezTo>
                  <a:pt x="269" y="219"/>
                  <a:pt x="269" y="219"/>
                  <a:pt x="269" y="219"/>
                </a:cubicBezTo>
                <a:cubicBezTo>
                  <a:pt x="256" y="219"/>
                  <a:pt x="246" y="208"/>
                  <a:pt x="246" y="195"/>
                </a:cubicBezTo>
                <a:cubicBezTo>
                  <a:pt x="246" y="182"/>
                  <a:pt x="256" y="171"/>
                  <a:pt x="269" y="171"/>
                </a:cubicBezTo>
                <a:cubicBezTo>
                  <a:pt x="282" y="171"/>
                  <a:pt x="293" y="182"/>
                  <a:pt x="293" y="195"/>
                </a:cubicBezTo>
                <a:cubicBezTo>
                  <a:pt x="293" y="208"/>
                  <a:pt x="282" y="219"/>
                  <a:pt x="270" y="219"/>
                </a:cubicBezTo>
                <a:close/>
              </a:path>
            </a:pathLst>
          </a:custGeom>
          <a:solidFill>
            <a:srgbClr val="09AB93"/>
          </a:solidFill>
          <a:ln w="9525" cap="flat" cmpd="sng">
            <a:solidFill>
              <a:srgbClr val="09AB9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Microsoft YaHei"/>
              <a:ea typeface="Microsoft YaHei"/>
              <a:cs typeface="Microsoft YaHei"/>
              <a:sym typeface="Microsoft YaHei"/>
            </a:endParaRPr>
          </a:p>
        </p:txBody>
      </p:sp>
      <p:sp>
        <p:nvSpPr>
          <p:cNvPr id="452" name="Google Shape;452;p35"/>
          <p:cNvSpPr/>
          <p:nvPr/>
        </p:nvSpPr>
        <p:spPr>
          <a:xfrm>
            <a:off x="8283599" y="3745049"/>
            <a:ext cx="280885" cy="280885"/>
          </a:xfrm>
          <a:custGeom>
            <a:avLst/>
            <a:gdLst/>
            <a:ahLst/>
            <a:cxnLst/>
            <a:rect l="l" t="t" r="r" b="b"/>
            <a:pathLst>
              <a:path w="12800" h="12800" extrusionOk="0">
                <a:moveTo>
                  <a:pt x="11636" y="10473"/>
                </a:moveTo>
                <a:cubicBezTo>
                  <a:pt x="11636" y="10473"/>
                  <a:pt x="12800" y="10473"/>
                  <a:pt x="12800" y="9309"/>
                </a:cubicBezTo>
                <a:lnTo>
                  <a:pt x="12800" y="1164"/>
                </a:lnTo>
                <a:cubicBezTo>
                  <a:pt x="12800" y="0"/>
                  <a:pt x="11636" y="0"/>
                  <a:pt x="11636" y="0"/>
                </a:cubicBezTo>
                <a:lnTo>
                  <a:pt x="1164" y="0"/>
                </a:lnTo>
                <a:cubicBezTo>
                  <a:pt x="1164" y="0"/>
                  <a:pt x="0" y="0"/>
                  <a:pt x="0" y="1164"/>
                </a:cubicBezTo>
                <a:lnTo>
                  <a:pt x="0" y="9309"/>
                </a:lnTo>
                <a:cubicBezTo>
                  <a:pt x="0" y="10473"/>
                  <a:pt x="1164" y="10473"/>
                  <a:pt x="1164" y="10473"/>
                </a:cubicBezTo>
                <a:lnTo>
                  <a:pt x="4538" y="10473"/>
                </a:lnTo>
                <a:lnTo>
                  <a:pt x="4538" y="11636"/>
                </a:lnTo>
                <a:lnTo>
                  <a:pt x="3491" y="12800"/>
                </a:lnTo>
                <a:lnTo>
                  <a:pt x="9309" y="12800"/>
                </a:lnTo>
                <a:lnTo>
                  <a:pt x="8029" y="11636"/>
                </a:lnTo>
                <a:lnTo>
                  <a:pt x="8029" y="10473"/>
                </a:lnTo>
                <a:lnTo>
                  <a:pt x="11636" y="10473"/>
                </a:lnTo>
                <a:close/>
                <a:moveTo>
                  <a:pt x="582" y="1187"/>
                </a:moveTo>
                <a:cubicBezTo>
                  <a:pt x="582" y="582"/>
                  <a:pt x="1164" y="582"/>
                  <a:pt x="1164" y="582"/>
                </a:cubicBezTo>
                <a:lnTo>
                  <a:pt x="11636" y="582"/>
                </a:lnTo>
                <a:cubicBezTo>
                  <a:pt x="11636" y="582"/>
                  <a:pt x="12218" y="582"/>
                  <a:pt x="12218" y="1187"/>
                </a:cubicBezTo>
                <a:lnTo>
                  <a:pt x="12218" y="7564"/>
                </a:lnTo>
                <a:lnTo>
                  <a:pt x="582" y="7564"/>
                </a:lnTo>
                <a:lnTo>
                  <a:pt x="582" y="1187"/>
                </a:lnTo>
                <a:close/>
                <a:moveTo>
                  <a:pt x="4767" y="12154"/>
                </a:moveTo>
                <a:lnTo>
                  <a:pt x="5116" y="11636"/>
                </a:lnTo>
                <a:lnTo>
                  <a:pt x="5116" y="10473"/>
                </a:lnTo>
                <a:lnTo>
                  <a:pt x="7447" y="10473"/>
                </a:lnTo>
                <a:lnTo>
                  <a:pt x="7447" y="11636"/>
                </a:lnTo>
                <a:lnTo>
                  <a:pt x="7928" y="12154"/>
                </a:lnTo>
                <a:lnTo>
                  <a:pt x="4767" y="12154"/>
                </a:lnTo>
                <a:close/>
                <a:moveTo>
                  <a:pt x="1164" y="9891"/>
                </a:moveTo>
                <a:cubicBezTo>
                  <a:pt x="1164" y="9891"/>
                  <a:pt x="582" y="9891"/>
                  <a:pt x="582" y="9286"/>
                </a:cubicBezTo>
                <a:lnTo>
                  <a:pt x="582" y="8145"/>
                </a:lnTo>
                <a:lnTo>
                  <a:pt x="12218" y="8145"/>
                </a:lnTo>
                <a:lnTo>
                  <a:pt x="12218" y="9286"/>
                </a:lnTo>
                <a:cubicBezTo>
                  <a:pt x="12218" y="9891"/>
                  <a:pt x="11636" y="9891"/>
                  <a:pt x="11636" y="9891"/>
                </a:cubicBezTo>
                <a:lnTo>
                  <a:pt x="1164" y="9891"/>
                </a:lnTo>
                <a:close/>
              </a:path>
            </a:pathLst>
          </a:custGeom>
          <a:solidFill>
            <a:schemeClr val="accent1"/>
          </a:solidFill>
          <a:ln w="12700" cap="flat" cmpd="sng">
            <a:solidFill>
              <a:srgbClr val="09AB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54" name="Google Shape;454;p35"/>
          <p:cNvCxnSpPr/>
          <p:nvPr/>
        </p:nvCxnSpPr>
        <p:spPr>
          <a:xfrm>
            <a:off x="334943" y="5179354"/>
            <a:ext cx="11471568" cy="0"/>
          </a:xfrm>
          <a:prstGeom prst="straightConnector1">
            <a:avLst/>
          </a:prstGeom>
          <a:noFill/>
          <a:ln w="19050" cap="flat" cmpd="sng">
            <a:solidFill>
              <a:srgbClr val="BFBFBF"/>
            </a:solidFill>
            <a:prstDash val="lgDash"/>
            <a:miter lim="800000"/>
            <a:headEnd type="oval" w="med" len="med"/>
            <a:tailEnd type="oval" w="med" len="med"/>
          </a:ln>
        </p:spPr>
      </p:cxnSp>
      <p:sp>
        <p:nvSpPr>
          <p:cNvPr id="455" name="Google Shape;455;p35"/>
          <p:cNvSpPr txBox="1"/>
          <p:nvPr/>
        </p:nvSpPr>
        <p:spPr>
          <a:xfrm>
            <a:off x="488117" y="1329315"/>
            <a:ext cx="5563770" cy="1384954"/>
          </a:xfrm>
          <a:prstGeom prst="rect">
            <a:avLst/>
          </a:prstGeom>
          <a:noFill/>
          <a:ln>
            <a:noFill/>
          </a:ln>
        </p:spPr>
        <p:txBody>
          <a:bodyPr spcFirstLastPara="1" wrap="square" lIns="91425" tIns="45700" rIns="91425" bIns="45700" anchor="t" anchorCtr="0">
            <a:spAutoFit/>
          </a:bodyPr>
          <a:lstStyle/>
          <a:p>
            <a:pPr>
              <a:lnSpc>
                <a:spcPct val="150000"/>
              </a:lnSpc>
            </a:pPr>
            <a:r>
              <a:rPr lang="en-GB" b="1" dirty="0">
                <a:latin typeface="Arial" panose="020B0604020202020204" pitchFamily="34" charset="0"/>
                <a:cs typeface="Arial" panose="020B0604020202020204" pitchFamily="34" charset="0"/>
              </a:rPr>
              <a:t>App Users can:</a:t>
            </a:r>
          </a:p>
          <a:p>
            <a:pPr marL="285750" indent="-285750" fontAlgn="base">
              <a:lnSpc>
                <a:spcPct val="150000"/>
              </a:lnSpc>
              <a:buFont typeface="Wingdings" pitchFamily="2" charset="2"/>
              <a:buChar char="§"/>
            </a:pPr>
            <a:r>
              <a:rPr lang="en-GB" dirty="0">
                <a:latin typeface="Arial" panose="020B0604020202020204" pitchFamily="34" charset="0"/>
                <a:cs typeface="Arial" panose="020B0604020202020204" pitchFamily="34" charset="0"/>
              </a:rPr>
              <a:t>Send </a:t>
            </a:r>
            <a:r>
              <a:rPr lang="en-GB" b="1" dirty="0">
                <a:latin typeface="Arial" panose="020B0604020202020204" pitchFamily="34" charset="0"/>
                <a:cs typeface="Arial" panose="020B0604020202020204" pitchFamily="34" charset="0"/>
              </a:rPr>
              <a:t>ads/promotions </a:t>
            </a:r>
            <a:r>
              <a:rPr lang="en-GB" dirty="0">
                <a:latin typeface="Arial" panose="020B0604020202020204" pitchFamily="34" charset="0"/>
                <a:cs typeface="Arial" panose="020B0604020202020204" pitchFamily="34" charset="0"/>
              </a:rPr>
              <a:t>information of relative clubs through </a:t>
            </a:r>
            <a:r>
              <a:rPr lang="en-GB" b="1" dirty="0">
                <a:latin typeface="Arial" panose="020B0604020202020204" pitchFamily="34" charset="0"/>
                <a:cs typeface="Arial" panose="020B0604020202020204" pitchFamily="34" charset="0"/>
              </a:rPr>
              <a:t>emails</a:t>
            </a:r>
            <a:r>
              <a:rPr lang="en-GB" dirty="0">
                <a:latin typeface="Arial" panose="020B0604020202020204" pitchFamily="34" charset="0"/>
                <a:cs typeface="Arial" panose="020B0604020202020204" pitchFamily="34" charset="0"/>
              </a:rPr>
              <a:t> or </a:t>
            </a:r>
            <a:r>
              <a:rPr lang="en-GB" b="1" dirty="0">
                <a:latin typeface="Arial" panose="020B0604020202020204" pitchFamily="34" charset="0"/>
                <a:cs typeface="Arial" panose="020B0604020202020204" pitchFamily="34" charset="0"/>
              </a:rPr>
              <a:t>app accounts</a:t>
            </a:r>
            <a:endParaRPr lang="en-GB" dirty="0">
              <a:latin typeface="Arial" panose="020B0604020202020204" pitchFamily="34" charset="0"/>
              <a:cs typeface="Arial" panose="020B0604020202020204" pitchFamily="34" charset="0"/>
            </a:endParaRPr>
          </a:p>
          <a:p>
            <a:pPr marL="285750" indent="-285750" fontAlgn="base">
              <a:lnSpc>
                <a:spcPct val="150000"/>
              </a:lnSpc>
              <a:buFont typeface="Wingdings" pitchFamily="2" charset="2"/>
              <a:buChar char="§"/>
            </a:pPr>
            <a:r>
              <a:rPr lang="en-GB" dirty="0">
                <a:latin typeface="Arial" panose="020B0604020202020204" pitchFamily="34" charset="0"/>
                <a:cs typeface="Arial" panose="020B0604020202020204" pitchFamily="34" charset="0"/>
              </a:rPr>
              <a:t>Engage with other customers through community posts</a:t>
            </a:r>
          </a:p>
        </p:txBody>
      </p:sp>
      <p:sp>
        <p:nvSpPr>
          <p:cNvPr id="456" name="Google Shape;456;p35"/>
          <p:cNvSpPr txBox="1"/>
          <p:nvPr/>
        </p:nvSpPr>
        <p:spPr>
          <a:xfrm>
            <a:off x="7251544" y="1540482"/>
            <a:ext cx="4928700" cy="1061789"/>
          </a:xfrm>
          <a:prstGeom prst="rect">
            <a:avLst/>
          </a:prstGeom>
          <a:noFill/>
          <a:ln>
            <a:noFill/>
          </a:ln>
        </p:spPr>
        <p:txBody>
          <a:bodyPr spcFirstLastPara="1" wrap="square" lIns="91425" tIns="45700" rIns="91425" bIns="45700" anchor="t" anchorCtr="0">
            <a:spAutoFit/>
          </a:bodyPr>
          <a:lstStyle/>
          <a:p>
            <a:pPr marL="285750" indent="-285750" fontAlgn="base">
              <a:lnSpc>
                <a:spcPct val="150000"/>
              </a:lnSpc>
              <a:buFont typeface="Wingdings" pitchFamily="2" charset="2"/>
              <a:buChar char="§"/>
            </a:pPr>
            <a:r>
              <a:rPr lang="en-GB" b="1" dirty="0">
                <a:latin typeface="Arial" panose="020B0604020202020204" pitchFamily="34" charset="0"/>
                <a:cs typeface="Arial" panose="020B0604020202020204" pitchFamily="34" charset="0"/>
              </a:rPr>
              <a:t>Improve </a:t>
            </a:r>
            <a:r>
              <a:rPr lang="en-GB" dirty="0">
                <a:latin typeface="Arial" panose="020B0604020202020204" pitchFamily="34" charset="0"/>
                <a:cs typeface="Arial" panose="020B0604020202020204" pitchFamily="34" charset="0"/>
              </a:rPr>
              <a:t>app usage </a:t>
            </a:r>
            <a:r>
              <a:rPr lang="en-GB" b="1" dirty="0">
                <a:latin typeface="Arial" panose="020B0604020202020204" pitchFamily="34" charset="0"/>
                <a:cs typeface="Arial" panose="020B0604020202020204" pitchFamily="34" charset="0"/>
              </a:rPr>
              <a:t>frequency</a:t>
            </a:r>
          </a:p>
          <a:p>
            <a:pPr marL="285750" indent="-285750" fontAlgn="base">
              <a:lnSpc>
                <a:spcPct val="150000"/>
              </a:lnSpc>
              <a:buFont typeface="Wingdings" pitchFamily="2" charset="2"/>
              <a:buChar char="§"/>
            </a:pPr>
            <a:r>
              <a:rPr lang="en-GB" dirty="0">
                <a:latin typeface="Arial" panose="020B0604020202020204" pitchFamily="34" charset="0"/>
                <a:cs typeface="Arial" panose="020B0604020202020204" pitchFamily="34" charset="0"/>
              </a:rPr>
              <a:t>Better </a:t>
            </a:r>
            <a:r>
              <a:rPr lang="en-GB" b="1" dirty="0">
                <a:latin typeface="Arial" panose="020B0604020202020204" pitchFamily="34" charset="0"/>
                <a:cs typeface="Arial" panose="020B0604020202020204" pitchFamily="34" charset="0"/>
              </a:rPr>
              <a:t>react</a:t>
            </a:r>
            <a:r>
              <a:rPr lang="en-GB" dirty="0">
                <a:latin typeface="Arial" panose="020B0604020202020204" pitchFamily="34" charset="0"/>
                <a:cs typeface="Arial" panose="020B0604020202020204" pitchFamily="34" charset="0"/>
              </a:rPr>
              <a:t> and </a:t>
            </a:r>
            <a:r>
              <a:rPr lang="en-GB" b="1" dirty="0">
                <a:latin typeface="Arial" panose="020B0604020202020204" pitchFamily="34" charset="0"/>
                <a:cs typeface="Arial" panose="020B0604020202020204" pitchFamily="34" charset="0"/>
              </a:rPr>
              <a:t>engage</a:t>
            </a:r>
            <a:r>
              <a:rPr lang="en-GB" dirty="0">
                <a:latin typeface="Arial" panose="020B0604020202020204" pitchFamily="34" charset="0"/>
                <a:cs typeface="Arial" panose="020B0604020202020204" pitchFamily="34" charset="0"/>
              </a:rPr>
              <a:t> with customers</a:t>
            </a:r>
          </a:p>
          <a:p>
            <a:pPr marL="285750" indent="-285750" fontAlgn="base">
              <a:lnSpc>
                <a:spcPct val="150000"/>
              </a:lnSpc>
              <a:buFont typeface="Wingdings" pitchFamily="2" charset="2"/>
              <a:buChar char="§"/>
            </a:pPr>
            <a:r>
              <a:rPr lang="en-GB" dirty="0">
                <a:latin typeface="Arial" panose="020B0604020202020204" pitchFamily="34" charset="0"/>
                <a:cs typeface="Arial" panose="020B0604020202020204" pitchFamily="34" charset="0"/>
              </a:rPr>
              <a:t>Bring genuine </a:t>
            </a:r>
            <a:r>
              <a:rPr lang="en-GB" b="1" dirty="0">
                <a:latin typeface="Arial" panose="020B0604020202020204" pitchFamily="34" charset="0"/>
                <a:cs typeface="Arial" panose="020B0604020202020204" pitchFamily="34" charset="0"/>
              </a:rPr>
              <a:t>insights </a:t>
            </a:r>
            <a:r>
              <a:rPr lang="en-GB" dirty="0">
                <a:latin typeface="Arial" panose="020B0604020202020204" pitchFamily="34" charset="0"/>
                <a:cs typeface="Arial" panose="020B0604020202020204" pitchFamily="34" charset="0"/>
              </a:rPr>
              <a:t>towards Dyson</a:t>
            </a:r>
          </a:p>
        </p:txBody>
      </p:sp>
      <p:sp>
        <p:nvSpPr>
          <p:cNvPr id="46" name="iconfont-1191-801512">
            <a:extLst>
              <a:ext uri="{FF2B5EF4-FFF2-40B4-BE49-F238E27FC236}">
                <a16:creationId xmlns:a16="http://schemas.microsoft.com/office/drawing/2014/main" id="{8649DD57-4F7E-FD4E-9790-608C68AD45B9}"/>
              </a:ext>
            </a:extLst>
          </p:cNvPr>
          <p:cNvSpPr>
            <a:spLocks noChangeAspect="1"/>
          </p:cNvSpPr>
          <p:nvPr/>
        </p:nvSpPr>
        <p:spPr>
          <a:xfrm>
            <a:off x="4635181" y="5393091"/>
            <a:ext cx="230300" cy="237630"/>
          </a:xfrm>
          <a:custGeom>
            <a:avLst/>
            <a:gdLst>
              <a:gd name="T0" fmla="*/ 40 w 7790"/>
              <a:gd name="T1" fmla="*/ 0 h 8036"/>
              <a:gd name="T2" fmla="*/ 3458 w 7790"/>
              <a:gd name="T3" fmla="*/ 0 h 8036"/>
              <a:gd name="T4" fmla="*/ 3458 w 7790"/>
              <a:gd name="T5" fmla="*/ 3418 h 8036"/>
              <a:gd name="T6" fmla="*/ 40 w 7790"/>
              <a:gd name="T7" fmla="*/ 3418 h 8036"/>
              <a:gd name="T8" fmla="*/ 40 w 7790"/>
              <a:gd name="T9" fmla="*/ 0 h 8036"/>
              <a:gd name="T10" fmla="*/ 7790 w 7790"/>
              <a:gd name="T11" fmla="*/ 1695 h 8036"/>
              <a:gd name="T12" fmla="*/ 6170 w 7790"/>
              <a:gd name="T13" fmla="*/ 103 h 8036"/>
              <a:gd name="T14" fmla="*/ 4577 w 7790"/>
              <a:gd name="T15" fmla="*/ 1723 h 8036"/>
              <a:gd name="T16" fmla="*/ 6198 w 7790"/>
              <a:gd name="T17" fmla="*/ 3316 h 8036"/>
              <a:gd name="T18" fmla="*/ 7790 w 7790"/>
              <a:gd name="T19" fmla="*/ 1695 h 8036"/>
              <a:gd name="T20" fmla="*/ 0 w 7790"/>
              <a:gd name="T21" fmla="*/ 4618 h 8036"/>
              <a:gd name="T22" fmla="*/ 3417 w 7790"/>
              <a:gd name="T23" fmla="*/ 4618 h 8036"/>
              <a:gd name="T24" fmla="*/ 3417 w 7790"/>
              <a:gd name="T25" fmla="*/ 8036 h 8036"/>
              <a:gd name="T26" fmla="*/ 0 w 7790"/>
              <a:gd name="T27" fmla="*/ 8036 h 8036"/>
              <a:gd name="T28" fmla="*/ 0 w 7790"/>
              <a:gd name="T29" fmla="*/ 4618 h 8036"/>
              <a:gd name="T30" fmla="*/ 4353 w 7790"/>
              <a:gd name="T31" fmla="*/ 4618 h 8036"/>
              <a:gd name="T32" fmla="*/ 7770 w 7790"/>
              <a:gd name="T33" fmla="*/ 4618 h 8036"/>
              <a:gd name="T34" fmla="*/ 7770 w 7790"/>
              <a:gd name="T35" fmla="*/ 8036 h 8036"/>
              <a:gd name="T36" fmla="*/ 4353 w 7790"/>
              <a:gd name="T37" fmla="*/ 8036 h 8036"/>
              <a:gd name="T38" fmla="*/ 4353 w 7790"/>
              <a:gd name="T39" fmla="*/ 4618 h 8036"/>
              <a:gd name="T40" fmla="*/ 4353 w 7790"/>
              <a:gd name="T41" fmla="*/ 4618 h 8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90" h="8036">
                <a:moveTo>
                  <a:pt x="40" y="0"/>
                </a:moveTo>
                <a:lnTo>
                  <a:pt x="3458" y="0"/>
                </a:lnTo>
                <a:lnTo>
                  <a:pt x="3458" y="3418"/>
                </a:lnTo>
                <a:lnTo>
                  <a:pt x="40" y="3418"/>
                </a:lnTo>
                <a:lnTo>
                  <a:pt x="40" y="0"/>
                </a:lnTo>
                <a:close/>
                <a:moveTo>
                  <a:pt x="7790" y="1695"/>
                </a:moveTo>
                <a:lnTo>
                  <a:pt x="6170" y="103"/>
                </a:lnTo>
                <a:lnTo>
                  <a:pt x="4577" y="1723"/>
                </a:lnTo>
                <a:lnTo>
                  <a:pt x="6198" y="3316"/>
                </a:lnTo>
                <a:lnTo>
                  <a:pt x="7790" y="1695"/>
                </a:lnTo>
                <a:close/>
                <a:moveTo>
                  <a:pt x="0" y="4618"/>
                </a:moveTo>
                <a:lnTo>
                  <a:pt x="3417" y="4618"/>
                </a:lnTo>
                <a:lnTo>
                  <a:pt x="3417" y="8036"/>
                </a:lnTo>
                <a:lnTo>
                  <a:pt x="0" y="8036"/>
                </a:lnTo>
                <a:lnTo>
                  <a:pt x="0" y="4618"/>
                </a:lnTo>
                <a:close/>
                <a:moveTo>
                  <a:pt x="4353" y="4618"/>
                </a:moveTo>
                <a:lnTo>
                  <a:pt x="7770" y="4618"/>
                </a:lnTo>
                <a:lnTo>
                  <a:pt x="7770" y="8036"/>
                </a:lnTo>
                <a:lnTo>
                  <a:pt x="4353" y="8036"/>
                </a:lnTo>
                <a:lnTo>
                  <a:pt x="4353" y="4618"/>
                </a:lnTo>
                <a:close/>
                <a:moveTo>
                  <a:pt x="4353" y="4618"/>
                </a:moveTo>
                <a:close/>
              </a:path>
            </a:pathLst>
          </a:custGeom>
          <a:solidFill>
            <a:srgbClr val="09AB93"/>
          </a:solidFill>
          <a:ln>
            <a:solidFill>
              <a:srgbClr val="09A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33DECD1-EA35-3E45-99E7-2383DF7A329A}"/>
              </a:ext>
            </a:extLst>
          </p:cNvPr>
          <p:cNvSpPr/>
          <p:nvPr/>
        </p:nvSpPr>
        <p:spPr>
          <a:xfrm>
            <a:off x="9550011" y="4343077"/>
            <a:ext cx="36000" cy="36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33"/>
          <p:cNvGrpSpPr/>
          <p:nvPr/>
        </p:nvGrpSpPr>
        <p:grpSpPr>
          <a:xfrm>
            <a:off x="6954256" y="1401389"/>
            <a:ext cx="4657167" cy="3329799"/>
            <a:chOff x="1065793" y="4656950"/>
            <a:chExt cx="4322307" cy="2189100"/>
          </a:xfrm>
        </p:grpSpPr>
        <p:pic>
          <p:nvPicPr>
            <p:cNvPr id="339" name="Google Shape;339;p33"/>
            <p:cNvPicPr preferRelativeResize="0"/>
            <p:nvPr/>
          </p:nvPicPr>
          <p:blipFill>
            <a:blip r:embed="rId3">
              <a:alphaModFix/>
            </a:blip>
            <a:stretch>
              <a:fillRect/>
            </a:stretch>
          </p:blipFill>
          <p:spPr>
            <a:xfrm>
              <a:off x="1065793" y="4656950"/>
              <a:ext cx="4322233" cy="2189100"/>
            </a:xfrm>
            <a:prstGeom prst="rect">
              <a:avLst/>
            </a:prstGeom>
            <a:noFill/>
            <a:ln>
              <a:noFill/>
            </a:ln>
          </p:spPr>
        </p:pic>
        <p:sp>
          <p:nvSpPr>
            <p:cNvPr id="340" name="Google Shape;340;p33"/>
            <p:cNvSpPr/>
            <p:nvPr/>
          </p:nvSpPr>
          <p:spPr>
            <a:xfrm>
              <a:off x="4117000" y="4699575"/>
              <a:ext cx="1271100" cy="29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33"/>
          <p:cNvSpPr txBox="1">
            <a:spLocks noGrp="1"/>
          </p:cNvSpPr>
          <p:nvPr>
            <p:ph type="title"/>
          </p:nvPr>
        </p:nvSpPr>
        <p:spPr>
          <a:xfrm>
            <a:off x="311801" y="136943"/>
            <a:ext cx="11512200" cy="431100"/>
          </a:xfrm>
          <a:prstGeom prst="rect">
            <a:avLst/>
          </a:prstGeom>
        </p:spPr>
        <p:txBody>
          <a:bodyPr spcFirstLastPara="1" wrap="square" lIns="0" tIns="0" rIns="0" bIns="0" anchor="ctr" anchorCtr="0">
            <a:spAutoFit/>
          </a:bodyPr>
          <a:lstStyle/>
          <a:p>
            <a:pPr marL="0" lvl="0" indent="0" algn="l" rtl="0">
              <a:spcBef>
                <a:spcPts val="0"/>
              </a:spcBef>
              <a:spcAft>
                <a:spcPts val="0"/>
              </a:spcAft>
              <a:buNone/>
            </a:pPr>
            <a:r>
              <a:rPr lang="en-GB" dirty="0"/>
              <a:t>Big Data Technology</a:t>
            </a:r>
            <a:endParaRPr dirty="0"/>
          </a:p>
        </p:txBody>
      </p:sp>
      <p:sp>
        <p:nvSpPr>
          <p:cNvPr id="342" name="Google Shape;342;p33"/>
          <p:cNvSpPr txBox="1">
            <a:spLocks noGrp="1"/>
          </p:cNvSpPr>
          <p:nvPr>
            <p:ph type="body" idx="1"/>
          </p:nvPr>
        </p:nvSpPr>
        <p:spPr>
          <a:xfrm>
            <a:off x="334962" y="579346"/>
            <a:ext cx="11522400" cy="249300"/>
          </a:xfrm>
          <a:prstGeom prst="rect">
            <a:avLst/>
          </a:prstGeom>
        </p:spPr>
        <p:txBody>
          <a:bodyPr spcFirstLastPara="1" wrap="square" lIns="0" tIns="0" rIns="0" bIns="0" anchor="t" anchorCtr="0">
            <a:spAutoFit/>
          </a:bodyPr>
          <a:lstStyle/>
          <a:p>
            <a:pPr marL="0" lvl="0" indent="0" algn="l" rtl="0">
              <a:spcBef>
                <a:spcPts val="1000"/>
              </a:spcBef>
              <a:spcAft>
                <a:spcPts val="0"/>
              </a:spcAft>
              <a:buNone/>
            </a:pPr>
            <a:r>
              <a:rPr lang="en-GB" dirty="0"/>
              <a:t>Key big data technologies involved in the proposal</a:t>
            </a:r>
            <a:endParaRPr dirty="0"/>
          </a:p>
        </p:txBody>
      </p:sp>
      <p:grpSp>
        <p:nvGrpSpPr>
          <p:cNvPr id="343" name="Google Shape;343;p33"/>
          <p:cNvGrpSpPr/>
          <p:nvPr/>
        </p:nvGrpSpPr>
        <p:grpSpPr>
          <a:xfrm>
            <a:off x="311802" y="1209070"/>
            <a:ext cx="6233376" cy="5035791"/>
            <a:chOff x="311803" y="1282787"/>
            <a:chExt cx="5613447" cy="3947988"/>
          </a:xfrm>
        </p:grpSpPr>
        <p:grpSp>
          <p:nvGrpSpPr>
            <p:cNvPr id="344" name="Google Shape;344;p33"/>
            <p:cNvGrpSpPr/>
            <p:nvPr/>
          </p:nvGrpSpPr>
          <p:grpSpPr>
            <a:xfrm>
              <a:off x="613450" y="1379246"/>
              <a:ext cx="5311800" cy="3851529"/>
              <a:chOff x="536375" y="1015971"/>
              <a:chExt cx="5311800" cy="3851529"/>
            </a:xfrm>
          </p:grpSpPr>
          <p:sp>
            <p:nvSpPr>
              <p:cNvPr id="345" name="Google Shape;345;p33"/>
              <p:cNvSpPr txBox="1"/>
              <p:nvPr/>
            </p:nvSpPr>
            <p:spPr>
              <a:xfrm>
                <a:off x="536375" y="1248138"/>
                <a:ext cx="5311800" cy="3619362"/>
              </a:xfrm>
              <a:prstGeom prst="rect">
                <a:avLst/>
              </a:prstGeom>
              <a:noFill/>
              <a:ln w="19050"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endParaRPr lang="en-GB" sz="1600" dirty="0">
                  <a:solidFill>
                    <a:srgbClr val="292929"/>
                  </a:solidFill>
                  <a:highlight>
                    <a:srgbClr val="FFFFFF"/>
                  </a:highlight>
                  <a:latin typeface="Calibri"/>
                  <a:ea typeface="Calibri"/>
                  <a:cs typeface="Calibri"/>
                  <a:sym typeface="Calibri"/>
                </a:endParaRPr>
              </a:p>
              <a:p>
                <a:pPr marL="0" lvl="0" indent="0" algn="just" rtl="0">
                  <a:spcBef>
                    <a:spcPts val="0"/>
                  </a:spcBef>
                  <a:spcAft>
                    <a:spcPts val="0"/>
                  </a:spcAft>
                  <a:buNone/>
                </a:pPr>
                <a:endParaRPr sz="1600" dirty="0">
                  <a:solidFill>
                    <a:srgbClr val="292929"/>
                  </a:solidFill>
                  <a:highlight>
                    <a:srgbClr val="FFFFFF"/>
                  </a:highlight>
                  <a:latin typeface="Calibri"/>
                  <a:ea typeface="Calibri"/>
                  <a:cs typeface="Calibri"/>
                  <a:sym typeface="Calibri"/>
                </a:endParaRPr>
              </a:p>
              <a:p>
                <a:pPr marL="0" lvl="0" indent="0" algn="just" rtl="0">
                  <a:lnSpc>
                    <a:spcPct val="150000"/>
                  </a:lnSpc>
                  <a:spcBef>
                    <a:spcPts val="0"/>
                  </a:spcBef>
                  <a:spcAft>
                    <a:spcPts val="0"/>
                  </a:spcAft>
                  <a:buNone/>
                </a:pPr>
                <a:r>
                  <a:rPr lang="en-GB" sz="1600" b="1" dirty="0">
                    <a:solidFill>
                      <a:srgbClr val="292929"/>
                    </a:solidFill>
                    <a:highlight>
                      <a:srgbClr val="FFFFFF"/>
                    </a:highlight>
                    <a:latin typeface="Calibri"/>
                    <a:ea typeface="Calibri"/>
                    <a:cs typeface="Calibri"/>
                    <a:sym typeface="Calibri"/>
                  </a:rPr>
                  <a:t>Text Analytics </a:t>
                </a:r>
                <a:r>
                  <a:rPr lang="en-GB" sz="1600" dirty="0">
                    <a:solidFill>
                      <a:srgbClr val="292929"/>
                    </a:solidFill>
                    <a:highlight>
                      <a:srgbClr val="FFFFFF"/>
                    </a:highlight>
                    <a:latin typeface="Calibri"/>
                    <a:ea typeface="Calibri"/>
                    <a:cs typeface="Calibri"/>
                    <a:sym typeface="Calibri"/>
                  </a:rPr>
                  <a:t>involves several algorithms to extract meaning out of text. Basically, this technique focuses on finding themes, trends and sentiment with no need to read </a:t>
                </a:r>
                <a:r>
                  <a:rPr lang="en-GB" sz="1600" dirty="0">
                    <a:solidFill>
                      <a:srgbClr val="292929"/>
                    </a:solidFill>
                    <a:highlight>
                      <a:srgbClr val="FFFFFF"/>
                    </a:highlight>
                    <a:latin typeface="Arial" panose="020B0604020202020204" pitchFamily="34" charset="0"/>
                    <a:ea typeface="Calibri"/>
                    <a:cs typeface="Arial" panose="020B0604020202020204" pitchFamily="34" charset="0"/>
                    <a:sym typeface="Calibri"/>
                  </a:rPr>
                  <a:t>all</a:t>
                </a:r>
                <a:r>
                  <a:rPr lang="en-GB" sz="1600" dirty="0">
                    <a:solidFill>
                      <a:srgbClr val="292929"/>
                    </a:solidFill>
                    <a:highlight>
                      <a:srgbClr val="FFFFFF"/>
                    </a:highlight>
                    <a:latin typeface="Calibri"/>
                    <a:ea typeface="Calibri"/>
                    <a:cs typeface="Calibri"/>
                    <a:sym typeface="Calibri"/>
                  </a:rPr>
                  <a:t> comments from customers manually. In this case, </a:t>
                </a:r>
                <a:r>
                  <a:rPr lang="en-GB" sz="1600" b="1" dirty="0">
                    <a:solidFill>
                      <a:srgbClr val="292929"/>
                    </a:solidFill>
                    <a:highlight>
                      <a:srgbClr val="FFFFFF"/>
                    </a:highlight>
                    <a:latin typeface="Calibri"/>
                    <a:ea typeface="Calibri"/>
                    <a:cs typeface="Calibri"/>
                    <a:sym typeface="Calibri"/>
                  </a:rPr>
                  <a:t>sentiment  </a:t>
                </a:r>
                <a:r>
                  <a:rPr lang="en-GB" sz="1600" dirty="0">
                    <a:solidFill>
                      <a:srgbClr val="292929"/>
                    </a:solidFill>
                    <a:highlight>
                      <a:srgbClr val="FFFFFF"/>
                    </a:highlight>
                    <a:latin typeface="Calibri"/>
                    <a:ea typeface="Calibri"/>
                    <a:cs typeface="Calibri"/>
                    <a:sym typeface="Calibri"/>
                  </a:rPr>
                  <a:t>and</a:t>
                </a:r>
                <a:r>
                  <a:rPr lang="en-GB" sz="1600" b="1" dirty="0">
                    <a:solidFill>
                      <a:srgbClr val="292929"/>
                    </a:solidFill>
                    <a:highlight>
                      <a:srgbClr val="FFFFFF"/>
                    </a:highlight>
                    <a:latin typeface="Calibri"/>
                    <a:ea typeface="Calibri"/>
                    <a:cs typeface="Calibri"/>
                    <a:sym typeface="Calibri"/>
                  </a:rPr>
                  <a:t> topic analysis</a:t>
                </a:r>
                <a:r>
                  <a:rPr lang="en-GB" sz="1600" dirty="0">
                    <a:solidFill>
                      <a:srgbClr val="292929"/>
                    </a:solidFill>
                    <a:highlight>
                      <a:srgbClr val="FFFFFF"/>
                    </a:highlight>
                    <a:latin typeface="Calibri"/>
                    <a:ea typeface="Calibri"/>
                    <a:cs typeface="Calibri"/>
                    <a:sym typeface="Calibri"/>
                  </a:rPr>
                  <a:t> would be involved to reflect the customer </a:t>
                </a:r>
                <a:r>
                  <a:rPr lang="en-GB" sz="1600" b="1" dirty="0">
                    <a:solidFill>
                      <a:srgbClr val="292929"/>
                    </a:solidFill>
                    <a:highlight>
                      <a:srgbClr val="FFFFFF"/>
                    </a:highlight>
                    <a:latin typeface="Calibri"/>
                    <a:ea typeface="Calibri"/>
                    <a:cs typeface="Calibri"/>
                    <a:sym typeface="Calibri"/>
                  </a:rPr>
                  <a:t>attitude and  interests</a:t>
                </a:r>
                <a:r>
                  <a:rPr lang="en-GB" sz="1600" dirty="0">
                    <a:solidFill>
                      <a:srgbClr val="292929"/>
                    </a:solidFill>
                    <a:highlight>
                      <a:srgbClr val="FFFFFF"/>
                    </a:highlight>
                    <a:latin typeface="Calibri"/>
                    <a:ea typeface="Calibri"/>
                    <a:cs typeface="Calibri"/>
                    <a:sym typeface="Calibri"/>
                  </a:rPr>
                  <a:t> trend over time.</a:t>
                </a:r>
                <a:endParaRPr sz="1600" dirty="0">
                  <a:solidFill>
                    <a:srgbClr val="292929"/>
                  </a:solidFill>
                  <a:highlight>
                    <a:srgbClr val="FFFFFF"/>
                  </a:highlight>
                  <a:latin typeface="Calibri"/>
                  <a:ea typeface="Calibri"/>
                  <a:cs typeface="Calibri"/>
                  <a:sym typeface="Calibri"/>
                </a:endParaRPr>
              </a:p>
              <a:p>
                <a:pPr marL="0" lvl="0" indent="0" algn="just" rtl="0">
                  <a:spcBef>
                    <a:spcPts val="0"/>
                  </a:spcBef>
                  <a:spcAft>
                    <a:spcPts val="0"/>
                  </a:spcAft>
                  <a:buNone/>
                </a:pPr>
                <a:endParaRPr sz="1600" dirty="0">
                  <a:solidFill>
                    <a:srgbClr val="292929"/>
                  </a:solidFill>
                  <a:highlight>
                    <a:srgbClr val="FFFFFF"/>
                  </a:highlight>
                  <a:latin typeface="Calibri"/>
                  <a:ea typeface="Calibri"/>
                  <a:cs typeface="Calibri"/>
                  <a:sym typeface="Calibri"/>
                </a:endParaRPr>
              </a:p>
              <a:p>
                <a:pPr marL="0" lvl="0" indent="0" algn="just" rtl="0">
                  <a:lnSpc>
                    <a:spcPct val="150000"/>
                  </a:lnSpc>
                  <a:spcBef>
                    <a:spcPts val="0"/>
                  </a:spcBef>
                  <a:spcAft>
                    <a:spcPts val="0"/>
                  </a:spcAft>
                  <a:buNone/>
                </a:pPr>
                <a:r>
                  <a:rPr lang="en-GB" sz="1600" b="1" dirty="0">
                    <a:solidFill>
                      <a:srgbClr val="292929"/>
                    </a:solidFill>
                    <a:highlight>
                      <a:srgbClr val="FFFFFF"/>
                    </a:highlight>
                    <a:latin typeface="Calibri"/>
                    <a:ea typeface="Calibri"/>
                    <a:cs typeface="Calibri"/>
                    <a:sym typeface="Calibri"/>
                  </a:rPr>
                  <a:t>Methodology</a:t>
                </a:r>
                <a:endParaRPr sz="1600" b="1" dirty="0">
                  <a:solidFill>
                    <a:srgbClr val="292929"/>
                  </a:solidFill>
                  <a:highlight>
                    <a:srgbClr val="FFFFFF"/>
                  </a:highlight>
                  <a:latin typeface="Calibri"/>
                  <a:ea typeface="Calibri"/>
                  <a:cs typeface="Calibri"/>
                  <a:sym typeface="Calibri"/>
                </a:endParaRPr>
              </a:p>
              <a:p>
                <a:pPr marL="457200" lvl="0" indent="-330200" algn="just" rtl="0">
                  <a:lnSpc>
                    <a:spcPct val="150000"/>
                  </a:lnSpc>
                  <a:spcBef>
                    <a:spcPts val="0"/>
                  </a:spcBef>
                  <a:spcAft>
                    <a:spcPts val="0"/>
                  </a:spcAft>
                  <a:buClr>
                    <a:srgbClr val="292929"/>
                  </a:buClr>
                  <a:buSzPts val="1600"/>
                  <a:buFont typeface="Calibri"/>
                  <a:buChar char="❏"/>
                </a:pPr>
                <a:r>
                  <a:rPr lang="en-GB" sz="1600" dirty="0">
                    <a:solidFill>
                      <a:srgbClr val="292929"/>
                    </a:solidFill>
                    <a:highlight>
                      <a:srgbClr val="FFFFFF"/>
                    </a:highlight>
                    <a:latin typeface="Calibri"/>
                    <a:ea typeface="Calibri"/>
                    <a:cs typeface="Calibri"/>
                    <a:sym typeface="Calibri"/>
                  </a:rPr>
                  <a:t>Text Feature Extraction (</a:t>
                </a:r>
                <a:r>
                  <a:rPr lang="en-GB" sz="1600" dirty="0" err="1">
                    <a:solidFill>
                      <a:srgbClr val="292929"/>
                    </a:solidFill>
                    <a:highlight>
                      <a:srgbClr val="FFFFFF"/>
                    </a:highlight>
                    <a:latin typeface="Calibri"/>
                    <a:ea typeface="Calibri"/>
                    <a:cs typeface="Calibri"/>
                    <a:sym typeface="Calibri"/>
                  </a:rPr>
                  <a:t>TfidfVectorizer</a:t>
                </a:r>
                <a:r>
                  <a:rPr lang="en-GB" sz="1600" dirty="0">
                    <a:solidFill>
                      <a:srgbClr val="292929"/>
                    </a:solidFill>
                    <a:highlight>
                      <a:srgbClr val="FFFFFF"/>
                    </a:highlight>
                    <a:latin typeface="Calibri"/>
                    <a:ea typeface="Calibri"/>
                    <a:cs typeface="Calibri"/>
                    <a:sym typeface="Calibri"/>
                  </a:rPr>
                  <a:t>)</a:t>
                </a:r>
                <a:endParaRPr sz="1600" dirty="0">
                  <a:solidFill>
                    <a:srgbClr val="292929"/>
                  </a:solidFill>
                  <a:highlight>
                    <a:srgbClr val="FFFFFF"/>
                  </a:highlight>
                  <a:latin typeface="Calibri"/>
                  <a:ea typeface="Calibri"/>
                  <a:cs typeface="Calibri"/>
                  <a:sym typeface="Calibri"/>
                </a:endParaRPr>
              </a:p>
              <a:p>
                <a:pPr marL="457200" lvl="0" indent="-330200" algn="just" rtl="0">
                  <a:lnSpc>
                    <a:spcPct val="150000"/>
                  </a:lnSpc>
                  <a:spcBef>
                    <a:spcPts val="0"/>
                  </a:spcBef>
                  <a:spcAft>
                    <a:spcPts val="0"/>
                  </a:spcAft>
                  <a:buClr>
                    <a:srgbClr val="292929"/>
                  </a:buClr>
                  <a:buSzPts val="1600"/>
                  <a:buFont typeface="Calibri"/>
                  <a:buChar char="❏"/>
                </a:pPr>
                <a:r>
                  <a:rPr lang="en-GB" sz="1600" dirty="0">
                    <a:solidFill>
                      <a:srgbClr val="292929"/>
                    </a:solidFill>
                    <a:highlight>
                      <a:srgbClr val="FFFFFF"/>
                    </a:highlight>
                    <a:latin typeface="Calibri"/>
                    <a:ea typeface="Calibri"/>
                    <a:cs typeface="Calibri"/>
                    <a:sym typeface="Calibri"/>
                  </a:rPr>
                  <a:t>Topic Modelling (LDA, NMF)</a:t>
                </a:r>
                <a:endParaRPr sz="1600" dirty="0">
                  <a:solidFill>
                    <a:srgbClr val="292929"/>
                  </a:solidFill>
                  <a:highlight>
                    <a:srgbClr val="FFFFFF"/>
                  </a:highlight>
                  <a:latin typeface="Calibri"/>
                  <a:ea typeface="Calibri"/>
                  <a:cs typeface="Calibri"/>
                  <a:sym typeface="Calibri"/>
                </a:endParaRPr>
              </a:p>
              <a:p>
                <a:pPr marL="457200" lvl="0" indent="-330200" algn="l" rtl="0">
                  <a:lnSpc>
                    <a:spcPct val="150000"/>
                  </a:lnSpc>
                  <a:spcBef>
                    <a:spcPts val="0"/>
                  </a:spcBef>
                  <a:spcAft>
                    <a:spcPts val="0"/>
                  </a:spcAft>
                  <a:buClr>
                    <a:srgbClr val="292929"/>
                  </a:buClr>
                  <a:buSzPts val="1600"/>
                  <a:buFont typeface="Calibri"/>
                  <a:buChar char="❏"/>
                </a:pPr>
                <a:r>
                  <a:rPr lang="en-GB" sz="1600" dirty="0">
                    <a:solidFill>
                      <a:srgbClr val="292929"/>
                    </a:solidFill>
                    <a:highlight>
                      <a:srgbClr val="FFFFFF"/>
                    </a:highlight>
                    <a:latin typeface="Calibri"/>
                    <a:ea typeface="Calibri"/>
                    <a:cs typeface="Calibri"/>
                    <a:sym typeface="Calibri"/>
                  </a:rPr>
                  <a:t>Classification Model (Naive Bayes Classifier)</a:t>
                </a:r>
              </a:p>
            </p:txBody>
          </p:sp>
          <p:sp>
            <p:nvSpPr>
              <p:cNvPr id="346" name="Google Shape;346;p33"/>
              <p:cNvSpPr/>
              <p:nvPr/>
            </p:nvSpPr>
            <p:spPr>
              <a:xfrm>
                <a:off x="643200" y="1015971"/>
                <a:ext cx="2982000" cy="431100"/>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1600"/>
                  <a:buFont typeface="Microsoft YaHei"/>
                  <a:buNone/>
                </a:pPr>
                <a:endParaRPr sz="1900" b="1" dirty="0">
                  <a:solidFill>
                    <a:srgbClr val="0070C0"/>
                  </a:solidFill>
                  <a:latin typeface="Microsoft YaHei"/>
                  <a:ea typeface="Microsoft YaHei"/>
                  <a:cs typeface="Microsoft YaHei"/>
                  <a:sym typeface="Microsoft YaHei"/>
                </a:endParaRPr>
              </a:p>
            </p:txBody>
          </p:sp>
        </p:grpSp>
        <p:grpSp>
          <p:nvGrpSpPr>
            <p:cNvPr id="347" name="Google Shape;347;p33"/>
            <p:cNvGrpSpPr/>
            <p:nvPr/>
          </p:nvGrpSpPr>
          <p:grpSpPr>
            <a:xfrm>
              <a:off x="311803" y="1282787"/>
              <a:ext cx="660516" cy="666696"/>
              <a:chOff x="3153425" y="3830482"/>
              <a:chExt cx="2317600" cy="2309308"/>
            </a:xfrm>
          </p:grpSpPr>
          <p:sp>
            <p:nvSpPr>
              <p:cNvPr id="348" name="Google Shape;348;p33"/>
              <p:cNvSpPr/>
              <p:nvPr/>
            </p:nvSpPr>
            <p:spPr>
              <a:xfrm>
                <a:off x="3197025" y="3894420"/>
                <a:ext cx="2274000" cy="2217300"/>
              </a:xfrm>
              <a:prstGeom prst="ellipse">
                <a:avLst/>
              </a:prstGeom>
              <a:solidFill>
                <a:srgbClr val="FFFFFF"/>
              </a:solid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9" name="Google Shape;349;p33"/>
              <p:cNvPicPr preferRelativeResize="0"/>
              <p:nvPr/>
            </p:nvPicPr>
            <p:blipFill rotWithShape="1">
              <a:blip r:embed="rId4">
                <a:alphaModFix/>
              </a:blip>
              <a:srcRect/>
              <a:stretch/>
            </p:blipFill>
            <p:spPr>
              <a:xfrm>
                <a:off x="3153425" y="3830482"/>
                <a:ext cx="2274001" cy="2309308"/>
              </a:xfrm>
              <a:prstGeom prst="ellipse">
                <a:avLst/>
              </a:prstGeom>
              <a:solidFill>
                <a:srgbClr val="FFFFFF"/>
              </a:solidFill>
              <a:ln>
                <a:noFill/>
              </a:ln>
            </p:spPr>
          </p:pic>
        </p:grpSp>
        <p:sp>
          <p:nvSpPr>
            <p:cNvPr id="350" name="Google Shape;350;p33"/>
            <p:cNvSpPr txBox="1"/>
            <p:nvPr/>
          </p:nvSpPr>
          <p:spPr>
            <a:xfrm>
              <a:off x="474800" y="1438113"/>
              <a:ext cx="334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accent1"/>
                  </a:solidFill>
                  <a:latin typeface="Comic Sans MS"/>
                  <a:ea typeface="Comic Sans MS"/>
                  <a:cs typeface="Comic Sans MS"/>
                  <a:sym typeface="Comic Sans MS"/>
                </a:rPr>
                <a:t>2</a:t>
              </a:r>
              <a:endParaRPr sz="2000" b="1">
                <a:solidFill>
                  <a:schemeClr val="accent1"/>
                </a:solidFill>
                <a:latin typeface="Comic Sans MS"/>
                <a:ea typeface="Comic Sans MS"/>
                <a:cs typeface="Comic Sans MS"/>
                <a:sym typeface="Comic Sans MS"/>
              </a:endParaRPr>
            </a:p>
          </p:txBody>
        </p:sp>
      </p:grpSp>
      <p:sp>
        <p:nvSpPr>
          <p:cNvPr id="2" name="TextBox 1">
            <a:extLst>
              <a:ext uri="{FF2B5EF4-FFF2-40B4-BE49-F238E27FC236}">
                <a16:creationId xmlns:a16="http://schemas.microsoft.com/office/drawing/2014/main" id="{2CC37893-CA58-9D4E-9AEF-559859941718}"/>
              </a:ext>
            </a:extLst>
          </p:cNvPr>
          <p:cNvSpPr txBox="1"/>
          <p:nvPr/>
        </p:nvSpPr>
        <p:spPr>
          <a:xfrm>
            <a:off x="1185403" y="1445609"/>
            <a:ext cx="2387976" cy="369332"/>
          </a:xfrm>
          <a:prstGeom prst="rect">
            <a:avLst/>
          </a:prstGeom>
          <a:noFill/>
        </p:spPr>
        <p:txBody>
          <a:bodyPr wrap="square" rtlCol="0">
            <a:spAutoFit/>
          </a:bodyPr>
          <a:lstStyle/>
          <a:p>
            <a:pPr algn="ctr"/>
            <a:r>
              <a:rPr lang="en-US" sz="1800" dirty="0">
                <a:solidFill>
                  <a:schemeClr val="tx2">
                    <a:lumMod val="50000"/>
                  </a:schemeClr>
                </a:solidFill>
                <a:latin typeface="Arial" panose="020B0604020202020204" pitchFamily="34" charset="0"/>
                <a:cs typeface="Arial" panose="020B0604020202020204" pitchFamily="34" charset="0"/>
              </a:rPr>
              <a:t>TEXT Analytics</a:t>
            </a:r>
          </a:p>
        </p:txBody>
      </p:sp>
    </p:spTree>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1847</TotalTime>
  <Words>2629</Words>
  <Application>Microsoft Office PowerPoint</Application>
  <PresentationFormat>Widescreen</PresentationFormat>
  <Paragraphs>318</Paragraphs>
  <Slides>19</Slides>
  <Notes>11</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Microsoft YaHei</vt:lpstr>
      <vt:lpstr>Arial</vt:lpstr>
      <vt:lpstr>Calibri</vt:lpstr>
      <vt:lpstr>Comic Sans MS</vt:lpstr>
      <vt:lpstr>Noto Sans Symbols</vt:lpstr>
      <vt:lpstr>Source Han Serif SC</vt:lpstr>
      <vt:lpstr>Wingdings</vt:lpstr>
      <vt:lpstr>Office Theme</vt:lpstr>
      <vt:lpstr>Business Proposal</vt:lpstr>
      <vt:lpstr>Who are we ?</vt:lpstr>
      <vt:lpstr>PowerPoint Presentation</vt:lpstr>
      <vt:lpstr>Dyson---Current Customer Journey</vt:lpstr>
      <vt:lpstr>Proposal for Dyson</vt:lpstr>
      <vt:lpstr>App Function Introduction</vt:lpstr>
      <vt:lpstr>Big Data Technology</vt:lpstr>
      <vt:lpstr>App Function Introduction</vt:lpstr>
      <vt:lpstr>Big Data Technology</vt:lpstr>
      <vt:lpstr>App Function Introduction</vt:lpstr>
      <vt:lpstr>Big Data Technology</vt:lpstr>
      <vt:lpstr>Dyson’s APP Demo</vt:lpstr>
      <vt:lpstr>Performance Measurement</vt:lpstr>
      <vt:lpstr>Project Scheduling</vt:lpstr>
      <vt:lpstr>Project Management Method</vt:lpstr>
      <vt:lpstr>What We Need</vt:lpstr>
      <vt:lpstr>Data Privacy</vt:lpstr>
      <vt:lpstr>Implementation Plan Conclusions and Expectations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Jignesh Manocha</cp:lastModifiedBy>
  <cp:revision>43</cp:revision>
  <dcterms:modified xsi:type="dcterms:W3CDTF">2021-04-25T12:04:30Z</dcterms:modified>
</cp:coreProperties>
</file>