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2" Type="http://schemas.openxmlformats.org/officeDocument/2006/relationships/slide" Target="slides/slide7.xml"/><Relationship Id="rId2" Type="http://schemas.openxmlformats.org/officeDocument/2006/relationships/presProps" Target="presProps.xml"/><Relationship Id="rId1" Type="http://schemas.openxmlformats.org/officeDocument/2006/relationships/theme" Target="theme/theme3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2" Type="http://schemas.openxmlformats.org/officeDocument/2006/relationships/image" Target="../media/image0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None/>
              <a:defRPr b="1" baseline="0" i="0" sz="7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buClr>
                <a:schemeClr val="dk2"/>
              </a:buClr>
              <a:buSzPct val="100000"/>
              <a:buNone/>
              <a:defRPr b="0" baseline="0" i="0" sz="3000" u="none" cap="none" strike="noStrike">
                <a:solidFill>
                  <a:schemeClr val="dk2"/>
                </a:solidFill>
              </a:defRPr>
            </a:lvl1pPr>
            <a:lvl2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2" name="Shape 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51000" y="182125"/>
            <a:ext cx="2261125" cy="239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0"/>
            <a:ext cx="9144000" cy="11495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5" name="Shape 1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457200" y="205987"/>
            <a:ext cx="5427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1pPr>
            <a:lvl2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2pPr>
            <a:lvl3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3pPr>
            <a:lvl4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4pPr>
            <a:lvl5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5pPr>
            <a:lvl6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6pPr>
            <a:lvl7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7pPr>
            <a:lvl8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8pPr>
            <a:lvl9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0"/>
            <a:ext cx="9144000" cy="1149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0" name="Shape 20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" name="Shape 21"/>
          <p:cNvSpPr txBox="1"/>
          <p:nvPr>
            <p:ph type="title"/>
          </p:nvPr>
        </p:nvSpPr>
        <p:spPr>
          <a:xfrm>
            <a:off x="457200" y="205987"/>
            <a:ext cx="5514299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0"/>
            <a:ext cx="9144000" cy="11495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6" name="Shape 26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457200" y="205987"/>
            <a:ext cx="5514299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  <a:defRPr b="0" sz="1800">
                <a:solidFill>
                  <a:schemeClr val="dk2"/>
                </a:solidFill>
              </a:defRPr>
            </a:lvl1pPr>
            <a:lvl2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2pPr>
            <a:lvl3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3pPr>
            <a:lvl4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  <a:defRPr b="0" sz="1800">
                <a:solidFill>
                  <a:schemeClr val="dk2"/>
                </a:solidFill>
              </a:defRPr>
            </a:lvl4pPr>
            <a:lvl5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5pPr>
            <a:lvl6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6pPr>
            <a:lvl7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  <a:defRPr b="0" sz="1800">
                <a:solidFill>
                  <a:schemeClr val="dk2"/>
                </a:solidFill>
              </a:defRPr>
            </a:lvl7pPr>
            <a:lvl8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8pPr>
            <a:lvl9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" name="Shape 30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1" name="Shape 31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528637" y="92868"/>
            <a:ext cx="8072399" cy="69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54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520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774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1028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528637" y="1042987"/>
            <a:ext cx="8072399" cy="3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7000" marL="1778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1pPr>
            <a:lvl2pPr indent="-127000" marL="5207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2pPr>
            <a:lvl3pPr indent="-127000" marL="8763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3pPr>
            <a:lvl4pPr indent="-127000" marL="11049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4pPr>
            <a:lvl5pPr indent="-127000" marL="13462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538567" y="4922043"/>
            <a:ext cx="105300" cy="1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rIns="51425" tIns="51425">
            <a:noAutofit/>
          </a:bodyPr>
          <a:lstStyle/>
          <a:p>
            <a:pPr indent="-508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7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0800" lvl="1" marL="2540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0800" lvl="2" marL="5207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0800" lvl="3" marL="7747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0800" lvl="4" marL="10287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0800" lvl="5" marL="12827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0800" lvl="6" marL="15494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0800" lvl="7" marL="1803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0800" lvl="8" marL="2057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b="0" baseline="0" i="0" sz="3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 algn="l">
              <a:spcBef>
                <a:spcPts val="500"/>
              </a:spcBef>
              <a:buClr>
                <a:schemeClr val="dk1"/>
              </a:buClr>
              <a:buSzPct val="100000"/>
              <a:buFont typeface="Courier New"/>
              <a:buChar char="o"/>
              <a:defRPr b="0" baseline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rtl="0" algn="l">
              <a:spcBef>
                <a:spcPts val="500"/>
              </a:spcBef>
              <a:buClr>
                <a:schemeClr val="dk1"/>
              </a:buClr>
              <a:buSzPct val="100000"/>
              <a:buFont typeface="Wingdings"/>
              <a:buChar char="§"/>
              <a:defRPr b="0" baseline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●"/>
              <a:defRPr b="0" baseline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rtl="0" algn="l">
              <a:spcBef>
                <a:spcPts val="300"/>
              </a:spcBef>
              <a:buClr>
                <a:schemeClr val="dk1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rtl="0" algn="l">
              <a:spcBef>
                <a:spcPts val="300"/>
              </a:spcBef>
              <a:buClr>
                <a:schemeClr val="dk1"/>
              </a:buClr>
              <a:buSzPct val="100000"/>
              <a:buFont typeface="Wingdings"/>
              <a:buChar char="§"/>
              <a:defRPr b="0" baseline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●"/>
              <a:defRPr b="0" baseline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rtl="0" algn="l">
              <a:spcBef>
                <a:spcPts val="300"/>
              </a:spcBef>
              <a:buClr>
                <a:schemeClr val="dk1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rtl="0" algn="l">
              <a:spcBef>
                <a:spcPts val="300"/>
              </a:spcBef>
              <a:buClr>
                <a:schemeClr val="dk1"/>
              </a:buClr>
              <a:buSzPct val="100000"/>
              <a:buFont typeface="Wingdings"/>
              <a:buChar char="§"/>
              <a:defRPr b="0" baseline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04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04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02.png"/><Relationship Id="rId3" Type="http://schemas.openxmlformats.org/officeDocument/2006/relationships/hyperlink" Target="http://blog.stackoverflow.com/2014/02/2013-stack-overflow-user-survey-results/" TargetMode="Externa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03.png"/><Relationship Id="rId3" Type="http://schemas.openxmlformats.org/officeDocument/2006/relationships/image" Target="../media/image01.png"/><Relationship Id="rId5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3" Type="http://schemas.openxmlformats.org/officeDocument/2006/relationships/hyperlink" Target="http://goo.gl/i0o1S5" TargetMode="Externa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Announcements</a:t>
            </a:r>
          </a:p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685800" y="3627024"/>
            <a:ext cx="7772400" cy="114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Cool things in the world of Angular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March, 2014</a:t>
            </a:r>
          </a:p>
        </p:txBody>
      </p:sp>
      <p:sp>
        <p:nvSpPr>
          <p:cNvPr id="40" name="Shape 40"/>
          <p:cNvSpPr txBox="1"/>
          <p:nvPr/>
        </p:nvSpPr>
        <p:spPr>
          <a:xfrm>
            <a:off x="7069800" y="4701825"/>
            <a:ext cx="2074199" cy="559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/>
              <a:t>http://goo.gl/gtPuiR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05987"/>
            <a:ext cx="55142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7 AngularJS Releases!</a:t>
            </a:r>
          </a:p>
        </p:txBody>
      </p:sp>
      <p:sp>
        <p:nvSpPr>
          <p:cNvPr id="46" name="Shape 46"/>
          <p:cNvSpPr txBox="1"/>
          <p:nvPr/>
        </p:nvSpPr>
        <p:spPr>
          <a:xfrm>
            <a:off x="1052850" y="1438525"/>
            <a:ext cx="2711099" cy="6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/>
              <a:t>AngularJS 1.2.9</a:t>
            </a:r>
          </a:p>
        </p:txBody>
      </p:sp>
      <p:pic>
        <p:nvPicPr>
          <p:cNvPr id="47" name="Shape 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280" y="1410450"/>
            <a:ext cx="699024" cy="741025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Shape 48"/>
          <p:cNvSpPr txBox="1"/>
          <p:nvPr/>
        </p:nvSpPr>
        <p:spPr>
          <a:xfrm>
            <a:off x="501850" y="2390475"/>
            <a:ext cx="2711099" cy="6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through</a:t>
            </a:r>
          </a:p>
        </p:txBody>
      </p:sp>
      <p:sp>
        <p:nvSpPr>
          <p:cNvPr id="49" name="Shape 49"/>
          <p:cNvSpPr txBox="1"/>
          <p:nvPr/>
        </p:nvSpPr>
        <p:spPr>
          <a:xfrm>
            <a:off x="4089900" y="1502841"/>
            <a:ext cx="4701300" cy="3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/>
              <a:t>Highlights: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162 PRs and issues closed!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New input types (date, time, etc.)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Animations for form validation states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DOM callbacks for animation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rAF instead of timeout for animation</a:t>
            </a:r>
          </a:p>
          <a:p>
            <a:pPr indent="-342900" lvl="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Several performance enhancements</a:t>
            </a:r>
          </a:p>
        </p:txBody>
      </p:sp>
      <p:sp>
        <p:nvSpPr>
          <p:cNvPr id="50" name="Shape 50"/>
          <p:cNvSpPr txBox="1"/>
          <p:nvPr/>
        </p:nvSpPr>
        <p:spPr>
          <a:xfrm>
            <a:off x="1107125" y="3342450"/>
            <a:ext cx="2711099" cy="6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AngularJS 1.3.0-beta.1</a:t>
            </a:r>
          </a:p>
        </p:txBody>
      </p:sp>
      <p:pic>
        <p:nvPicPr>
          <p:cNvPr id="51" name="Shape 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555" y="3314375"/>
            <a:ext cx="699024" cy="74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06000"/>
            <a:ext cx="60077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 AngularDart Releases!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4089900" y="1502841"/>
            <a:ext cx="4701300" cy="3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/>
              <a:t>Highlights: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279 PRs and issues closed!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Animation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Forms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Change detection @ 20k/millisecond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ngRepeat “track by”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Automatic digests via Zones 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1052850" y="1438525"/>
            <a:ext cx="2711099" cy="6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AngularDart 0.9.5</a:t>
            </a:r>
          </a:p>
        </p:txBody>
      </p: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280" y="1410450"/>
            <a:ext cx="699024" cy="7410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/>
        </p:nvSpPr>
        <p:spPr>
          <a:xfrm>
            <a:off x="501850" y="2390475"/>
            <a:ext cx="2711099" cy="6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through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1107125" y="3342450"/>
            <a:ext cx="2711099" cy="6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AngularDart 0.9.9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555" y="3314375"/>
            <a:ext cx="699024" cy="74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06000"/>
            <a:ext cx="80702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StackOverflow blog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2345550" y="3920125"/>
            <a:ext cx="4452900" cy="10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 u="sng">
                <a:solidFill>
                  <a:schemeClr val="hlink"/>
                </a:solidFill>
                <a:hlinkClick r:id="rId3"/>
              </a:rPr>
              <a:t>StackOverflow blog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5337" y="1406150"/>
            <a:ext cx="5534025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57200" y="206000"/>
            <a:ext cx="80702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GitHub community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0050" y="2135387"/>
            <a:ext cx="2809875" cy="267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4750" y="2135387"/>
            <a:ext cx="2809875" cy="267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30050" y="1482425"/>
            <a:ext cx="6124575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/>
          <p:nvPr/>
        </p:nvSpPr>
        <p:spPr>
          <a:xfrm>
            <a:off x="1218715" y="3755192"/>
            <a:ext cx="3196800" cy="598199"/>
          </a:xfrm>
          <a:prstGeom prst="ellipse">
            <a:avLst/>
          </a:prstGeom>
          <a:noFill/>
          <a:ln cap="flat" cmpd="sng" w="38100">
            <a:solidFill>
              <a:srgbClr val="BE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4551278" y="3309292"/>
            <a:ext cx="3196800" cy="598199"/>
          </a:xfrm>
          <a:prstGeom prst="ellipse">
            <a:avLst/>
          </a:prstGeom>
          <a:noFill/>
          <a:ln cap="flat" cmpd="sng" w="38100">
            <a:solidFill>
              <a:srgbClr val="BE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206000"/>
            <a:ext cx="80702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Call for meetup speakers!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1491300" y="2419950"/>
            <a:ext cx="6161400" cy="1089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6000" u="sng">
                <a:solidFill>
                  <a:srgbClr val="1155CC"/>
                </a:solidFill>
                <a:hlinkClick r:id="rId3"/>
              </a:rPr>
              <a:t>goo.gl/i0o1S5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205987"/>
            <a:ext cx="55142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Thanks!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1948375" y="2116125"/>
            <a:ext cx="5434799" cy="134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7500"/>
              <a:buFont typeface="Arial"/>
              <a:buNone/>
            </a:pPr>
            <a:r>
              <a:rPr b="1" lang="en" sz="4000">
                <a:solidFill>
                  <a:schemeClr val="dk1"/>
                </a:solidFill>
              </a:rPr>
              <a:t>http://goo.gl/gtPuiR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