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/>
          </a:p>
          <a:p>
            <a:pPr indent="-88900" lvl="1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\</a:t>
            </a:r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Imperative for logic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Declarative for templates and configuration</a:t>
            </a:r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https://github.com/mhevery/ng-google-io/commits/master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Look at the arrows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Logic can be instantiated without view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View is declarative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219200" y="2814830"/>
            <a:ext cx="13817699" cy="20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219200" y="5048983"/>
            <a:ext cx="13817699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812800" y="2133600"/>
            <a:ext cx="146304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2900"/>
            </a:lvl5pPr>
            <a:lvl6pPr rtl="0">
              <a:spcBef>
                <a:spcPts val="0"/>
              </a:spcBef>
              <a:defRPr sz="2900"/>
            </a:lvl6pPr>
            <a:lvl7pPr rtl="0">
              <a:spcBef>
                <a:spcPts val="0"/>
              </a:spcBef>
              <a:defRPr sz="2900"/>
            </a:lvl7pPr>
            <a:lvl8pPr rtl="0">
              <a:spcBef>
                <a:spcPts val="0"/>
              </a:spcBef>
              <a:defRPr sz="2900"/>
            </a:lvl8pPr>
            <a:lvl9pPr rtl="0">
              <a:spcBef>
                <a:spcPts val="0"/>
              </a:spcBef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1280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2900"/>
            </a:lvl5pPr>
            <a:lvl6pPr rtl="0">
              <a:spcBef>
                <a:spcPts val="0"/>
              </a:spcBef>
              <a:defRPr sz="2900"/>
            </a:lvl6pPr>
            <a:lvl7pPr rtl="0">
              <a:spcBef>
                <a:spcPts val="0"/>
              </a:spcBef>
              <a:defRPr sz="2900"/>
            </a:lvl7pPr>
            <a:lvl8pPr rtl="0">
              <a:spcBef>
                <a:spcPts val="0"/>
              </a:spcBef>
              <a:defRPr sz="2900"/>
            </a:lvl8pPr>
            <a:lvl9pPr rtl="0">
              <a:spcBef>
                <a:spcPts val="0"/>
              </a:spcBef>
              <a:defRPr sz="29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34182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2900"/>
            </a:lvl5pPr>
            <a:lvl6pPr rtl="0">
              <a:spcBef>
                <a:spcPts val="0"/>
              </a:spcBef>
              <a:defRPr sz="2900"/>
            </a:lvl6pPr>
            <a:lvl7pPr rtl="0">
              <a:spcBef>
                <a:spcPts val="0"/>
              </a:spcBef>
              <a:defRPr sz="2900"/>
            </a:lvl7pPr>
            <a:lvl8pPr rtl="0">
              <a:spcBef>
                <a:spcPts val="0"/>
              </a:spcBef>
              <a:defRPr sz="2900"/>
            </a:lvl8pPr>
            <a:lvl9pPr rtl="0">
              <a:spcBef>
                <a:spcPts val="0"/>
              </a:spcBef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812800" y="7833438"/>
            <a:ext cx="14630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9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9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9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9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9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9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9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9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2" marL="1960562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1574800" y="3397076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574800" y="5504451"/>
            <a:ext cx="11379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5179675" y="779145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-685800" y="607218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9720" y="790099"/>
            <a:ext cx="1106152" cy="86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lide">
    <p:bg>
      <p:bgPr>
        <a:solidFill>
          <a:srgbClr val="4387EB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1701800" y="2971800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701800" y="5422900"/>
            <a:ext cx="1137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 flipH="1">
            <a:off x="13347800" y="3695700"/>
            <a:ext cx="3593999" cy="1231800"/>
          </a:xfrm>
          <a:prstGeom prst="roundRect">
            <a:avLst>
              <a:gd fmla="val 1185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3878580"/>
            <a:ext cx="1106152" cy="8661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12800" y="2133600"/>
            <a:ext cx="146304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 algn="l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8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6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6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6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6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Relationship Id="rId5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13.png"/><Relationship Id="rId6" Type="http://schemas.openxmlformats.org/officeDocument/2006/relationships/image" Target="../media/image21.png"/><Relationship Id="rId5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6" Type="http://schemas.openxmlformats.org/officeDocument/2006/relationships/image" Target="../media/image18.png"/><Relationship Id="rId15" Type="http://schemas.openxmlformats.org/officeDocument/2006/relationships/image" Target="../media/image14.jpg"/><Relationship Id="rId14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2" Type="http://schemas.openxmlformats.org/officeDocument/2006/relationships/image" Target="../media/image19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10" Type="http://schemas.openxmlformats.org/officeDocument/2006/relationships/image" Target="../media/image21.png"/><Relationship Id="rId3" Type="http://schemas.openxmlformats.org/officeDocument/2006/relationships/image" Target="../media/image07.png"/><Relationship Id="rId11" Type="http://schemas.openxmlformats.org/officeDocument/2006/relationships/image" Target="../media/image12.gif"/><Relationship Id="rId9" Type="http://schemas.openxmlformats.org/officeDocument/2006/relationships/image" Target="../media/image11.jpg"/><Relationship Id="rId6" Type="http://schemas.openxmlformats.org/officeDocument/2006/relationships/image" Target="../media/image17.jpg"/><Relationship Id="rId5" Type="http://schemas.openxmlformats.org/officeDocument/2006/relationships/image" Target="../media/image05.png"/><Relationship Id="rId8" Type="http://schemas.openxmlformats.org/officeDocument/2006/relationships/image" Target="../media/image15.jpg"/><Relationship Id="rId7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eblogs.asp.net/dwahlin/archive/2013/04/12/video-tutorial-angularjs-fundamentals-in-60-ish-minutes.aspx" TargetMode="External"/><Relationship Id="rId3" Type="http://schemas.openxmlformats.org/officeDocument/2006/relationships/hyperlink" Target="http://docs.angularjs.org/tutorial" TargetMode="External"/><Relationship Id="rId6" Type="http://schemas.openxmlformats.org/officeDocument/2006/relationships/hyperlink" Target="http://flip.it/qzaNS" TargetMode="External"/><Relationship Id="rId5" Type="http://schemas.openxmlformats.org/officeDocument/2006/relationships/hyperlink" Target="http://www.egghead.io/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1219150" y="3900180"/>
            <a:ext cx="13817699" cy="20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AngularJS @ OC-PHP</a:t>
            </a:r>
          </a:p>
        </p:txBody>
      </p:sp>
      <p:sp>
        <p:nvSpPr>
          <p:cNvPr id="44" name="Shape 44"/>
          <p:cNvSpPr/>
          <p:nvPr/>
        </p:nvSpPr>
        <p:spPr>
          <a:xfrm>
            <a:off x="1219200" y="6880275"/>
            <a:ext cx="54483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Brad Green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Manager-guy of AngularJS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35" y="1505525"/>
            <a:ext cx="2613524" cy="27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myMocks -&gt; myApp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Dependency Injection: Mocking</a:t>
            </a:r>
          </a:p>
        </p:txBody>
      </p:sp>
      <p:sp>
        <p:nvSpPr>
          <p:cNvPr id="328" name="Shape 328"/>
          <p:cNvSpPr txBox="1"/>
          <p:nvPr>
            <p:ph idx="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58850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VoiceSynthMock()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.said.push(text);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.said = [];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myMocks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'myMocks'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VoiceSynthMock);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331" name="Shape 331"/>
          <p:cNvSpPr/>
          <p:nvPr/>
        </p:nvSpPr>
        <p:spPr>
          <a:xfrm>
            <a:off x="12685775" y="5844555"/>
            <a:ext cx="2681100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VoiceSynthMock</a:t>
            </a:r>
          </a:p>
        </p:txBody>
      </p:sp>
      <p:cxnSp>
        <p:nvCxnSpPr>
          <p:cNvPr id="332" name="Shape 332"/>
          <p:cNvCxnSpPr>
            <a:stCxn id="331" idx="0"/>
            <a:endCxn id="330" idx="2"/>
          </p:cNvCxnSpPr>
          <p:nvPr/>
        </p:nvCxnSpPr>
        <p:spPr>
          <a:xfrm rot="10800000">
            <a:off x="11211125" y="5239455"/>
            <a:ext cx="281520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3" name="Shape 333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WebAudio</a:t>
            </a:r>
          </a:p>
        </p:txBody>
      </p:sp>
      <p:sp>
        <p:nvSpPr>
          <p:cNvPr id="334" name="Shape 334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VoiceSynth</a:t>
            </a:r>
          </a:p>
        </p:txBody>
      </p:sp>
      <p:cxnSp>
        <p:nvCxnSpPr>
          <p:cNvPr id="335" name="Shape 335"/>
          <p:cNvCxnSpPr>
            <a:stCxn id="333" idx="0"/>
            <a:endCxn id="334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4" idx="0"/>
            <a:endCxn id="337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8" name="Shape 338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</a:rPr>
              <a:t>View (DOM)</a:t>
            </a:r>
          </a:p>
        </p:txBody>
      </p:sp>
      <p:cxnSp>
        <p:nvCxnSpPr>
          <p:cNvPr id="339" name="Shape 339"/>
          <p:cNvCxnSpPr>
            <a:stCxn id="337" idx="0"/>
            <a:endCxn id="338" idx="2"/>
          </p:cNvCxnSpPr>
          <p:nvPr/>
        </p:nvCxnSpPr>
        <p:spPr>
          <a:xfrm rot="10800000">
            <a:off x="11211049" y="3824886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Shape 344"/>
          <p:cNvGrpSpPr/>
          <p:nvPr/>
        </p:nvGrpSpPr>
        <p:grpSpPr>
          <a:xfrm>
            <a:off x="3870486" y="2120025"/>
            <a:ext cx="10826934" cy="3998100"/>
            <a:chOff x="4812674" y="2135875"/>
            <a:chExt cx="10826934" cy="3998100"/>
          </a:xfrm>
        </p:grpSpPr>
        <p:sp>
          <p:nvSpPr>
            <p:cNvPr id="345" name="Shape 345"/>
            <p:cNvSpPr/>
            <p:nvPr/>
          </p:nvSpPr>
          <p:spPr>
            <a:xfrm>
              <a:off x="4812674" y="2675275"/>
              <a:ext cx="4428599" cy="2919300"/>
            </a:xfrm>
            <a:prstGeom prst="cloudCallout">
              <a:avLst>
                <a:gd fmla="val 67170" name="adj1"/>
                <a:gd fmla="val 378" name="adj2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4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Eureka!!!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0320908" y="4165433"/>
              <a:ext cx="5318699" cy="18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my-tab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my-pane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my-map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10185300" y="2135875"/>
              <a:ext cx="5137499" cy="3998100"/>
            </a:xfrm>
            <a:prstGeom prst="roundRect">
              <a:avLst>
                <a:gd fmla="val 10473" name="adj"/>
              </a:avLst>
            </a:prstGeom>
            <a:noFill/>
            <a:ln cap="flat" cmpd="sng" w="76200">
              <a:solidFill>
                <a:srgbClr val="4387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Shape 348"/>
          <p:cNvSpPr/>
          <p:nvPr/>
        </p:nvSpPr>
        <p:spPr>
          <a:xfrm>
            <a:off x="9243112" y="2120025"/>
            <a:ext cx="5137499" cy="2478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4387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14237487" y="873445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1558590" y="2604704"/>
            <a:ext cx="1779437" cy="1895890"/>
            <a:chOff x="5722276" y="3335500"/>
            <a:chExt cx="3063769" cy="3264275"/>
          </a:xfrm>
        </p:grpSpPr>
        <p:sp>
          <p:nvSpPr>
            <p:cNvPr id="351" name="Shape 351"/>
            <p:cNvSpPr/>
            <p:nvPr/>
          </p:nvSpPr>
          <p:spPr>
            <a:xfrm rot="470991">
              <a:off x="5836261" y="4704715"/>
              <a:ext cx="1700131" cy="1787319"/>
            </a:xfrm>
            <a:prstGeom prst="star10">
              <a:avLst>
                <a:gd fmla="val 39335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71825" y="3335500"/>
              <a:ext cx="1700099" cy="1787399"/>
            </a:xfrm>
            <a:prstGeom prst="star10">
              <a:avLst>
                <a:gd fmla="val 38489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 rot="-839108">
              <a:off x="7787695" y="4785736"/>
              <a:ext cx="897503" cy="944797"/>
            </a:xfrm>
            <a:prstGeom prst="star10">
              <a:avLst>
                <a:gd fmla="val 36284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368725" y="4098533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555592" y="5413976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8140986" y="5166087"/>
              <a:ext cx="170699" cy="165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Shape 357"/>
          <p:cNvSpPr txBox="1"/>
          <p:nvPr/>
        </p:nvSpPr>
        <p:spPr>
          <a:xfrm>
            <a:off x="1558587" y="444650"/>
            <a:ext cx="57177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Imperative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9378712" y="2415050"/>
            <a:ext cx="53186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ng-hide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ng-model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9243112" y="444650"/>
            <a:ext cx="49182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Declarative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2205336" y="6398726"/>
            <a:ext cx="9725550" cy="2215886"/>
            <a:chOff x="2205336" y="6398726"/>
            <a:chExt cx="9725550" cy="2215886"/>
          </a:xfrm>
        </p:grpSpPr>
        <p:sp>
          <p:nvSpPr>
            <p:cNvPr id="361" name="Shape 361"/>
            <p:cNvSpPr/>
            <p:nvPr/>
          </p:nvSpPr>
          <p:spPr>
            <a:xfrm flipH="1" rot="5400000">
              <a:off x="9392286" y="530797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Shape 362"/>
            <p:cNvGrpSpPr/>
            <p:nvPr/>
          </p:nvGrpSpPr>
          <p:grpSpPr>
            <a:xfrm>
              <a:off x="6531334" y="6398726"/>
              <a:ext cx="1308955" cy="2215886"/>
              <a:chOff x="6531334" y="6398726"/>
              <a:chExt cx="1308955" cy="2215886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7035073" y="6898361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Shape 364"/>
              <p:cNvSpPr/>
              <p:nvPr/>
            </p:nvSpPr>
            <p:spPr>
              <a:xfrm rot="-1433651">
                <a:off x="6673174" y="6672622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 rot="-1797216">
                <a:off x="7463797" y="7126700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877523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7212467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6819740" y="6398726"/>
                <a:ext cx="624599" cy="624300"/>
              </a:xfrm>
              <a:prstGeom prst="smileyFace">
                <a:avLst>
                  <a:gd fmla="val 4653" name="adj"/>
                </a:avLst>
              </a:prstGeom>
              <a:solidFill>
                <a:srgbClr val="F6C33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6903846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7161046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1" name="Shape 371"/>
              <p:cNvCxnSpPr>
                <a:stCxn id="370" idx="1"/>
                <a:endCxn id="370" idx="1"/>
              </p:cNvCxnSpPr>
              <p:nvPr/>
            </p:nvCxnSpPr>
            <p:spPr>
              <a:xfrm>
                <a:off x="7161046" y="6612720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2" name="Shape 372"/>
              <p:cNvCxnSpPr>
                <a:stCxn id="370" idx="1"/>
                <a:endCxn id="369" idx="3"/>
              </p:cNvCxnSpPr>
              <p:nvPr/>
            </p:nvCxnSpPr>
            <p:spPr>
              <a:xfrm rot="10800000">
                <a:off x="7101046" y="6612720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3" name="Shape 373"/>
              <p:cNvCxnSpPr>
                <a:stCxn id="369" idx="1"/>
              </p:cNvCxnSpPr>
              <p:nvPr/>
            </p:nvCxnSpPr>
            <p:spPr>
              <a:xfrm rot="10800000">
                <a:off x="6819846" y="6557820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4" name="Shape 374"/>
              <p:cNvCxnSpPr/>
              <p:nvPr/>
            </p:nvCxnSpPr>
            <p:spPr>
              <a:xfrm flipH="1" rot="10800000">
                <a:off x="7358248" y="6557851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75" name="Shape 375"/>
              <p:cNvSpPr/>
              <p:nvPr/>
            </p:nvSpPr>
            <p:spPr>
              <a:xfrm>
                <a:off x="6805676" y="7074710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7237889" y="7240303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7237889" y="7240303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7390768" y="7203246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" name="Shape 379"/>
            <p:cNvSpPr/>
            <p:nvPr/>
          </p:nvSpPr>
          <p:spPr>
            <a:xfrm rot="-5400000">
              <a:off x="3547236" y="523822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93832" y="4688200"/>
            <a:ext cx="1308955" cy="3926413"/>
            <a:chOff x="1793832" y="4688200"/>
            <a:chExt cx="1308955" cy="3926413"/>
          </a:xfrm>
        </p:grpSpPr>
        <p:grpSp>
          <p:nvGrpSpPr>
            <p:cNvPr id="381" name="Shape 381"/>
            <p:cNvGrpSpPr/>
            <p:nvPr/>
          </p:nvGrpSpPr>
          <p:grpSpPr>
            <a:xfrm>
              <a:off x="1793832" y="6398726"/>
              <a:ext cx="1308955" cy="2215886"/>
              <a:chOff x="1793832" y="6398726"/>
              <a:chExt cx="1308955" cy="2215886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2297570" y="6898361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 rot="-1433651">
                <a:off x="1935672" y="6672622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 rot="-1797216">
                <a:off x="2726294" y="7126700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2140020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2474964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2082237" y="6398726"/>
                <a:ext cx="624599" cy="624300"/>
              </a:xfrm>
              <a:prstGeom prst="smileyFace">
                <a:avLst>
                  <a:gd fmla="val -4653" name="adj"/>
                </a:avLst>
              </a:prstGeom>
              <a:solidFill>
                <a:srgbClr val="F6C33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2166343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423543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0" name="Shape 390"/>
              <p:cNvCxnSpPr>
                <a:stCxn id="389" idx="1"/>
                <a:endCxn id="389" idx="1"/>
              </p:cNvCxnSpPr>
              <p:nvPr/>
            </p:nvCxnSpPr>
            <p:spPr>
              <a:xfrm>
                <a:off x="2423543" y="6612720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1" name="Shape 391"/>
              <p:cNvCxnSpPr>
                <a:stCxn id="389" idx="1"/>
                <a:endCxn id="388" idx="3"/>
              </p:cNvCxnSpPr>
              <p:nvPr/>
            </p:nvCxnSpPr>
            <p:spPr>
              <a:xfrm rot="10800000">
                <a:off x="2363543" y="6612720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2" name="Shape 392"/>
              <p:cNvCxnSpPr>
                <a:stCxn id="388" idx="1"/>
              </p:cNvCxnSpPr>
              <p:nvPr/>
            </p:nvCxnSpPr>
            <p:spPr>
              <a:xfrm rot="10800000">
                <a:off x="2082343" y="6557820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3" name="Shape 393"/>
              <p:cNvCxnSpPr/>
              <p:nvPr/>
            </p:nvCxnSpPr>
            <p:spPr>
              <a:xfrm flipH="1" rot="10800000">
                <a:off x="2620745" y="6557851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94" name="Shape 394"/>
              <p:cNvSpPr/>
              <p:nvPr/>
            </p:nvSpPr>
            <p:spPr>
              <a:xfrm>
                <a:off x="2068173" y="7074710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2500385" y="7240303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2500385" y="7240303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2653265" y="7203246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Shape 398"/>
            <p:cNvSpPr/>
            <p:nvPr/>
          </p:nvSpPr>
          <p:spPr>
            <a:xfrm>
              <a:off x="2167262" y="4688200"/>
              <a:ext cx="496199" cy="1528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6C33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Directives as Components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4855987" y="1783300"/>
            <a:ext cx="10477799" cy="19218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&lt;rating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max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model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stars.average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&lt;/rating&gt;</a:t>
            </a:r>
          </a:p>
        </p:txBody>
      </p:sp>
      <p:sp>
        <p:nvSpPr>
          <p:cNvPr id="406" name="Shape 406"/>
          <p:cNvSpPr txBox="1"/>
          <p:nvPr>
            <p:ph idx="2" type="body"/>
          </p:nvPr>
        </p:nvSpPr>
        <p:spPr>
          <a:xfrm>
            <a:off x="4870307" y="4034275"/>
            <a:ext cx="10502099" cy="1944899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&lt;tabs&gt;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Inactive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&lt;/tabs&gt;</a:t>
            </a:r>
          </a:p>
        </p:txBody>
      </p:sp>
      <p:sp>
        <p:nvSpPr>
          <p:cNvPr id="407" name="Shape 407"/>
          <p:cNvSpPr txBox="1"/>
          <p:nvPr>
            <p:ph idx="3" type="body"/>
          </p:nvPr>
        </p:nvSpPr>
        <p:spPr>
          <a:xfrm>
            <a:off x="4871207" y="6227912"/>
            <a:ext cx="10500299" cy="19023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&lt;span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tooltip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{{messages.tip1}}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00" y="1783300"/>
            <a:ext cx="3124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200" y="4016125"/>
            <a:ext cx="31242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437" y="6227912"/>
            <a:ext cx="3133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8589221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&lt;form name='myForm'&gt;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&lt;input ng-model='user.firstName' focus&gt;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&lt;input ng-model='user.lastName'&gt;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...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</a:p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949863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var mod = angular.module('myApp', []);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mod.directive('focus', function()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return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link: function(scope, element, attrs)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element[0].focus();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}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18" name="Shape 41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Focus Directive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285457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FocusDirective.js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049392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focus-me.html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Views &amp; Routes</a:t>
            </a:r>
          </a:p>
        </p:txBody>
      </p:sp>
      <p:sp>
        <p:nvSpPr>
          <p:cNvPr id="426" name="Shape 426"/>
          <p:cNvSpPr/>
          <p:nvPr/>
        </p:nvSpPr>
        <p:spPr>
          <a:xfrm>
            <a:off x="2396657" y="1766327"/>
            <a:ext cx="11462699" cy="68672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524399" y="2544986"/>
            <a:ext cx="11175300" cy="5928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3881425" y="2006683"/>
            <a:ext cx="9818700" cy="37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http://coolapp.com/my/view</a:t>
            </a:r>
          </a:p>
        </p:txBody>
      </p:sp>
      <p:sp>
        <p:nvSpPr>
          <p:cNvPr id="429" name="Shape 429"/>
          <p:cNvSpPr/>
          <p:nvPr/>
        </p:nvSpPr>
        <p:spPr>
          <a:xfrm>
            <a:off x="3198807" y="2058522"/>
            <a:ext cx="3144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 flipH="1">
            <a:off x="2558089" y="2058522"/>
            <a:ext cx="3144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2659200" y="2675050"/>
            <a:ext cx="10905899" cy="997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Static Nav Bar</a:t>
            </a:r>
          </a:p>
        </p:txBody>
      </p:sp>
      <p:sp>
        <p:nvSpPr>
          <p:cNvPr id="432" name="Shape 432"/>
          <p:cNvSpPr/>
          <p:nvPr/>
        </p:nvSpPr>
        <p:spPr>
          <a:xfrm>
            <a:off x="2659100" y="3824675"/>
            <a:ext cx="1369200" cy="45032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Static Nav Bar</a:t>
            </a:r>
          </a:p>
        </p:txBody>
      </p:sp>
      <p:sp>
        <p:nvSpPr>
          <p:cNvPr id="433" name="Shape 433"/>
          <p:cNvSpPr/>
          <p:nvPr/>
        </p:nvSpPr>
        <p:spPr>
          <a:xfrm>
            <a:off x="4198175" y="3824675"/>
            <a:ext cx="9366899" cy="4503299"/>
          </a:xfrm>
          <a:prstGeom prst="rect">
            <a:avLst/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Dynamic View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8589221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 emailRouteConfig($routeProvider)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$routeProvider.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when('/',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controller: MessageListController,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templateUrl: 'list.html'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}).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when('/view/:id',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controller: MessageDetailController,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templateUrl: 'detail.html'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}).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otherwise({ redirectTo: '/' });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angular.module('AMail', []).config(emailRouteConfig);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9" name="Shape 439"/>
          <p:cNvSpPr txBox="1"/>
          <p:nvPr>
            <p:ph idx="2" type="body"/>
          </p:nvPr>
        </p:nvSpPr>
        <p:spPr>
          <a:xfrm>
            <a:off x="949863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&lt;html ng-app='AMail'&gt;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&lt;h1&gt;A-Mail&lt;/h1&gt;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&lt;ng-view&gt;&lt;/ng-view&gt;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src='angular.js'&gt;&lt;/script&gt;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src='angular-route.js'&gt;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&lt;/script&gt;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src='app.js'&gt;&lt;/script&gt;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...etc...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41" name="Shape 44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Views &amp; Routes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85457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049392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app.js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Animations made simple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</p:spPr>
        <p:txBody>
          <a:bodyPr anchorCtr="0" anchor="t" bIns="149000" lIns="149000" rIns="149000" tIns="1490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Declaratively add animations to your App</a:t>
            </a:r>
          </a:p>
          <a:p>
            <a:pPr indent="-419100" lvl="0" marL="4572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Supports CSS animations &amp; transitions (/w JS fallback)</a:t>
            </a:r>
          </a:p>
          <a:p>
            <a:pPr indent="-419100" lvl="0" marL="4572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controls animation life-cycle</a:t>
            </a:r>
          </a:p>
          <a:p>
            <a:pPr indent="-419100" lvl="1" marL="91440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Orchestrates DOM changes (add / move / remove)</a:t>
            </a:r>
          </a:p>
          <a:p>
            <a:pPr indent="-419100" lvl="1" marL="91440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Keeps track of timing &amp; applies classes</a:t>
            </a:r>
          </a:p>
          <a:p>
            <a:pPr indent="-419100" lvl="1" marL="91440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Gracefully degrade on old browsers (JS fallback)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Animate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8589221" y="1881859"/>
            <a:ext cx="7467000" cy="60897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.my-repeat-animation.ng-enter,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.my-repeat-animation.ng-leave,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.my-repeat-animation.ng-move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transition: 0.5s linear all;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position:relative;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.my-repeat-animation.ng-enter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left:-10px;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opacity:0;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</a:p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949869" y="1881859"/>
            <a:ext cx="7467000" cy="60897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&lt;div ng-init="items=['angry aardvark','bombastic bear','cantankerous camel','debilitated dingo','ephemeral elephant','fanciful flamingo','gregarious gorilla','haunting horse','impish iguana']"&gt;</a:t>
            </a:r>
          </a:p>
          <a:p>
            <a:pPr indent="0" lvl="0" marL="98425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&lt;input placeholder="Filter Repeat Items..." ng-model="f" /&gt;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&lt;div data-ng-repeat="item in items | filter:f track by item" class="my-repeat-animation"&gt;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{{item}}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85457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animate.html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49392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animate.css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Tools</a:t>
            </a: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912" y="2162712"/>
            <a:ext cx="3213574" cy="91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162" y="4342329"/>
            <a:ext cx="4135499" cy="113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6674933" y="6587825"/>
            <a:ext cx="6076199" cy="10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Batarang</a:t>
            </a:r>
          </a:p>
        </p:txBody>
      </p:sp>
      <p:pic>
        <p:nvPicPr>
          <p:cNvPr id="467" name="Shape 4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525" y="1985471"/>
            <a:ext cx="819150" cy="81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3578" y="6607486"/>
            <a:ext cx="1153037" cy="115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74" name="Shape 47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Ecosystem</a:t>
            </a:r>
          </a:p>
        </p:txBody>
      </p:sp>
      <p:sp>
        <p:nvSpPr>
          <p:cNvPr id="475" name="Shape 475"/>
          <p:cNvSpPr/>
          <p:nvPr/>
        </p:nvSpPr>
        <p:spPr>
          <a:xfrm>
            <a:off x="937703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Tools</a:t>
            </a:r>
          </a:p>
        </p:txBody>
      </p:sp>
      <p:sp>
        <p:nvSpPr>
          <p:cNvPr id="476" name="Shape 476"/>
          <p:cNvSpPr/>
          <p:nvPr/>
        </p:nvSpPr>
        <p:spPr>
          <a:xfrm>
            <a:off x="937703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937703" y="1797325"/>
            <a:ext cx="209399" cy="63599"/>
          </a:xfrm>
          <a:prstGeom prst="rect">
            <a:avLst/>
          </a:prstGeom>
          <a:solidFill>
            <a:srgbClr val="4387F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512777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Components</a:t>
            </a:r>
          </a:p>
        </p:txBody>
      </p:sp>
      <p:sp>
        <p:nvSpPr>
          <p:cNvPr id="479" name="Shape 479"/>
          <p:cNvSpPr/>
          <p:nvPr/>
        </p:nvSpPr>
        <p:spPr>
          <a:xfrm>
            <a:off x="4512777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512777" y="1797325"/>
            <a:ext cx="209399" cy="63599"/>
          </a:xfrm>
          <a:prstGeom prst="rect">
            <a:avLst/>
          </a:prstGeom>
          <a:solidFill>
            <a:srgbClr val="F44A3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8106868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Libraries</a:t>
            </a:r>
          </a:p>
        </p:txBody>
      </p:sp>
      <p:sp>
        <p:nvSpPr>
          <p:cNvPr id="482" name="Shape 482"/>
          <p:cNvSpPr/>
          <p:nvPr/>
        </p:nvSpPr>
        <p:spPr>
          <a:xfrm>
            <a:off x="8106868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106868" y="1797325"/>
            <a:ext cx="209399" cy="63599"/>
          </a:xfrm>
          <a:prstGeom prst="rect">
            <a:avLst/>
          </a:prstGeom>
          <a:solidFill>
            <a:srgbClr val="FFCC4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11681942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Books</a:t>
            </a:r>
          </a:p>
        </p:txBody>
      </p:sp>
      <p:sp>
        <p:nvSpPr>
          <p:cNvPr id="485" name="Shape 485"/>
          <p:cNvSpPr/>
          <p:nvPr/>
        </p:nvSpPr>
        <p:spPr>
          <a:xfrm>
            <a:off x="11681942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1681942" y="1797325"/>
            <a:ext cx="209399" cy="63599"/>
          </a:xfrm>
          <a:prstGeom prst="rect">
            <a:avLst/>
          </a:prstGeom>
          <a:solidFill>
            <a:srgbClr val="0DA86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4512777" y="2810905"/>
            <a:ext cx="3227359" cy="4756782"/>
            <a:chOff x="4512777" y="2810905"/>
            <a:chExt cx="3227359" cy="4756782"/>
          </a:xfrm>
        </p:grpSpPr>
        <p:grpSp>
          <p:nvGrpSpPr>
            <p:cNvPr id="488" name="Shape 488"/>
            <p:cNvGrpSpPr/>
            <p:nvPr/>
          </p:nvGrpSpPr>
          <p:grpSpPr>
            <a:xfrm>
              <a:off x="4512777" y="2810905"/>
              <a:ext cx="3227359" cy="1214217"/>
              <a:chOff x="4512777" y="2810905"/>
              <a:chExt cx="3227359" cy="1214217"/>
            </a:xfrm>
          </p:grpSpPr>
          <p:pic>
            <p:nvPicPr>
              <p:cNvPr id="489" name="Shape 48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2777" y="2810905"/>
                <a:ext cx="1204459" cy="12142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0" name="Shape 490"/>
              <p:cNvSpPr txBox="1"/>
              <p:nvPr/>
            </p:nvSpPr>
            <p:spPr>
              <a:xfrm>
                <a:off x="5641037" y="3060414"/>
                <a:ext cx="2099099" cy="715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3000">
                    <a:latin typeface="Open Sans"/>
                    <a:ea typeface="Open Sans"/>
                    <a:cs typeface="Open Sans"/>
                    <a:sym typeface="Open Sans"/>
                  </a:rPr>
                  <a:t>AngularUI</a:t>
                </a:r>
              </a:p>
            </p:txBody>
          </p:sp>
        </p:grpSp>
        <p:pic>
          <p:nvPicPr>
            <p:cNvPr id="491" name="Shape 4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37122" y="4775366"/>
              <a:ext cx="3169102" cy="1048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Shape 4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6263" y="6574293"/>
              <a:ext cx="3170823" cy="9933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Shape 493"/>
          <p:cNvGrpSpPr/>
          <p:nvPr/>
        </p:nvGrpSpPr>
        <p:grpSpPr>
          <a:xfrm>
            <a:off x="11681969" y="2820190"/>
            <a:ext cx="3213574" cy="4825916"/>
            <a:chOff x="11681969" y="2820190"/>
            <a:chExt cx="3213574" cy="4825916"/>
          </a:xfrm>
        </p:grpSpPr>
        <p:pic>
          <p:nvPicPr>
            <p:cNvPr id="494" name="Shape 49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681969" y="2820190"/>
              <a:ext cx="1531414" cy="2079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Shape 49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691394" y="5631430"/>
              <a:ext cx="1529127" cy="2014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Shape 49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52975" y="2820190"/>
              <a:ext cx="1542568" cy="2079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Shape 49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3352975" y="5631430"/>
              <a:ext cx="1542568" cy="20146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8" name="Shape 4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7703" y="2774086"/>
            <a:ext cx="1153037" cy="115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0113" y="4265441"/>
            <a:ext cx="3079527" cy="55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41923" y="5175661"/>
            <a:ext cx="1405160" cy="121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9800" y="6732775"/>
            <a:ext cx="3213574" cy="91333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1982206" y="2973825"/>
            <a:ext cx="1835099" cy="7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Batarang</a:t>
            </a:r>
          </a:p>
        </p:txBody>
      </p:sp>
      <p:grpSp>
        <p:nvGrpSpPr>
          <p:cNvPr id="503" name="Shape 503"/>
          <p:cNvGrpSpPr/>
          <p:nvPr/>
        </p:nvGrpSpPr>
        <p:grpSpPr>
          <a:xfrm>
            <a:off x="8107516" y="2820190"/>
            <a:ext cx="3216499" cy="4884500"/>
            <a:chOff x="8107516" y="2820190"/>
            <a:chExt cx="3216499" cy="4884500"/>
          </a:xfrm>
        </p:grpSpPr>
        <p:pic>
          <p:nvPicPr>
            <p:cNvPr id="504" name="Shape 50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7516" y="4946722"/>
              <a:ext cx="3216499" cy="637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Shape 50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953676" y="6514677"/>
              <a:ext cx="1524178" cy="1190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Shape 50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113107" y="2820190"/>
              <a:ext cx="1201121" cy="11956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The Principles</a:t>
            </a:r>
          </a:p>
        </p:txBody>
      </p:sp>
      <p:sp>
        <p:nvSpPr>
          <p:cNvPr id="52" name="Shape 52"/>
          <p:cNvSpPr/>
          <p:nvPr/>
        </p:nvSpPr>
        <p:spPr>
          <a:xfrm>
            <a:off x="939800" y="3361950"/>
            <a:ext cx="4365000" cy="2420099"/>
          </a:xfrm>
          <a:prstGeom prst="roundRect">
            <a:avLst>
              <a:gd fmla="val 9588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Boilerplate</a:t>
            </a:r>
          </a:p>
        </p:txBody>
      </p:sp>
      <p:sp>
        <p:nvSpPr>
          <p:cNvPr id="53" name="Shape 53"/>
          <p:cNvSpPr/>
          <p:nvPr/>
        </p:nvSpPr>
        <p:spPr>
          <a:xfrm>
            <a:off x="1103250" y="4409250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103250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103250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714625" y="4409250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714625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714625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908937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811781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006093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908937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811781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006093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939712" y="6730125"/>
            <a:ext cx="43650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D.R.Y.</a:t>
            </a:r>
          </a:p>
        </p:txBody>
      </p:sp>
      <p:cxnSp>
        <p:nvCxnSpPr>
          <p:cNvPr id="66" name="Shape 66"/>
          <p:cNvCxnSpPr/>
          <p:nvPr/>
        </p:nvCxnSpPr>
        <p:spPr>
          <a:xfrm flipH="1">
            <a:off x="7453067" y="4259125"/>
            <a:ext cx="3500400" cy="1218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/>
          <p:nvPr/>
        </p:nvCxnSpPr>
        <p:spPr>
          <a:xfrm>
            <a:off x="7448254" y="2892300"/>
            <a:ext cx="0" cy="2847899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x="10943929" y="2892300"/>
            <a:ext cx="0" cy="2847899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6948192" y="4125775"/>
            <a:ext cx="4495800" cy="328800"/>
          </a:xfrm>
          <a:prstGeom prst="trapezoid">
            <a:avLst>
              <a:gd fmla="val 150638" name="adj"/>
            </a:avLst>
          </a:prstGeom>
          <a:solidFill>
            <a:srgbClr val="F6C33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6948192" y="2968500"/>
            <a:ext cx="0" cy="33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>
            <a:off x="11443992" y="2968500"/>
            <a:ext cx="0" cy="33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 rot="10800000">
            <a:off x="6957804" y="6102400"/>
            <a:ext cx="4486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7448342" y="5597575"/>
            <a:ext cx="3495599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10934292" y="5597324"/>
            <a:ext cx="509700" cy="5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6948079" y="5597324"/>
            <a:ext cx="509700" cy="5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6953067" y="4583274"/>
            <a:ext cx="4481400" cy="106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" name="Shape 77"/>
          <p:cNvSpPr txBox="1"/>
          <p:nvPr/>
        </p:nvSpPr>
        <p:spPr>
          <a:xfrm>
            <a:off x="6948142" y="6730125"/>
            <a:ext cx="44958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Structure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12742734" y="3109707"/>
            <a:ext cx="2619299" cy="4658717"/>
            <a:chOff x="12742734" y="3109707"/>
            <a:chExt cx="2619299" cy="4658717"/>
          </a:xfrm>
        </p:grpSpPr>
        <p:grpSp>
          <p:nvGrpSpPr>
            <p:cNvPr id="79" name="Shape 79"/>
            <p:cNvGrpSpPr/>
            <p:nvPr/>
          </p:nvGrpSpPr>
          <p:grpSpPr>
            <a:xfrm>
              <a:off x="13696883" y="3109707"/>
              <a:ext cx="711000" cy="2924585"/>
              <a:chOff x="2724083" y="3374514"/>
              <a:chExt cx="711000" cy="2924585"/>
            </a:xfrm>
          </p:grpSpPr>
          <p:grpSp>
            <p:nvGrpSpPr>
              <p:cNvPr id="80" name="Shape 80"/>
              <p:cNvGrpSpPr/>
              <p:nvPr/>
            </p:nvGrpSpPr>
            <p:grpSpPr>
              <a:xfrm>
                <a:off x="2724083" y="3374514"/>
                <a:ext cx="711000" cy="2924585"/>
                <a:chOff x="2724083" y="3374514"/>
                <a:chExt cx="711000" cy="2924585"/>
              </a:xfrm>
            </p:grpSpPr>
            <p:sp>
              <p:nvSpPr>
                <p:cNvPr id="81" name="Shape 81"/>
                <p:cNvSpPr/>
                <p:nvPr/>
              </p:nvSpPr>
              <p:spPr>
                <a:xfrm>
                  <a:off x="2806950" y="3447900"/>
                  <a:ext cx="541500" cy="285119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 flipH="1" rot="10800000">
                  <a:off x="2724083" y="3374514"/>
                  <a:ext cx="711000" cy="124499"/>
                </a:xfrm>
                <a:prstGeom prst="trapezoid">
                  <a:avLst>
                    <a:gd fmla="val 95695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2806950" y="3422814"/>
                  <a:ext cx="541500" cy="324599"/>
                </a:xfrm>
                <a:prstGeom prst="roundRect">
                  <a:avLst>
                    <a:gd fmla="val 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" name="Shape 84"/>
              <p:cNvGrpSpPr/>
              <p:nvPr/>
            </p:nvGrpSpPr>
            <p:grpSpPr>
              <a:xfrm>
                <a:off x="3090837" y="3771800"/>
                <a:ext cx="260400" cy="2286000"/>
                <a:chOff x="3086074" y="3695600"/>
                <a:chExt cx="260400" cy="2286000"/>
              </a:xfrm>
            </p:grpSpPr>
            <p:cxnSp>
              <p:nvCxnSpPr>
                <p:cNvPr id="85" name="Shape 85"/>
                <p:cNvCxnSpPr/>
                <p:nvPr/>
              </p:nvCxnSpPr>
              <p:spPr>
                <a:xfrm rot="10800000">
                  <a:off x="3086074" y="36956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6" name="Shape 86"/>
                <p:cNvCxnSpPr/>
                <p:nvPr/>
              </p:nvCxnSpPr>
              <p:spPr>
                <a:xfrm rot="10800000">
                  <a:off x="3233675" y="3848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7" name="Shape 87"/>
                <p:cNvCxnSpPr/>
                <p:nvPr/>
              </p:nvCxnSpPr>
              <p:spPr>
                <a:xfrm rot="10800000">
                  <a:off x="3233675" y="4000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8" name="Shape 88"/>
                <p:cNvCxnSpPr/>
                <p:nvPr/>
              </p:nvCxnSpPr>
              <p:spPr>
                <a:xfrm rot="10800000">
                  <a:off x="3233675" y="4152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9" name="Shape 89"/>
                <p:cNvCxnSpPr/>
                <p:nvPr/>
              </p:nvCxnSpPr>
              <p:spPr>
                <a:xfrm rot="10800000">
                  <a:off x="3086074" y="43052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0" name="Shape 90"/>
                <p:cNvCxnSpPr/>
                <p:nvPr/>
              </p:nvCxnSpPr>
              <p:spPr>
                <a:xfrm rot="10800000">
                  <a:off x="3233675" y="4457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1" name="Shape 91"/>
                <p:cNvCxnSpPr/>
                <p:nvPr/>
              </p:nvCxnSpPr>
              <p:spPr>
                <a:xfrm rot="10800000">
                  <a:off x="3233675" y="4610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2" name="Shape 92"/>
                <p:cNvCxnSpPr/>
                <p:nvPr/>
              </p:nvCxnSpPr>
              <p:spPr>
                <a:xfrm rot="10800000">
                  <a:off x="3233675" y="4762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3" name="Shape 93"/>
                <p:cNvCxnSpPr/>
                <p:nvPr/>
              </p:nvCxnSpPr>
              <p:spPr>
                <a:xfrm rot="10800000">
                  <a:off x="3086074" y="49148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4" name="Shape 94"/>
                <p:cNvCxnSpPr/>
                <p:nvPr/>
              </p:nvCxnSpPr>
              <p:spPr>
                <a:xfrm rot="10800000">
                  <a:off x="3233675" y="5067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5" name="Shape 95"/>
                <p:cNvCxnSpPr/>
                <p:nvPr/>
              </p:nvCxnSpPr>
              <p:spPr>
                <a:xfrm rot="10800000">
                  <a:off x="3233675" y="5219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6" name="Shape 96"/>
                <p:cNvCxnSpPr/>
                <p:nvPr/>
              </p:nvCxnSpPr>
              <p:spPr>
                <a:xfrm rot="10800000">
                  <a:off x="3233675" y="5372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7" name="Shape 97"/>
                <p:cNvCxnSpPr/>
                <p:nvPr/>
              </p:nvCxnSpPr>
              <p:spPr>
                <a:xfrm rot="10800000">
                  <a:off x="3086074" y="55244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8" name="Shape 98"/>
                <p:cNvCxnSpPr/>
                <p:nvPr/>
              </p:nvCxnSpPr>
              <p:spPr>
                <a:xfrm rot="10800000">
                  <a:off x="3233675" y="5676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9" name="Shape 99"/>
                <p:cNvCxnSpPr/>
                <p:nvPr/>
              </p:nvCxnSpPr>
              <p:spPr>
                <a:xfrm rot="10800000">
                  <a:off x="3233675" y="5829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00" name="Shape 100"/>
                <p:cNvCxnSpPr/>
                <p:nvPr/>
              </p:nvCxnSpPr>
              <p:spPr>
                <a:xfrm rot="10800000">
                  <a:off x="3233675" y="5981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</p:grpSp>
        <p:sp>
          <p:nvSpPr>
            <p:cNvPr id="101" name="Shape 101"/>
            <p:cNvSpPr txBox="1"/>
            <p:nvPr/>
          </p:nvSpPr>
          <p:spPr>
            <a:xfrm>
              <a:off x="12742734" y="6730125"/>
              <a:ext cx="2619299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3600">
                  <a:latin typeface="Open Sans"/>
                  <a:ea typeface="Open Sans"/>
                  <a:cs typeface="Open Sans"/>
                  <a:sym typeface="Open Sans"/>
                </a:rPr>
                <a:t>Testability</a:t>
              </a:r>
            </a:p>
          </p:txBody>
        </p:sp>
      </p:grpSp>
      <p:sp>
        <p:nvSpPr>
          <p:cNvPr id="102" name="Shape 102"/>
          <p:cNvSpPr/>
          <p:nvPr/>
        </p:nvSpPr>
        <p:spPr>
          <a:xfrm>
            <a:off x="1355225" y="2892300"/>
            <a:ext cx="3359399" cy="3359399"/>
          </a:xfrm>
          <a:prstGeom prst="noSmoking">
            <a:avLst>
              <a:gd fmla="val 11888" name="adj"/>
            </a:avLst>
          </a:prstGeom>
          <a:solidFill>
            <a:srgbClr val="E00D0D">
              <a:alpha val="6538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Getting Started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</p:spPr>
        <p:txBody>
          <a:bodyPr anchorCtr="0" anchor="t" bIns="149000" lIns="149000" rIns="149000" tIns="149000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AngularJS Tutorial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Dan Wahlin's 60-minute video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Egghead.io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AngularJS Magazine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ctrTitle"/>
          </p:nvPr>
        </p:nvSpPr>
        <p:spPr>
          <a:xfrm>
            <a:off x="1701800" y="2971800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</a:p>
        </p:txBody>
      </p:sp>
      <p:sp>
        <p:nvSpPr>
          <p:cNvPr id="518" name="Shape 518"/>
          <p:cNvSpPr txBox="1"/>
          <p:nvPr>
            <p:ph idx="1" type="subTitle"/>
          </p:nvPr>
        </p:nvSpPr>
        <p:spPr>
          <a:xfrm>
            <a:off x="1701800" y="5422900"/>
            <a:ext cx="3432899" cy="29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angularjs.org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Follow on G+ &amp; Twitter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@angularjs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@bradlygreen</a:t>
            </a:r>
          </a:p>
        </p:txBody>
      </p:sp>
      <p:sp>
        <p:nvSpPr>
          <p:cNvPr id="519" name="Shape 519"/>
          <p:cNvSpPr/>
          <p:nvPr/>
        </p:nvSpPr>
        <p:spPr>
          <a:xfrm>
            <a:off x="13501825" y="3814700"/>
            <a:ext cx="1266300" cy="96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03" y="3796303"/>
            <a:ext cx="970054" cy="102491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>
            <p:ph idx="2" type="subTitle"/>
          </p:nvPr>
        </p:nvSpPr>
        <p:spPr>
          <a:xfrm>
            <a:off x="9807375" y="6996400"/>
            <a:ext cx="5635499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b="1" lang="en-US" sz="2400"/>
              <a:t>Find this presentation at: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http://goo.gl/wYTA2w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12112992" y="6189301"/>
            <a:ext cx="2558700" cy="1572523"/>
            <a:chOff x="12112992" y="6189301"/>
            <a:chExt cx="2558700" cy="1572523"/>
          </a:xfrm>
        </p:grpSpPr>
        <p:sp>
          <p:nvSpPr>
            <p:cNvPr id="109" name="Shape 109"/>
            <p:cNvSpPr/>
            <p:nvPr/>
          </p:nvSpPr>
          <p:spPr>
            <a:xfrm>
              <a:off x="12564546" y="6696100"/>
              <a:ext cx="1766700" cy="427199"/>
            </a:xfrm>
            <a:prstGeom prst="rect">
              <a:avLst/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2112992" y="7163325"/>
              <a:ext cx="2558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with Angular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2570192" y="6189301"/>
              <a:ext cx="1768199" cy="41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1,500 LOC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933450" y="2267100"/>
            <a:ext cx="5772300" cy="48575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53" y="3683567"/>
            <a:ext cx="4311292" cy="2024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Shape 114"/>
          <p:cNvGrpSpPr/>
          <p:nvPr/>
        </p:nvGrpSpPr>
        <p:grpSpPr>
          <a:xfrm>
            <a:off x="8991600" y="2167575"/>
            <a:ext cx="5905500" cy="5594249"/>
            <a:chOff x="8991600" y="2167575"/>
            <a:chExt cx="5905500" cy="5594249"/>
          </a:xfrm>
        </p:grpSpPr>
        <p:sp>
          <p:nvSpPr>
            <p:cNvPr id="115" name="Shape 115"/>
            <p:cNvSpPr/>
            <p:nvPr/>
          </p:nvSpPr>
          <p:spPr>
            <a:xfrm>
              <a:off x="9514646" y="2664098"/>
              <a:ext cx="1766700" cy="4459800"/>
            </a:xfrm>
            <a:prstGeom prst="rect">
              <a:avLst/>
            </a:prstGeom>
            <a:solidFill>
              <a:srgbClr val="4387FD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9187100" y="7163325"/>
              <a:ext cx="2339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Before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9446629" y="2167575"/>
              <a:ext cx="1924499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17,000 LOC</a:t>
              </a:r>
            </a:p>
          </p:txBody>
        </p:sp>
        <p:cxnSp>
          <p:nvCxnSpPr>
            <p:cNvPr id="118" name="Shape 118"/>
            <p:cNvCxnSpPr/>
            <p:nvPr/>
          </p:nvCxnSpPr>
          <p:spPr>
            <a:xfrm>
              <a:off x="8991600" y="7124700"/>
              <a:ext cx="59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93980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Project</a:t>
            </a:r>
          </a:p>
        </p:txBody>
      </p:sp>
      <p:sp>
        <p:nvSpPr>
          <p:cNvPr id="120" name="Shape 120"/>
          <p:cNvSpPr txBox="1"/>
          <p:nvPr>
            <p:ph idx="2" type="title"/>
          </p:nvPr>
        </p:nvSpPr>
        <p:spPr>
          <a:xfrm>
            <a:off x="817245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7890" y="496477"/>
            <a:ext cx="10359299" cy="78693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13333" y="1388712"/>
            <a:ext cx="10099499" cy="6793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39719" y="754197"/>
            <a:ext cx="8873399" cy="40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555633" y="809685"/>
            <a:ext cx="336599" cy="274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flipH="1">
            <a:off x="869833" y="809685"/>
            <a:ext cx="336599" cy="274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1128100" y="2163782"/>
            <a:ext cx="9379499" cy="5199599"/>
            <a:chOff x="1128100" y="2773382"/>
            <a:chExt cx="9379499" cy="5199599"/>
          </a:xfrm>
        </p:grpSpPr>
        <p:sp>
          <p:nvSpPr>
            <p:cNvPr id="131" name="Shape 131"/>
            <p:cNvSpPr/>
            <p:nvPr/>
          </p:nvSpPr>
          <p:spPr>
            <a:xfrm>
              <a:off x="1128100" y="2773382"/>
              <a:ext cx="9379499" cy="5199599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CD372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32" name="Shape 1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0649" y="4593583"/>
              <a:ext cx="1553781" cy="1633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Shape 13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12546359" y="3712640"/>
            <a:ext cx="1973100" cy="2175918"/>
            <a:chOff x="7577759" y="5298989"/>
            <a:chExt cx="1973100" cy="1754348"/>
          </a:xfrm>
        </p:grpSpPr>
        <p:sp>
          <p:nvSpPr>
            <p:cNvPr id="135" name="Shape 135"/>
            <p:cNvSpPr/>
            <p:nvPr/>
          </p:nvSpPr>
          <p:spPr>
            <a:xfrm>
              <a:off x="7577759" y="6373238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7577759" y="5832347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Database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7577759" y="5298989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</p:grpSp>
      <p:sp>
        <p:nvSpPr>
          <p:cNvPr id="138" name="Shape 138"/>
          <p:cNvSpPr/>
          <p:nvPr/>
        </p:nvSpPr>
        <p:spPr>
          <a:xfrm>
            <a:off x="7300000" y="4230800"/>
            <a:ext cx="2570400" cy="11486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RAM</a:t>
            </a:r>
          </a:p>
        </p:txBody>
      </p:sp>
      <p:sp>
        <p:nvSpPr>
          <p:cNvPr id="139" name="Shape 139"/>
          <p:cNvSpPr/>
          <p:nvPr/>
        </p:nvSpPr>
        <p:spPr>
          <a:xfrm>
            <a:off x="74702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6988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9274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560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3846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132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8418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0704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92990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95276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7479850" y="5268350"/>
            <a:ext cx="2210699" cy="374399"/>
            <a:chOff x="2637622" y="3556800"/>
            <a:chExt cx="2210699" cy="374399"/>
          </a:xfrm>
        </p:grpSpPr>
        <p:sp>
          <p:nvSpPr>
            <p:cNvPr id="150" name="Shape 150"/>
            <p:cNvSpPr/>
            <p:nvPr/>
          </p:nvSpPr>
          <p:spPr>
            <a:xfrm>
              <a:off x="26376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662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0948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323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552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7806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0092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2378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466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695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3132264" y="2319157"/>
            <a:ext cx="5091899" cy="4881339"/>
            <a:chOff x="3132264" y="2623321"/>
            <a:chExt cx="5091899" cy="3925800"/>
          </a:xfrm>
        </p:grpSpPr>
        <p:sp>
          <p:nvSpPr>
            <p:cNvPr id="161" name="Shape 161"/>
            <p:cNvSpPr/>
            <p:nvPr/>
          </p:nvSpPr>
          <p:spPr>
            <a:xfrm flipH="1">
              <a:off x="313226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 rot="10800000">
              <a:off x="328466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8686114" y="2319157"/>
            <a:ext cx="5091899" cy="4881339"/>
            <a:chOff x="8686114" y="2623321"/>
            <a:chExt cx="5091899" cy="3925800"/>
          </a:xfrm>
        </p:grpSpPr>
        <p:sp>
          <p:nvSpPr>
            <p:cNvPr id="164" name="Shape 164"/>
            <p:cNvSpPr/>
            <p:nvPr/>
          </p:nvSpPr>
          <p:spPr>
            <a:xfrm flipH="1">
              <a:off x="868611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flipH="1" rot="10800000">
              <a:off x="883851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1449025" y="3382025"/>
            <a:ext cx="3063557" cy="2770925"/>
            <a:chOff x="763225" y="2543825"/>
            <a:chExt cx="3063557" cy="2770925"/>
          </a:xfrm>
        </p:grpSpPr>
        <p:sp>
          <p:nvSpPr>
            <p:cNvPr id="167" name="Shape 167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173" name="Shape 173"/>
            <p:cNvCxnSpPr>
              <a:stCxn id="167" idx="2"/>
              <a:endCxn id="168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4" name="Shape 174"/>
            <p:cNvCxnSpPr>
              <a:stCxn id="167" idx="2"/>
              <a:endCxn id="169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5" name="Shape 175"/>
            <p:cNvCxnSpPr>
              <a:stCxn id="169" idx="2"/>
              <a:endCxn id="170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6" name="Shape 176"/>
            <p:cNvCxnSpPr>
              <a:stCxn id="169" idx="2"/>
              <a:endCxn id="171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7" name="Shape 177"/>
            <p:cNvCxnSpPr>
              <a:stCxn id="169" idx="2"/>
              <a:endCxn id="172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78" name="Shape 178"/>
          <p:cNvSpPr/>
          <p:nvPr/>
        </p:nvSpPr>
        <p:spPr>
          <a:xfrm>
            <a:off x="4831300" y="3814050"/>
            <a:ext cx="1973100" cy="1973100"/>
          </a:xfrm>
          <a:prstGeom prst="heart">
            <a:avLst/>
          </a:prstGeom>
          <a:solidFill>
            <a:srgbClr val="CD372D"/>
          </a:solidFill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 Binding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83400" y="1844638"/>
            <a:ext cx="14463900" cy="5414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2F2F2F"/>
                </a:solidFill>
                <a:latin typeface="Inconsolata"/>
                <a:ea typeface="Inconsolata"/>
                <a:cs typeface="Inconsolata"/>
                <a:sym typeface="Inconsolata"/>
              </a:rPr>
              <a:t>&lt;html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&lt;input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&lt;p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ng-show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&gt;Hi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&lt;script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186" name="Shape 186"/>
          <p:cNvSpPr/>
          <p:nvPr/>
        </p:nvSpPr>
        <p:spPr>
          <a:xfrm>
            <a:off x="11241875" y="669017"/>
            <a:ext cx="4125000" cy="2582699"/>
          </a:xfrm>
          <a:prstGeom prst="cloudCallout">
            <a:avLst>
              <a:gd fmla="val -81335" name="adj1"/>
              <a:gd fmla="val 41981" name="adj2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Eureka: DOM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15215175" y="8679275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2" name="Shape 192"/>
          <p:cNvSpPr/>
          <p:nvPr/>
        </p:nvSpPr>
        <p:spPr>
          <a:xfrm>
            <a:off x="12804808" y="4870872"/>
            <a:ext cx="1878962" cy="8396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193" name="Shape 193"/>
          <p:cNvSpPr/>
          <p:nvPr/>
        </p:nvSpPr>
        <p:spPr>
          <a:xfrm>
            <a:off x="12929241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3096347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3263454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3430560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3597667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3764773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3931881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4098987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4266093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4433200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12936279" y="5629321"/>
            <a:ext cx="1616021" cy="273686"/>
            <a:chOff x="2637622" y="3556800"/>
            <a:chExt cx="2210699" cy="374399"/>
          </a:xfrm>
        </p:grpSpPr>
        <p:sp>
          <p:nvSpPr>
            <p:cNvPr id="204" name="Shape 204"/>
            <p:cNvSpPr/>
            <p:nvPr/>
          </p:nvSpPr>
          <p:spPr>
            <a:xfrm>
              <a:off x="26376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662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0948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3323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552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806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0092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2378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466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695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/>
          <p:nvPr/>
        </p:nvSpPr>
        <p:spPr>
          <a:xfrm flipH="1">
            <a:off x="2223290" y="2315207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3385944" y="919017"/>
            <a:ext cx="100964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72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</p:txBody>
      </p:sp>
      <p:grpSp>
        <p:nvGrpSpPr>
          <p:cNvPr id="216" name="Shape 216"/>
          <p:cNvGrpSpPr/>
          <p:nvPr/>
        </p:nvGrpSpPr>
        <p:grpSpPr>
          <a:xfrm flipH="1">
            <a:off x="6378753" y="3655258"/>
            <a:ext cx="4110880" cy="3264275"/>
            <a:chOff x="11200975" y="5392800"/>
            <a:chExt cx="4110880" cy="3264275"/>
          </a:xfrm>
        </p:grpSpPr>
        <p:grpSp>
          <p:nvGrpSpPr>
            <p:cNvPr id="217" name="Shape 217"/>
            <p:cNvGrpSpPr/>
            <p:nvPr/>
          </p:nvGrpSpPr>
          <p:grpSpPr>
            <a:xfrm>
              <a:off x="12248085" y="5392800"/>
              <a:ext cx="3063769" cy="3264275"/>
              <a:chOff x="5722276" y="3335500"/>
              <a:chExt cx="3063769" cy="3264275"/>
            </a:xfrm>
          </p:grpSpPr>
          <p:sp>
            <p:nvSpPr>
              <p:cNvPr id="218" name="Shape 218"/>
              <p:cNvSpPr/>
              <p:nvPr/>
            </p:nvSpPr>
            <p:spPr>
              <a:xfrm rot="470991">
                <a:off x="5836261" y="4704715"/>
                <a:ext cx="1700131" cy="1787319"/>
              </a:xfrm>
              <a:prstGeom prst="star10">
                <a:avLst>
                  <a:gd fmla="val 39335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671825" y="3335500"/>
                <a:ext cx="1700099" cy="1787399"/>
              </a:xfrm>
              <a:prstGeom prst="star10">
                <a:avLst>
                  <a:gd fmla="val 38489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 rot="-839108">
                <a:off x="7787695" y="4785736"/>
                <a:ext cx="897503" cy="944797"/>
              </a:xfrm>
              <a:prstGeom prst="star10">
                <a:avLst>
                  <a:gd fmla="val 36284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7368725" y="4098533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6555592" y="5413976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8140986" y="5166087"/>
                <a:ext cx="170699" cy="1659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Shape 224"/>
            <p:cNvSpPr txBox="1"/>
            <p:nvPr/>
          </p:nvSpPr>
          <p:spPr>
            <a:xfrm>
              <a:off x="11200975" y="6440700"/>
              <a:ext cx="16068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Logic</a:t>
              </a:r>
            </a:p>
          </p:txBody>
        </p:sp>
      </p:grpSp>
      <p:sp>
        <p:nvSpPr>
          <p:cNvPr id="225" name="Shape 225"/>
          <p:cNvSpPr/>
          <p:nvPr/>
        </p:nvSpPr>
        <p:spPr>
          <a:xfrm flipH="1" rot="10800000">
            <a:off x="2536194" y="6891782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1144225" y="3991625"/>
            <a:ext cx="3063557" cy="2770925"/>
            <a:chOff x="763225" y="2543825"/>
            <a:chExt cx="3063557" cy="2770925"/>
          </a:xfrm>
        </p:grpSpPr>
        <p:sp>
          <p:nvSpPr>
            <p:cNvPr id="227" name="Shape 227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233" name="Shape 233"/>
            <p:cNvCxnSpPr>
              <a:stCxn id="227" idx="2"/>
              <a:endCxn id="228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4" name="Shape 234"/>
            <p:cNvCxnSpPr>
              <a:stCxn id="227" idx="2"/>
              <a:endCxn id="229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5" name="Shape 235"/>
            <p:cNvCxnSpPr>
              <a:stCxn id="229" idx="2"/>
              <a:endCxn id="230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6" name="Shape 236"/>
            <p:cNvCxnSpPr>
              <a:stCxn id="229" idx="2"/>
              <a:endCxn id="231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7" name="Shape 237"/>
            <p:cNvCxnSpPr>
              <a:stCxn id="229" idx="2"/>
              <a:endCxn id="232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858922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UserCtrl()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.user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last: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alert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'bye:'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+ this.user.first);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94987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&lt;html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&lt;body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ng-controller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'UserCtrl as uCtrl'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Hi &lt;input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'uCtrl.user.first'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&lt;button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ng-click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'uCtrl.bye()'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&gt;bye&lt;/button&gt;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'UserController.js'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MVC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5457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mvc.html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49392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UserController.js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Structure</a:t>
            </a:r>
          </a:p>
        </p:txBody>
      </p:sp>
      <p:cxnSp>
        <p:nvCxnSpPr>
          <p:cNvPr id="254" name="Shape 254"/>
          <p:cNvCxnSpPr/>
          <p:nvPr/>
        </p:nvCxnSpPr>
        <p:spPr>
          <a:xfrm flipH="1">
            <a:off x="11123459" y="3884221"/>
            <a:ext cx="1851899" cy="2824800"/>
          </a:xfrm>
          <a:prstGeom prst="straightConnector1">
            <a:avLst/>
          </a:prstGeom>
          <a:noFill/>
          <a:ln cap="flat" cmpd="sng" w="76200">
            <a:solidFill>
              <a:srgbClr val="F4B4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55" name="Shape 255"/>
          <p:cNvSpPr txBox="1"/>
          <p:nvPr/>
        </p:nvSpPr>
        <p:spPr>
          <a:xfrm flipH="1">
            <a:off x="11972070" y="4915585"/>
            <a:ext cx="24021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Manages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3280305" y="3884221"/>
            <a:ext cx="1837800" cy="2824800"/>
          </a:xfrm>
          <a:prstGeom prst="straightConnector1">
            <a:avLst/>
          </a:prstGeom>
          <a:noFill/>
          <a:ln cap="flat" cmpd="sng" w="76200">
            <a:solidFill>
              <a:srgbClr val="2364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 flipH="1">
            <a:off x="2120627" y="4915593"/>
            <a:ext cx="18422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Notifies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5704200" y="3026083"/>
            <a:ext cx="4847533" cy="0"/>
          </a:xfrm>
          <a:prstGeom prst="straightConnector1">
            <a:avLst/>
          </a:prstGeom>
          <a:noFill/>
          <a:ln cap="flat" cmpd="sng" w="76200">
            <a:solidFill>
              <a:srgbClr val="03914B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 flipH="1">
            <a:off x="6222758" y="2396533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000"/>
              <a:t>Observes</a:t>
            </a:r>
          </a:p>
        </p:txBody>
      </p:sp>
      <p:sp>
        <p:nvSpPr>
          <p:cNvPr id="260" name="Shape 260"/>
          <p:cNvSpPr/>
          <p:nvPr/>
        </p:nvSpPr>
        <p:spPr>
          <a:xfrm flipH="1">
            <a:off x="5118389" y="5850800"/>
            <a:ext cx="6005400" cy="17162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Logic / Controller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(JS Classes)</a:t>
            </a:r>
          </a:p>
        </p:txBody>
      </p:sp>
      <p:grpSp>
        <p:nvGrpSpPr>
          <p:cNvPr id="261" name="Shape 261"/>
          <p:cNvGrpSpPr/>
          <p:nvPr/>
        </p:nvGrpSpPr>
        <p:grpSpPr>
          <a:xfrm flipH="1">
            <a:off x="5227491" y="6108323"/>
            <a:ext cx="1128386" cy="1201253"/>
            <a:chOff x="5722276" y="3335500"/>
            <a:chExt cx="3063769" cy="3264275"/>
          </a:xfrm>
        </p:grpSpPr>
        <p:sp>
          <p:nvSpPr>
            <p:cNvPr id="262" name="Shape 262"/>
            <p:cNvSpPr/>
            <p:nvPr/>
          </p:nvSpPr>
          <p:spPr>
            <a:xfrm rot="470991">
              <a:off x="5836261" y="4704715"/>
              <a:ext cx="1700131" cy="1787319"/>
            </a:xfrm>
            <a:prstGeom prst="star10">
              <a:avLst>
                <a:gd fmla="val 39335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71825" y="3335500"/>
              <a:ext cx="1700099" cy="1787399"/>
            </a:xfrm>
            <a:prstGeom prst="star10">
              <a:avLst>
                <a:gd fmla="val 38489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rot="-839108">
              <a:off x="7787695" y="4785736"/>
              <a:ext cx="897503" cy="944797"/>
            </a:xfrm>
            <a:prstGeom prst="star10">
              <a:avLst>
                <a:gd fmla="val 36284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368725" y="4098533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555592" y="5413976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140986" y="5166087"/>
              <a:ext cx="170699" cy="165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856800" y="2167933"/>
            <a:ext cx="4847400" cy="17162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Shape 269"/>
          <p:cNvSpPr txBox="1"/>
          <p:nvPr/>
        </p:nvSpPr>
        <p:spPr>
          <a:xfrm flipH="1">
            <a:off x="2613769" y="2321460"/>
            <a:ext cx="2900399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/ 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(DOM)</a:t>
            </a:r>
          </a:p>
        </p:txBody>
      </p:sp>
      <p:sp>
        <p:nvSpPr>
          <p:cNvPr id="270" name="Shape 270"/>
          <p:cNvSpPr/>
          <p:nvPr/>
        </p:nvSpPr>
        <p:spPr>
          <a:xfrm flipH="1">
            <a:off x="10551734" y="2167933"/>
            <a:ext cx="4847400" cy="17162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Shape 271"/>
          <p:cNvSpPr/>
          <p:nvPr/>
        </p:nvSpPr>
        <p:spPr>
          <a:xfrm flipH="1">
            <a:off x="10657472" y="2724477"/>
            <a:ext cx="1508053" cy="67198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H="1">
            <a:off x="11975716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 flipH="1">
            <a:off x="11841596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 flipH="1">
            <a:off x="11707476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 flipH="1">
            <a:off x="11573357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flipH="1">
            <a:off x="11439237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 flipH="1">
            <a:off x="11305118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 flipH="1">
            <a:off x="11170997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 flipH="1">
            <a:off x="11036879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>
            <a:off x="10902758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>
            <a:off x="10768640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2" name="Shape 282"/>
          <p:cNvGrpSpPr/>
          <p:nvPr/>
        </p:nvGrpSpPr>
        <p:grpSpPr>
          <a:xfrm flipH="1">
            <a:off x="10762991" y="3331444"/>
            <a:ext cx="1297017" cy="219023"/>
            <a:chOff x="2637622" y="3556800"/>
            <a:chExt cx="2210699" cy="374399"/>
          </a:xfrm>
        </p:grpSpPr>
        <p:sp>
          <p:nvSpPr>
            <p:cNvPr id="283" name="Shape 283"/>
            <p:cNvSpPr/>
            <p:nvPr/>
          </p:nvSpPr>
          <p:spPr>
            <a:xfrm>
              <a:off x="26376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8662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0948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23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552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7806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092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2378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466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695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Shape 293"/>
          <p:cNvSpPr txBox="1"/>
          <p:nvPr/>
        </p:nvSpPr>
        <p:spPr>
          <a:xfrm flipH="1">
            <a:off x="12296831" y="2289733"/>
            <a:ext cx="2900399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/ Model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(JS Objects)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4" name="Shape 294"/>
          <p:cNvGrpSpPr/>
          <p:nvPr/>
        </p:nvGrpSpPr>
        <p:grpSpPr>
          <a:xfrm>
            <a:off x="1068001" y="2391368"/>
            <a:ext cx="1405560" cy="1267698"/>
            <a:chOff x="763225" y="2543825"/>
            <a:chExt cx="3063557" cy="2770925"/>
          </a:xfrm>
        </p:grpSpPr>
        <p:sp>
          <p:nvSpPr>
            <p:cNvPr id="295" name="Shape 295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301" name="Shape 301"/>
            <p:cNvCxnSpPr>
              <a:stCxn id="295" idx="2"/>
              <a:endCxn id="296" idx="0"/>
            </p:cNvCxnSpPr>
            <p:nvPr/>
          </p:nvCxnSpPr>
          <p:spPr>
            <a:xfrm flipH="1">
              <a:off x="1586024" y="3176225"/>
              <a:ext cx="8592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2" name="Shape 302"/>
            <p:cNvCxnSpPr>
              <a:stCxn id="295" idx="2"/>
              <a:endCxn id="297" idx="0"/>
            </p:cNvCxnSpPr>
            <p:nvPr/>
          </p:nvCxnSpPr>
          <p:spPr>
            <a:xfrm>
              <a:off x="2445224" y="3176225"/>
              <a:ext cx="7794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3" name="Shape 303"/>
            <p:cNvCxnSpPr>
              <a:stCxn id="297" idx="2"/>
              <a:endCxn id="298" idx="0"/>
            </p:cNvCxnSpPr>
            <p:nvPr/>
          </p:nvCxnSpPr>
          <p:spPr>
            <a:xfrm flipH="1">
              <a:off x="2781582" y="4118998"/>
              <a:ext cx="442800" cy="2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4" name="Shape 304"/>
            <p:cNvCxnSpPr>
              <a:stCxn id="297" idx="2"/>
              <a:endCxn id="299" idx="0"/>
            </p:cNvCxnSpPr>
            <p:nvPr/>
          </p:nvCxnSpPr>
          <p:spPr>
            <a:xfrm flipH="1">
              <a:off x="2952882" y="4118998"/>
              <a:ext cx="271500" cy="4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5" name="Shape 305"/>
            <p:cNvCxnSpPr>
              <a:stCxn id="297" idx="2"/>
              <a:endCxn id="300" idx="0"/>
            </p:cNvCxnSpPr>
            <p:nvPr/>
          </p:nvCxnSpPr>
          <p:spPr>
            <a:xfrm flipH="1">
              <a:off x="3125082" y="4118998"/>
              <a:ext cx="99300" cy="56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Dependency Injection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58337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UserController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(voiceSynth)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.user = {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last: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() { voiceSynth.say(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)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VoiceSynth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(webAudio)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  <a:r>
              <a:rPr lang="en-US" sz="2400">
                <a:solidFill>
                  <a:srgbClr val="4387EB"/>
                </a:solidFill>
                <a:latin typeface="Inconsolata"/>
                <a:ea typeface="Inconsolata"/>
                <a:cs typeface="Inconsolata"/>
                <a:sym typeface="Inconsolata"/>
              </a:rPr>
              <a:t>// do Web Audio stuff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myApp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[]);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myApp.controller(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UserController);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VoiceSynth);</a:t>
            </a:r>
          </a:p>
        </p:txBody>
      </p:sp>
      <p:sp>
        <p:nvSpPr>
          <p:cNvPr id="313" name="Shape 313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</p:txBody>
      </p:sp>
      <p:sp>
        <p:nvSpPr>
          <p:cNvPr id="314" name="Shape 314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315" name="Shape 315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WebAudio</a:t>
            </a:r>
          </a:p>
        </p:txBody>
      </p:sp>
      <p:sp>
        <p:nvSpPr>
          <p:cNvPr id="316" name="Shape 316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</a:t>
            </a:r>
          </a:p>
        </p:txBody>
      </p:sp>
      <p:cxnSp>
        <p:nvCxnSpPr>
          <p:cNvPr id="317" name="Shape 317"/>
          <p:cNvCxnSpPr>
            <a:stCxn id="315" idx="0"/>
            <a:endCxn id="316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>
            <a:stCxn id="316" idx="0"/>
            <a:endCxn id="314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9" name="Shape 319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87F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(DOM)</a:t>
            </a:r>
          </a:p>
        </p:txBody>
      </p:sp>
      <p:cxnSp>
        <p:nvCxnSpPr>
          <p:cNvPr id="320" name="Shape 320"/>
          <p:cNvCxnSpPr>
            <a:stCxn id="314" idx="0"/>
            <a:endCxn id="319" idx="2"/>
          </p:cNvCxnSpPr>
          <p:nvPr/>
        </p:nvCxnSpPr>
        <p:spPr>
          <a:xfrm rot="10800000">
            <a:off x="11211049" y="3824980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