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 name="Shape 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folks use Angular primarily with JavaScript.  </a:t>
            </a:r>
          </a:p>
          <a:p>
            <a:pPr lvl="0" rtl="0">
              <a:spcBef>
                <a:spcPts val="0"/>
              </a:spcBef>
              <a:buNone/>
            </a:pPr>
            <a:r>
              <a:t/>
            </a:r>
            <a:endParaRPr/>
          </a:p>
          <a:p>
            <a:pPr lvl="0" rtl="0">
              <a:spcBef>
                <a:spcPts val="0"/>
              </a:spcBef>
              <a:buNone/>
            </a:pPr>
            <a:r>
              <a:rPr lang="en"/>
              <a:t>But we've also seen much enthusiasm for using it with other languages that compile to JavaScript like CoffeeScript, TypeScript, and ClojureScript.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474"/>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693"/>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4.png"/><Relationship Id="rId3" Type="http://schemas.openxmlformats.org/officeDocument/2006/relationships/image" Target="../media/image06.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hyperlink" Target="http://plnkr.co/edit/iI2cOO?p=preview"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plnkr.co/edit/EuSqB5hE57agMA65Buyv?p=previe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plnkr.co/edit/5zz6XawIKuL3hNbITrAo?p=preview"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plnkr.co/edit/5zz6XawIKuL3hNbITrAo?p=preview"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hyperlink" Target="http://plnkr.co/edit/ndiWtSzhzMQP0PGGNEBm?p=preview"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hyperlink" Target="http://jeffbcross.github.io/ngswipe-demo/app/#/feeds?feed=AngularJ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s://developer.mozilla.org/en-US/docs/Security/CS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code.angularjs.org/1.1.5/docs/api" TargetMode="External"/><Relationship Id="rId3" Type="http://schemas.openxmlformats.org/officeDocument/2006/relationships/hyperlink" Target="https://s3.amazonaws.com/angularjs-dev/demo-docs-jump/docs/index.html" TargetMode="External"/><Relationship Id="rId6" Type="http://schemas.openxmlformats.org/officeDocument/2006/relationships/hyperlink" Target="http://198.199.117.192/#/step-1" TargetMode="External"/><Relationship Id="rId5" Type="http://schemas.openxmlformats.org/officeDocument/2006/relationships/hyperlink" Target="https://s3.amazonaws.com/angularjs-dev/annotations-demo-2/docs/index.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0.png"/><Relationship Id="rId6" Type="http://schemas.openxmlformats.org/officeDocument/2006/relationships/image" Target="../media/image04.png"/><Relationship Id="rId5" Type="http://schemas.openxmlformats.org/officeDocument/2006/relationships/image" Target="../media/image03.png"/><Relationship Id="rId8" Type="http://schemas.openxmlformats.org/officeDocument/2006/relationships/image" Target="../media/image01.jpg"/><Relationship Id="rId7" Type="http://schemas.openxmlformats.org/officeDocument/2006/relationships/image" Target="../media/image0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github.com/karma-runner/karma-dart" TargetMode="External"/><Relationship Id="rId3" Type="http://schemas.openxmlformats.org/officeDocument/2006/relationships/hyperlink" Target="https://github.com/dart-lang/route/tree/experimental_hierarchical" TargetMode="External"/><Relationship Id="rId5" Type="http://schemas.openxmlformats.org/officeDocument/2006/relationships/hyperlink" Target="https://github.com/angular/angular.dar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hyperlink" Target="https://github.com/juliemr/protracto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hyperlink" Target="http://yearofmoo-articles.github.io/angularjs-2nd-animation-article/ap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hyperlink" Target="http://code.angularjs.org/1.1.5/docs/api/ng.$htt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hyperlink" Target="http://plnkr.co/edit/f9AP6FwLxoq4JDBL1Y27?p=previe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hyperlink" Target="http://plnkr.co/edit/iI2cOO?p=pre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4679200" y="3874950"/>
            <a:ext cx="4261200" cy="1546500"/>
          </a:xfrm>
          <a:prstGeom prst="rect">
            <a:avLst/>
          </a:prstGeom>
        </p:spPr>
        <p:txBody>
          <a:bodyPr anchorCtr="0" anchor="b" bIns="91425" lIns="91425" rIns="91425" tIns="91425">
            <a:noAutofit/>
          </a:bodyPr>
          <a:lstStyle/>
          <a:p>
            <a:pPr lvl="0" rtl="0">
              <a:spcBef>
                <a:spcPts val="0"/>
              </a:spcBef>
              <a:buNone/>
            </a:pPr>
            <a:r>
              <a:rPr b="0" lang="en">
                <a:latin typeface="Open Sans"/>
                <a:ea typeface="Open Sans"/>
                <a:cs typeface="Open Sans"/>
                <a:sym typeface="Open Sans"/>
              </a:rPr>
              <a:t>AngularJS 1.2 </a:t>
            </a:r>
          </a:p>
          <a:p>
            <a:pPr>
              <a:spcBef>
                <a:spcPts val="0"/>
              </a:spcBef>
              <a:buNone/>
            </a:pPr>
            <a:r>
              <a:rPr b="0" lang="en">
                <a:latin typeface="Open Sans"/>
                <a:ea typeface="Open Sans"/>
                <a:cs typeface="Open Sans"/>
                <a:sym typeface="Open Sans"/>
              </a:rPr>
              <a:t>&amp; Beyond</a:t>
            </a:r>
          </a:p>
        </p:txBody>
      </p:sp>
      <p:pic>
        <p:nvPicPr>
          <p:cNvPr id="24" name="Shape 24"/>
          <p:cNvPicPr preferRelativeResize="0"/>
          <p:nvPr/>
        </p:nvPicPr>
        <p:blipFill>
          <a:blip r:embed="rId3">
            <a:alphaModFix/>
          </a:blip>
          <a:stretch>
            <a:fillRect/>
          </a:stretch>
        </p:blipFill>
        <p:spPr>
          <a:xfrm>
            <a:off x="-3" y="0"/>
            <a:ext cx="4570857" cy="6858000"/>
          </a:xfrm>
          <a:prstGeom prst="rect">
            <a:avLst/>
          </a:prstGeom>
          <a:noFill/>
          <a:ln>
            <a:noFill/>
          </a:ln>
        </p:spPr>
      </p:pic>
      <p:pic>
        <p:nvPicPr>
          <p:cNvPr id="25" name="Shape 25"/>
          <p:cNvPicPr preferRelativeResize="0"/>
          <p:nvPr/>
        </p:nvPicPr>
        <p:blipFill>
          <a:blip r:embed="rId4">
            <a:alphaModFix/>
          </a:blip>
          <a:stretch>
            <a:fillRect/>
          </a:stretch>
        </p:blipFill>
        <p:spPr>
          <a:xfrm>
            <a:off x="5906887" y="1816650"/>
            <a:ext cx="1805824" cy="18058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ngRepeat (animations)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latin typeface="Inconsolata"/>
              <a:ea typeface="Inconsolata"/>
              <a:cs typeface="Inconsolata"/>
              <a:sym typeface="Inconsolata"/>
            </a:endParaRPr>
          </a:p>
          <a:p>
            <a:pPr lvl="0" rtl="0">
              <a:spcBef>
                <a:spcPts val="0"/>
              </a:spcBef>
              <a:buNone/>
            </a:pPr>
            <a:r>
              <a:t/>
            </a:r>
            <a:endParaRPr>
              <a:latin typeface="Inconsolata"/>
              <a:ea typeface="Inconsolata"/>
              <a:cs typeface="Inconsolata"/>
              <a:sym typeface="Inconsolata"/>
            </a:endParaRPr>
          </a:p>
          <a:p>
            <a:pPr lvl="0" rtl="0">
              <a:spcBef>
                <a:spcPts val="0"/>
              </a:spcBef>
              <a:buClr>
                <a:srgbClr val="000000"/>
              </a:buClr>
              <a:buSzPct val="36666"/>
              <a:buFont typeface="Arial"/>
              <a:buNone/>
            </a:pPr>
            <a:r>
              <a:rPr lang="en">
                <a:latin typeface="Inconsolata"/>
                <a:ea typeface="Inconsolata"/>
                <a:cs typeface="Inconsolata"/>
                <a:sym typeface="Inconsolata"/>
              </a:rPr>
              <a:t>&lt;tr ng-repeat="project in list.projects"</a:t>
            </a:r>
          </a:p>
          <a:p>
            <a:pPr lvl="0" rtl="0">
              <a:spcBef>
                <a:spcPts val="0"/>
              </a:spcBef>
              <a:buClr>
                <a:srgbClr val="000000"/>
              </a:buClr>
              <a:buSzPct val="36666"/>
              <a:buFont typeface="Arial"/>
              <a:buNone/>
            </a:pPr>
            <a:r>
              <a:rPr lang="en">
                <a:latin typeface="Inconsolata"/>
                <a:ea typeface="Inconsolata"/>
                <a:cs typeface="Inconsolata"/>
                <a:sym typeface="Inconsolata"/>
              </a:rPr>
              <a:t>    </a:t>
            </a:r>
            <a:r>
              <a:rPr b="1" lang="en">
                <a:latin typeface="Inconsolata"/>
                <a:ea typeface="Inconsolata"/>
                <a:cs typeface="Inconsolata"/>
                <a:sym typeface="Inconsolata"/>
              </a:rPr>
              <a:t>ng-animate</a:t>
            </a:r>
            <a:r>
              <a:rPr lang="en">
                <a:latin typeface="Inconsolata"/>
                <a:ea typeface="Inconsolata"/>
                <a:cs typeface="Inconsolata"/>
                <a:sym typeface="Inconsolata"/>
              </a:rPr>
              <a:t>=" 'slide' "&gt;</a:t>
            </a:r>
          </a:p>
          <a:p>
            <a:pPr lvl="0" rtl="0">
              <a:spcBef>
                <a:spcPts val="0"/>
              </a:spcBef>
              <a:buNone/>
            </a:pPr>
            <a:r>
              <a:rPr lang="en">
                <a:latin typeface="Inconsolata"/>
                <a:ea typeface="Inconsolata"/>
                <a:cs typeface="Inconsolata"/>
                <a:sym typeface="Inconsolata"/>
              </a:rPr>
              <a:t>  &lt;td&gt;{{project.name}}&lt;/td&gt;</a:t>
            </a:r>
          </a:p>
          <a:p>
            <a:pPr lvl="0" rtl="0">
              <a:spcBef>
                <a:spcPts val="0"/>
              </a:spcBef>
              <a:buClr>
                <a:srgbClr val="000000"/>
              </a:buClr>
              <a:buSzPct val="36666"/>
              <a:buFont typeface="Arial"/>
              <a:buNone/>
            </a:pPr>
            <a:r>
              <a:rPr lang="en">
                <a:latin typeface="Inconsolata"/>
                <a:ea typeface="Inconsolata"/>
                <a:cs typeface="Inconsolata"/>
                <a:sym typeface="Inconsolata"/>
              </a:rPr>
              <a:t>  &lt;td&gt;{{project.description}}&lt;/td&gt;</a:t>
            </a:r>
          </a:p>
          <a:p>
            <a:pPr lvl="0" rtl="0">
              <a:spcBef>
                <a:spcPts val="0"/>
              </a:spcBef>
              <a:buNone/>
            </a:pPr>
            <a:r>
              <a:rPr lang="en">
                <a:latin typeface="Inconsolata"/>
                <a:ea typeface="Inconsolata"/>
                <a:cs typeface="Inconsolata"/>
                <a:sym typeface="Inconsolata"/>
              </a:rPr>
              <a:t>&lt;/tr&gt;</a:t>
            </a:r>
          </a:p>
          <a:p>
            <a:pPr lvl="0" rtl="0">
              <a:spcBef>
                <a:spcPts val="0"/>
              </a:spcBef>
              <a:buNone/>
            </a:pPr>
            <a:r>
              <a:t/>
            </a:r>
            <a:endParaRPr>
              <a:latin typeface="Inconsolata"/>
              <a:ea typeface="Inconsolata"/>
              <a:cs typeface="Inconsolata"/>
              <a:sym typeface="Inconsolata"/>
            </a:endParaRPr>
          </a:p>
          <a:p>
            <a:pPr>
              <a:spcBef>
                <a:spcPts val="0"/>
              </a:spcBef>
              <a:buNone/>
            </a:pPr>
            <a:r>
              <a:t/>
            </a:r>
            <a:endParaRPr>
              <a:latin typeface="Inconsolata"/>
              <a:ea typeface="Inconsolata"/>
              <a:cs typeface="Inconsolata"/>
              <a:sym typeface="Inconsolata"/>
            </a:endParaRPr>
          </a:p>
        </p:txBody>
      </p:sp>
      <p:sp>
        <p:nvSpPr>
          <p:cNvPr id="84" name="Shape 84"/>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ngRepeat (multi-element repeater)</a:t>
            </a:r>
          </a:p>
        </p:txBody>
      </p:sp>
      <p:sp>
        <p:nvSpPr>
          <p:cNvPr id="90" name="Shape 90"/>
          <p:cNvSpPr txBox="1"/>
          <p:nvPr>
            <p:ph idx="1" type="body"/>
          </p:nvPr>
        </p:nvSpPr>
        <p:spPr>
          <a:xfrm>
            <a:off x="457200" y="1600200"/>
            <a:ext cx="8471099"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Repeat over multiple elements</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&lt;dt </a:t>
            </a:r>
            <a:r>
              <a:rPr b="1" lang="en">
                <a:latin typeface="Inconsolata"/>
                <a:ea typeface="Inconsolata"/>
                <a:cs typeface="Inconsolata"/>
                <a:sym typeface="Inconsolata"/>
              </a:rPr>
              <a:t>ng-repeat-start</a:t>
            </a:r>
            <a:r>
              <a:rPr lang="en">
                <a:latin typeface="Inconsolata"/>
                <a:ea typeface="Inconsolata"/>
                <a:cs typeface="Inconsolata"/>
                <a:sym typeface="Inconsolata"/>
              </a:rPr>
              <a:t>="book in books"&gt;</a:t>
            </a:r>
          </a:p>
          <a:p>
            <a:pPr lvl="0" rtl="0">
              <a:spcBef>
                <a:spcPts val="0"/>
              </a:spcBef>
              <a:buNone/>
            </a:pPr>
            <a:r>
              <a:rPr lang="en">
                <a:latin typeface="Inconsolata"/>
                <a:ea typeface="Inconsolata"/>
                <a:cs typeface="Inconsolata"/>
                <a:sym typeface="Inconsolata"/>
              </a:rPr>
              <a:t>  {{book.title}}</a:t>
            </a:r>
          </a:p>
          <a:p>
            <a:pPr lvl="0" rtl="0">
              <a:spcBef>
                <a:spcPts val="0"/>
              </a:spcBef>
              <a:buNone/>
            </a:pPr>
            <a:r>
              <a:rPr lang="en">
                <a:latin typeface="Inconsolata"/>
                <a:ea typeface="Inconsolata"/>
                <a:cs typeface="Inconsolata"/>
                <a:sym typeface="Inconsolata"/>
              </a:rPr>
              <a:t>&lt;/dt&gt;</a:t>
            </a:r>
          </a:p>
          <a:p>
            <a:pPr lvl="0" rtl="0">
              <a:spcBef>
                <a:spcPts val="0"/>
              </a:spcBef>
              <a:buNone/>
            </a:pPr>
            <a:r>
              <a:rPr lang="en">
                <a:latin typeface="Inconsolata"/>
                <a:ea typeface="Inconsolata"/>
                <a:cs typeface="Inconsolata"/>
                <a:sym typeface="Inconsolata"/>
              </a:rPr>
              <a:t>&lt;dd&gt;{{book.author}}&lt;/dd&gt;</a:t>
            </a:r>
          </a:p>
          <a:p>
            <a:pPr lvl="0" rtl="0">
              <a:spcBef>
                <a:spcPts val="0"/>
              </a:spcBef>
              <a:buNone/>
            </a:pPr>
            <a:r>
              <a:rPr lang="en">
                <a:latin typeface="Inconsolata"/>
                <a:ea typeface="Inconsolata"/>
                <a:cs typeface="Inconsolata"/>
                <a:sym typeface="Inconsolata"/>
              </a:rPr>
              <a:t>&lt;dd </a:t>
            </a:r>
            <a:r>
              <a:rPr b="1" lang="en">
                <a:latin typeface="Inconsolata"/>
                <a:ea typeface="Inconsolata"/>
                <a:cs typeface="Inconsolata"/>
                <a:sym typeface="Inconsolata"/>
              </a:rPr>
              <a:t>ng-repeat-end</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{{book.description}}</a:t>
            </a:r>
          </a:p>
          <a:p>
            <a:pPr lvl="0" rtl="0">
              <a:spcBef>
                <a:spcPts val="0"/>
              </a:spcBef>
              <a:buNone/>
            </a:pPr>
            <a:r>
              <a:rPr lang="en">
                <a:latin typeface="Inconsolata"/>
                <a:ea typeface="Inconsolata"/>
                <a:cs typeface="Inconsolata"/>
                <a:sym typeface="Inconsolata"/>
              </a:rPr>
              <a:t>&lt;/dd&gt;</a:t>
            </a:r>
          </a:p>
          <a:p>
            <a:pPr algn="r">
              <a:spcBef>
                <a:spcPts val="0"/>
              </a:spcBef>
              <a:buNone/>
            </a:pP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600"/>
              </a:spcBef>
              <a:buNone/>
            </a:pPr>
            <a:r>
              <a:rPr lang="en">
                <a:latin typeface="Open Sans"/>
                <a:ea typeface="Open Sans"/>
                <a:cs typeface="Open Sans"/>
                <a:sym typeface="Open Sans"/>
              </a:rPr>
              <a:t>ngRepeat (track by)</a:t>
            </a:r>
          </a:p>
        </p:txBody>
      </p:sp>
      <p:sp>
        <p:nvSpPr>
          <p:cNvPr id="96" name="Shape 96"/>
          <p:cNvSpPr txBox="1"/>
          <p:nvPr>
            <p:ph idx="1" type="body"/>
          </p:nvPr>
        </p:nvSpPr>
        <p:spPr>
          <a:xfrm>
            <a:off x="457200" y="1600200"/>
            <a:ext cx="8447999"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Control association between model and DOM:</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&lt;tr ng-repeat="student in students   </a:t>
            </a:r>
          </a:p>
          <a:p>
            <a:pPr lvl="0" rtl="0">
              <a:spcBef>
                <a:spcPts val="0"/>
              </a:spcBef>
              <a:buClr>
                <a:srgbClr val="000000"/>
              </a:buClr>
              <a:buSzPct val="36666"/>
              <a:buFont typeface="Arial"/>
              <a:buNone/>
            </a:pPr>
            <a:r>
              <a:rPr b="1" lang="en">
                <a:latin typeface="Inconsolata"/>
                <a:ea typeface="Inconsolata"/>
                <a:cs typeface="Inconsolata"/>
                <a:sym typeface="Inconsolata"/>
              </a:rPr>
              <a:t>               track by student.id</a:t>
            </a:r>
            <a:r>
              <a:rPr lang="en">
                <a:latin typeface="Inconsolata"/>
                <a:ea typeface="Inconsolata"/>
                <a:cs typeface="Inconsolata"/>
                <a:sym typeface="Inconsolata"/>
              </a:rPr>
              <a:t>"&gt;</a:t>
            </a:r>
          </a:p>
          <a:p>
            <a:pPr lvl="0" rtl="0">
              <a:spcBef>
                <a:spcPts val="0"/>
              </a:spcBef>
              <a:buClr>
                <a:srgbClr val="000000"/>
              </a:buClr>
              <a:buSzPct val="36666"/>
              <a:buFont typeface="Arial"/>
              <a:buNone/>
            </a:pPr>
            <a:r>
              <a:rPr lang="en">
                <a:latin typeface="Inconsolata"/>
                <a:ea typeface="Inconsolata"/>
                <a:cs typeface="Inconsolata"/>
                <a:sym typeface="Inconsolata"/>
              </a:rPr>
              <a:t>  &lt;td&gt;{{student.name}}&lt;/td&gt;</a:t>
            </a:r>
          </a:p>
          <a:p>
            <a:pPr lvl="0" rtl="0">
              <a:spcBef>
                <a:spcPts val="0"/>
              </a:spcBef>
              <a:buClr>
                <a:srgbClr val="000000"/>
              </a:buClr>
              <a:buSzPct val="36666"/>
              <a:buFont typeface="Arial"/>
              <a:buNone/>
            </a:pPr>
            <a:r>
              <a:rPr lang="en">
                <a:latin typeface="Inconsolata"/>
                <a:ea typeface="Inconsolata"/>
                <a:cs typeface="Inconsolata"/>
                <a:sym typeface="Inconsolata"/>
              </a:rPr>
              <a:t>  &lt;td&gt;{{student.score}}&lt;/td&gt;</a:t>
            </a:r>
          </a:p>
          <a:p>
            <a:pPr lvl="0" rtl="0">
              <a:spcBef>
                <a:spcPts val="0"/>
              </a:spcBef>
              <a:buNone/>
            </a:pPr>
            <a:r>
              <a:rPr lang="en">
                <a:latin typeface="Inconsolata"/>
                <a:ea typeface="Inconsolata"/>
                <a:cs typeface="Inconsolata"/>
                <a:sym typeface="Inconsolata"/>
              </a:rPr>
              <a:t>&lt;/tr&gt;</a:t>
            </a:r>
          </a:p>
          <a:p>
            <a:pPr lvl="0" rtl="0">
              <a:spcBef>
                <a:spcPts val="0"/>
              </a:spcBef>
              <a:buNone/>
            </a:pPr>
            <a:r>
              <a:t/>
            </a:r>
            <a:endParaRPr>
              <a:latin typeface="Inconsolata"/>
              <a:ea typeface="Inconsolata"/>
              <a:cs typeface="Inconsolata"/>
              <a:sym typeface="Inconsolata"/>
            </a:endParaRPr>
          </a:p>
          <a:p>
            <a:pPr lvl="0" rtl="0" algn="l">
              <a:spcBef>
                <a:spcPts val="0"/>
              </a:spcBef>
              <a:buNone/>
            </a:pPr>
            <a:r>
              <a:t/>
            </a:r>
            <a:endParaRPr sz="2400">
              <a:latin typeface="Open Sans"/>
              <a:ea typeface="Open Sans"/>
              <a:cs typeface="Open Sans"/>
              <a:sym typeface="Open Sans"/>
            </a:endParaRPr>
          </a:p>
          <a:p>
            <a:pPr lvl="0" rtl="0" algn="r">
              <a:spcBef>
                <a:spcPts val="0"/>
              </a:spcBef>
              <a:buNone/>
            </a:pPr>
            <a:r>
              <a:rPr lang="en" sz="2400">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Controller as</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Inconsolata"/>
                <a:ea typeface="Inconsolata"/>
                <a:cs typeface="Inconsolata"/>
                <a:sym typeface="Inconsolata"/>
              </a:rPr>
              <a:t>&lt;body</a:t>
            </a:r>
          </a:p>
          <a:p>
            <a:pPr lvl="0" rtl="0">
              <a:spcBef>
                <a:spcPts val="0"/>
              </a:spcBef>
              <a:buNone/>
            </a:pPr>
            <a:r>
              <a:rPr lang="en">
                <a:latin typeface="Inconsolata"/>
                <a:ea typeface="Inconsolata"/>
                <a:cs typeface="Inconsolata"/>
                <a:sym typeface="Inconsolata"/>
              </a:rPr>
              <a:t>  </a:t>
            </a:r>
            <a:r>
              <a:rPr b="1" lang="en">
                <a:latin typeface="Inconsolata"/>
                <a:ea typeface="Inconsolata"/>
                <a:cs typeface="Inconsolata"/>
                <a:sym typeface="Inconsolata"/>
              </a:rPr>
              <a:t>ng-controller="DemoController as demo"</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&lt;tr ng-repeat="student in </a:t>
            </a:r>
            <a:r>
              <a:rPr b="1" lang="en">
                <a:latin typeface="Inconsolata"/>
                <a:ea typeface="Inconsolata"/>
                <a:cs typeface="Inconsolata"/>
                <a:sym typeface="Inconsolata"/>
              </a:rPr>
              <a:t>demo.students</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&lt;td&gt;{{student.name}}&lt;/td&gt;</a:t>
            </a:r>
          </a:p>
          <a:p>
            <a:pPr lvl="0" rtl="0">
              <a:spcBef>
                <a:spcPts val="0"/>
              </a:spcBef>
              <a:buNone/>
            </a:pPr>
            <a:r>
              <a:rPr lang="en">
                <a:latin typeface="Inconsolata"/>
                <a:ea typeface="Inconsolata"/>
                <a:cs typeface="Inconsolata"/>
                <a:sym typeface="Inconsolata"/>
              </a:rPr>
              <a:t>&lt;/tr&gt;</a:t>
            </a:r>
          </a:p>
          <a:p>
            <a:pPr lvl="0" rtl="0">
              <a:spcBef>
                <a:spcPts val="0"/>
              </a:spcBef>
              <a:buNone/>
            </a:pPr>
            <a:r>
              <a:rPr lang="en">
                <a:latin typeface="Inconsolata"/>
                <a:ea typeface="Inconsolata"/>
                <a:cs typeface="Inconsolata"/>
                <a:sym typeface="Inconsolata"/>
              </a:rPr>
              <a:t>&lt;/body&gt;</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function DemoController() {</a:t>
            </a:r>
          </a:p>
          <a:p>
            <a:pPr lvl="0" rtl="0">
              <a:spcBef>
                <a:spcPts val="0"/>
              </a:spcBef>
              <a:buNone/>
            </a:pPr>
            <a:r>
              <a:rPr lang="en">
                <a:latin typeface="Inconsolata"/>
                <a:ea typeface="Inconsolata"/>
                <a:cs typeface="Inconsolata"/>
                <a:sym typeface="Inconsolata"/>
              </a:rPr>
              <a:t>  </a:t>
            </a:r>
            <a:r>
              <a:rPr b="1" lang="en">
                <a:latin typeface="Inconsolata"/>
                <a:ea typeface="Inconsolata"/>
                <a:cs typeface="Inconsolata"/>
                <a:sym typeface="Inconsolata"/>
              </a:rPr>
              <a:t>this.students</a:t>
            </a:r>
            <a:r>
              <a:rPr lang="en">
                <a:latin typeface="Inconsolata"/>
                <a:ea typeface="Inconsolata"/>
                <a:cs typeface="Inconsolata"/>
                <a:sym typeface="Inconsolata"/>
              </a:rPr>
              <a:t> = [...]</a:t>
            </a:r>
          </a:p>
          <a:p>
            <a:pPr lvl="0" rtl="0">
              <a:spcBef>
                <a:spcPts val="0"/>
              </a:spcBef>
              <a:buNone/>
            </a:pPr>
            <a:r>
              <a:rPr lang="en">
                <a:latin typeface="Inconsolata"/>
                <a:ea typeface="Inconsolata"/>
                <a:cs typeface="Inconsolata"/>
                <a:sym typeface="Inconsolata"/>
              </a:rPr>
              <a:t>}</a:t>
            </a:r>
          </a:p>
        </p:txBody>
      </p:sp>
      <p:sp>
        <p:nvSpPr>
          <p:cNvPr id="103" name="Shape 103"/>
          <p:cNvSpPr txBox="1"/>
          <p:nvPr/>
        </p:nvSpPr>
        <p:spPr>
          <a:xfrm>
            <a:off x="7113850" y="6038100"/>
            <a:ext cx="1819799" cy="597600"/>
          </a:xfrm>
          <a:prstGeom prst="rect">
            <a:avLst/>
          </a:prstGeom>
          <a:noFill/>
          <a:ln>
            <a:noFill/>
          </a:ln>
        </p:spPr>
        <p:txBody>
          <a:bodyPr anchorCtr="0" anchor="t" bIns="91425" lIns="91425" rIns="91425" tIns="91425">
            <a:noAutofit/>
          </a:bodyPr>
          <a:lstStyle/>
          <a:p>
            <a:pPr>
              <a:spcBef>
                <a:spcPts val="0"/>
              </a:spcBef>
              <a:buNone/>
            </a:pPr>
            <a:r>
              <a:rPr lang="en" sz="2400">
                <a:solidFill>
                  <a:schemeClr val="dk1"/>
                </a:solidFill>
                <a:latin typeface="Open Sans"/>
                <a:ea typeface="Open Sans"/>
                <a:cs typeface="Open Sans"/>
                <a:sym typeface="Open Sans"/>
              </a:rPr>
              <a:t>   </a:t>
            </a: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ng-if</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Conditionally compile template fragment:</a:t>
            </a:r>
          </a:p>
          <a:p>
            <a:pPr lvl="0" rtl="0">
              <a:spcBef>
                <a:spcPts val="0"/>
              </a:spcBef>
              <a:buNone/>
            </a:pPr>
            <a:r>
              <a:t/>
            </a:r>
            <a:endParaRPr>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Inconsolata"/>
                <a:ea typeface="Inconsolata"/>
                <a:cs typeface="Inconsolata"/>
                <a:sym typeface="Inconsolata"/>
              </a:rPr>
              <a:t>&lt;clock </a:t>
            </a:r>
            <a:r>
              <a:rPr b="1" lang="en">
                <a:latin typeface="Inconsolata"/>
                <a:ea typeface="Inconsolata"/>
                <a:cs typeface="Inconsolata"/>
                <a:sym typeface="Inconsolata"/>
              </a:rPr>
              <a:t>ng-if</a:t>
            </a:r>
            <a:r>
              <a:rPr lang="en">
                <a:latin typeface="Inconsolata"/>
                <a:ea typeface="Inconsolata"/>
                <a:cs typeface="Inconsolata"/>
                <a:sym typeface="Inconsolata"/>
              </a:rPr>
              <a:t>="demo.stopWatchEnabled"&gt;</a:t>
            </a:r>
          </a:p>
          <a:p>
            <a:pPr lvl="0" rtl="0">
              <a:spcBef>
                <a:spcPts val="0"/>
              </a:spcBef>
              <a:buNone/>
            </a:pPr>
            <a:r>
              <a:rPr lang="en">
                <a:latin typeface="Inconsolata"/>
                <a:ea typeface="Inconsolata"/>
                <a:cs typeface="Inconsolata"/>
                <a:sym typeface="Inconsolata"/>
              </a:rPr>
              <a:t>&lt;/clock&gt;</a:t>
            </a:r>
          </a:p>
          <a:p>
            <a:pPr lvl="0" rtl="0">
              <a:spcBef>
                <a:spcPts val="0"/>
              </a:spcBef>
              <a:buNone/>
            </a:pPr>
            <a:r>
              <a:t/>
            </a:r>
            <a:endParaRPr sz="2400">
              <a:latin typeface="Open Sans"/>
              <a:ea typeface="Open Sans"/>
              <a:cs typeface="Open Sans"/>
              <a:sym typeface="Open Sans"/>
            </a:endParaRPr>
          </a:p>
          <a:p>
            <a:pPr lvl="0" rtl="0">
              <a:spcBef>
                <a:spcPts val="0"/>
              </a:spcBef>
              <a:buNone/>
            </a:pPr>
            <a:r>
              <a:t/>
            </a:r>
            <a:endParaRPr sz="2400">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a:p>
            <a:pPr algn="r">
              <a:spcBef>
                <a:spcPts val="0"/>
              </a:spcBef>
              <a:buNone/>
            </a:pPr>
            <a:r>
              <a:rPr lang="en"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Expression language</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Support for new operators: </a:t>
            </a:r>
            <a:r>
              <a:rPr lang="en">
                <a:latin typeface="Courier New"/>
                <a:ea typeface="Courier New"/>
                <a:cs typeface="Courier New"/>
                <a:sym typeface="Courier New"/>
              </a:rPr>
              <a:t>===</a:t>
            </a:r>
            <a:r>
              <a:rPr lang="en">
                <a:latin typeface="Open Sans"/>
                <a:ea typeface="Open Sans"/>
                <a:cs typeface="Open Sans"/>
                <a:sym typeface="Open Sans"/>
              </a:rPr>
              <a:t>, </a:t>
            </a:r>
            <a:r>
              <a:rPr lang="en">
                <a:latin typeface="Inconsolata"/>
                <a:ea typeface="Inconsolata"/>
                <a:cs typeface="Inconsolata"/>
                <a:sym typeface="Inconsolata"/>
              </a:rPr>
              <a:t>!==</a:t>
            </a:r>
            <a:r>
              <a:rPr lang="en">
                <a:latin typeface="Open Sans"/>
                <a:ea typeface="Open Sans"/>
                <a:cs typeface="Open Sans"/>
                <a:sym typeface="Open Sans"/>
              </a:rPr>
              <a:t> and </a:t>
            </a:r>
            <a:r>
              <a:rPr lang="en">
                <a:latin typeface="Inconsolata"/>
                <a:ea typeface="Inconsolata"/>
                <a:cs typeface="Inconsolata"/>
                <a:sym typeface="Inconsolata"/>
              </a:rPr>
              <a:t>?</a:t>
            </a:r>
          </a:p>
          <a:p>
            <a:pPr lvl="0" rtl="0">
              <a:spcBef>
                <a:spcPts val="0"/>
              </a:spcBef>
              <a:buNone/>
            </a:pPr>
            <a:r>
              <a:t/>
            </a:r>
            <a:endParaRPr>
              <a:latin typeface="Inconsolata"/>
              <a:ea typeface="Inconsolata"/>
              <a:cs typeface="Inconsolata"/>
              <a:sym typeface="Inconsolata"/>
            </a:endParaRP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&lt;p ng-if="</a:t>
            </a:r>
            <a:r>
              <a:rPr b="1" lang="en">
                <a:latin typeface="Inconsolata"/>
                <a:ea typeface="Inconsolata"/>
                <a:cs typeface="Inconsolata"/>
                <a:sym typeface="Inconsolata"/>
              </a:rPr>
              <a:t>loggedIn === 'true'</a:t>
            </a:r>
            <a:r>
              <a:rPr lang="en">
                <a:latin typeface="Inconsolata"/>
                <a:ea typeface="Inconsolata"/>
                <a:cs typeface="Inconsolata"/>
                <a:sym typeface="Inconsolata"/>
              </a:rPr>
              <a:t>"&gt;</a:t>
            </a:r>
          </a:p>
          <a:p>
            <a:pPr lvl="0" rtl="0">
              <a:spcBef>
                <a:spcPts val="0"/>
              </a:spcBef>
              <a:buNone/>
            </a:pPr>
            <a:r>
              <a:rPr lang="en">
                <a:latin typeface="Inconsolata"/>
                <a:ea typeface="Inconsolata"/>
                <a:cs typeface="Inconsolata"/>
                <a:sym typeface="Inconsolata"/>
              </a:rPr>
              <a:t>  &lt;a href="/logout"&gt;Log out&lt;/a&gt;</a:t>
            </a:r>
          </a:p>
          <a:p>
            <a:pPr lvl="0" rtl="0">
              <a:spcBef>
                <a:spcPts val="0"/>
              </a:spcBef>
              <a:buNone/>
            </a:pPr>
            <a:r>
              <a:rPr lang="en">
                <a:latin typeface="Inconsolata"/>
                <a:ea typeface="Inconsolata"/>
                <a:cs typeface="Inconsolata"/>
                <a:sym typeface="Inconsolata"/>
              </a:rPr>
              <a:t>&lt;/p&gt;</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ng-class="</a:t>
            </a:r>
            <a:r>
              <a:rPr b="1" lang="en">
                <a:latin typeface="Inconsolata"/>
                <a:ea typeface="Inconsolata"/>
                <a:cs typeface="Inconsolata"/>
                <a:sym typeface="Inconsolata"/>
              </a:rPr>
              <a:t>loggedIn ? 'user':'anonym'</a:t>
            </a:r>
            <a:r>
              <a:rPr lang="en">
                <a:latin typeface="Inconsolata"/>
                <a:ea typeface="Inconsolata"/>
                <a:cs typeface="Inconsolata"/>
                <a:sym typeface="Inconsolata"/>
              </a:rPr>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Touch / Mobile support</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ngMobile (ngTouch) module</a:t>
            </a:r>
          </a:p>
          <a:p>
            <a:pPr lvl="0" rtl="0">
              <a:spcBef>
                <a:spcPts val="0"/>
              </a:spcBef>
              <a:buNone/>
            </a:pPr>
            <a:r>
              <a:t/>
            </a:r>
            <a:endParaRPr/>
          </a:p>
          <a:p>
            <a:pPr lvl="0" rtl="0">
              <a:spcBef>
                <a:spcPts val="0"/>
              </a:spcBef>
              <a:buNone/>
            </a:pPr>
            <a:r>
              <a:rPr lang="en" sz="2400">
                <a:latin typeface="Inconsolata"/>
                <a:ea typeface="Inconsolata"/>
                <a:cs typeface="Inconsolata"/>
                <a:sym typeface="Inconsolata"/>
              </a:rPr>
              <a:t>&lt;button </a:t>
            </a:r>
            <a:r>
              <a:rPr b="1" lang="en" sz="2400">
                <a:latin typeface="Inconsolata"/>
                <a:ea typeface="Inconsolata"/>
                <a:cs typeface="Inconsolata"/>
                <a:sym typeface="Inconsolata"/>
              </a:rPr>
              <a:t>ng-click</a:t>
            </a:r>
            <a:r>
              <a:rPr lang="en" sz="2400">
                <a:latin typeface="Inconsolata"/>
                <a:ea typeface="Inconsolata"/>
                <a:cs typeface="Inconsolata"/>
                <a:sym typeface="Inconsolata"/>
              </a:rPr>
              <a:t>="doStuff()"&gt;tap here&lt;/button&gt;</a:t>
            </a:r>
          </a:p>
          <a:p>
            <a:pPr lvl="0" rtl="0">
              <a:spcBef>
                <a:spcPts val="0"/>
              </a:spcBef>
              <a:buNone/>
            </a:pPr>
            <a:r>
              <a:rPr lang="en" sz="2400">
                <a:latin typeface="Inconsolata"/>
                <a:ea typeface="Inconsolata"/>
                <a:cs typeface="Inconsolata"/>
                <a:sym typeface="Inconsolata"/>
              </a:rPr>
              <a:t> </a:t>
            </a:r>
          </a:p>
          <a:p>
            <a:pPr lvl="0" rtl="0">
              <a:spcBef>
                <a:spcPts val="0"/>
              </a:spcBef>
              <a:buNone/>
            </a:pPr>
            <a:r>
              <a:rPr lang="en" sz="2400">
                <a:latin typeface="Inconsolata"/>
                <a:ea typeface="Inconsolata"/>
                <a:cs typeface="Inconsolata"/>
                <a:sym typeface="Inconsolata"/>
              </a:rPr>
              <a:t>&lt;article </a:t>
            </a:r>
            <a:r>
              <a:rPr b="1" lang="en" sz="2400">
                <a:latin typeface="Inconsolata"/>
                <a:ea typeface="Inconsolata"/>
                <a:cs typeface="Inconsolata"/>
                <a:sym typeface="Inconsolata"/>
              </a:rPr>
              <a:t>ng-swipe</a:t>
            </a:r>
            <a:r>
              <a:rPr lang="en" sz="2400">
                <a:latin typeface="Inconsolata"/>
                <a:ea typeface="Inconsolata"/>
                <a:cs typeface="Inconsolata"/>
                <a:sym typeface="Inconsolata"/>
              </a:rPr>
              <a:t>="expand()"&gt;</a:t>
            </a:r>
          </a:p>
          <a:p>
            <a:pPr lvl="0" rtl="0">
              <a:spcBef>
                <a:spcPts val="0"/>
              </a:spcBef>
              <a:buNone/>
            </a:pPr>
            <a:r>
              <a:rPr lang="en" sz="2400">
                <a:latin typeface="Inconsolata"/>
                <a:ea typeface="Inconsolata"/>
                <a:cs typeface="Inconsolata"/>
                <a:sym typeface="Inconsolata"/>
              </a:rPr>
              <a:t>...</a:t>
            </a:r>
          </a:p>
          <a:p>
            <a:pPr lvl="0" rtl="0">
              <a:spcBef>
                <a:spcPts val="0"/>
              </a:spcBef>
              <a:buNone/>
            </a:pPr>
            <a:r>
              <a:rPr lang="en" sz="2400">
                <a:latin typeface="Inconsolata"/>
                <a:ea typeface="Inconsolata"/>
                <a:cs typeface="Inconsolata"/>
                <a:sym typeface="Inconsolata"/>
              </a:rPr>
              <a:t>&lt;/article&gt;</a:t>
            </a:r>
          </a:p>
        </p:txBody>
      </p:sp>
      <p:sp>
        <p:nvSpPr>
          <p:cNvPr id="122" name="Shape 122"/>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Security stuff</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CSP</a:t>
            </a:r>
            <a:r>
              <a:rPr lang="en">
                <a:latin typeface="Open Sans"/>
                <a:ea typeface="Open Sans"/>
                <a:cs typeface="Open Sans"/>
                <a:sym typeface="Open Sans"/>
              </a:rPr>
              <a:t> autodetection</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Automatic Contextual Escaping for images and links</a:t>
            </a:r>
          </a:p>
          <a:p>
            <a:pPr lvl="0" rtl="0">
              <a:spcBef>
                <a:spcPts val="0"/>
              </a:spcBef>
              <a:buNone/>
            </a:pPr>
            <a:r>
              <a:t/>
            </a:r>
            <a:endParaRPr>
              <a:latin typeface="Open Sans"/>
              <a:ea typeface="Open Sans"/>
              <a:cs typeface="Open Sans"/>
              <a:sym typeface="Open Sans"/>
            </a:endParaRPr>
          </a:p>
          <a:p>
            <a:pPr>
              <a:spcBef>
                <a:spcPts val="0"/>
              </a:spcBef>
              <a:buNone/>
            </a:pPr>
            <a:r>
              <a:rPr lang="en">
                <a:latin typeface="Open Sans"/>
                <a:ea typeface="Open Sans"/>
                <a:cs typeface="Open Sans"/>
                <a:sym typeface="Open Sans"/>
              </a:rPr>
              <a:t>More security hardening (binding to iframes, scripts, etc)</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Better Error Messages</a:t>
            </a:r>
          </a:p>
        </p:txBody>
      </p:sp>
      <p:sp>
        <p:nvSpPr>
          <p:cNvPr id="134" name="Shape 13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Before:</a:t>
            </a:r>
          </a:p>
          <a:p>
            <a:pPr lvl="0" rtl="0">
              <a:spcBef>
                <a:spcPts val="0"/>
              </a:spcBef>
              <a:buClr>
                <a:srgbClr val="000000"/>
              </a:buClr>
              <a:buSzPct val="50000"/>
              <a:buFont typeface="Arial"/>
              <a:buNone/>
            </a:pPr>
            <a:r>
              <a:rPr lang="en" sz="2200">
                <a:solidFill>
                  <a:srgbClr val="000000"/>
                </a:solidFill>
                <a:latin typeface="Inconsolata"/>
                <a:ea typeface="Inconsolata"/>
                <a:cs typeface="Inconsolata"/>
                <a:sym typeface="Inconsolata"/>
              </a:rPr>
              <a:t>Uncaught Error: No module: ngResource</a:t>
            </a:r>
          </a:p>
          <a:p>
            <a:pPr lvl="0" rtl="0">
              <a:spcBef>
                <a:spcPts val="0"/>
              </a:spcBef>
              <a:buNone/>
            </a:pPr>
            <a:r>
              <a:t/>
            </a:r>
            <a:endParaRPr sz="2200" u="sng">
              <a:solidFill>
                <a:srgbClr val="FF0000"/>
              </a:solidFill>
            </a:endParaRPr>
          </a:p>
        </p:txBody>
      </p:sp>
      <p:sp>
        <p:nvSpPr>
          <p:cNvPr id="135" name="Shape 135"/>
          <p:cNvSpPr txBox="1"/>
          <p:nvPr/>
        </p:nvSpPr>
        <p:spPr>
          <a:xfrm>
            <a:off x="482250" y="3063200"/>
            <a:ext cx="8229600" cy="18629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1"/>
                </a:solidFill>
                <a:latin typeface="Open Sans"/>
                <a:ea typeface="Open Sans"/>
                <a:cs typeface="Open Sans"/>
                <a:sym typeface="Open Sans"/>
              </a:rPr>
              <a:t>After:</a:t>
            </a:r>
          </a:p>
          <a:p>
            <a:pPr lvl="0" rtl="0">
              <a:spcBef>
                <a:spcPts val="0"/>
              </a:spcBef>
              <a:buNone/>
            </a:pPr>
            <a:r>
              <a:rPr lang="en" sz="2200">
                <a:latin typeface="Inconsolata"/>
                <a:ea typeface="Inconsolata"/>
                <a:cs typeface="Inconsolata"/>
                <a:sym typeface="Inconsolata"/>
              </a:rPr>
              <a:t>Uncaught Error: [di-nomod] Module 'ngResource' is not available! You either misspelled the module name or forgot to load it.</a:t>
            </a:r>
          </a:p>
          <a:p>
            <a:pPr lvl="0" rtl="0">
              <a:spcBef>
                <a:spcPts val="0"/>
              </a:spcBef>
              <a:buNone/>
            </a:pPr>
            <a:r>
              <a:rPr lang="en" sz="2200" u="sng">
                <a:solidFill>
                  <a:srgbClr val="0000FF"/>
                </a:solidFill>
                <a:latin typeface="Inconsolata"/>
                <a:ea typeface="Inconsolata"/>
                <a:cs typeface="Inconsolata"/>
                <a:sym typeface="Inconsolata"/>
              </a:rPr>
              <a:t>http://docs.angularjs.org/errors/di-nomod?a=ngResource</a:t>
            </a:r>
          </a:p>
          <a:p>
            <a:pPr>
              <a:spcBef>
                <a:spcPts val="0"/>
              </a:spcBef>
              <a:buNone/>
            </a:pPr>
            <a:r>
              <a:t/>
            </a:r>
            <a:endParaRPr/>
          </a:p>
        </p:txBody>
      </p:sp>
      <p:sp>
        <p:nvSpPr>
          <p:cNvPr id="136" name="Shape 136"/>
          <p:cNvSpPr txBox="1"/>
          <p:nvPr/>
        </p:nvSpPr>
        <p:spPr>
          <a:xfrm>
            <a:off x="521175" y="5354875"/>
            <a:ext cx="8229600" cy="15839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dk1"/>
                </a:solidFill>
                <a:latin typeface="Open Sans"/>
                <a:ea typeface="Open Sans"/>
                <a:cs typeface="Open Sans"/>
                <a:sym typeface="Open Sans"/>
              </a:rPr>
              <a:t>In production:</a:t>
            </a:r>
          </a:p>
          <a:p>
            <a:pPr lvl="0" rtl="0">
              <a:spcBef>
                <a:spcPts val="0"/>
              </a:spcBef>
              <a:buClr>
                <a:srgbClr val="000000"/>
              </a:buClr>
              <a:buSzPct val="50000"/>
              <a:buFont typeface="Arial"/>
              <a:buNone/>
            </a:pPr>
            <a:r>
              <a:rPr lang="en" sz="2200">
                <a:latin typeface="Inconsolata"/>
                <a:ea typeface="Inconsolata"/>
                <a:cs typeface="Inconsolata"/>
                <a:sym typeface="Inconsolata"/>
              </a:rPr>
              <a:t>Uncaught Error: [di-nomod] </a:t>
            </a:r>
            <a:r>
              <a:rPr lang="en" sz="2200" u="sng">
                <a:solidFill>
                  <a:srgbClr val="0000FF"/>
                </a:solidFill>
                <a:latin typeface="Inconsolata"/>
                <a:ea typeface="Inconsolata"/>
                <a:cs typeface="Inconsolata"/>
                <a:sym typeface="Inconsolata"/>
              </a:rPr>
              <a:t>http://docs.angularjs.org/errors/di-nomod?a=ngResource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7" y="0"/>
            <a:ext cx="5766414" cy="6857998"/>
          </a:xfrm>
          <a:prstGeom prst="rect">
            <a:avLst/>
          </a:prstGeom>
          <a:noFill/>
          <a:ln>
            <a:noFill/>
          </a:ln>
        </p:spPr>
      </p:pic>
      <p:cxnSp>
        <p:nvCxnSpPr>
          <p:cNvPr id="142" name="Shape 142"/>
          <p:cNvCxnSpPr/>
          <p:nvPr/>
        </p:nvCxnSpPr>
        <p:spPr>
          <a:xfrm>
            <a:off x="5769132" y="0"/>
            <a:ext cx="0" cy="6921599"/>
          </a:xfrm>
          <a:prstGeom prst="straightConnector1">
            <a:avLst/>
          </a:prstGeom>
          <a:noFill/>
          <a:ln cap="flat" cmpd="sng" w="9525">
            <a:solidFill>
              <a:srgbClr val="000000"/>
            </a:solidFill>
            <a:prstDash val="solid"/>
            <a:round/>
            <a:headEnd len="lg" w="lg" type="none"/>
            <a:tailEnd len="lg" w="lg" type="none"/>
          </a:ln>
        </p:spPr>
      </p:cxnSp>
      <p:sp>
        <p:nvSpPr>
          <p:cNvPr id="143" name="Shape 143"/>
          <p:cNvSpPr txBox="1"/>
          <p:nvPr/>
        </p:nvSpPr>
        <p:spPr>
          <a:xfrm>
            <a:off x="6290000" y="2229325"/>
            <a:ext cx="2597400" cy="2103299"/>
          </a:xfrm>
          <a:prstGeom prst="rect">
            <a:avLst/>
          </a:prstGeom>
          <a:noFill/>
          <a:ln>
            <a:noFill/>
          </a:ln>
        </p:spPr>
        <p:txBody>
          <a:bodyPr anchorCtr="0" anchor="t" bIns="91425" lIns="91425" rIns="91425" tIns="91425">
            <a:noAutofit/>
          </a:bodyPr>
          <a:lstStyle/>
          <a:p>
            <a:pPr>
              <a:spcBef>
                <a:spcPts val="0"/>
              </a:spcBef>
              <a:buNone/>
            </a:pPr>
            <a:r>
              <a:rPr lang="en" sz="4800">
                <a:latin typeface="Open Sans"/>
                <a:ea typeface="Open Sans"/>
                <a:cs typeface="Open Sans"/>
                <a:sym typeface="Open Sans"/>
              </a:rPr>
              <a:t>*&amp;$%@ Docs!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1.2 + Community</a:t>
            </a:r>
          </a:p>
        </p:txBody>
      </p:sp>
      <p:sp>
        <p:nvSpPr>
          <p:cNvPr id="31" name="Shape 31"/>
          <p:cNvSpPr txBox="1"/>
          <p:nvPr>
            <p:ph idx="1" type="body"/>
          </p:nvPr>
        </p:nvSpPr>
        <p:spPr>
          <a:xfrm>
            <a:off x="457200" y="1600200"/>
            <a:ext cx="8368499" cy="4967700"/>
          </a:xfrm>
          <a:prstGeom prst="rect">
            <a:avLst/>
          </a:prstGeom>
        </p:spPr>
        <p:txBody>
          <a:bodyPr anchorCtr="0" anchor="t" bIns="91425" lIns="91425" rIns="91425" tIns="91425">
            <a:noAutofit/>
          </a:bodyPr>
          <a:lstStyle/>
          <a:p>
            <a:pPr lvl="0" rtl="0">
              <a:spcBef>
                <a:spcPts val="0"/>
              </a:spcBef>
              <a:buNone/>
            </a:pPr>
            <a:r>
              <a:rPr lang="en" sz="1100">
                <a:solidFill>
                  <a:srgbClr val="000000"/>
                </a:solidFill>
              </a:rPr>
              <a:t>Matias Niemelä, Pete Bacon Darwin, brettcannon, Daniel Luz, Brian Ford, Shyam Seshadri, Lucas Galfasó, Braden Shepherdson, Fred Sauer, Brent Morrow, Jamie Krug, Luis Ramón López, Sudhir Jonathan, Chirayu Krishnappa, Jens Rantil, Alexander Shtuchkin, Jeremy Tymes, Dave Geddes, Siddique Hameed, petrovalex, Matias Niemelä, radu, Pawel Kozlowski, Luc Morin, James deBoer, Gonzalo Ruiz de Villa, Fredrik Bonander, Mark Nadig, Matt Ginzton, Arlen Christian Mart Cuss, Dean Sofer, Julie, David Bennett, Rado Kirov, Vineet Kumar, Per Rovegård, Christian Vuerings, Ben Ripkens, @fbiville, Robb Shecter, Keir Mierle, Robin Böhm, Colin Frei, Cedric Soulas, JP Sugarbroad, Eric Case, Laurent, Shai Reznik, Lee Leathers, Jamison Dance, Felipe Lahti, Thibault Leruitte, Jared Forsyth, Tim Macfarlane, Timothy Ahong, Martin Probst, Uri Goldshtein, Will Moore, Matt Haggard, Zach Snow, Zhenbo Zhang, Jay Zeng, Max Martinsson, danilsomsikov, Chris Dawson, Joakim Blomskøld, David Chang, metaweta, naomiblack, Oren Avissar, phil, quazzie, Amir H. Hajizamani, Jonathan Zacsh, Josh Adams, Paulo Ávila, Pedro Del Gallego, Keyamoon, Kris Jenkins, Kury Kruitbosch, Laurent Cozic, Luis Ramón López, Manuel Braun, Manuel Kiessling, Marcin Wosinek, Mark Chapman, Mark Dalgleish, Matt Hardy, Matt Rohrer, Matthew Browne, Matthew McComb, Matthieu Larcher, Maxim Grach, Merrick Christensen, Michal Reichert, Michał Gołębiowski, Misha Moroshko, Murilo da Silva, Niel de la Rouviere, Partap Davis, Pascal Borreli, Pascal Corpet, Patrick, Peter Evjan, Philip Roberts, PowerKiKi, Prathan Thananart, R. Merkert, Rishabh Rao, Robbie Ferrero, Romain Neutron, Ron Yang, Rosina Bignall, Ryan Schumacher, Sahat Yalkabov, Sam McCall, Samuel Santos, Seunghoon Yeon, Srinivas Kusunam, Stein Jakob Nordbø, Stephane Bisson, Steve Nicolai, Steven Davidson, Sujeet Pillai, Sylvester Keil, Thomas Schultz, Tom Davis, Tom Hughes, Trotter Cashion, Tyler Akins, Tyson Benson, Wes Alvaro, William Bagayoko, Xiangru Chen, Zach Dexter, _pants, adamshaylor, austingreco, brandonjp, csugden, deboer, es128, ggoodman, gockxml, jamesBrennan, johnlindquist, kamagatos, kim lokoy, leesei, nlaplante, pavelgj, sergiopantoja, sgtpep, sqwishy trick, theotheo, uberspeck, unirgy, urenmj, veselinn, willtj, winkler1, zeflasher, {Qingping,Dave} Hou, 玉黍, Adam Macejak, Adrian Gheorghe, Alan Klement, Alex Pods, Alex Young, Alfred Nutile, Anatoly Shikolay, Andreas Marek, Andreas Pelme, Andrew McLeod, Andrew Vida, Anna Vester, Anton, Artur Ostrega, Benjamín Eidelman, Brian Campbell, Brice Burgess, Bruno Coelho, Cameron Westland, Cezar Berea, Chad Smith, Chad Whitacre, Chris M, Chris Nicola, Christoph Burgdorf, Ciro Nunes, Colin Kahn, Dan Kohn, Daniel Demmel, Daniel Stockton, Daniel Tse, Dave Clayton, David Holmes, David Sanders, Dylan Pyle, Eddie Monge, Eduardo Garcia, Ehsan Ghandhari, Enrique Paredes, Eugene Wolfson, Ewen Cumming, Fernando Correia, Francesc Rosàs, Gergely Imreh, German Galvis, Gert Goet, Gias Kay Lee, Glenn Goodrich, Godmar Back, Gregory Pike, Hamish Macpherson, Haralan Dobrev, Heath Matlock, Illniyar, Iristyle, Iwein Fuld, James Morrin, Jamie Mason, Jamie R. Rytlewski, Jared Beck, Jason Als, Jason Morrison, Javier Mendiara Cañardo, Jeff Cross, Jeff Pickelman, Jeremy Wilken, Jesse Cooke, Jimmy Zhuo, Johannes Hansen, John Fletcher, John Hume, Jonathan Card, Juha Syrjälä, János Rusiczki, Jørgen Borgesen, Kai Groner, Kanwei Li, Kevin Old, Kevin Wells, Kevin Western, Kevin Old, Kevin Wells, Kevin Western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Documentation Improvements</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Open Sans"/>
              <a:buAutoNum type="arabicPeriod"/>
            </a:pPr>
            <a:r>
              <a:rPr lang="en" u="sng">
                <a:solidFill>
                  <a:schemeClr val="hlink"/>
                </a:solidFill>
                <a:latin typeface="Open Sans"/>
                <a:ea typeface="Open Sans"/>
                <a:cs typeface="Open Sans"/>
                <a:sym typeface="Open Sans"/>
                <a:hlinkClick r:id="rId3"/>
              </a:rPr>
              <a:t>Navigation</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Search</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API organization</a:t>
            </a:r>
          </a:p>
          <a:p>
            <a:pPr indent="-419100" lvl="0" marL="457200" rtl="0">
              <a:spcBef>
                <a:spcPts val="0"/>
              </a:spcBef>
              <a:buClr>
                <a:schemeClr val="dk1"/>
              </a:buClr>
              <a:buSzPct val="100000"/>
              <a:buFont typeface="Open Sans"/>
              <a:buAutoNum type="arabicPeriod"/>
            </a:pPr>
            <a:r>
              <a:rPr lang="en" u="sng">
                <a:solidFill>
                  <a:schemeClr val="hlink"/>
                </a:solidFill>
                <a:latin typeface="Open Sans"/>
                <a:ea typeface="Open Sans"/>
                <a:cs typeface="Open Sans"/>
                <a:sym typeface="Open Sans"/>
                <a:hlinkClick r:id="rId6"/>
              </a:rPr>
              <a:t>Interactive Tutorial</a:t>
            </a:r>
          </a:p>
          <a:p>
            <a:pPr indent="-419100" lvl="0" marL="457200" rtl="0">
              <a:spcBef>
                <a:spcPts val="0"/>
              </a:spcBef>
              <a:buClr>
                <a:schemeClr val="dk1"/>
              </a:buClr>
              <a:buSzPct val="100000"/>
              <a:buFont typeface="Open Sans"/>
              <a:buAutoNum type="arabicPeriod"/>
            </a:pPr>
            <a:r>
              <a:rPr lang="en">
                <a:latin typeface="Open Sans"/>
                <a:ea typeface="Open Sans"/>
                <a:cs typeface="Open Sans"/>
                <a:sym typeface="Open Sans"/>
              </a:rPr>
              <a:t>Best Practices</a:t>
            </a:r>
          </a:p>
          <a:p>
            <a:pPr indent="-419100" lvl="0" marL="457200" rtl="0">
              <a:spcBef>
                <a:spcPts val="0"/>
              </a:spcBef>
              <a:buClr>
                <a:schemeClr val="dk1"/>
              </a:buClr>
              <a:buSzPct val="100000"/>
              <a:buFont typeface="Open Sans"/>
              <a:buAutoNum type="arabicPeriod"/>
            </a:pPr>
            <a:r>
              <a:rPr lang="en">
                <a:latin typeface="Open Sans"/>
                <a:ea typeface="Open Sans"/>
                <a:cs typeface="Open Sans"/>
                <a:sym typeface="Open Sans"/>
              </a:rPr>
              <a:t>Directives</a:t>
            </a:r>
          </a:p>
          <a:p>
            <a:pPr indent="-419100" lvl="0" marL="457200" rtl="0">
              <a:spcBef>
                <a:spcPts val="0"/>
              </a:spcBef>
              <a:buClr>
                <a:schemeClr val="dk1"/>
              </a:buClr>
              <a:buSzPct val="100000"/>
              <a:buFont typeface="Open Sans"/>
              <a:buAutoNum type="arabicPeriod"/>
            </a:pPr>
            <a:r>
              <a:rPr lang="en">
                <a:latin typeface="Open Sans"/>
                <a:ea typeface="Open Sans"/>
                <a:cs typeface="Open Sans"/>
                <a:sym typeface="Open Sans"/>
              </a:rPr>
              <a:t>Testing</a:t>
            </a:r>
          </a:p>
          <a:p>
            <a:pPr indent="-419100" lvl="0" marL="457200" rtl="0">
              <a:spcBef>
                <a:spcPts val="0"/>
              </a:spcBef>
              <a:buClr>
                <a:schemeClr val="dk1"/>
              </a:buClr>
              <a:buSzPct val="100000"/>
              <a:buFont typeface="Open Sans"/>
              <a:buAutoNum type="arabicPeriod"/>
            </a:pPr>
            <a:r>
              <a:rPr lang="en">
                <a:latin typeface="Open Sans"/>
                <a:ea typeface="Open Sans"/>
                <a:cs typeface="Open Sans"/>
                <a:sym typeface="Open Sans"/>
              </a:rPr>
              <a:t>Scope, digest, apply, $compile, transclude</a:t>
            </a:r>
          </a:p>
          <a:p>
            <a:pPr indent="-419100" lvl="0" marL="457200">
              <a:spcBef>
                <a:spcPts val="0"/>
              </a:spcBef>
              <a:buClr>
                <a:schemeClr val="dk1"/>
              </a:buClr>
              <a:buSzPct val="100000"/>
              <a:buFont typeface="Open Sans"/>
              <a:buAutoNum type="arabicPeriod"/>
            </a:pPr>
            <a:r>
              <a:rPr lang="en">
                <a:latin typeface="Open Sans"/>
                <a:ea typeface="Open Sans"/>
                <a:cs typeface="Open Sans"/>
                <a:sym typeface="Open Sans"/>
              </a:rPr>
              <a:t>Modules / ID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857487"/>
            <a:ext cx="8229600" cy="1143000"/>
          </a:xfrm>
          <a:prstGeom prst="rect">
            <a:avLst/>
          </a:prstGeom>
        </p:spPr>
        <p:txBody>
          <a:bodyPr anchorCtr="0" anchor="b" bIns="91425" lIns="91425" rIns="91425" tIns="91425">
            <a:noAutofit/>
          </a:bodyPr>
          <a:lstStyle/>
          <a:p>
            <a:pPr algn="ctr">
              <a:spcBef>
                <a:spcPts val="0"/>
              </a:spcBef>
              <a:buNone/>
            </a:pPr>
            <a:r>
              <a:rPr b="0" lang="en" sz="6000">
                <a:latin typeface="Open Sans"/>
                <a:ea typeface="Open Sans"/>
                <a:cs typeface="Open Sans"/>
                <a:sym typeface="Open Sans"/>
              </a:rPr>
              <a:t>And beyond...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grpSp>
        <p:nvGrpSpPr>
          <p:cNvPr id="159" name="Shape 159"/>
          <p:cNvGrpSpPr/>
          <p:nvPr/>
        </p:nvGrpSpPr>
        <p:grpSpPr>
          <a:xfrm>
            <a:off x="5423518" y="1859546"/>
            <a:ext cx="3282238" cy="3201403"/>
            <a:chOff x="5423518" y="1859546"/>
            <a:chExt cx="3282238" cy="3201403"/>
          </a:xfrm>
        </p:grpSpPr>
        <p:pic>
          <p:nvPicPr>
            <p:cNvPr id="160" name="Shape 160"/>
            <p:cNvPicPr preferRelativeResize="0"/>
            <p:nvPr/>
          </p:nvPicPr>
          <p:blipFill>
            <a:blip r:embed="rId3">
              <a:alphaModFix/>
            </a:blip>
            <a:stretch>
              <a:fillRect/>
            </a:stretch>
          </p:blipFill>
          <p:spPr>
            <a:xfrm>
              <a:off x="5423518" y="1859546"/>
              <a:ext cx="3282238" cy="816972"/>
            </a:xfrm>
            <a:prstGeom prst="rect">
              <a:avLst/>
            </a:prstGeom>
            <a:noFill/>
            <a:ln>
              <a:noFill/>
            </a:ln>
          </p:spPr>
        </p:pic>
        <p:pic>
          <p:nvPicPr>
            <p:cNvPr id="161" name="Shape 161"/>
            <p:cNvPicPr preferRelativeResize="0"/>
            <p:nvPr/>
          </p:nvPicPr>
          <p:blipFill>
            <a:blip r:embed="rId4">
              <a:alphaModFix/>
            </a:blip>
            <a:stretch>
              <a:fillRect/>
            </a:stretch>
          </p:blipFill>
          <p:spPr>
            <a:xfrm>
              <a:off x="5612578" y="3121135"/>
              <a:ext cx="2723711" cy="678226"/>
            </a:xfrm>
            <a:prstGeom prst="rect">
              <a:avLst/>
            </a:prstGeom>
            <a:noFill/>
            <a:ln>
              <a:noFill/>
            </a:ln>
          </p:spPr>
        </p:pic>
        <p:pic>
          <p:nvPicPr>
            <p:cNvPr id="162" name="Shape 162"/>
            <p:cNvPicPr preferRelativeResize="0"/>
            <p:nvPr/>
          </p:nvPicPr>
          <p:blipFill>
            <a:blip r:embed="rId5">
              <a:alphaModFix/>
            </a:blip>
            <a:stretch>
              <a:fillRect/>
            </a:stretch>
          </p:blipFill>
          <p:spPr>
            <a:xfrm>
              <a:off x="5671058" y="4243978"/>
              <a:ext cx="2787160" cy="816972"/>
            </a:xfrm>
            <a:prstGeom prst="rect">
              <a:avLst/>
            </a:prstGeom>
            <a:noFill/>
            <a:ln>
              <a:noFill/>
            </a:ln>
          </p:spPr>
        </p:pic>
      </p:grpSp>
      <p:pic>
        <p:nvPicPr>
          <p:cNvPr id="163" name="Shape 163"/>
          <p:cNvPicPr preferRelativeResize="0"/>
          <p:nvPr/>
        </p:nvPicPr>
        <p:blipFill>
          <a:blip r:embed="rId6">
            <a:alphaModFix/>
          </a:blip>
          <a:stretch>
            <a:fillRect/>
          </a:stretch>
        </p:blipFill>
        <p:spPr>
          <a:xfrm>
            <a:off x="1059487" y="2562400"/>
            <a:ext cx="1805824" cy="1805824"/>
          </a:xfrm>
          <a:prstGeom prst="rect">
            <a:avLst/>
          </a:prstGeom>
          <a:noFill/>
          <a:ln>
            <a:noFill/>
          </a:ln>
        </p:spPr>
      </p:pic>
      <p:sp>
        <p:nvSpPr>
          <p:cNvPr id="164" name="Shape 164"/>
          <p:cNvSpPr/>
          <p:nvPr/>
        </p:nvSpPr>
        <p:spPr>
          <a:xfrm>
            <a:off x="3948150" y="2872650"/>
            <a:ext cx="1247699" cy="1185299"/>
          </a:xfrm>
          <a:prstGeom prst="plus">
            <a:avLst>
              <a:gd fmla="val 39097" name="adj"/>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65" name="Shape 165"/>
          <p:cNvPicPr preferRelativeResize="0"/>
          <p:nvPr/>
        </p:nvPicPr>
        <p:blipFill>
          <a:blip r:embed="rId7">
            <a:alphaModFix/>
          </a:blip>
          <a:stretch>
            <a:fillRect/>
          </a:stretch>
        </p:blipFill>
        <p:spPr>
          <a:xfrm>
            <a:off x="5612578" y="409139"/>
            <a:ext cx="1003660" cy="983693"/>
          </a:xfrm>
          <a:prstGeom prst="rect">
            <a:avLst/>
          </a:prstGeom>
          <a:noFill/>
          <a:ln>
            <a:noFill/>
          </a:ln>
        </p:spPr>
      </p:pic>
      <p:pic>
        <p:nvPicPr>
          <p:cNvPr id="166" name="Shape 166"/>
          <p:cNvPicPr preferRelativeResize="0"/>
          <p:nvPr/>
        </p:nvPicPr>
        <p:blipFill>
          <a:blip r:embed="rId8">
            <a:alphaModFix/>
          </a:blip>
          <a:stretch>
            <a:fillRect/>
          </a:stretch>
        </p:blipFill>
        <p:spPr>
          <a:xfrm>
            <a:off x="5796912" y="5437498"/>
            <a:ext cx="2355049" cy="10401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Angular on Dart</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latin typeface="Open Sans"/>
                <a:ea typeface="Open Sans"/>
                <a:cs typeface="Open Sans"/>
                <a:sym typeface="Open Sans"/>
              </a:rPr>
              <a:t>Port of AngularJS, optimized for Dart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Same templates, separate implementation</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Current status:</a:t>
            </a:r>
          </a:p>
          <a:p>
            <a:pPr indent="-381000" lvl="1" marL="914400" rtl="0">
              <a:spcBef>
                <a:spcPts val="0"/>
              </a:spcBef>
              <a:buClr>
                <a:schemeClr val="dk1"/>
              </a:buClr>
              <a:buSzPct val="80000"/>
              <a:buFont typeface="Courier New"/>
              <a:buChar char="o"/>
            </a:pPr>
            <a:r>
              <a:rPr lang="en">
                <a:latin typeface="Open Sans"/>
                <a:ea typeface="Open Sans"/>
                <a:cs typeface="Open Sans"/>
                <a:sym typeface="Open Sans"/>
              </a:rPr>
              <a:t>Core: $compiler, $scope, expressions</a:t>
            </a:r>
          </a:p>
          <a:p>
            <a:pPr indent="-381000" lvl="1" marL="914400" rtl="0">
              <a:spcBef>
                <a:spcPts val="0"/>
              </a:spcBef>
              <a:buClr>
                <a:schemeClr val="dk1"/>
              </a:buClr>
              <a:buSzPct val="80000"/>
              <a:buFont typeface="Courier New"/>
              <a:buChar char="o"/>
            </a:pPr>
            <a:r>
              <a:rPr lang="en">
                <a:latin typeface="Open Sans"/>
                <a:ea typeface="Open Sans"/>
                <a:cs typeface="Open Sans"/>
                <a:sym typeface="Open Sans"/>
              </a:rPr>
              <a:t>Basic directives: ngBind, ngRepeat</a:t>
            </a:r>
          </a:p>
          <a:p>
            <a:pPr indent="-381000" lvl="1" marL="914400" rtl="0">
              <a:spcBef>
                <a:spcPts val="0"/>
              </a:spcBef>
              <a:buClr>
                <a:schemeClr val="dk1"/>
              </a:buClr>
              <a:buSzPct val="80000"/>
              <a:buFont typeface="Courier New"/>
              <a:buChar char="o"/>
            </a:pPr>
            <a:r>
              <a:rPr lang="en">
                <a:latin typeface="Open Sans"/>
                <a:ea typeface="Open Sans"/>
                <a:cs typeface="Open Sans"/>
                <a:sym typeface="Open Sans"/>
              </a:rPr>
              <a:t>Critical bits: DI, </a:t>
            </a:r>
            <a:r>
              <a:rPr lang="en" u="sng">
                <a:solidFill>
                  <a:schemeClr val="hlink"/>
                </a:solidFill>
                <a:latin typeface="Open Sans"/>
                <a:ea typeface="Open Sans"/>
                <a:cs typeface="Open Sans"/>
                <a:sym typeface="Open Sans"/>
                <a:hlinkClick r:id="rId3"/>
              </a:rPr>
              <a:t>Routes</a:t>
            </a:r>
          </a:p>
          <a:p>
            <a:pPr indent="-381000" lvl="1" marL="914400" rtl="0">
              <a:spcBef>
                <a:spcPts val="0"/>
              </a:spcBef>
              <a:buClr>
                <a:schemeClr val="dk1"/>
              </a:buClr>
              <a:buSzPct val="80000"/>
              <a:buFont typeface="Courier New"/>
              <a:buChar char="o"/>
            </a:pPr>
            <a:r>
              <a:rPr lang="en">
                <a:latin typeface="Open Sans"/>
                <a:ea typeface="Open Sans"/>
                <a:cs typeface="Open Sans"/>
                <a:sym typeface="Open Sans"/>
              </a:rPr>
              <a:t>Testing: </a:t>
            </a:r>
            <a:r>
              <a:rPr lang="en" u="sng">
                <a:solidFill>
                  <a:schemeClr val="hlink"/>
                </a:solidFill>
                <a:latin typeface="Open Sans"/>
                <a:ea typeface="Open Sans"/>
                <a:cs typeface="Open Sans"/>
                <a:sym typeface="Open Sans"/>
                <a:hlinkClick r:id="rId4"/>
              </a:rPr>
              <a:t>Karma</a:t>
            </a:r>
            <a:r>
              <a:rPr lang="en">
                <a:latin typeface="Open Sans"/>
                <a:ea typeface="Open Sans"/>
                <a:cs typeface="Open Sans"/>
                <a:sym typeface="Open Sans"/>
              </a:rPr>
              <a:t> </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Open source at: </a:t>
            </a:r>
            <a:r>
              <a:rPr lang="en" u="sng">
                <a:solidFill>
                  <a:schemeClr val="hlink"/>
                </a:solidFill>
                <a:latin typeface="Open Sans"/>
                <a:ea typeface="Open Sans"/>
                <a:cs typeface="Open Sans"/>
                <a:sym typeface="Open Sans"/>
                <a:hlinkClick r:id="rId5"/>
              </a:rPr>
              <a:t>https://github.com/angular/angular.dart</a:t>
            </a:r>
          </a:p>
          <a:p>
            <a:pPr lvl="0">
              <a:spcBef>
                <a:spcPts val="0"/>
              </a:spcBef>
              <a:buNone/>
            </a:pPr>
            <a:r>
              <a:t/>
            </a:r>
            <a:endParaRPr>
              <a:latin typeface="Open Sans"/>
              <a:ea typeface="Open Sans"/>
              <a:cs typeface="Open Sans"/>
              <a:sym typeface="Open Sans"/>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Angular Next - based new standards</a:t>
            </a:r>
          </a:p>
        </p:txBody>
      </p:sp>
      <p:sp>
        <p:nvSpPr>
          <p:cNvPr id="178" name="Shape 1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latin typeface="Inconsolata"/>
                <a:ea typeface="Inconsolata"/>
                <a:cs typeface="Inconsolata"/>
                <a:sym typeface="Inconsolata"/>
              </a:rPr>
              <a:t>Object.observe()</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DOM Mutation Observers (DMO)</a:t>
            </a:r>
          </a:p>
          <a:p>
            <a:pPr indent="-419100" lvl="0" marL="457200" rtl="0">
              <a:spcBef>
                <a:spcPts val="0"/>
              </a:spcBef>
              <a:buClr>
                <a:schemeClr val="dk1"/>
              </a:buClr>
              <a:buSzPct val="100000"/>
              <a:buFont typeface="Arial"/>
              <a:buChar char="●"/>
            </a:pPr>
            <a:r>
              <a:rPr lang="en">
                <a:latin typeface="Inconsolata"/>
                <a:ea typeface="Inconsolata"/>
                <a:cs typeface="Inconsolata"/>
                <a:sym typeface="Inconsolata"/>
              </a:rPr>
              <a:t>&lt;template&gt;</a:t>
            </a:r>
            <a:r>
              <a:rPr lang="en"/>
              <a:t> </a:t>
            </a:r>
            <a:r>
              <a:rPr lang="en">
                <a:latin typeface="Open Sans"/>
                <a:ea typeface="Open Sans"/>
                <a:cs typeface="Open Sans"/>
                <a:sym typeface="Open Sans"/>
              </a:rPr>
              <a:t>element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Shadow DOM</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Web Components</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Model Drive Views (MDV)</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Forward polyfills and transpilers for legacy browsers.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Angular Next - Break up the core</a:t>
            </a:r>
          </a:p>
          <a:p>
            <a:pPr lvl="0" rtl="0">
              <a:spcBef>
                <a:spcPts val="0"/>
              </a:spcBef>
              <a:buNone/>
            </a:pPr>
            <a:r>
              <a:rPr i="1" lang="en" sz="3000">
                <a:latin typeface="Open Sans"/>
                <a:ea typeface="Open Sans"/>
                <a:cs typeface="Open Sans"/>
                <a:sym typeface="Open Sans"/>
              </a:rPr>
              <a:t>Power to the People</a:t>
            </a:r>
          </a:p>
        </p:txBody>
      </p:sp>
      <p:sp>
        <p:nvSpPr>
          <p:cNvPr id="184" name="Shape 184"/>
          <p:cNvSpPr/>
          <p:nvPr/>
        </p:nvSpPr>
        <p:spPr>
          <a:xfrm>
            <a:off x="1049650" y="2278925"/>
            <a:ext cx="3886500" cy="388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5" name="Shape 185"/>
          <p:cNvSpPr/>
          <p:nvPr/>
        </p:nvSpPr>
        <p:spPr>
          <a:xfrm>
            <a:off x="1672750" y="258467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6" name="Shape 186"/>
          <p:cNvSpPr txBox="1"/>
          <p:nvPr/>
        </p:nvSpPr>
        <p:spPr>
          <a:xfrm>
            <a:off x="1646450" y="2667725"/>
            <a:ext cx="1649100" cy="420900"/>
          </a:xfrm>
          <a:prstGeom prst="rect">
            <a:avLst/>
          </a:prstGeom>
          <a:noFill/>
          <a:ln>
            <a:noFill/>
          </a:ln>
        </p:spPr>
        <p:txBody>
          <a:bodyPr anchorCtr="0" anchor="t" bIns="91425" lIns="91425" rIns="91425" tIns="91425">
            <a:noAutofit/>
          </a:bodyPr>
          <a:lstStyle/>
          <a:p>
            <a:pPr>
              <a:spcBef>
                <a:spcPts val="0"/>
              </a:spcBef>
              <a:buNone/>
            </a:pPr>
            <a:r>
              <a:rPr lang="en" sz="2400">
                <a:latin typeface="Open Sans"/>
                <a:ea typeface="Open Sans"/>
                <a:cs typeface="Open Sans"/>
                <a:sym typeface="Open Sans"/>
              </a:rPr>
              <a:t>$location</a:t>
            </a:r>
          </a:p>
        </p:txBody>
      </p:sp>
      <p:sp>
        <p:nvSpPr>
          <p:cNvPr id="187" name="Shape 187"/>
          <p:cNvSpPr/>
          <p:nvPr/>
        </p:nvSpPr>
        <p:spPr>
          <a:xfrm>
            <a:off x="3193850" y="329152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88" name="Shape 188"/>
          <p:cNvSpPr txBox="1"/>
          <p:nvPr/>
        </p:nvSpPr>
        <p:spPr>
          <a:xfrm>
            <a:off x="3166150" y="3356599"/>
            <a:ext cx="1612799"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$compile</a:t>
            </a:r>
          </a:p>
        </p:txBody>
      </p:sp>
      <p:sp>
        <p:nvSpPr>
          <p:cNvPr id="189" name="Shape 189"/>
          <p:cNvSpPr/>
          <p:nvPr/>
        </p:nvSpPr>
        <p:spPr>
          <a:xfrm>
            <a:off x="3129025" y="2547525"/>
            <a:ext cx="1166999"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0" name="Shape 190"/>
          <p:cNvSpPr txBox="1"/>
          <p:nvPr/>
        </p:nvSpPr>
        <p:spPr>
          <a:xfrm>
            <a:off x="3226825" y="2667725"/>
            <a:ext cx="9930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$http</a:t>
            </a:r>
          </a:p>
        </p:txBody>
      </p:sp>
      <p:sp>
        <p:nvSpPr>
          <p:cNvPr id="191" name="Shape 191"/>
          <p:cNvSpPr/>
          <p:nvPr/>
        </p:nvSpPr>
        <p:spPr>
          <a:xfrm>
            <a:off x="2279900" y="4524275"/>
            <a:ext cx="1432800"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2" name="Shape 192"/>
          <p:cNvSpPr txBox="1"/>
          <p:nvPr/>
        </p:nvSpPr>
        <p:spPr>
          <a:xfrm>
            <a:off x="2320750" y="4567300"/>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$injector</a:t>
            </a:r>
          </a:p>
        </p:txBody>
      </p:sp>
      <p:sp>
        <p:nvSpPr>
          <p:cNvPr id="193" name="Shape 193"/>
          <p:cNvSpPr/>
          <p:nvPr/>
        </p:nvSpPr>
        <p:spPr>
          <a:xfrm>
            <a:off x="1495100" y="3291512"/>
            <a:ext cx="1340999" cy="717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4" name="Shape 194"/>
          <p:cNvSpPr txBox="1"/>
          <p:nvPr/>
        </p:nvSpPr>
        <p:spPr>
          <a:xfrm>
            <a:off x="1620950" y="3327862"/>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$parse</a:t>
            </a:r>
          </a:p>
        </p:txBody>
      </p:sp>
      <p:sp>
        <p:nvSpPr>
          <p:cNvPr id="195" name="Shape 195"/>
          <p:cNvSpPr/>
          <p:nvPr/>
        </p:nvSpPr>
        <p:spPr>
          <a:xfrm>
            <a:off x="1169600" y="4018275"/>
            <a:ext cx="1717199" cy="579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6" name="Shape 196"/>
          <p:cNvSpPr/>
          <p:nvPr/>
        </p:nvSpPr>
        <p:spPr>
          <a:xfrm>
            <a:off x="2898375" y="4005256"/>
            <a:ext cx="1868399" cy="579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latin typeface="Open Sans"/>
              <a:ea typeface="Open Sans"/>
              <a:cs typeface="Open Sans"/>
              <a:sym typeface="Open Sans"/>
            </a:endParaRPr>
          </a:p>
        </p:txBody>
      </p:sp>
      <p:sp>
        <p:nvSpPr>
          <p:cNvPr id="197" name="Shape 197"/>
          <p:cNvSpPr txBox="1"/>
          <p:nvPr/>
        </p:nvSpPr>
        <p:spPr>
          <a:xfrm>
            <a:off x="1249275" y="3988025"/>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dateFilter</a:t>
            </a:r>
          </a:p>
        </p:txBody>
      </p:sp>
      <p:sp>
        <p:nvSpPr>
          <p:cNvPr id="198" name="Shape 198"/>
          <p:cNvSpPr txBox="1"/>
          <p:nvPr/>
        </p:nvSpPr>
        <p:spPr>
          <a:xfrm>
            <a:off x="3117650" y="3988025"/>
            <a:ext cx="1649100" cy="4209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ngRepeat</a:t>
            </a:r>
          </a:p>
        </p:txBody>
      </p:sp>
      <p:sp>
        <p:nvSpPr>
          <p:cNvPr id="199" name="Shape 199"/>
          <p:cNvSpPr txBox="1"/>
          <p:nvPr/>
        </p:nvSpPr>
        <p:spPr>
          <a:xfrm>
            <a:off x="2310750" y="5372625"/>
            <a:ext cx="1478100" cy="6528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Open Sans"/>
                <a:ea typeface="Open Sans"/>
                <a:cs typeface="Open Sans"/>
                <a:sym typeface="Open Sans"/>
              </a:rPr>
              <a:t>etc...</a:t>
            </a:r>
          </a:p>
        </p:txBody>
      </p:sp>
      <p:sp>
        <p:nvSpPr>
          <p:cNvPr id="200" name="Shape 200"/>
          <p:cNvSpPr txBox="1"/>
          <p:nvPr/>
        </p:nvSpPr>
        <p:spPr>
          <a:xfrm>
            <a:off x="1859200" y="1637837"/>
            <a:ext cx="2419799" cy="420900"/>
          </a:xfrm>
          <a:prstGeom prst="rect">
            <a:avLst/>
          </a:prstGeom>
          <a:noFill/>
          <a:ln>
            <a:noFill/>
          </a:ln>
        </p:spPr>
        <p:txBody>
          <a:bodyPr anchorCtr="0" anchor="t" bIns="91425" lIns="91425" rIns="91425" tIns="91425">
            <a:noAutofit/>
          </a:bodyPr>
          <a:lstStyle/>
          <a:p>
            <a:pPr lvl="0" rtl="0" algn="ctr">
              <a:spcBef>
                <a:spcPts val="0"/>
              </a:spcBef>
              <a:buNone/>
            </a:pPr>
            <a:r>
              <a:rPr lang="en" sz="3000">
                <a:latin typeface="Open Sans"/>
                <a:ea typeface="Open Sans"/>
                <a:cs typeface="Open Sans"/>
                <a:sym typeface="Open Sans"/>
              </a:rPr>
              <a:t>angular.js</a:t>
            </a:r>
          </a:p>
        </p:txBody>
      </p:sp>
      <p:sp>
        <p:nvSpPr>
          <p:cNvPr id="201" name="Shape 201"/>
          <p:cNvSpPr txBox="1"/>
          <p:nvPr/>
        </p:nvSpPr>
        <p:spPr>
          <a:xfrm>
            <a:off x="5286400" y="2773650"/>
            <a:ext cx="3661499" cy="2104199"/>
          </a:xfrm>
          <a:prstGeom prst="rect">
            <a:avLst/>
          </a:prstGeom>
          <a:noFill/>
          <a:ln>
            <a:noFill/>
          </a:ln>
        </p:spPr>
        <p:txBody>
          <a:bodyPr anchorCtr="0" anchor="t" bIns="91425" lIns="91425" rIns="91425" tIns="91425">
            <a:noAutofit/>
          </a:bodyPr>
          <a:lstStyle/>
          <a:p>
            <a:pPr lvl="0" rtl="0" algn="ctr">
              <a:spcBef>
                <a:spcPts val="0"/>
              </a:spcBef>
              <a:buNone/>
            </a:pPr>
            <a:r>
              <a:rPr lang="en" sz="3000">
                <a:latin typeface="Open Sans"/>
                <a:ea typeface="Open Sans"/>
                <a:cs typeface="Open Sans"/>
                <a:sym typeface="Open Sans"/>
              </a:rPr>
              <a:t>angular-resource.js</a:t>
            </a:r>
          </a:p>
          <a:p>
            <a:pPr lvl="0" rtl="0" algn="ctr">
              <a:spcBef>
                <a:spcPts val="0"/>
              </a:spcBef>
              <a:buNone/>
            </a:pPr>
            <a:r>
              <a:rPr lang="en" sz="3000">
                <a:latin typeface="Open Sans"/>
                <a:ea typeface="Open Sans"/>
                <a:cs typeface="Open Sans"/>
                <a:sym typeface="Open Sans"/>
              </a:rPr>
              <a:t>angular-route.js</a:t>
            </a:r>
          </a:p>
          <a:p>
            <a:pPr lvl="0" rtl="0" algn="ctr">
              <a:spcBef>
                <a:spcPts val="0"/>
              </a:spcBef>
              <a:buNone/>
            </a:pPr>
            <a:r>
              <a:rPr lang="en" sz="3000">
                <a:latin typeface="Open Sans"/>
                <a:ea typeface="Open Sans"/>
                <a:cs typeface="Open Sans"/>
                <a:sym typeface="Open Sans"/>
              </a:rPr>
              <a:t>angular-sanitize.js</a:t>
            </a:r>
          </a:p>
          <a:p>
            <a:pPr lvl="0" rtl="0" algn="ctr">
              <a:spcBef>
                <a:spcPts val="0"/>
              </a:spcBef>
              <a:buNone/>
            </a:pPr>
            <a:r>
              <a:rPr lang="en" sz="3000">
                <a:latin typeface="Open Sans"/>
                <a:ea typeface="Open Sans"/>
                <a:cs typeface="Open Sans"/>
                <a:sym typeface="Open Sans"/>
              </a:rPr>
              <a:t>...</a:t>
            </a:r>
          </a:p>
          <a:p>
            <a:pPr lvl="0" rtl="0" algn="ctr">
              <a:spcBef>
                <a:spcPts val="0"/>
              </a:spcBef>
              <a:buClr>
                <a:srgbClr val="000000"/>
              </a:buClr>
              <a:buFont typeface="Arial"/>
              <a:buNone/>
            </a:pPr>
            <a:r>
              <a:t/>
            </a:r>
            <a:endParaRPr sz="3000">
              <a:latin typeface="Open Sans"/>
              <a:ea typeface="Open Sans"/>
              <a:cs typeface="Open Sans"/>
              <a:sym typeface="Open Sans"/>
            </a:endParaRPr>
          </a:p>
          <a:p>
            <a:pPr lvl="0" rtl="0" algn="ctr">
              <a:spcBef>
                <a:spcPts val="0"/>
              </a:spcBef>
              <a:buNone/>
            </a:pPr>
            <a:r>
              <a:t/>
            </a:r>
            <a:endParaRPr sz="3000">
              <a:latin typeface="Open Sans"/>
              <a:ea typeface="Open Sans"/>
              <a:cs typeface="Open Sans"/>
              <a:sym typeface="Open Sans"/>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End-to-end Testing with Protractor</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The successor to Angular Scenario Runner.</a:t>
            </a:r>
          </a:p>
          <a:p>
            <a:pPr lvl="0" rtl="0">
              <a:spcBef>
                <a:spcPts val="0"/>
              </a:spcBef>
              <a:buNone/>
            </a:pPr>
            <a:r>
              <a:t/>
            </a:r>
            <a:endParaRPr/>
          </a:p>
          <a:p>
            <a:pPr lvl="0" rtl="0" algn="ctr">
              <a:spcBef>
                <a:spcPts val="0"/>
              </a:spcBef>
              <a:buNone/>
            </a:pPr>
            <a:r>
              <a:rPr lang="en" u="sng">
                <a:solidFill>
                  <a:schemeClr val="hlink"/>
                </a:solidFill>
                <a:hlinkClick r:id="rId3"/>
              </a:rPr>
              <a:t>https://github.com/juliemr/protractor</a:t>
            </a:r>
          </a:p>
          <a:p>
            <a:pPr lvl="0" rtl="0" algn="ctr">
              <a:spcBef>
                <a:spcPts val="0"/>
              </a:spcBef>
              <a:buNone/>
            </a:pPr>
            <a:r>
              <a:t/>
            </a:r>
            <a:endParaRPr/>
          </a:p>
          <a:p>
            <a:pPr indent="-419100" lvl="0" marL="457200" rtl="0">
              <a:spcBef>
                <a:spcPts val="0"/>
              </a:spcBef>
              <a:buClr>
                <a:schemeClr val="dk1"/>
              </a:buClr>
              <a:buSzPct val="100000"/>
              <a:buFont typeface="Arial"/>
              <a:buChar char="●"/>
            </a:pPr>
            <a:r>
              <a:rPr lang="en"/>
              <a:t>same great integration with Angular</a:t>
            </a:r>
          </a:p>
          <a:p>
            <a:pPr indent="-419100" lvl="0" marL="457200" rtl="0">
              <a:spcBef>
                <a:spcPts val="0"/>
              </a:spcBef>
              <a:buClr>
                <a:schemeClr val="dk1"/>
              </a:buClr>
              <a:buSzPct val="100000"/>
              <a:buFont typeface="Arial"/>
              <a:buChar char="●"/>
            </a:pPr>
            <a:r>
              <a:rPr lang="en"/>
              <a:t>based on top of WebDriver</a:t>
            </a:r>
          </a:p>
          <a:p>
            <a:pPr indent="-419100" lvl="0" marL="457200">
              <a:spcBef>
                <a:spcPts val="0"/>
              </a:spcBef>
              <a:buClr>
                <a:schemeClr val="dk1"/>
              </a:buClr>
              <a:buSzPct val="100000"/>
              <a:buFont typeface="Arial"/>
              <a:buChar char="●"/>
            </a:pPr>
            <a:r>
              <a:rPr lang="en"/>
              <a:t>full control over browser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0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1000"/>
                                        <p:tgtEl>
                                          <p:spTgt spid="2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Effect filter="fade" transition="in">
                                      <p:cBhvr>
                                        <p:cTn dur="1000"/>
                                        <p:tgtEl>
                                          <p:spTgt spid="2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animEffect filter="fade" transition="in">
                                      <p:cBhvr>
                                        <p:cTn dur="1000"/>
                                        <p:tgtEl>
                                          <p:spTgt spid="2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animEffect filter="fade" transition="in">
                                      <p:cBhvr>
                                        <p:cTn dur="1000"/>
                                        <p:tgtEl>
                                          <p:spTgt spid="2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Thanks!</a:t>
            </a:r>
          </a:p>
        </p:txBody>
      </p:sp>
      <p:sp>
        <p:nvSpPr>
          <p:cNvPr id="213" name="Shape 213"/>
          <p:cNvSpPr txBox="1"/>
          <p:nvPr>
            <p:ph idx="1" type="body"/>
          </p:nvPr>
        </p:nvSpPr>
        <p:spPr>
          <a:xfrm>
            <a:off x="457200" y="1600200"/>
            <a:ext cx="8229600" cy="4967700"/>
          </a:xfrm>
          <a:prstGeom prst="rect">
            <a:avLst/>
          </a:prstGeom>
        </p:spPr>
        <p:txBody>
          <a:bodyPr anchorCtr="0" anchor="ctr" bIns="91425" lIns="91425" rIns="91425" tIns="91425">
            <a:noAutofit/>
          </a:bodyPr>
          <a:lstStyle/>
          <a:p>
            <a:pPr algn="ctr">
              <a:spcBef>
                <a:spcPts val="0"/>
              </a:spcBef>
              <a:buNone/>
            </a:pPr>
            <a:r>
              <a:rPr lang="en" sz="6000">
                <a:latin typeface="Open Sans"/>
                <a:ea typeface="Open Sans"/>
                <a:cs typeface="Open Sans"/>
                <a:sym typeface="Open Sans"/>
              </a:rPr>
              <a:t>http://goo.gl/bl9Lw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Open Sans"/>
                <a:ea typeface="Open Sans"/>
                <a:cs typeface="Open Sans"/>
                <a:sym typeface="Open Sans"/>
              </a:rPr>
              <a:t>1.2 + Community</a:t>
            </a:r>
          </a:p>
        </p:txBody>
      </p:sp>
      <p:sp>
        <p:nvSpPr>
          <p:cNvPr id="37" name="Shape 37"/>
          <p:cNvSpPr txBox="1"/>
          <p:nvPr>
            <p:ph idx="1" type="body"/>
          </p:nvPr>
        </p:nvSpPr>
        <p:spPr>
          <a:xfrm>
            <a:off x="457200" y="1600200"/>
            <a:ext cx="8368499" cy="4967700"/>
          </a:xfrm>
          <a:prstGeom prst="rect">
            <a:avLst/>
          </a:prstGeom>
        </p:spPr>
        <p:txBody>
          <a:bodyPr anchorCtr="0" anchor="t" bIns="91425" lIns="91425" rIns="91425" tIns="91425">
            <a:noAutofit/>
          </a:bodyPr>
          <a:lstStyle/>
          <a:p>
            <a:pPr lvl="0" rtl="0">
              <a:spcBef>
                <a:spcPts val="0"/>
              </a:spcBef>
              <a:buNone/>
            </a:pPr>
            <a:r>
              <a:rPr lang="en" sz="1100">
                <a:solidFill>
                  <a:srgbClr val="B7B7B7"/>
                </a:solidFill>
              </a:rPr>
              <a:t>Matias Niemelä, Pete Bacon Darwin, brettcannon, Daniel Luz, Brian Ford, Shyam Seshadri, Lucas Galfasó, Braden Shepherdson, Fred Sauer, Brent Morrow, Jamie Krug, Luis Ramón López, Sudhir Jonathan, Chirayu Krishnappa, Jens Rantil, Alexander Shtuchkin, Jeremy Tymes, Dave Geddes, Siddique Hameed, petrovalex, Matias Niemelä, radu, Pawel Kozlowski, Luc Morin, James deBoer, Gonzalo Ruiz de Villa, Fredrik Bonander, Mark Nadig, Matt Ginzton, Arlen Christian Mart Cuss, Dean Sofer, Julie, David Bennett, Rado Kirov, Vineet Kumar, Per Rovegård, Christian Vuerings, Ben Ripkens, @fbiville, Robb Shecter, Keir Mierle, Robin Böhm, Colin Frei, Cedric Soulas, JP Sugarbroad, Eric Case, Laurent, Shai Reznik, Lee Leathers, Jamison Dance, Felipe Lahti, Thibault Leruitte, Jared Forsyth, Tim Macfarlane, Timothy Ahong, Martin Probst, Uri Goldshtein, Will Moore, Matt Haggard, Zach Snow, Zhenbo Zhang, Jay Zeng, Max Martinsson, danilsomsikov, Chris Dawson, Joakim Blomskøld, David Chang, metaweta, naomiblack, Oren Avissar, phil, quazzie, Amir H. Hajizamani, Jonathan Zacsh, Josh Adams, Paulo Ávila, Pedro Del Gallego, Keyamoon, Kris Jenkins, Kury Kruitbosch, Laurent Cozic, Luis Ramón López, Manuel Braun, Manuel Kiessling, Marcin Wosinek, Mark Chapman, Mark Dalgleish, Matt Hardy, Matt Rohrer, Matthew Browne, Matthew McComb, Matthieu Larcher, Maxim Grach, Merrick Christensen, Michal Reichert, Michał Gołębiowski, Misha Moroshko, Murilo da Silva, Niel de la Rouviere, Partap Davis, Pascal Borreli, Pascal Corpet, Patrick, Peter Evjan, Philip Roberts, PowerKiKi, Prathan Thananart, R. Merkert, Rishabh Rao, Robbie Ferrero, Romain Neutron, Ron Yang, Rosina Bignall, Ryan Schumacher, Sahat Yalkabov, Sam McCall, Samuel Santos, Seunghoon Yeon, Srinivas Kusunam, Stein Jakob Nordbø, Stephane Bisson, Steve Nicolai, Steven Davidson, Sujeet Pillai, Sylvester Keil, Thomas Schultz, Tom Davis, Tom Hughes, Trotter Cashion, Tyler Akins, Tyson Benson, Wes Alvaro, William Bagayoko, Xiangru Chen, Zach Dexter, _pants, adamshaylor, austingreco, brandonjp, csugden, deboer, es128, ggoodman, gockxml, jamesBrennan, johnlindquist, kamagatos, kim lokoy, leesei, nlaplante, pavelgj, sergiopantoja, sgtpep, sqwishy trick, theotheo, uberspeck, unirgy, urenmj, veselinn, willtj, winkler1, zeflasher, {Qingping,Dave} Hou, 玉黍, Adam Macejak, Adrian Gheorghe, Alan Klement, Alex Pods, Alex Young, Alfred Nutile, Anatoly Shikolay, Andreas Marek, Andreas Pelme, Andrew McLeod, Andrew Vida, Anna Vester, Anton, Artur Ostrega, Benjamín Eidelman, Brian Campbell, Brice Burgess, Bruno Coelho, Cameron Westland, Cezar Berea, Chad Smith, Chad Whitacre, Chris M, Chris Nicola, Christoph Burgdorf, Ciro Nunes, Colin Kahn, Dan Kohn, Daniel Demmel, Daniel Stockton, Daniel Tse, Dave Clayton, David Holmes, David Sanders, Dylan Pyle, Eddie Monge, Eduardo Garcia, Ehsan Ghandhari, Enrique Paredes, Eugene Wolfson, Ewen Cumming, Fernando Correia, Francesc Rosàs, Gergely Imreh, German Galvis, Gert Goet, Gias Kay Lee, Glenn Goodrich, Godmar Back, Gregory Pike, Hamish Macpherson, Haralan Dobrev, Heath Matlock, Illniyar, Iristyle, Iwein Fuld, James Morrin, Jamie Mason, Jamie R. Rytlewski, Jared Beck, Jason Als, Jason Morrison, Javier Mendiara Cañardo, Jeff Cross, Jeff Pickelman, Jeremy Wilken, Jesse Cooke, Jimmy Zhuo, Johannes Hansen, John Fletcher, John Hume, Jonathan Card, Juha Syrjälä, János Rusiczki, Jørgen Borgesen, Kai Groner, Kanwei Li, Kevin Old, Kevin Wells, Kevin Western, Kevin Old, Kevin Wells, Kevin Western</a:t>
            </a:r>
          </a:p>
        </p:txBody>
      </p:sp>
      <p:sp>
        <p:nvSpPr>
          <p:cNvPr id="38" name="Shape 38"/>
          <p:cNvSpPr txBox="1"/>
          <p:nvPr/>
        </p:nvSpPr>
        <p:spPr>
          <a:xfrm>
            <a:off x="1563150" y="2293500"/>
            <a:ext cx="6156600" cy="3581099"/>
          </a:xfrm>
          <a:prstGeom prst="rect">
            <a:avLst/>
          </a:prstGeom>
          <a:noFill/>
          <a:ln>
            <a:noFill/>
          </a:ln>
        </p:spPr>
        <p:txBody>
          <a:bodyPr anchorCtr="0" anchor="ctr" bIns="91425" lIns="91425" rIns="91425" tIns="91425">
            <a:noAutofit/>
          </a:bodyPr>
          <a:lstStyle/>
          <a:p>
            <a:pPr algn="ctr">
              <a:spcBef>
                <a:spcPts val="0"/>
              </a:spcBef>
              <a:buNone/>
            </a:pPr>
            <a:r>
              <a:rPr lang="en" sz="7200">
                <a:latin typeface="Open Sans"/>
                <a:ea typeface="Open Sans"/>
                <a:cs typeface="Open Sans"/>
                <a:sym typeface="Open Sans"/>
              </a:rPr>
              <a:t>Thank you!</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Courier New"/>
                <a:ea typeface="Courier New"/>
                <a:cs typeface="Courier New"/>
                <a:sym typeface="Courier New"/>
              </a:rPr>
              <a:t>ng-animate</a:t>
            </a:r>
          </a:p>
        </p:txBody>
      </p:sp>
      <p:sp>
        <p:nvSpPr>
          <p:cNvPr id="44" name="Shape 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lnSpc>
                <a:spcPct val="115000"/>
              </a:lnSpc>
              <a:spcBef>
                <a:spcPts val="0"/>
              </a:spcBef>
              <a:buClr>
                <a:schemeClr val="dk1"/>
              </a:buClr>
              <a:buSzPct val="100000"/>
              <a:buFont typeface="Arial"/>
              <a:buChar char="●"/>
            </a:pPr>
            <a:r>
              <a:rPr lang="en">
                <a:latin typeface="Open Sans"/>
                <a:ea typeface="Open Sans"/>
                <a:cs typeface="Open Sans"/>
                <a:sym typeface="Open Sans"/>
              </a:rPr>
              <a:t>Declaratively add animations to your App</a:t>
            </a:r>
          </a:p>
          <a:p>
            <a:pPr indent="-419100" lvl="0" marL="457200" rtl="0">
              <a:lnSpc>
                <a:spcPct val="115000"/>
              </a:lnSpc>
              <a:spcBef>
                <a:spcPts val="0"/>
              </a:spcBef>
              <a:buClr>
                <a:schemeClr val="dk1"/>
              </a:buClr>
              <a:buSzPct val="100000"/>
              <a:buFont typeface="Arial"/>
              <a:buChar char="●"/>
            </a:pPr>
            <a:r>
              <a:rPr lang="en">
                <a:latin typeface="Open Sans"/>
                <a:ea typeface="Open Sans"/>
                <a:cs typeface="Open Sans"/>
                <a:sym typeface="Open Sans"/>
              </a:rPr>
              <a:t>Supports CSS animations &amp; transitions </a:t>
            </a:r>
            <a:br>
              <a:rPr lang="en">
                <a:latin typeface="Open Sans"/>
                <a:ea typeface="Open Sans"/>
                <a:cs typeface="Open Sans"/>
                <a:sym typeface="Open Sans"/>
              </a:rPr>
            </a:br>
            <a:r>
              <a:rPr lang="en">
                <a:latin typeface="Open Sans"/>
                <a:ea typeface="Open Sans"/>
                <a:cs typeface="Open Sans"/>
                <a:sym typeface="Open Sans"/>
              </a:rPr>
              <a:t>(/w JS fallback)</a:t>
            </a:r>
          </a:p>
          <a:p>
            <a:pPr indent="-419100" lvl="0" marL="457200" rtl="0">
              <a:lnSpc>
                <a:spcPct val="115000"/>
              </a:lnSpc>
              <a:spcBef>
                <a:spcPts val="0"/>
              </a:spcBef>
              <a:buClr>
                <a:schemeClr val="dk1"/>
              </a:buClr>
              <a:buSzPct val="100000"/>
              <a:buFont typeface="Arial"/>
              <a:buChar char="●"/>
            </a:pPr>
            <a:r>
              <a:rPr lang="en">
                <a:latin typeface="Open Sans"/>
                <a:ea typeface="Open Sans"/>
                <a:cs typeface="Open Sans"/>
                <a:sym typeface="Open Sans"/>
              </a:rPr>
              <a:t>CSS controls animation life-cycle</a:t>
            </a:r>
          </a:p>
          <a:p>
            <a:pPr indent="-381000" lvl="1" marL="914400" rtl="0">
              <a:lnSpc>
                <a:spcPct val="115000"/>
              </a:lnSpc>
              <a:spcBef>
                <a:spcPts val="0"/>
              </a:spcBef>
              <a:buClr>
                <a:schemeClr val="dk1"/>
              </a:buClr>
              <a:buSzPct val="80000"/>
              <a:buFont typeface="Courier New"/>
              <a:buChar char="o"/>
            </a:pPr>
            <a:r>
              <a:rPr lang="en">
                <a:latin typeface="Open Sans"/>
                <a:ea typeface="Open Sans"/>
                <a:cs typeface="Open Sans"/>
                <a:sym typeface="Open Sans"/>
              </a:rPr>
              <a:t>Orchestrates DOM changes (add / move / remove)</a:t>
            </a:r>
          </a:p>
          <a:p>
            <a:pPr indent="-381000" lvl="1" marL="914400" rtl="0">
              <a:lnSpc>
                <a:spcPct val="115000"/>
              </a:lnSpc>
              <a:spcBef>
                <a:spcPts val="0"/>
              </a:spcBef>
              <a:buClr>
                <a:schemeClr val="dk1"/>
              </a:buClr>
              <a:buSzPct val="80000"/>
              <a:buFont typeface="Courier New"/>
              <a:buChar char="o"/>
            </a:pPr>
            <a:r>
              <a:rPr lang="en">
                <a:latin typeface="Open Sans"/>
                <a:ea typeface="Open Sans"/>
                <a:cs typeface="Open Sans"/>
                <a:sym typeface="Open Sans"/>
              </a:rPr>
              <a:t>Keeps track of timing &amp; applies classes</a:t>
            </a:r>
          </a:p>
          <a:p>
            <a:pPr indent="-381000" lvl="1" marL="914400" rtl="0">
              <a:lnSpc>
                <a:spcPct val="115000"/>
              </a:lnSpc>
              <a:spcBef>
                <a:spcPts val="0"/>
              </a:spcBef>
              <a:buClr>
                <a:schemeClr val="dk1"/>
              </a:buClr>
              <a:buSzPct val="80000"/>
              <a:buFont typeface="Courier New"/>
              <a:buChar char="o"/>
            </a:pPr>
            <a:r>
              <a:rPr lang="en">
                <a:latin typeface="Open Sans"/>
                <a:ea typeface="Open Sans"/>
                <a:cs typeface="Open Sans"/>
                <a:sym typeface="Open Sans"/>
              </a:rPr>
              <a:t>Gracefully degrade on old browsers (JS fallback)</a:t>
            </a:r>
          </a:p>
          <a:p>
            <a:pPr indent="-381000" lvl="1" marL="914400">
              <a:lnSpc>
                <a:spcPct val="115000"/>
              </a:lnSpc>
              <a:spcBef>
                <a:spcPts val="0"/>
              </a:spcBef>
              <a:buClr>
                <a:schemeClr val="dk1"/>
              </a:buClr>
              <a:buSzPct val="80000"/>
              <a:buFont typeface="Courier New"/>
              <a:buChar char="o"/>
            </a:pPr>
            <a:r>
              <a:rPr lang="en">
                <a:latin typeface="Open Sans"/>
                <a:ea typeface="Open Sans"/>
                <a:cs typeface="Open Sans"/>
                <a:sym typeface="Open Sans"/>
              </a:rPr>
              <a:t>Prevents nested animations</a:t>
            </a:r>
          </a:p>
        </p:txBody>
      </p:sp>
      <p:sp>
        <p:nvSpPr>
          <p:cNvPr id="45" name="Shape 45"/>
          <p:cNvSpPr txBox="1"/>
          <p:nvPr/>
        </p:nvSpPr>
        <p:spPr>
          <a:xfrm>
            <a:off x="6715125" y="5545575"/>
            <a:ext cx="2278500" cy="1143000"/>
          </a:xfrm>
          <a:prstGeom prst="rect">
            <a:avLst/>
          </a:prstGeom>
          <a:noFill/>
          <a:ln>
            <a:noFill/>
          </a:ln>
        </p:spPr>
        <p:txBody>
          <a:bodyPr anchorCtr="0" anchor="b" bIns="91425" lIns="91425" rIns="91425" tIns="91425">
            <a:noAutofit/>
          </a:bodyPr>
          <a:lstStyle/>
          <a:p>
            <a:pPr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Courier New"/>
                <a:ea typeface="Courier New"/>
                <a:cs typeface="Courier New"/>
                <a:sym typeface="Courier New"/>
              </a:rPr>
              <a:t>ng-animate</a:t>
            </a:r>
            <a:r>
              <a:rPr lang="en"/>
              <a:t> </a:t>
            </a:r>
            <a:r>
              <a:rPr lang="en">
                <a:latin typeface="Open Sans"/>
                <a:ea typeface="Open Sans"/>
                <a:cs typeface="Open Sans"/>
                <a:sym typeface="Open Sans"/>
              </a:rPr>
              <a:t>vNext</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lnSpc>
                <a:spcPct val="150000"/>
              </a:lnSpc>
              <a:spcBef>
                <a:spcPts val="0"/>
              </a:spcBef>
              <a:buClr>
                <a:schemeClr val="dk1"/>
              </a:buClr>
              <a:buSzPct val="100000"/>
              <a:buFont typeface="Arial"/>
              <a:buChar char="●"/>
            </a:pPr>
            <a:r>
              <a:rPr lang="en">
                <a:latin typeface="Open Sans"/>
                <a:ea typeface="Open Sans"/>
                <a:cs typeface="Open Sans"/>
                <a:sym typeface="Open Sans"/>
              </a:rPr>
              <a:t>Declaratively add CSS class transitions</a:t>
            </a:r>
          </a:p>
          <a:p>
            <a:pPr indent="-419100" lvl="0" marL="457200" rtl="0">
              <a:lnSpc>
                <a:spcPct val="150000"/>
              </a:lnSpc>
              <a:spcBef>
                <a:spcPts val="0"/>
              </a:spcBef>
              <a:buClr>
                <a:schemeClr val="dk1"/>
              </a:buClr>
              <a:buSzPct val="100000"/>
              <a:buFont typeface="Arial"/>
              <a:buChar char="●"/>
            </a:pPr>
            <a:r>
              <a:rPr lang="en">
                <a:latin typeface="Open Sans"/>
                <a:ea typeface="Open Sans"/>
                <a:cs typeface="Open Sans"/>
                <a:sym typeface="Open Sans"/>
              </a:rPr>
              <a:t>Today: animate structural DOM changes</a:t>
            </a:r>
          </a:p>
          <a:p>
            <a:pPr indent="-419100" lvl="0" marL="457200">
              <a:lnSpc>
                <a:spcPct val="150000"/>
              </a:lnSpc>
              <a:spcBef>
                <a:spcPts val="0"/>
              </a:spcBef>
              <a:buClr>
                <a:schemeClr val="dk1"/>
              </a:buClr>
              <a:buSzPct val="100000"/>
              <a:buFont typeface="Arial"/>
              <a:buChar char="●"/>
            </a:pPr>
            <a:r>
              <a:rPr lang="en">
                <a:latin typeface="Open Sans"/>
                <a:ea typeface="Open Sans"/>
                <a:cs typeface="Open Sans"/>
                <a:sym typeface="Open Sans"/>
              </a:rPr>
              <a:t>vNext: animate structural + class changes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$http</a:t>
            </a:r>
          </a:p>
        </p:txBody>
      </p:sp>
      <p:sp>
        <p:nvSpPr>
          <p:cNvPr id="57" name="Shape 57"/>
          <p:cNvSpPr txBox="1"/>
          <p:nvPr>
            <p:ph idx="1" type="body"/>
          </p:nvPr>
        </p:nvSpPr>
        <p:spPr>
          <a:xfrm>
            <a:off x="310625" y="1600200"/>
            <a:ext cx="8726099"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latin typeface="Open Sans"/>
                <a:ea typeface="Open Sans"/>
                <a:cs typeface="Open Sans"/>
                <a:sym typeface="Open Sans"/>
              </a:rPr>
              <a:t>Support for Blobs (custom </a:t>
            </a:r>
            <a:r>
              <a:rPr lang="en">
                <a:latin typeface="Inconsolata"/>
                <a:ea typeface="Inconsolata"/>
                <a:cs typeface="Inconsolata"/>
                <a:sym typeface="Inconsolata"/>
              </a:rPr>
              <a:t>responseTypes</a:t>
            </a:r>
            <a:r>
              <a:rPr lang="en">
                <a:latin typeface="Open Sans"/>
                <a:ea typeface="Open Sans"/>
                <a:cs typeface="Open Sans"/>
                <a:sym typeface="Open Sans"/>
              </a:rPr>
              <a: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Support for authentication (</a:t>
            </a:r>
            <a:r>
              <a:rPr lang="en">
                <a:latin typeface="Inconsolata"/>
                <a:ea typeface="Inconsolata"/>
                <a:cs typeface="Inconsolata"/>
                <a:sym typeface="Inconsolata"/>
              </a:rPr>
              <a:t>withCredentials</a:t>
            </a:r>
            <a:r>
              <a:rPr lang="en">
                <a:latin typeface="Open Sans"/>
                <a:ea typeface="Open Sans"/>
                <a:cs typeface="Open Sans"/>
                <a:sym typeface="Open Sans"/>
              </a:rPr>
              <a: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Customizable XSRF header and cookie names</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Aborting requests</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Around interceptors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$http (around interceptors)</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Intercept requests and responses in your application via promise based api.</a:t>
            </a:r>
          </a:p>
          <a:p>
            <a:pPr lvl="0" rtl="0">
              <a:spcBef>
                <a:spcPts val="0"/>
              </a:spcBef>
              <a:buNone/>
            </a:pPr>
            <a:r>
              <a:t/>
            </a:r>
            <a:endParaRPr/>
          </a:p>
          <a:p>
            <a:pPr lvl="0" rtl="0">
              <a:spcBef>
                <a:spcPts val="0"/>
              </a:spcBef>
              <a:buNone/>
            </a:pPr>
            <a:r>
              <a:rPr lang="en"/>
              <a:t>Great for:</a:t>
            </a:r>
          </a:p>
          <a:p>
            <a:pPr indent="-419100" lvl="0" marL="457200" rtl="0">
              <a:spcBef>
                <a:spcPts val="0"/>
              </a:spcBef>
              <a:buClr>
                <a:schemeClr val="dk1"/>
              </a:buClr>
              <a:buSzPct val="100000"/>
              <a:buFont typeface="Arial"/>
              <a:buChar char="●"/>
            </a:pPr>
            <a:r>
              <a:rPr lang="en"/>
              <a:t>authentication</a:t>
            </a:r>
          </a:p>
          <a:p>
            <a:pPr indent="-419100" lvl="0" marL="457200" rtl="0">
              <a:spcBef>
                <a:spcPts val="0"/>
              </a:spcBef>
              <a:buClr>
                <a:schemeClr val="dk1"/>
              </a:buClr>
              <a:buSzPct val="100000"/>
              <a:buFont typeface="Arial"/>
              <a:buChar char="●"/>
            </a:pPr>
            <a:r>
              <a:rPr lang="en"/>
              <a:t>async request/response transforms</a:t>
            </a:r>
          </a:p>
          <a:p>
            <a:pPr indent="-419100" lvl="0" marL="457200" rtl="0">
              <a:spcBef>
                <a:spcPts val="0"/>
              </a:spcBef>
              <a:buClr>
                <a:schemeClr val="dk1"/>
              </a:buClr>
              <a:buSzPct val="100000"/>
              <a:buFont typeface="Arial"/>
              <a:buChar char="●"/>
            </a:pPr>
            <a:r>
              <a:rPr lang="en"/>
              <a:t>transparent error recovery</a:t>
            </a:r>
          </a:p>
          <a:p>
            <a:pPr lvl="0" rtl="0">
              <a:spcBef>
                <a:spcPts val="0"/>
              </a:spcBef>
              <a:buNone/>
            </a:pPr>
            <a:r>
              <a:t/>
            </a:r>
            <a:endParaRPr/>
          </a:p>
          <a:p>
            <a:pPr lvl="0" rtl="0">
              <a:spcBef>
                <a:spcPts val="0"/>
              </a:spcBef>
              <a:buNone/>
            </a:pPr>
            <a:r>
              <a:rPr lang="en"/>
              <a:t>Docs: </a:t>
            </a:r>
            <a:r>
              <a:rPr lang="en" u="sng">
                <a:solidFill>
                  <a:schemeClr val="hlink"/>
                </a:solidFill>
                <a:hlinkClick r:id="rId3"/>
              </a:rPr>
              <a:t>$httpProvider.interceptors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1000"/>
                                        <p:tgtEl>
                                          <p:spTgt spid="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1000"/>
                                        <p:tgtEl>
                                          <p:spTgt spid="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1000"/>
                                        <p:tgtEl>
                                          <p:spTgt spid="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1000"/>
                                        <p:tgtEl>
                                          <p:spTgt spid="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1000"/>
                                        <p:tgtEl>
                                          <p:spTgt spid="6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$resource</a:t>
            </a:r>
          </a:p>
        </p:txBody>
      </p:sp>
      <p:sp>
        <p:nvSpPr>
          <p:cNvPr id="69" name="Shape 69"/>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
        <p:nvSpPr>
          <p:cNvPr id="70" name="Shape 70"/>
          <p:cNvSpPr txBox="1"/>
          <p:nvPr>
            <p:ph idx="1" type="body"/>
          </p:nvPr>
        </p:nvSpPr>
        <p:spPr>
          <a:xfrm>
            <a:off x="457200" y="1600200"/>
            <a:ext cx="8536499"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latin typeface="Open Sans"/>
                <a:ea typeface="Open Sans"/>
                <a:cs typeface="Open Sans"/>
                <a:sym typeface="Open Sans"/>
              </a:rPr>
              <a:t>more configuration options (headers, urls, </a:t>
            </a:r>
            <a:r>
              <a:rPr lang="en" sz="1800">
                <a:latin typeface="Open Sans"/>
                <a:ea typeface="Open Sans"/>
                <a:cs typeface="Open Sans"/>
                <a:sym typeface="Open Sans"/>
              </a:rPr>
              <a:t>...</a:t>
            </a:r>
            <a:r>
              <a:rPr lang="en">
                <a:latin typeface="Open Sans"/>
                <a:ea typeface="Open Sans"/>
                <a:cs typeface="Open Sans"/>
                <a:sym typeface="Open Sans"/>
              </a:rPr>
              <a: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resource interceptors</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api enhanced with promises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latin typeface="Open Sans"/>
                <a:ea typeface="Open Sans"/>
                <a:cs typeface="Open Sans"/>
                <a:sym typeface="Open Sans"/>
              </a:rPr>
              <a:t>$route &amp; ngView</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latin typeface="Open Sans"/>
                <a:ea typeface="Open Sans"/>
                <a:cs typeface="Open Sans"/>
                <a:sym typeface="Open Sans"/>
              </a:rPr>
              <a:t>separate module</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catch all params matching</a:t>
            </a:r>
          </a:p>
          <a:p>
            <a:pPr indent="457200" lvl="0" rtl="0">
              <a:lnSpc>
                <a:spcPct val="115000"/>
              </a:lnSpc>
              <a:spcBef>
                <a:spcPts val="0"/>
              </a:spcBef>
              <a:buNone/>
            </a:pPr>
            <a:r>
              <a:rPr lang="en" sz="2800">
                <a:latin typeface="Inconsolata"/>
                <a:ea typeface="Inconsolata"/>
                <a:cs typeface="Inconsolata"/>
                <a:sym typeface="Inconsolata"/>
              </a:rPr>
              <a:t>when('/users/:userId/params/*params/edit'</a:t>
            </a:r>
          </a:p>
          <a:p>
            <a:pPr indent="-419100" lvl="0" marL="457200" rtl="0">
              <a:spcBef>
                <a:spcPts val="0"/>
              </a:spcBef>
              <a:buClr>
                <a:schemeClr val="dk1"/>
              </a:buClr>
              <a:buSzPct val="100000"/>
              <a:buFont typeface="Arial"/>
              <a:buChar char="●"/>
            </a:pPr>
            <a:r>
              <a:rPr lang="en">
                <a:latin typeface="Open Sans"/>
                <a:ea typeface="Open Sans"/>
                <a:cs typeface="Open Sans"/>
                <a:sym typeface="Open Sans"/>
              </a:rPr>
              <a:t>animation support</a:t>
            </a:r>
          </a:p>
          <a:p>
            <a:pPr lvl="0" rtl="0">
              <a:spcBef>
                <a:spcPts val="0"/>
              </a:spcBef>
              <a:buNone/>
            </a:pPr>
            <a:r>
              <a:t/>
            </a:r>
            <a:endParaRPr>
              <a:latin typeface="Open Sans"/>
              <a:ea typeface="Open Sans"/>
              <a:cs typeface="Open Sans"/>
              <a:sym typeface="Open Sans"/>
            </a:endParaRPr>
          </a:p>
          <a:p>
            <a:pPr lvl="0" rtl="0">
              <a:spcBef>
                <a:spcPts val="0"/>
              </a:spcBef>
              <a:buNone/>
            </a:pPr>
            <a:r>
              <a:t/>
            </a:r>
            <a:endParaRPr>
              <a:latin typeface="Open Sans"/>
              <a:ea typeface="Open Sans"/>
              <a:cs typeface="Open Sans"/>
              <a:sym typeface="Open Sans"/>
            </a:endParaRPr>
          </a:p>
        </p:txBody>
      </p:sp>
      <p:sp>
        <p:nvSpPr>
          <p:cNvPr id="77" name="Shape 77"/>
          <p:cNvSpPr txBox="1"/>
          <p:nvPr/>
        </p:nvSpPr>
        <p:spPr>
          <a:xfrm>
            <a:off x="7604975" y="5924025"/>
            <a:ext cx="1388700" cy="764700"/>
          </a:xfrm>
          <a:prstGeom prst="rect">
            <a:avLst/>
          </a:prstGeom>
          <a:noFill/>
          <a:ln>
            <a:noFill/>
          </a:ln>
        </p:spPr>
        <p:txBody>
          <a:bodyPr anchorCtr="0" anchor="b" bIns="91425" lIns="91425" rIns="91425" tIns="91425">
            <a:noAutofit/>
          </a:bodyPr>
          <a:lstStyle/>
          <a:p>
            <a:pPr lvl="0" rtl="0" algn="r">
              <a:spcBef>
                <a:spcPts val="0"/>
              </a:spcBef>
              <a:buNone/>
            </a:pPr>
            <a:r>
              <a:rPr lang="en" sz="3000" u="sng">
                <a:solidFill>
                  <a:schemeClr val="hlink"/>
                </a:solidFill>
                <a:latin typeface="Open Sans"/>
                <a:ea typeface="Open Sans"/>
                <a:cs typeface="Open Sans"/>
                <a:sym typeface="Open Sans"/>
                <a:hlinkClick r:id="rId3"/>
              </a:rPr>
              <a:t>DEMO</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