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8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jsfiddle.net/janakshah89/LbuL2373/"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jsfiddle.net/janakshah89/LbuL2373/"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12371-F0F7-41FC-A484-7F56DC34432E}" type="doc">
      <dgm:prSet loTypeId="urn:microsoft.com/office/officeart/2005/8/layout/chevron2" loCatId="list" qsTypeId="urn:microsoft.com/office/officeart/2009/2/quickstyle/3d8" qsCatId="3D" csTypeId="urn:microsoft.com/office/officeart/2005/8/colors/colorful1" csCatId="colorful" phldr="1"/>
      <dgm:spPr/>
      <dgm:t>
        <a:bodyPr/>
        <a:lstStyle/>
        <a:p>
          <a:endParaRPr lang="en-US"/>
        </a:p>
      </dgm:t>
    </dgm:pt>
    <dgm:pt modelId="{9FD69FAD-2186-4C7A-AFC8-75DCE10CCD90}">
      <dgm:prSet phldrT="[Text]"/>
      <dgm:spPr/>
      <dgm:t>
        <a:bodyPr/>
        <a:lstStyle/>
        <a:p>
          <a:r>
            <a:rPr lang="en-US" dirty="0" smtClean="0"/>
            <a:t>External</a:t>
          </a:r>
          <a:endParaRPr lang="en-US" dirty="0"/>
        </a:p>
      </dgm:t>
    </dgm:pt>
    <dgm:pt modelId="{C0B62E85-8400-40E9-ADED-ED237670E8F5}" type="parTrans" cxnId="{F23C4DAA-57AB-4E65-99E6-5454F915271F}">
      <dgm:prSet/>
      <dgm:spPr/>
      <dgm:t>
        <a:bodyPr/>
        <a:lstStyle/>
        <a:p>
          <a:endParaRPr lang="en-US"/>
        </a:p>
      </dgm:t>
    </dgm:pt>
    <dgm:pt modelId="{3B739CA4-EB09-437D-A66D-690A61A14DED}" type="sibTrans" cxnId="{F23C4DAA-57AB-4E65-99E6-5454F915271F}">
      <dgm:prSet/>
      <dgm:spPr/>
      <dgm:t>
        <a:bodyPr/>
        <a:lstStyle/>
        <a:p>
          <a:endParaRPr lang="en-US"/>
        </a:p>
      </dgm:t>
    </dgm:pt>
    <dgm:pt modelId="{2B361851-4830-4649-86D4-0A5AC757F12A}">
      <dgm:prSet phldrT="[Text]" custT="1"/>
      <dgm:spPr/>
      <dgm:t>
        <a:bodyPr/>
        <a:lstStyle/>
        <a:p>
          <a:r>
            <a:rPr lang="en-US" sz="1400" b="1" i="1" dirty="0" smtClean="0">
              <a:latin typeface="Arial" charset="0"/>
              <a:cs typeface="Arial" charset="0"/>
            </a:rPr>
            <a:t>&lt;link </a:t>
          </a:r>
          <a:r>
            <a:rPr lang="en-US" sz="1400" b="1" i="1" dirty="0" err="1" smtClean="0">
              <a:latin typeface="Arial" charset="0"/>
              <a:cs typeface="Arial" charset="0"/>
            </a:rPr>
            <a:t>href</a:t>
          </a:r>
          <a:r>
            <a:rPr lang="en-US" sz="1400" b="1" i="1" dirty="0" smtClean="0">
              <a:latin typeface="Arial" charset="0"/>
              <a:cs typeface="Arial" charset="0"/>
            </a:rPr>
            <a:t>="path/to/file.css" </a:t>
          </a:r>
          <a:r>
            <a:rPr lang="en-US" sz="1400" b="1" i="1" dirty="0" err="1" smtClean="0">
              <a:latin typeface="Arial" charset="0"/>
              <a:cs typeface="Arial" charset="0"/>
            </a:rPr>
            <a:t>rel</a:t>
          </a:r>
          <a:r>
            <a:rPr lang="en-US" sz="1400" b="1" i="1" dirty="0" smtClean="0">
              <a:latin typeface="Arial" charset="0"/>
              <a:cs typeface="Arial" charset="0"/>
            </a:rPr>
            <a:t>="</a:t>
          </a:r>
          <a:r>
            <a:rPr lang="en-US" sz="1400" b="1" i="1" dirty="0" err="1" smtClean="0">
              <a:latin typeface="Arial" charset="0"/>
              <a:cs typeface="Arial" charset="0"/>
            </a:rPr>
            <a:t>stylesheet</a:t>
          </a:r>
          <a:r>
            <a:rPr lang="en-US" sz="1400" b="1" i="1" dirty="0" smtClean="0">
              <a:latin typeface="Arial" charset="0"/>
              <a:cs typeface="Arial" charset="0"/>
            </a:rPr>
            <a:t>"&gt;</a:t>
          </a:r>
          <a:endParaRPr lang="en-US" sz="1400" dirty="0"/>
        </a:p>
      </dgm:t>
    </dgm:pt>
    <dgm:pt modelId="{08061BB4-54FB-4957-8284-A801B6A8280C}" type="parTrans" cxnId="{4404550B-1E8E-405F-9FBC-63D4912231BC}">
      <dgm:prSet/>
      <dgm:spPr/>
      <dgm:t>
        <a:bodyPr/>
        <a:lstStyle/>
        <a:p>
          <a:endParaRPr lang="en-US"/>
        </a:p>
      </dgm:t>
    </dgm:pt>
    <dgm:pt modelId="{F95CFC2A-9982-4E76-8B9E-224989807D85}" type="sibTrans" cxnId="{4404550B-1E8E-405F-9FBC-63D4912231BC}">
      <dgm:prSet/>
      <dgm:spPr/>
      <dgm:t>
        <a:bodyPr/>
        <a:lstStyle/>
        <a:p>
          <a:endParaRPr lang="en-US"/>
        </a:p>
      </dgm:t>
    </dgm:pt>
    <dgm:pt modelId="{0F47842A-FEC3-48A1-B326-E78A3534E35F}">
      <dgm:prSet phldrT="[Text]"/>
      <dgm:spPr/>
      <dgm:t>
        <a:bodyPr/>
        <a:lstStyle/>
        <a:p>
          <a:r>
            <a:rPr lang="en-US" dirty="0" smtClean="0">
              <a:hlinkClick xmlns:r="http://schemas.openxmlformats.org/officeDocument/2006/relationships" r:id="rId1"/>
            </a:rPr>
            <a:t>Internal</a:t>
          </a:r>
          <a:r>
            <a:rPr lang="en-US" dirty="0" smtClean="0"/>
            <a:t>	</a:t>
          </a:r>
          <a:endParaRPr lang="en-US" dirty="0"/>
        </a:p>
      </dgm:t>
    </dgm:pt>
    <dgm:pt modelId="{5ACF53BA-4973-471F-B1BB-F734CBA50C99}" type="parTrans" cxnId="{8112B882-4F54-4189-B266-B30BF4716E3D}">
      <dgm:prSet/>
      <dgm:spPr/>
      <dgm:t>
        <a:bodyPr/>
        <a:lstStyle/>
        <a:p>
          <a:endParaRPr lang="en-US"/>
        </a:p>
      </dgm:t>
    </dgm:pt>
    <dgm:pt modelId="{5AF729F7-4694-4801-B3FA-9BFBC08D7354}" type="sibTrans" cxnId="{8112B882-4F54-4189-B266-B30BF4716E3D}">
      <dgm:prSet/>
      <dgm:spPr/>
      <dgm:t>
        <a:bodyPr/>
        <a:lstStyle/>
        <a:p>
          <a:endParaRPr lang="en-US"/>
        </a:p>
      </dgm:t>
    </dgm:pt>
    <dgm:pt modelId="{D3228252-5DAB-4346-B421-4BD5C028DFEF}">
      <dgm:prSet phldrT="[Text]"/>
      <dgm:spPr/>
      <dgm:t>
        <a:bodyPr/>
        <a:lstStyle/>
        <a:p>
          <a:r>
            <a:rPr lang="en-US" dirty="0" smtClean="0">
              <a:hlinkClick xmlns:r="http://schemas.openxmlformats.org/officeDocument/2006/relationships" r:id="rId1"/>
            </a:rPr>
            <a:t>Inline</a:t>
          </a:r>
          <a:endParaRPr lang="en-US" dirty="0"/>
        </a:p>
      </dgm:t>
    </dgm:pt>
    <dgm:pt modelId="{9E5FA685-8667-4FC1-9E6F-5BE68BFB5ECE}" type="parTrans" cxnId="{7C058342-DA2A-42A7-8FFF-0292727C6A01}">
      <dgm:prSet/>
      <dgm:spPr/>
      <dgm:t>
        <a:bodyPr/>
        <a:lstStyle/>
        <a:p>
          <a:endParaRPr lang="en-US"/>
        </a:p>
      </dgm:t>
    </dgm:pt>
    <dgm:pt modelId="{E85954AD-8BF8-434F-A8F8-C48AE28F6649}" type="sibTrans" cxnId="{7C058342-DA2A-42A7-8FFF-0292727C6A01}">
      <dgm:prSet/>
      <dgm:spPr/>
      <dgm:t>
        <a:bodyPr/>
        <a:lstStyle/>
        <a:p>
          <a:endParaRPr lang="en-US"/>
        </a:p>
      </dgm:t>
    </dgm:pt>
    <dgm:pt modelId="{2A78DBED-E492-4F36-9E2A-0E11D5FEEA69}">
      <dgm:prSet phldrT="[Text]" custT="1"/>
      <dgm:spPr/>
      <dgm:t>
        <a:bodyPr/>
        <a:lstStyle/>
        <a:p>
          <a:r>
            <a:rPr lang="en-US" sz="1400" b="1" i="1" dirty="0" smtClean="0">
              <a:latin typeface="Arial" charset="0"/>
              <a:cs typeface="Arial" charset="0"/>
            </a:rPr>
            <a:t>&lt;p style=“color:#</a:t>
          </a:r>
          <a:r>
            <a:rPr lang="en-US" sz="1400" b="1" i="1" dirty="0" err="1" smtClean="0">
              <a:latin typeface="Arial" charset="0"/>
              <a:cs typeface="Arial" charset="0"/>
            </a:rPr>
            <a:t>ffffff</a:t>
          </a:r>
          <a:r>
            <a:rPr lang="en-US" sz="1400" b="1" i="1" dirty="0" smtClean="0">
              <a:latin typeface="Arial" charset="0"/>
              <a:cs typeface="Arial" charset="0"/>
            </a:rPr>
            <a:t>;"&gt; ...... &lt;/p&gt;</a:t>
          </a:r>
          <a:endParaRPr lang="en-US" sz="1400" b="1" i="1" dirty="0">
            <a:latin typeface="Arial" charset="0"/>
            <a:cs typeface="Arial" charset="0"/>
          </a:endParaRPr>
        </a:p>
      </dgm:t>
    </dgm:pt>
    <dgm:pt modelId="{B8884421-9FDB-4730-9846-2011029901B0}" type="parTrans" cxnId="{7B2A0E32-9E5A-4DB2-83E9-84AEC33D1ED7}">
      <dgm:prSet/>
      <dgm:spPr/>
      <dgm:t>
        <a:bodyPr/>
        <a:lstStyle/>
        <a:p>
          <a:endParaRPr lang="en-US"/>
        </a:p>
      </dgm:t>
    </dgm:pt>
    <dgm:pt modelId="{0CA0668B-E7E8-4C1E-A8DD-2ABA7DB549FA}" type="sibTrans" cxnId="{7B2A0E32-9E5A-4DB2-83E9-84AEC33D1ED7}">
      <dgm:prSet/>
      <dgm:spPr/>
      <dgm:t>
        <a:bodyPr/>
        <a:lstStyle/>
        <a:p>
          <a:endParaRPr lang="en-US"/>
        </a:p>
      </dgm:t>
    </dgm:pt>
    <dgm:pt modelId="{C3071A01-CB66-40E7-B3EF-82561D4BC874}">
      <dgm:prSet phldrT="[Text]" custT="1"/>
      <dgm:spPr/>
      <dgm:t>
        <a:bodyPr/>
        <a:lstStyle/>
        <a:p>
          <a:r>
            <a:rPr lang="en-US" sz="1400" b="1" i="1" dirty="0" smtClean="0">
              <a:latin typeface="Arial" charset="0"/>
              <a:cs typeface="Arial" charset="0"/>
            </a:rPr>
            <a:t>&lt;style type="text/</a:t>
          </a:r>
          <a:r>
            <a:rPr lang="en-US" sz="1400" b="1" i="1" dirty="0" err="1" smtClean="0">
              <a:latin typeface="Arial" charset="0"/>
              <a:cs typeface="Arial" charset="0"/>
            </a:rPr>
            <a:t>css</a:t>
          </a:r>
          <a:r>
            <a:rPr lang="en-US" sz="1400" b="1" i="1" dirty="0" smtClean="0">
              <a:latin typeface="Arial" charset="0"/>
              <a:cs typeface="Arial" charset="0"/>
            </a:rPr>
            <a:t>"&gt; ...... &lt;/style&gt;</a:t>
          </a:r>
          <a:endParaRPr lang="en-US" sz="1400" b="1" i="1" dirty="0">
            <a:latin typeface="Arial" charset="0"/>
            <a:cs typeface="Arial" charset="0"/>
          </a:endParaRPr>
        </a:p>
      </dgm:t>
    </dgm:pt>
    <dgm:pt modelId="{E348AD09-B650-4171-8C72-38F3FA85F083}" type="sibTrans" cxnId="{F84D5583-1272-4800-B2B4-10761ACCB1A8}">
      <dgm:prSet/>
      <dgm:spPr/>
      <dgm:t>
        <a:bodyPr/>
        <a:lstStyle/>
        <a:p>
          <a:endParaRPr lang="en-US"/>
        </a:p>
      </dgm:t>
    </dgm:pt>
    <dgm:pt modelId="{964DD2E5-D300-48F7-945D-C732A98E527F}" type="parTrans" cxnId="{F84D5583-1272-4800-B2B4-10761ACCB1A8}">
      <dgm:prSet/>
      <dgm:spPr/>
      <dgm:t>
        <a:bodyPr/>
        <a:lstStyle/>
        <a:p>
          <a:endParaRPr lang="en-US"/>
        </a:p>
      </dgm:t>
    </dgm:pt>
    <dgm:pt modelId="{C2F391AD-E075-4E4A-A162-9F08A34234AD}" type="pres">
      <dgm:prSet presAssocID="{B9B12371-F0F7-41FC-A484-7F56DC34432E}" presName="linearFlow" presStyleCnt="0">
        <dgm:presLayoutVars>
          <dgm:dir/>
          <dgm:animLvl val="lvl"/>
          <dgm:resizeHandles val="exact"/>
        </dgm:presLayoutVars>
      </dgm:prSet>
      <dgm:spPr/>
      <dgm:t>
        <a:bodyPr/>
        <a:lstStyle/>
        <a:p>
          <a:endParaRPr lang="en-US"/>
        </a:p>
      </dgm:t>
    </dgm:pt>
    <dgm:pt modelId="{2222A0A3-1958-4291-85A7-BC88E7C51F91}" type="pres">
      <dgm:prSet presAssocID="{9FD69FAD-2186-4C7A-AFC8-75DCE10CCD90}" presName="composite" presStyleCnt="0"/>
      <dgm:spPr/>
      <dgm:t>
        <a:bodyPr/>
        <a:lstStyle/>
        <a:p>
          <a:endParaRPr lang="en-US"/>
        </a:p>
      </dgm:t>
    </dgm:pt>
    <dgm:pt modelId="{F20ED185-99E1-4AFA-87D7-B6FF2E29C9C9}" type="pres">
      <dgm:prSet presAssocID="{9FD69FAD-2186-4C7A-AFC8-75DCE10CCD90}" presName="parentText" presStyleLbl="alignNode1" presStyleIdx="0" presStyleCnt="3">
        <dgm:presLayoutVars>
          <dgm:chMax val="1"/>
          <dgm:bulletEnabled val="1"/>
        </dgm:presLayoutVars>
      </dgm:prSet>
      <dgm:spPr/>
      <dgm:t>
        <a:bodyPr/>
        <a:lstStyle/>
        <a:p>
          <a:endParaRPr lang="en-US"/>
        </a:p>
      </dgm:t>
    </dgm:pt>
    <dgm:pt modelId="{62C5EA74-DB65-4B18-8845-06C8A2164D73}" type="pres">
      <dgm:prSet presAssocID="{9FD69FAD-2186-4C7A-AFC8-75DCE10CCD90}" presName="descendantText" presStyleLbl="alignAcc1" presStyleIdx="0" presStyleCnt="3" custScaleX="79538" custLinFactNeighborX="-7740" custLinFactNeighborY="-1052">
        <dgm:presLayoutVars>
          <dgm:bulletEnabled val="1"/>
        </dgm:presLayoutVars>
      </dgm:prSet>
      <dgm:spPr/>
      <dgm:t>
        <a:bodyPr/>
        <a:lstStyle/>
        <a:p>
          <a:endParaRPr lang="en-US"/>
        </a:p>
      </dgm:t>
    </dgm:pt>
    <dgm:pt modelId="{B6567863-6ECC-4A01-8AF3-B5559DA4DC0D}" type="pres">
      <dgm:prSet presAssocID="{3B739CA4-EB09-437D-A66D-690A61A14DED}" presName="sp" presStyleCnt="0"/>
      <dgm:spPr/>
      <dgm:t>
        <a:bodyPr/>
        <a:lstStyle/>
        <a:p>
          <a:endParaRPr lang="en-US"/>
        </a:p>
      </dgm:t>
    </dgm:pt>
    <dgm:pt modelId="{D043FCD6-3F08-4826-9609-4371A42BAA2C}" type="pres">
      <dgm:prSet presAssocID="{0F47842A-FEC3-48A1-B326-E78A3534E35F}" presName="composite" presStyleCnt="0"/>
      <dgm:spPr/>
      <dgm:t>
        <a:bodyPr/>
        <a:lstStyle/>
        <a:p>
          <a:endParaRPr lang="en-US"/>
        </a:p>
      </dgm:t>
    </dgm:pt>
    <dgm:pt modelId="{31B2FEA0-DD83-4369-A8D4-54E28D7D7A07}" type="pres">
      <dgm:prSet presAssocID="{0F47842A-FEC3-48A1-B326-E78A3534E35F}" presName="parentText" presStyleLbl="alignNode1" presStyleIdx="1" presStyleCnt="3">
        <dgm:presLayoutVars>
          <dgm:chMax val="1"/>
          <dgm:bulletEnabled val="1"/>
        </dgm:presLayoutVars>
      </dgm:prSet>
      <dgm:spPr/>
      <dgm:t>
        <a:bodyPr/>
        <a:lstStyle/>
        <a:p>
          <a:endParaRPr lang="en-US"/>
        </a:p>
      </dgm:t>
    </dgm:pt>
    <dgm:pt modelId="{DFF28C3D-01B7-4A75-AEA2-3E2248C40947}" type="pres">
      <dgm:prSet presAssocID="{0F47842A-FEC3-48A1-B326-E78A3534E35F}" presName="descendantText" presStyleLbl="alignAcc1" presStyleIdx="1" presStyleCnt="3" custScaleX="79538" custLinFactNeighborX="-7740" custLinFactNeighborY="-566">
        <dgm:presLayoutVars>
          <dgm:bulletEnabled val="1"/>
        </dgm:presLayoutVars>
      </dgm:prSet>
      <dgm:spPr/>
      <dgm:t>
        <a:bodyPr/>
        <a:lstStyle/>
        <a:p>
          <a:endParaRPr lang="en-US"/>
        </a:p>
      </dgm:t>
    </dgm:pt>
    <dgm:pt modelId="{97F55585-92AC-437D-AE19-5DC54AD65A2E}" type="pres">
      <dgm:prSet presAssocID="{5AF729F7-4694-4801-B3FA-9BFBC08D7354}" presName="sp" presStyleCnt="0"/>
      <dgm:spPr/>
      <dgm:t>
        <a:bodyPr/>
        <a:lstStyle/>
        <a:p>
          <a:endParaRPr lang="en-US"/>
        </a:p>
      </dgm:t>
    </dgm:pt>
    <dgm:pt modelId="{9F9978E0-2E51-4C31-9C33-1DFF6C1D4362}" type="pres">
      <dgm:prSet presAssocID="{D3228252-5DAB-4346-B421-4BD5C028DFEF}" presName="composite" presStyleCnt="0"/>
      <dgm:spPr/>
      <dgm:t>
        <a:bodyPr/>
        <a:lstStyle/>
        <a:p>
          <a:endParaRPr lang="en-US"/>
        </a:p>
      </dgm:t>
    </dgm:pt>
    <dgm:pt modelId="{9ECAA107-CA90-4881-A3CA-8C8DA08BC9CE}" type="pres">
      <dgm:prSet presAssocID="{D3228252-5DAB-4346-B421-4BD5C028DFEF}" presName="parentText" presStyleLbl="alignNode1" presStyleIdx="2" presStyleCnt="3">
        <dgm:presLayoutVars>
          <dgm:chMax val="1"/>
          <dgm:bulletEnabled val="1"/>
        </dgm:presLayoutVars>
      </dgm:prSet>
      <dgm:spPr/>
      <dgm:t>
        <a:bodyPr/>
        <a:lstStyle/>
        <a:p>
          <a:endParaRPr lang="en-US"/>
        </a:p>
      </dgm:t>
    </dgm:pt>
    <dgm:pt modelId="{54AC6FB6-827E-4C30-9F4E-13F767A9B6D2}" type="pres">
      <dgm:prSet presAssocID="{D3228252-5DAB-4346-B421-4BD5C028DFEF}" presName="descendantText" presStyleLbl="alignAcc1" presStyleIdx="2" presStyleCnt="3" custScaleX="79538" custLinFactNeighborX="-7740" custLinFactNeighborY="-566">
        <dgm:presLayoutVars>
          <dgm:bulletEnabled val="1"/>
        </dgm:presLayoutVars>
      </dgm:prSet>
      <dgm:spPr/>
      <dgm:t>
        <a:bodyPr/>
        <a:lstStyle/>
        <a:p>
          <a:endParaRPr lang="en-US"/>
        </a:p>
      </dgm:t>
    </dgm:pt>
  </dgm:ptLst>
  <dgm:cxnLst>
    <dgm:cxn modelId="{61828B93-05FC-4AE3-9FD0-D29654DBB104}" type="presOf" srcId="{C3071A01-CB66-40E7-B3EF-82561D4BC874}" destId="{DFF28C3D-01B7-4A75-AEA2-3E2248C40947}" srcOrd="0" destOrd="0" presId="urn:microsoft.com/office/officeart/2005/8/layout/chevron2"/>
    <dgm:cxn modelId="{4404550B-1E8E-405F-9FBC-63D4912231BC}" srcId="{9FD69FAD-2186-4C7A-AFC8-75DCE10CCD90}" destId="{2B361851-4830-4649-86D4-0A5AC757F12A}" srcOrd="0" destOrd="0" parTransId="{08061BB4-54FB-4957-8284-A801B6A8280C}" sibTransId="{F95CFC2A-9982-4E76-8B9E-224989807D85}"/>
    <dgm:cxn modelId="{F84D5583-1272-4800-B2B4-10761ACCB1A8}" srcId="{0F47842A-FEC3-48A1-B326-E78A3534E35F}" destId="{C3071A01-CB66-40E7-B3EF-82561D4BC874}" srcOrd="0" destOrd="0" parTransId="{964DD2E5-D300-48F7-945D-C732A98E527F}" sibTransId="{E348AD09-B650-4171-8C72-38F3FA85F083}"/>
    <dgm:cxn modelId="{8112B882-4F54-4189-B266-B30BF4716E3D}" srcId="{B9B12371-F0F7-41FC-A484-7F56DC34432E}" destId="{0F47842A-FEC3-48A1-B326-E78A3534E35F}" srcOrd="1" destOrd="0" parTransId="{5ACF53BA-4973-471F-B1BB-F734CBA50C99}" sibTransId="{5AF729F7-4694-4801-B3FA-9BFBC08D7354}"/>
    <dgm:cxn modelId="{0D9CEBD6-2264-4EEE-8277-FB59F943352F}" type="presOf" srcId="{9FD69FAD-2186-4C7A-AFC8-75DCE10CCD90}" destId="{F20ED185-99E1-4AFA-87D7-B6FF2E29C9C9}" srcOrd="0" destOrd="0" presId="urn:microsoft.com/office/officeart/2005/8/layout/chevron2"/>
    <dgm:cxn modelId="{E9166A18-617F-4293-B7E8-EAF75E0832D1}" type="presOf" srcId="{D3228252-5DAB-4346-B421-4BD5C028DFEF}" destId="{9ECAA107-CA90-4881-A3CA-8C8DA08BC9CE}" srcOrd="0" destOrd="0" presId="urn:microsoft.com/office/officeart/2005/8/layout/chevron2"/>
    <dgm:cxn modelId="{9981261B-1E8A-4839-B594-9E3CAEAB8B91}" type="presOf" srcId="{B9B12371-F0F7-41FC-A484-7F56DC34432E}" destId="{C2F391AD-E075-4E4A-A162-9F08A34234AD}" srcOrd="0" destOrd="0" presId="urn:microsoft.com/office/officeart/2005/8/layout/chevron2"/>
    <dgm:cxn modelId="{69B92698-9710-460B-9851-2E869B00014A}" type="presOf" srcId="{0F47842A-FEC3-48A1-B326-E78A3534E35F}" destId="{31B2FEA0-DD83-4369-A8D4-54E28D7D7A07}" srcOrd="0" destOrd="0" presId="urn:microsoft.com/office/officeart/2005/8/layout/chevron2"/>
    <dgm:cxn modelId="{7B2A0E32-9E5A-4DB2-83E9-84AEC33D1ED7}" srcId="{D3228252-5DAB-4346-B421-4BD5C028DFEF}" destId="{2A78DBED-E492-4F36-9E2A-0E11D5FEEA69}" srcOrd="0" destOrd="0" parTransId="{B8884421-9FDB-4730-9846-2011029901B0}" sibTransId="{0CA0668B-E7E8-4C1E-A8DD-2ABA7DB549FA}"/>
    <dgm:cxn modelId="{6F9A64F7-B883-4731-A7E2-5F5385E73876}" type="presOf" srcId="{2A78DBED-E492-4F36-9E2A-0E11D5FEEA69}" destId="{54AC6FB6-827E-4C30-9F4E-13F767A9B6D2}" srcOrd="0" destOrd="0" presId="urn:microsoft.com/office/officeart/2005/8/layout/chevron2"/>
    <dgm:cxn modelId="{7C058342-DA2A-42A7-8FFF-0292727C6A01}" srcId="{B9B12371-F0F7-41FC-A484-7F56DC34432E}" destId="{D3228252-5DAB-4346-B421-4BD5C028DFEF}" srcOrd="2" destOrd="0" parTransId="{9E5FA685-8667-4FC1-9E6F-5BE68BFB5ECE}" sibTransId="{E85954AD-8BF8-434F-A8F8-C48AE28F6649}"/>
    <dgm:cxn modelId="{F23C4DAA-57AB-4E65-99E6-5454F915271F}" srcId="{B9B12371-F0F7-41FC-A484-7F56DC34432E}" destId="{9FD69FAD-2186-4C7A-AFC8-75DCE10CCD90}" srcOrd="0" destOrd="0" parTransId="{C0B62E85-8400-40E9-ADED-ED237670E8F5}" sibTransId="{3B739CA4-EB09-437D-A66D-690A61A14DED}"/>
    <dgm:cxn modelId="{4C8D69D1-B46F-4555-A8AA-5A167ED26758}" type="presOf" srcId="{2B361851-4830-4649-86D4-0A5AC757F12A}" destId="{62C5EA74-DB65-4B18-8845-06C8A2164D73}" srcOrd="0" destOrd="0" presId="urn:microsoft.com/office/officeart/2005/8/layout/chevron2"/>
    <dgm:cxn modelId="{5F4EECD8-BA19-4024-B6BA-6908F522F709}" type="presParOf" srcId="{C2F391AD-E075-4E4A-A162-9F08A34234AD}" destId="{2222A0A3-1958-4291-85A7-BC88E7C51F91}" srcOrd="0" destOrd="0" presId="urn:microsoft.com/office/officeart/2005/8/layout/chevron2"/>
    <dgm:cxn modelId="{B2387179-5373-4C1B-A6BF-685E327FCAA8}" type="presParOf" srcId="{2222A0A3-1958-4291-85A7-BC88E7C51F91}" destId="{F20ED185-99E1-4AFA-87D7-B6FF2E29C9C9}" srcOrd="0" destOrd="0" presId="urn:microsoft.com/office/officeart/2005/8/layout/chevron2"/>
    <dgm:cxn modelId="{743C3ABB-A50E-408C-A4E7-C55672AA4308}" type="presParOf" srcId="{2222A0A3-1958-4291-85A7-BC88E7C51F91}" destId="{62C5EA74-DB65-4B18-8845-06C8A2164D73}" srcOrd="1" destOrd="0" presId="urn:microsoft.com/office/officeart/2005/8/layout/chevron2"/>
    <dgm:cxn modelId="{59D1ED9F-2DD8-4D45-B933-BA14D13AE888}" type="presParOf" srcId="{C2F391AD-E075-4E4A-A162-9F08A34234AD}" destId="{B6567863-6ECC-4A01-8AF3-B5559DA4DC0D}" srcOrd="1" destOrd="0" presId="urn:microsoft.com/office/officeart/2005/8/layout/chevron2"/>
    <dgm:cxn modelId="{58B75472-0C69-415D-AFAC-DEA05FD5213F}" type="presParOf" srcId="{C2F391AD-E075-4E4A-A162-9F08A34234AD}" destId="{D043FCD6-3F08-4826-9609-4371A42BAA2C}" srcOrd="2" destOrd="0" presId="urn:microsoft.com/office/officeart/2005/8/layout/chevron2"/>
    <dgm:cxn modelId="{E5766E7B-5F55-40F1-9C68-C6F2921ACC75}" type="presParOf" srcId="{D043FCD6-3F08-4826-9609-4371A42BAA2C}" destId="{31B2FEA0-DD83-4369-A8D4-54E28D7D7A07}" srcOrd="0" destOrd="0" presId="urn:microsoft.com/office/officeart/2005/8/layout/chevron2"/>
    <dgm:cxn modelId="{0A13A0DF-083A-46AB-A81A-AD8719033788}" type="presParOf" srcId="{D043FCD6-3F08-4826-9609-4371A42BAA2C}" destId="{DFF28C3D-01B7-4A75-AEA2-3E2248C40947}" srcOrd="1" destOrd="0" presId="urn:microsoft.com/office/officeart/2005/8/layout/chevron2"/>
    <dgm:cxn modelId="{C0BCFC88-44F2-4C37-B031-ED3AA568EB45}" type="presParOf" srcId="{C2F391AD-E075-4E4A-A162-9F08A34234AD}" destId="{97F55585-92AC-437D-AE19-5DC54AD65A2E}" srcOrd="3" destOrd="0" presId="urn:microsoft.com/office/officeart/2005/8/layout/chevron2"/>
    <dgm:cxn modelId="{6A86BA91-0EA5-4CD1-810D-2B8AB83481D9}" type="presParOf" srcId="{C2F391AD-E075-4E4A-A162-9F08A34234AD}" destId="{9F9978E0-2E51-4C31-9C33-1DFF6C1D4362}" srcOrd="4" destOrd="0" presId="urn:microsoft.com/office/officeart/2005/8/layout/chevron2"/>
    <dgm:cxn modelId="{11749DCB-B417-4C3C-B440-3EFAA7C126FD}" type="presParOf" srcId="{9F9978E0-2E51-4C31-9C33-1DFF6C1D4362}" destId="{9ECAA107-CA90-4881-A3CA-8C8DA08BC9CE}" srcOrd="0" destOrd="0" presId="urn:microsoft.com/office/officeart/2005/8/layout/chevron2"/>
    <dgm:cxn modelId="{5B6E17B5-260F-492F-B588-FE0959243127}" type="presParOf" srcId="{9F9978E0-2E51-4C31-9C33-1DFF6C1D4362}" destId="{54AC6FB6-827E-4C30-9F4E-13F767A9B6D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ED185-99E1-4AFA-87D7-B6FF2E29C9C9}">
      <dsp:nvSpPr>
        <dsp:cNvPr id="0" name=""/>
        <dsp:cNvSpPr/>
      </dsp:nvSpPr>
      <dsp:spPr>
        <a:xfrm rot="5400000">
          <a:off x="55135" y="238771"/>
          <a:ext cx="1575754" cy="1103028"/>
        </a:xfrm>
        <a:prstGeom prst="chevr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External</a:t>
          </a:r>
          <a:endParaRPr lang="en-US" sz="2400" kern="1200" dirty="0"/>
        </a:p>
      </dsp:txBody>
      <dsp:txXfrm rot="-5400000">
        <a:off x="291498" y="553922"/>
        <a:ext cx="1103028" cy="472726"/>
      </dsp:txXfrm>
    </dsp:sp>
    <dsp:sp modelId="{62C5EA74-DB65-4B18-8845-06C8A2164D73}">
      <dsp:nvSpPr>
        <dsp:cNvPr id="0" name=""/>
        <dsp:cNvSpPr/>
      </dsp:nvSpPr>
      <dsp:spPr>
        <a:xfrm rot="5400000">
          <a:off x="2920269" y="-1473534"/>
          <a:ext cx="1024240" cy="3971309"/>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1" kern="1200" dirty="0" smtClean="0">
              <a:latin typeface="Arial" charset="0"/>
              <a:cs typeface="Arial" charset="0"/>
            </a:rPr>
            <a:t>&lt;link </a:t>
          </a:r>
          <a:r>
            <a:rPr lang="en-US" sz="1400" b="1" i="1" kern="1200" dirty="0" err="1" smtClean="0">
              <a:latin typeface="Arial" charset="0"/>
              <a:cs typeface="Arial" charset="0"/>
            </a:rPr>
            <a:t>href</a:t>
          </a:r>
          <a:r>
            <a:rPr lang="en-US" sz="1400" b="1" i="1" kern="1200" dirty="0" smtClean="0">
              <a:latin typeface="Arial" charset="0"/>
              <a:cs typeface="Arial" charset="0"/>
            </a:rPr>
            <a:t>="path/to/file.css" </a:t>
          </a:r>
          <a:r>
            <a:rPr lang="en-US" sz="1400" b="1" i="1" kern="1200" dirty="0" err="1" smtClean="0">
              <a:latin typeface="Arial" charset="0"/>
              <a:cs typeface="Arial" charset="0"/>
            </a:rPr>
            <a:t>rel</a:t>
          </a:r>
          <a:r>
            <a:rPr lang="en-US" sz="1400" b="1" i="1" kern="1200" dirty="0" smtClean="0">
              <a:latin typeface="Arial" charset="0"/>
              <a:cs typeface="Arial" charset="0"/>
            </a:rPr>
            <a:t>="</a:t>
          </a:r>
          <a:r>
            <a:rPr lang="en-US" sz="1400" b="1" i="1" kern="1200" dirty="0" err="1" smtClean="0">
              <a:latin typeface="Arial" charset="0"/>
              <a:cs typeface="Arial" charset="0"/>
            </a:rPr>
            <a:t>stylesheet</a:t>
          </a:r>
          <a:r>
            <a:rPr lang="en-US" sz="1400" b="1" i="1" kern="1200" dirty="0" smtClean="0">
              <a:latin typeface="Arial" charset="0"/>
              <a:cs typeface="Arial" charset="0"/>
            </a:rPr>
            <a:t>"&gt;</a:t>
          </a:r>
          <a:endParaRPr lang="en-US" sz="1400" kern="1200" dirty="0"/>
        </a:p>
      </dsp:txBody>
      <dsp:txXfrm rot="-5400000">
        <a:off x="1446735" y="49999"/>
        <a:ext cx="3921310" cy="924242"/>
      </dsp:txXfrm>
    </dsp:sp>
    <dsp:sp modelId="{31B2FEA0-DD83-4369-A8D4-54E28D7D7A07}">
      <dsp:nvSpPr>
        <dsp:cNvPr id="0" name=""/>
        <dsp:cNvSpPr/>
      </dsp:nvSpPr>
      <dsp:spPr>
        <a:xfrm rot="5400000">
          <a:off x="55135" y="1620185"/>
          <a:ext cx="1575754" cy="1103028"/>
        </a:xfrm>
        <a:prstGeom prst="chevr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hlinkClick xmlns:r="http://schemas.openxmlformats.org/officeDocument/2006/relationships" r:id="rId1"/>
            </a:rPr>
            <a:t>Internal</a:t>
          </a:r>
          <a:r>
            <a:rPr lang="en-US" sz="2400" kern="1200" dirty="0" smtClean="0"/>
            <a:t>	</a:t>
          </a:r>
          <a:endParaRPr lang="en-US" sz="2400" kern="1200" dirty="0"/>
        </a:p>
      </dsp:txBody>
      <dsp:txXfrm rot="-5400000">
        <a:off x="291498" y="1935336"/>
        <a:ext cx="1103028" cy="472726"/>
      </dsp:txXfrm>
    </dsp:sp>
    <dsp:sp modelId="{DFF28C3D-01B7-4A75-AEA2-3E2248C40947}">
      <dsp:nvSpPr>
        <dsp:cNvPr id="0" name=""/>
        <dsp:cNvSpPr/>
      </dsp:nvSpPr>
      <dsp:spPr>
        <a:xfrm rot="5400000">
          <a:off x="2920269" y="-95509"/>
          <a:ext cx="1024240" cy="3971309"/>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1" kern="1200" dirty="0" smtClean="0">
              <a:latin typeface="Arial" charset="0"/>
              <a:cs typeface="Arial" charset="0"/>
            </a:rPr>
            <a:t>&lt;style type="text/</a:t>
          </a:r>
          <a:r>
            <a:rPr lang="en-US" sz="1400" b="1" i="1" kern="1200" dirty="0" err="1" smtClean="0">
              <a:latin typeface="Arial" charset="0"/>
              <a:cs typeface="Arial" charset="0"/>
            </a:rPr>
            <a:t>css</a:t>
          </a:r>
          <a:r>
            <a:rPr lang="en-US" sz="1400" b="1" i="1" kern="1200" dirty="0" smtClean="0">
              <a:latin typeface="Arial" charset="0"/>
              <a:cs typeface="Arial" charset="0"/>
            </a:rPr>
            <a:t>"&gt; ...... &lt;/style&gt;</a:t>
          </a:r>
          <a:endParaRPr lang="en-US" sz="1400" b="1" i="1" kern="1200" dirty="0">
            <a:latin typeface="Arial" charset="0"/>
            <a:cs typeface="Arial" charset="0"/>
          </a:endParaRPr>
        </a:p>
      </dsp:txBody>
      <dsp:txXfrm rot="-5400000">
        <a:off x="1446735" y="1428024"/>
        <a:ext cx="3921310" cy="924242"/>
      </dsp:txXfrm>
    </dsp:sp>
    <dsp:sp modelId="{9ECAA107-CA90-4881-A3CA-8C8DA08BC9CE}">
      <dsp:nvSpPr>
        <dsp:cNvPr id="0" name=""/>
        <dsp:cNvSpPr/>
      </dsp:nvSpPr>
      <dsp:spPr>
        <a:xfrm rot="5400000">
          <a:off x="55135" y="3001599"/>
          <a:ext cx="1575754" cy="1103028"/>
        </a:xfrm>
        <a:prstGeom prst="chevron">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hlinkClick xmlns:r="http://schemas.openxmlformats.org/officeDocument/2006/relationships" r:id="rId1"/>
            </a:rPr>
            <a:t>Inline</a:t>
          </a:r>
          <a:endParaRPr lang="en-US" sz="2400" kern="1200" dirty="0"/>
        </a:p>
      </dsp:txBody>
      <dsp:txXfrm rot="-5400000">
        <a:off x="291498" y="3316750"/>
        <a:ext cx="1103028" cy="472726"/>
      </dsp:txXfrm>
    </dsp:sp>
    <dsp:sp modelId="{54AC6FB6-827E-4C30-9F4E-13F767A9B6D2}">
      <dsp:nvSpPr>
        <dsp:cNvPr id="0" name=""/>
        <dsp:cNvSpPr/>
      </dsp:nvSpPr>
      <dsp:spPr>
        <a:xfrm rot="5400000">
          <a:off x="2920269" y="1285904"/>
          <a:ext cx="1024240" cy="3971309"/>
        </a:xfrm>
        <a:prstGeom prst="round2Same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1" kern="1200" dirty="0" smtClean="0">
              <a:latin typeface="Arial" charset="0"/>
              <a:cs typeface="Arial" charset="0"/>
            </a:rPr>
            <a:t>&lt;p style=“color:#</a:t>
          </a:r>
          <a:r>
            <a:rPr lang="en-US" sz="1400" b="1" i="1" kern="1200" dirty="0" err="1" smtClean="0">
              <a:latin typeface="Arial" charset="0"/>
              <a:cs typeface="Arial" charset="0"/>
            </a:rPr>
            <a:t>ffffff</a:t>
          </a:r>
          <a:r>
            <a:rPr lang="en-US" sz="1400" b="1" i="1" kern="1200" dirty="0" smtClean="0">
              <a:latin typeface="Arial" charset="0"/>
              <a:cs typeface="Arial" charset="0"/>
            </a:rPr>
            <a:t>;"&gt; ...... &lt;/p&gt;</a:t>
          </a:r>
          <a:endParaRPr lang="en-US" sz="1400" b="1" i="1" kern="1200" dirty="0">
            <a:latin typeface="Arial" charset="0"/>
            <a:cs typeface="Arial" charset="0"/>
          </a:endParaRPr>
        </a:p>
      </dsp:txBody>
      <dsp:txXfrm rot="-5400000">
        <a:off x="1446735" y="2809438"/>
        <a:ext cx="3921310" cy="9242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044313-AAC2-4FD3-ABA5-225A63FA2B11}" type="datetimeFigureOut">
              <a:rPr lang="en-US" smtClean="0"/>
              <a:t>9/4/2015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F5FC0-9791-496B-9812-BBCDB84CDDB6}" type="slidenum">
              <a:rPr lang="en-US" smtClean="0"/>
              <a:t>‹#›</a:t>
            </a:fld>
            <a:endParaRPr lang="en-US"/>
          </a:p>
        </p:txBody>
      </p:sp>
    </p:spTree>
    <p:extLst>
      <p:ext uri="{BB962C8B-B14F-4D97-AF65-F5344CB8AC3E}">
        <p14:creationId xmlns:p14="http://schemas.microsoft.com/office/powerpoint/2010/main" val="71107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C098BE-2450-4FD3-894F-B15F79DEF8A6}" type="slidenum">
              <a:rPr lang="en-US" smtClean="0">
                <a:solidFill>
                  <a:prstClr val="black"/>
                </a:solidFill>
              </a:rPr>
              <a:pPr>
                <a:defRPr/>
              </a:pPr>
              <a:t>40</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C62D6-53AB-478C-8FC8-67DA5C2D198D}"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269857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C62D6-53AB-478C-8FC8-67DA5C2D198D}"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3182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C62D6-53AB-478C-8FC8-67DA5C2D198D}"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168516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8504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DC9A40-360D-4154-B7C3-30C6E923C3AA}" type="slidenum">
              <a:rPr lang="en-US"/>
              <a:pPr>
                <a:defRPr/>
              </a:pPr>
              <a:t>‹#›</a:t>
            </a:fld>
            <a:endParaRPr lang="en-US" dirty="0"/>
          </a:p>
        </p:txBody>
      </p:sp>
    </p:spTree>
    <p:extLst>
      <p:ext uri="{BB962C8B-B14F-4D97-AF65-F5344CB8AC3E}">
        <p14:creationId xmlns:p14="http://schemas.microsoft.com/office/powerpoint/2010/main" val="244500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2572842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818420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C62D6-53AB-478C-8FC8-67DA5C2D198D}"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35522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C62D6-53AB-478C-8FC8-67DA5C2D198D}"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421387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C62D6-53AB-478C-8FC8-67DA5C2D198D}"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68213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C62D6-53AB-478C-8FC8-67DA5C2D198D}" type="datetimeFigureOut">
              <a:rPr lang="en-US" smtClean="0"/>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302998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C62D6-53AB-478C-8FC8-67DA5C2D198D}" type="datetimeFigureOut">
              <a:rPr lang="en-US" smtClean="0"/>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233055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C62D6-53AB-478C-8FC8-67DA5C2D198D}" type="datetimeFigureOut">
              <a:rPr lang="en-US" smtClean="0"/>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296113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C62D6-53AB-478C-8FC8-67DA5C2D198D}"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383351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C62D6-53AB-478C-8FC8-67DA5C2D198D}"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D774E-D0A3-49C2-B5E5-E8008C50211B}" type="slidenum">
              <a:rPr lang="en-US" smtClean="0"/>
              <a:t>‹#›</a:t>
            </a:fld>
            <a:endParaRPr lang="en-US"/>
          </a:p>
        </p:txBody>
      </p:sp>
    </p:spTree>
    <p:extLst>
      <p:ext uri="{BB962C8B-B14F-4D97-AF65-F5344CB8AC3E}">
        <p14:creationId xmlns:p14="http://schemas.microsoft.com/office/powerpoint/2010/main" val="186379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C62D6-53AB-478C-8FC8-67DA5C2D198D}" type="datetimeFigureOut">
              <a:rPr lang="en-US" smtClean="0"/>
              <a:t>9/4/2015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D774E-D0A3-49C2-B5E5-E8008C50211B}" type="slidenum">
              <a:rPr lang="en-US" smtClean="0"/>
              <a:t>‹#›</a:t>
            </a:fld>
            <a:endParaRPr lang="en-US"/>
          </a:p>
        </p:txBody>
      </p:sp>
    </p:spTree>
    <p:extLst>
      <p:ext uri="{BB962C8B-B14F-4D97-AF65-F5344CB8AC3E}">
        <p14:creationId xmlns:p14="http://schemas.microsoft.com/office/powerpoint/2010/main" val="14747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112" y="4910562"/>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spcBef>
                <a:spcPts val="500"/>
              </a:spcBef>
              <a:spcAft>
                <a:spcPts val="500"/>
              </a:spcAft>
              <a:tabLst>
                <a:tab pos="1314450" algn="l"/>
              </a:tabLst>
            </a:pPr>
            <a:r>
              <a:rPr lang="en-US" altLang="en-US" smtClean="0"/>
              <a:t>CSS3</a:t>
            </a:r>
            <a:r>
              <a:rPr lang="en-US" altLang="en-US" dirty="0" smtClean="0"/>
              <a:t/>
            </a:r>
            <a:br>
              <a:rPr lang="en-US" altLang="en-US" dirty="0" smtClean="0"/>
            </a:br>
            <a:r>
              <a:rPr lang="en-US" altLang="en-US" sz="1600" dirty="0" smtClean="0"/>
              <a:t/>
            </a:r>
            <a:br>
              <a:rPr lang="en-US" altLang="en-US" sz="1600" dirty="0" smtClean="0"/>
            </a:br>
            <a:endParaRPr lang="en-US" altLang="en-US" dirty="0" smtClean="0"/>
          </a:p>
        </p:txBody>
      </p:sp>
      <p:sp>
        <p:nvSpPr>
          <p:cNvPr id="19460" name="TextBox 3"/>
          <p:cNvSpPr txBox="1">
            <a:spLocks noChangeArrowheads="1"/>
          </p:cNvSpPr>
          <p:nvPr/>
        </p:nvSpPr>
        <p:spPr bwMode="auto">
          <a:xfrm>
            <a:off x="6733308" y="5461003"/>
            <a:ext cx="215106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sz="2900" dirty="0" err="1">
                <a:solidFill>
                  <a:schemeClr val="bg1"/>
                </a:solidFill>
                <a:latin typeface="Segoe UI" pitchFamily="34" charset="0"/>
                <a:ea typeface="Segoe UI" pitchFamily="34" charset="0"/>
                <a:cs typeface="Segoe UI" pitchFamily="34" charset="0"/>
              </a:rPr>
              <a:t>Janak</a:t>
            </a:r>
            <a:r>
              <a:rPr lang="en-US" altLang="en-US" sz="2900" dirty="0">
                <a:solidFill>
                  <a:schemeClr val="bg1"/>
                </a:solidFill>
                <a:latin typeface="Segoe UI" pitchFamily="34" charset="0"/>
                <a:ea typeface="Segoe UI" pitchFamily="34" charset="0"/>
                <a:cs typeface="Segoe UI" pitchFamily="34" charset="0"/>
              </a:rPr>
              <a:t> Shah</a:t>
            </a:r>
          </a:p>
        </p:txBody>
      </p:sp>
    </p:spTree>
    <p:extLst>
      <p:ext uri="{BB962C8B-B14F-4D97-AF65-F5344CB8AC3E}">
        <p14:creationId xmlns:p14="http://schemas.microsoft.com/office/powerpoint/2010/main" val="234455485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59863382"/>
              </p:ext>
            </p:extLst>
          </p:nvPr>
        </p:nvGraphicFramePr>
        <p:xfrm>
          <a:off x="565732" y="1908433"/>
          <a:ext cx="7924800" cy="4035167"/>
        </p:xfrm>
        <a:graphic>
          <a:graphicData uri="http://schemas.openxmlformats.org/drawingml/2006/table">
            <a:tbl>
              <a:tblPr firstRow="1" bandRow="1">
                <a:tableStyleId>{5C22544A-7EE6-4342-B048-85BDC9FD1C3A}</a:tableStyleId>
              </a:tblPr>
              <a:tblGrid>
                <a:gridCol w="2641600"/>
                <a:gridCol w="2641600"/>
                <a:gridCol w="2641600"/>
              </a:tblGrid>
              <a:tr h="3427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Inline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Block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effectLst/>
                          <a:latin typeface="+mn-lt"/>
                          <a:ea typeface="+mn-ea"/>
                          <a:cs typeface="+mn-cs"/>
                        </a:rPr>
                        <a:t>Inline-block</a:t>
                      </a:r>
                    </a:p>
                  </a:txBody>
                  <a:tcPr/>
                </a:tc>
              </a:tr>
              <a:tr h="1017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Respect left &amp; right margins and padding, but not top &amp; bottom.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Respect all of those – top, bottom, left and right margins &amp; paddings.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Respect all of those – top, bottom, left and right margins &amp; paddings.</a:t>
                      </a:r>
                    </a:p>
                  </a:txBody>
                  <a:tcPr/>
                </a:tc>
              </a:tr>
              <a:tr h="782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Cannot have a width and height.</a:t>
                      </a:r>
                    </a:p>
                  </a:txBody>
                  <a:tcPr/>
                </a:tc>
                <a:tc>
                  <a:txBody>
                    <a:bodyPr/>
                    <a:lstStyle/>
                    <a:p>
                      <a:r>
                        <a:rPr lang="en-US" sz="1800" b="0" i="0" kern="1200" dirty="0" smtClean="0">
                          <a:solidFill>
                            <a:schemeClr val="dk1"/>
                          </a:solidFill>
                          <a:effectLst/>
                          <a:latin typeface="+mn-lt"/>
                          <a:ea typeface="+mn-ea"/>
                          <a:cs typeface="+mn-cs"/>
                        </a:rPr>
                        <a:t>Force a line break after the element. </a:t>
                      </a:r>
                      <a:r>
                        <a:rPr lang="en-US" sz="1800" b="0" i="0" kern="1200" smtClean="0">
                          <a:solidFill>
                            <a:schemeClr val="dk1"/>
                          </a:solidFill>
                          <a:effectLst/>
                          <a:latin typeface="+mn-lt"/>
                          <a:ea typeface="+mn-ea"/>
                          <a:cs typeface="+mn-cs"/>
                        </a:rPr>
                        <a:t>Default</a:t>
                      </a:r>
                      <a:r>
                        <a:rPr lang="en-US" sz="1800" b="0" i="0" kern="1200" baseline="0" smtClean="0">
                          <a:solidFill>
                            <a:schemeClr val="dk1"/>
                          </a:solidFill>
                          <a:effectLst/>
                          <a:latin typeface="+mn-lt"/>
                          <a:ea typeface="+mn-ea"/>
                          <a:cs typeface="+mn-cs"/>
                        </a:rPr>
                        <a:t> width </a:t>
                      </a:r>
                      <a:r>
                        <a:rPr lang="en-US" sz="1800" b="0" i="0" kern="1200" baseline="0" dirty="0" smtClean="0">
                          <a:solidFill>
                            <a:schemeClr val="dk1"/>
                          </a:solidFill>
                          <a:effectLst/>
                          <a:latin typeface="+mn-lt"/>
                          <a:ea typeface="+mn-ea"/>
                          <a:cs typeface="+mn-cs"/>
                        </a:rPr>
                        <a:t>is 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Respect height and width.</a:t>
                      </a:r>
                    </a:p>
                  </a:txBody>
                  <a:tcPr/>
                </a:tc>
              </a:tr>
              <a:tr h="1722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An inline element has no line break before or after it, and it tolerates HTML elements next to it.</a:t>
                      </a:r>
                    </a:p>
                  </a:txBody>
                  <a:tcPr/>
                </a:tc>
                <a:tc>
                  <a:txBody>
                    <a:bodyPr/>
                    <a:lstStyle/>
                    <a:p>
                      <a:r>
                        <a:rPr lang="en-US" sz="1800" b="0" i="0" kern="1200" dirty="0" smtClean="0">
                          <a:solidFill>
                            <a:schemeClr val="dk1"/>
                          </a:solidFill>
                          <a:effectLst/>
                          <a:latin typeface="+mn-lt"/>
                          <a:ea typeface="+mn-ea"/>
                          <a:cs typeface="+mn-cs"/>
                        </a:rPr>
                        <a:t>A block element has some whitespace above and below it and does not tolerate any HTML elements next to it.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An inline-block element is placed as an inline element (on the same line as adjacent content), but it behaves as a block element.</a:t>
                      </a:r>
                    </a:p>
                  </a:txBody>
                  <a:tcPr/>
                </a:tc>
              </a:tr>
            </a:tbl>
          </a:graphicData>
        </a:graphic>
      </p:graphicFrame>
    </p:spTree>
    <p:extLst>
      <p:ext uri="{BB962C8B-B14F-4D97-AF65-F5344CB8AC3E}">
        <p14:creationId xmlns:p14="http://schemas.microsoft.com/office/powerpoint/2010/main" val="159542550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a:t>
            </a:r>
            <a:endParaRPr lang="en-US" dirty="0"/>
          </a:p>
        </p:txBody>
      </p:sp>
      <p:sp>
        <p:nvSpPr>
          <p:cNvPr id="3" name="Text Placeholder 2"/>
          <p:cNvSpPr>
            <a:spLocks noGrp="1"/>
          </p:cNvSpPr>
          <p:nvPr>
            <p:ph type="body" sz="half" idx="2"/>
          </p:nvPr>
        </p:nvSpPr>
        <p:spPr>
          <a:xfrm>
            <a:off x="381000" y="1600201"/>
            <a:ext cx="7269734" cy="990600"/>
          </a:xfrm>
        </p:spPr>
        <p:txBody>
          <a:bodyPr/>
          <a:lstStyle/>
          <a:p>
            <a:pPr marL="228600" indent="0">
              <a:buNone/>
            </a:pPr>
            <a:r>
              <a:rPr lang="en-US" dirty="0"/>
              <a:t>Imagine a &lt;span&gt; element inside a &lt;div</a:t>
            </a:r>
            <a:r>
              <a:rPr lang="en-US" dirty="0" smtClean="0"/>
              <a:t>&gt;.</a:t>
            </a:r>
          </a:p>
          <a:p>
            <a:pPr marL="228600" indent="0">
              <a:buNone/>
            </a:pPr>
            <a:r>
              <a:rPr lang="en-US" dirty="0" smtClean="0"/>
              <a:t>If </a:t>
            </a:r>
            <a:r>
              <a:rPr lang="en-US" dirty="0"/>
              <a:t>you give the &lt;span&gt; element a height of 100px and a red </a:t>
            </a:r>
            <a:r>
              <a:rPr lang="en-US" dirty="0" smtClean="0"/>
              <a:t>border, </a:t>
            </a:r>
            <a:r>
              <a:rPr lang="en-US" dirty="0"/>
              <a:t>it will look like this with.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819400"/>
            <a:ext cx="3886200" cy="191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49214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 </a:t>
            </a:r>
            <a:r>
              <a:rPr lang="en-US" dirty="0" smtClean="0"/>
              <a:t>inline-block;</a:t>
            </a:r>
            <a:endParaRPr lang="en-US" dirty="0"/>
          </a:p>
        </p:txBody>
      </p:sp>
      <p:sp>
        <p:nvSpPr>
          <p:cNvPr id="3" name="Text Placeholder 2"/>
          <p:cNvSpPr>
            <a:spLocks noGrp="1"/>
          </p:cNvSpPr>
          <p:nvPr>
            <p:ph type="body" sz="half" idx="2"/>
          </p:nvPr>
        </p:nvSpPr>
        <p:spPr>
          <a:xfrm>
            <a:off x="381000" y="1600201"/>
            <a:ext cx="7269734" cy="990600"/>
          </a:xfrm>
        </p:spPr>
        <p:txBody>
          <a:bodyPr/>
          <a:lstStyle/>
          <a:p>
            <a:pPr marL="228600" indent="0">
              <a:buNone/>
            </a:pPr>
            <a:r>
              <a:rPr lang="en-US" dirty="0"/>
              <a:t>Imagine a &lt;span&gt; element inside a &lt;div</a:t>
            </a:r>
            <a:r>
              <a:rPr lang="en-US" dirty="0" smtClean="0"/>
              <a:t>&gt;.</a:t>
            </a:r>
          </a:p>
          <a:p>
            <a:pPr marL="228600" indent="0">
              <a:buNone/>
            </a:pPr>
            <a:r>
              <a:rPr lang="en-US" dirty="0" smtClean="0"/>
              <a:t>If </a:t>
            </a:r>
            <a:r>
              <a:rPr lang="en-US" dirty="0"/>
              <a:t>you give the &lt;span&gt; element a height of 100px and a red </a:t>
            </a:r>
            <a:r>
              <a:rPr lang="en-US" dirty="0" smtClean="0"/>
              <a:t>border, </a:t>
            </a:r>
            <a:r>
              <a:rPr lang="en-US" dirty="0"/>
              <a:t>it will look like this with.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22" y="2789380"/>
            <a:ext cx="390707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45736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 </a:t>
            </a:r>
            <a:r>
              <a:rPr lang="en-US" dirty="0" smtClean="0"/>
              <a:t>block;</a:t>
            </a:r>
            <a:endParaRPr lang="en-US" dirty="0"/>
          </a:p>
        </p:txBody>
      </p:sp>
      <p:sp>
        <p:nvSpPr>
          <p:cNvPr id="3" name="Text Placeholder 2"/>
          <p:cNvSpPr>
            <a:spLocks noGrp="1"/>
          </p:cNvSpPr>
          <p:nvPr>
            <p:ph type="body" sz="half" idx="2"/>
          </p:nvPr>
        </p:nvSpPr>
        <p:spPr>
          <a:xfrm>
            <a:off x="381000" y="1600201"/>
            <a:ext cx="7269734" cy="990600"/>
          </a:xfrm>
        </p:spPr>
        <p:txBody>
          <a:bodyPr/>
          <a:lstStyle/>
          <a:p>
            <a:pPr marL="228600" indent="0">
              <a:buNone/>
            </a:pPr>
            <a:r>
              <a:rPr lang="en-US" dirty="0"/>
              <a:t>Imagine a &lt;span&gt; element inside a &lt;div</a:t>
            </a:r>
            <a:r>
              <a:rPr lang="en-US" dirty="0" smtClean="0"/>
              <a:t>&gt;.</a:t>
            </a:r>
          </a:p>
          <a:p>
            <a:pPr marL="228600" indent="0">
              <a:buNone/>
            </a:pPr>
            <a:r>
              <a:rPr lang="en-US" dirty="0" smtClean="0"/>
              <a:t>If </a:t>
            </a:r>
            <a:r>
              <a:rPr lang="en-US" dirty="0"/>
              <a:t>you give the &lt;span&gt; element a height of 100px and a red </a:t>
            </a:r>
            <a:r>
              <a:rPr lang="en-US" dirty="0" smtClean="0"/>
              <a:t>border, </a:t>
            </a:r>
            <a:r>
              <a:rPr lang="en-US" dirty="0"/>
              <a:t>it will look like this with.</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30" y="2763984"/>
            <a:ext cx="372707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63105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Text Placeholder 2"/>
          <p:cNvSpPr>
            <a:spLocks noGrp="1"/>
          </p:cNvSpPr>
          <p:nvPr>
            <p:ph type="body" sz="half" idx="2"/>
          </p:nvPr>
        </p:nvSpPr>
        <p:spPr>
          <a:xfrm>
            <a:off x="533400" y="1905000"/>
            <a:ext cx="7269734" cy="2590800"/>
          </a:xfrm>
        </p:spPr>
        <p:txBody>
          <a:bodyPr>
            <a:normAutofit/>
          </a:bodyPr>
          <a:lstStyle/>
          <a:p>
            <a:r>
              <a:rPr lang="en-US" dirty="0" smtClean="0"/>
              <a:t>By default the visibility of any element is set to “visible”</a:t>
            </a:r>
          </a:p>
          <a:p>
            <a:endParaRPr lang="en-US" dirty="0"/>
          </a:p>
          <a:p>
            <a:pPr marL="228600" indent="0">
              <a:buNone/>
            </a:pPr>
            <a:endParaRPr lang="en-US" dirty="0" smtClean="0"/>
          </a:p>
          <a:p>
            <a:r>
              <a:rPr lang="en-US" dirty="0" smtClean="0"/>
              <a:t>If you want to hide any element while retaining the space occupied by that same element, use </a:t>
            </a:r>
            <a:r>
              <a:rPr lang="en-US" dirty="0" err="1" smtClean="0"/>
              <a:t>visiblity</a:t>
            </a:r>
            <a:r>
              <a:rPr lang="en-US" dirty="0" smtClean="0"/>
              <a:t>: “hidden”.</a:t>
            </a:r>
          </a:p>
          <a:p>
            <a:endParaRPr lang="en-US" dirty="0" smtClean="0"/>
          </a:p>
          <a:p>
            <a:pPr marL="228600" indent="0">
              <a:buNone/>
            </a:pPr>
            <a:endParaRPr lang="en-US" dirty="0"/>
          </a:p>
        </p:txBody>
      </p:sp>
    </p:spTree>
    <p:extLst>
      <p:ext uri="{BB962C8B-B14F-4D97-AF65-F5344CB8AC3E}">
        <p14:creationId xmlns:p14="http://schemas.microsoft.com/office/powerpoint/2010/main" val="3105963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static;</a:t>
            </a:r>
            <a:endParaRPr lang="en-US" dirty="0"/>
          </a:p>
        </p:txBody>
      </p:sp>
      <p:sp>
        <p:nvSpPr>
          <p:cNvPr id="3" name="Text Placeholder 2"/>
          <p:cNvSpPr>
            <a:spLocks noGrp="1"/>
          </p:cNvSpPr>
          <p:nvPr>
            <p:ph type="body" sz="half" idx="2"/>
          </p:nvPr>
        </p:nvSpPr>
        <p:spPr>
          <a:xfrm>
            <a:off x="381000" y="1600200"/>
            <a:ext cx="6705600" cy="3886200"/>
          </a:xfrm>
        </p:spPr>
        <p:txBody>
          <a:bodyPr>
            <a:normAutofit/>
          </a:bodyPr>
          <a:lstStyle/>
          <a:p>
            <a:r>
              <a:rPr lang="en-US" dirty="0"/>
              <a:t>This is the default for every single page element. </a:t>
            </a:r>
          </a:p>
          <a:p>
            <a:pPr marL="228600" indent="0">
              <a:buNone/>
            </a:pPr>
            <a:r>
              <a:rPr lang="en-US" dirty="0" smtClean="0"/>
              <a:t> </a:t>
            </a:r>
          </a:p>
          <a:p>
            <a:r>
              <a:rPr lang="en-US" dirty="0" smtClean="0"/>
              <a:t>Static </a:t>
            </a:r>
            <a:r>
              <a:rPr lang="en-US" dirty="0"/>
              <a:t>doesn't mean much, it just means that the element will flow into the page as it normally would. </a:t>
            </a:r>
            <a:endParaRPr lang="en-US" dirty="0" smtClean="0"/>
          </a:p>
          <a:p>
            <a:pPr marL="228600" indent="0">
              <a:buNone/>
            </a:pPr>
            <a:endParaRPr lang="en-US" dirty="0" smtClean="0"/>
          </a:p>
          <a:p>
            <a:r>
              <a:rPr lang="en-US" dirty="0" smtClean="0"/>
              <a:t>The </a:t>
            </a:r>
            <a:r>
              <a:rPr lang="en-US" dirty="0"/>
              <a:t>only reason you would ever set an element to position: static is to forcefully-remove some positioning that got applied to an element outside of your control. </a:t>
            </a:r>
            <a:endParaRPr lang="en-US" dirty="0" smtClean="0"/>
          </a:p>
        </p:txBody>
      </p:sp>
    </p:spTree>
    <p:extLst>
      <p:ext uri="{BB962C8B-B14F-4D97-AF65-F5344CB8AC3E}">
        <p14:creationId xmlns:p14="http://schemas.microsoft.com/office/powerpoint/2010/main" val="2577279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relative;</a:t>
            </a:r>
            <a:endParaRPr lang="en-US" dirty="0"/>
          </a:p>
        </p:txBody>
      </p:sp>
      <p:sp>
        <p:nvSpPr>
          <p:cNvPr id="3" name="Text Placeholder 2"/>
          <p:cNvSpPr>
            <a:spLocks noGrp="1"/>
          </p:cNvSpPr>
          <p:nvPr>
            <p:ph type="body" sz="half" idx="2"/>
          </p:nvPr>
        </p:nvSpPr>
        <p:spPr>
          <a:xfrm>
            <a:off x="381000" y="1600200"/>
            <a:ext cx="6705600" cy="3886200"/>
          </a:xfrm>
        </p:spPr>
        <p:txBody>
          <a:bodyPr>
            <a:normAutofit/>
          </a:bodyPr>
          <a:lstStyle/>
          <a:p>
            <a:r>
              <a:rPr lang="en-US" dirty="0"/>
              <a:t>What it really means is "relative to itself"</a:t>
            </a:r>
            <a:r>
              <a:rPr lang="en-US" dirty="0" smtClean="0"/>
              <a:t>. </a:t>
            </a:r>
            <a:endParaRPr lang="en-US" dirty="0"/>
          </a:p>
          <a:p>
            <a:pPr marL="228600" indent="0">
              <a:buNone/>
            </a:pPr>
            <a:r>
              <a:rPr lang="en-US" dirty="0" smtClean="0"/>
              <a:t> </a:t>
            </a:r>
          </a:p>
          <a:p>
            <a:r>
              <a:rPr lang="en-US" dirty="0"/>
              <a:t>If you set position: relative; on an element but no other positioning attributes (top, left, bottom or right), it will no effect on it's positioning at all, it will be exactly as it would be if you </a:t>
            </a:r>
            <a:r>
              <a:rPr lang="en-US" dirty="0" smtClean="0"/>
              <a:t>leave </a:t>
            </a:r>
            <a:r>
              <a:rPr lang="en-US" dirty="0"/>
              <a:t>it as position: static</a:t>
            </a:r>
            <a:r>
              <a:rPr lang="en-US" dirty="0" smtClean="0"/>
              <a:t>. </a:t>
            </a:r>
          </a:p>
        </p:txBody>
      </p:sp>
    </p:spTree>
    <p:extLst>
      <p:ext uri="{BB962C8B-B14F-4D97-AF65-F5344CB8AC3E}">
        <p14:creationId xmlns:p14="http://schemas.microsoft.com/office/powerpoint/2010/main" val="2518788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relative;</a:t>
            </a:r>
            <a:endParaRPr lang="en-US" dirty="0"/>
          </a:p>
        </p:txBody>
      </p:sp>
      <p:sp>
        <p:nvSpPr>
          <p:cNvPr id="3" name="Text Placeholder 2"/>
          <p:cNvSpPr>
            <a:spLocks noGrp="1"/>
          </p:cNvSpPr>
          <p:nvPr>
            <p:ph type="body" sz="half" idx="2"/>
          </p:nvPr>
        </p:nvSpPr>
        <p:spPr>
          <a:xfrm>
            <a:off x="381000" y="1600200"/>
            <a:ext cx="6705600" cy="3886200"/>
          </a:xfrm>
        </p:spPr>
        <p:txBody>
          <a:bodyPr>
            <a:normAutofit/>
          </a:bodyPr>
          <a:lstStyle/>
          <a:p>
            <a:pPr marL="228600" indent="0">
              <a:buNone/>
            </a:pPr>
            <a:r>
              <a:rPr lang="en-US" dirty="0"/>
              <a:t>There are two other things that you should be aware of when you set position: </a:t>
            </a:r>
            <a:r>
              <a:rPr lang="en-US" dirty="0" smtClean="0"/>
              <a:t>relative </a:t>
            </a:r>
            <a:r>
              <a:rPr lang="en-US" dirty="0"/>
              <a:t>on an </a:t>
            </a:r>
            <a:r>
              <a:rPr lang="en-US" dirty="0" smtClean="0"/>
              <a:t>element</a:t>
            </a:r>
          </a:p>
          <a:p>
            <a:endParaRPr lang="en-US" dirty="0" smtClean="0"/>
          </a:p>
          <a:p>
            <a:r>
              <a:rPr lang="en-US" dirty="0" smtClean="0"/>
              <a:t>It </a:t>
            </a:r>
            <a:r>
              <a:rPr lang="en-US" dirty="0"/>
              <a:t>introduces </a:t>
            </a:r>
            <a:r>
              <a:rPr lang="en-US" dirty="0" smtClean="0"/>
              <a:t>z-index </a:t>
            </a:r>
            <a:r>
              <a:rPr lang="en-US" dirty="0"/>
              <a:t>on that element</a:t>
            </a:r>
            <a:r>
              <a:rPr lang="en-US" dirty="0" smtClean="0"/>
              <a:t>,</a:t>
            </a:r>
            <a:r>
              <a:rPr lang="en-US" dirty="0"/>
              <a:t> </a:t>
            </a:r>
            <a:r>
              <a:rPr lang="en-US" dirty="0" smtClean="0"/>
              <a:t>which means that the element </a:t>
            </a:r>
            <a:r>
              <a:rPr lang="en-US" dirty="0"/>
              <a:t>will now appear on </a:t>
            </a:r>
            <a:r>
              <a:rPr lang="en-US" b="1" dirty="0"/>
              <a:t>top</a:t>
            </a:r>
            <a:r>
              <a:rPr lang="en-US" dirty="0"/>
              <a:t> of any other </a:t>
            </a:r>
            <a:r>
              <a:rPr lang="en-US" b="1" dirty="0"/>
              <a:t>statically</a:t>
            </a:r>
            <a:r>
              <a:rPr lang="en-US" dirty="0"/>
              <a:t> positioned element</a:t>
            </a:r>
            <a:r>
              <a:rPr lang="en-US" dirty="0" smtClean="0"/>
              <a:t>. </a:t>
            </a:r>
          </a:p>
          <a:p>
            <a:pPr marL="228600" indent="0">
              <a:buNone/>
            </a:pPr>
            <a:endParaRPr lang="en-US" dirty="0" smtClean="0"/>
          </a:p>
          <a:p>
            <a:r>
              <a:rPr lang="en-US" dirty="0"/>
              <a:t>I</a:t>
            </a:r>
            <a:r>
              <a:rPr lang="en-US" dirty="0" smtClean="0"/>
              <a:t>t</a:t>
            </a:r>
            <a:r>
              <a:rPr lang="en-US" dirty="0"/>
              <a:t> limits the </a:t>
            </a:r>
            <a:r>
              <a:rPr lang="en-US" b="1" dirty="0"/>
              <a:t>scope</a:t>
            </a:r>
            <a:r>
              <a:rPr lang="en-US" dirty="0"/>
              <a:t> of </a:t>
            </a:r>
            <a:r>
              <a:rPr lang="en-US" b="1" dirty="0"/>
              <a:t>absolutely</a:t>
            </a:r>
            <a:r>
              <a:rPr lang="en-US" dirty="0"/>
              <a:t> positioned child elements.</a:t>
            </a:r>
            <a:endParaRPr lang="en-US" dirty="0" smtClean="0"/>
          </a:p>
        </p:txBody>
      </p:sp>
    </p:spTree>
    <p:extLst>
      <p:ext uri="{BB962C8B-B14F-4D97-AF65-F5344CB8AC3E}">
        <p14:creationId xmlns:p14="http://schemas.microsoft.com/office/powerpoint/2010/main" val="4291975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absolute;</a:t>
            </a:r>
            <a:endParaRPr lang="en-US" dirty="0"/>
          </a:p>
        </p:txBody>
      </p:sp>
      <p:sp>
        <p:nvSpPr>
          <p:cNvPr id="3" name="Text Placeholder 2"/>
          <p:cNvSpPr>
            <a:spLocks noGrp="1"/>
          </p:cNvSpPr>
          <p:nvPr>
            <p:ph type="body" sz="half" idx="2"/>
          </p:nvPr>
        </p:nvSpPr>
        <p:spPr>
          <a:xfrm>
            <a:off x="381000" y="1600200"/>
            <a:ext cx="6705600" cy="3886200"/>
          </a:xfrm>
        </p:spPr>
        <p:txBody>
          <a:bodyPr>
            <a:normAutofit/>
          </a:bodyPr>
          <a:lstStyle/>
          <a:p>
            <a:pPr marL="228600" indent="0">
              <a:buNone/>
            </a:pPr>
            <a:r>
              <a:rPr lang="en-US" dirty="0"/>
              <a:t>This is a very powerful type of positioning that allows you to literally place any page element exactly where you want </a:t>
            </a:r>
            <a:r>
              <a:rPr lang="en-US" dirty="0" smtClean="0"/>
              <a:t>it.</a:t>
            </a:r>
          </a:p>
          <a:p>
            <a:endParaRPr lang="en-US" dirty="0" smtClean="0"/>
          </a:p>
          <a:p>
            <a:r>
              <a:rPr lang="en-US" dirty="0"/>
              <a:t>You use the positioning attributes top, left bottom and right to set the location. </a:t>
            </a:r>
            <a:endParaRPr lang="en-US" dirty="0" smtClean="0"/>
          </a:p>
          <a:p>
            <a:pPr marL="228600" indent="0">
              <a:buNone/>
            </a:pPr>
            <a:endParaRPr lang="en-US" dirty="0" smtClean="0"/>
          </a:p>
          <a:p>
            <a:r>
              <a:rPr lang="en-US" dirty="0"/>
              <a:t>Remember that these values will be relative to the next parent element with relative </a:t>
            </a:r>
            <a:r>
              <a:rPr lang="en-US" dirty="0" smtClean="0"/>
              <a:t>positioning.</a:t>
            </a:r>
          </a:p>
          <a:p>
            <a:endParaRPr lang="en-US" dirty="0"/>
          </a:p>
          <a:p>
            <a:r>
              <a:rPr lang="en-US" dirty="0"/>
              <a:t>The trade-off, and most important thing to remember, about absolute positioning is that these elements are removed from the flow of elements on </a:t>
            </a:r>
            <a:r>
              <a:rPr lang="en-US"/>
              <a:t>the </a:t>
            </a:r>
            <a:r>
              <a:rPr lang="en-US" smtClean="0"/>
              <a:t>page.</a:t>
            </a:r>
            <a:endParaRPr lang="en-US" dirty="0" smtClean="0"/>
          </a:p>
        </p:txBody>
      </p:sp>
    </p:spTree>
    <p:extLst>
      <p:ext uri="{BB962C8B-B14F-4D97-AF65-F5344CB8AC3E}">
        <p14:creationId xmlns:p14="http://schemas.microsoft.com/office/powerpoint/2010/main" val="1253717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fixed;</a:t>
            </a:r>
            <a:endParaRPr lang="en-US" dirty="0"/>
          </a:p>
        </p:txBody>
      </p:sp>
      <p:sp>
        <p:nvSpPr>
          <p:cNvPr id="3" name="Text Placeholder 2"/>
          <p:cNvSpPr>
            <a:spLocks noGrp="1"/>
          </p:cNvSpPr>
          <p:nvPr>
            <p:ph type="body" sz="half" idx="2"/>
          </p:nvPr>
        </p:nvSpPr>
        <p:spPr>
          <a:xfrm>
            <a:off x="381000" y="1600200"/>
            <a:ext cx="6705600" cy="3886200"/>
          </a:xfrm>
        </p:spPr>
        <p:txBody>
          <a:bodyPr>
            <a:normAutofit/>
          </a:bodyPr>
          <a:lstStyle/>
          <a:p>
            <a:pPr marL="228600" indent="0">
              <a:buNone/>
            </a:pPr>
            <a:r>
              <a:rPr lang="en-US" dirty="0"/>
              <a:t>A fixed position element is positioned relative to the </a:t>
            </a:r>
            <a:r>
              <a:rPr lang="en-US" i="1" dirty="0"/>
              <a:t>viewport</a:t>
            </a:r>
            <a:r>
              <a:rPr lang="en-US" dirty="0"/>
              <a:t>, or the browser window </a:t>
            </a:r>
            <a:r>
              <a:rPr lang="en-US" dirty="0" smtClean="0"/>
              <a:t>itself.</a:t>
            </a:r>
          </a:p>
          <a:p>
            <a:endParaRPr lang="en-US" dirty="0" smtClean="0"/>
          </a:p>
          <a:p>
            <a:r>
              <a:rPr lang="en-US" dirty="0"/>
              <a:t>The viewport doesn't change when the window is scrolled, so a fixed positioned element will stay right where it is when the page is </a:t>
            </a:r>
            <a:r>
              <a:rPr lang="en-US" dirty="0" smtClean="0"/>
              <a:t>scrolled.</a:t>
            </a:r>
            <a:r>
              <a:rPr lang="en-US" dirty="0"/>
              <a:t> </a:t>
            </a:r>
            <a:endParaRPr lang="en-US" dirty="0" smtClean="0"/>
          </a:p>
          <a:p>
            <a:pPr marL="228600" indent="0">
              <a:buNone/>
            </a:pPr>
            <a:endParaRPr lang="en-US" dirty="0" smtClean="0"/>
          </a:p>
          <a:p>
            <a:r>
              <a:rPr lang="en-US" dirty="0" smtClean="0"/>
              <a:t>It is usually used to place navigation panes available to the user all the time. Example of this could be social connect icon / header.</a:t>
            </a:r>
          </a:p>
        </p:txBody>
      </p:sp>
    </p:spTree>
    <p:extLst>
      <p:ext uri="{BB962C8B-B14F-4D97-AF65-F5344CB8AC3E}">
        <p14:creationId xmlns:p14="http://schemas.microsoft.com/office/powerpoint/2010/main" val="2013508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dirty="0" smtClean="0"/>
              <a:t>Agenda</a:t>
            </a:r>
            <a:endParaRPr lang="en-US" alt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073259672"/>
              </p:ext>
            </p:extLst>
          </p:nvPr>
        </p:nvGraphicFramePr>
        <p:xfrm>
          <a:off x="228600" y="2286000"/>
          <a:ext cx="3810000" cy="4495800"/>
        </p:xfrm>
        <a:graphic>
          <a:graphicData uri="http://schemas.openxmlformats.org/drawingml/2006/table">
            <a:tbl>
              <a:tblPr firstRow="1" bandRow="1">
                <a:tableStyleId>{72833802-FEF1-4C79-8D5D-14CF1EAF98D9}</a:tableStyleId>
              </a:tblPr>
              <a:tblGrid>
                <a:gridCol w="3810000"/>
              </a:tblGrid>
              <a:tr h="375790">
                <a:tc>
                  <a:txBody>
                    <a:bodyPr/>
                    <a:lstStyle/>
                    <a:p>
                      <a:r>
                        <a:rPr lang="en-US" dirty="0" smtClean="0"/>
                        <a:t>Today’s Special</a:t>
                      </a:r>
                      <a:endParaRPr lang="en-US" dirty="0"/>
                    </a:p>
                  </a:txBody>
                  <a:tcPr/>
                </a:tc>
              </a:tr>
              <a:tr h="381009">
                <a:tc>
                  <a:txBody>
                    <a:bodyPr/>
                    <a:lstStyle/>
                    <a:p>
                      <a:r>
                        <a:rPr lang="en-US" dirty="0" smtClean="0"/>
                        <a:t>                 Introduction to </a:t>
                      </a:r>
                      <a:r>
                        <a:rPr lang="en-US" dirty="0" err="1" smtClean="0"/>
                        <a:t>Css</a:t>
                      </a:r>
                      <a:endParaRPr lang="en-US" dirty="0"/>
                    </a:p>
                  </a:txBody>
                  <a:tcPr/>
                </a:tc>
              </a:tr>
              <a:tr h="381009">
                <a:tc>
                  <a:txBody>
                    <a:bodyPr/>
                    <a:lstStyle/>
                    <a:p>
                      <a:r>
                        <a:rPr lang="en-US" dirty="0" smtClean="0"/>
                        <a:t>                 Types of </a:t>
                      </a:r>
                      <a:r>
                        <a:rPr lang="en-US" dirty="0" err="1" smtClean="0"/>
                        <a:t>Css</a:t>
                      </a:r>
                      <a:endParaRPr lang="en-US" dirty="0"/>
                    </a:p>
                  </a:txBody>
                  <a:tcPr/>
                </a:tc>
              </a:tr>
              <a:tr h="381009">
                <a:tc>
                  <a:txBody>
                    <a:bodyPr/>
                    <a:lstStyle/>
                    <a:p>
                      <a:r>
                        <a:rPr lang="en-US" dirty="0" smtClean="0"/>
                        <a:t>                 </a:t>
                      </a:r>
                      <a:r>
                        <a:rPr lang="en-US" dirty="0" err="1" smtClean="0"/>
                        <a:t>Css</a:t>
                      </a:r>
                      <a:r>
                        <a:rPr lang="en-US" dirty="0" smtClean="0"/>
                        <a:t> Declaration</a:t>
                      </a:r>
                      <a:endParaRPr lang="en-US" dirty="0"/>
                    </a:p>
                  </a:txBody>
                  <a:tcPr/>
                </a:tc>
              </a:tr>
              <a:tr h="381009">
                <a:tc>
                  <a:txBody>
                    <a:bodyPr/>
                    <a:lstStyle/>
                    <a:p>
                      <a:r>
                        <a:rPr lang="en-US" dirty="0" smtClean="0"/>
                        <a:t>                 Selectors</a:t>
                      </a:r>
                      <a:r>
                        <a:rPr lang="en-US" baseline="0" dirty="0" smtClean="0"/>
                        <a:t> in </a:t>
                      </a:r>
                      <a:r>
                        <a:rPr lang="en-US" baseline="0" dirty="0" err="1" smtClean="0"/>
                        <a:t>Css</a:t>
                      </a:r>
                      <a:endParaRPr lang="en-US" dirty="0"/>
                    </a:p>
                  </a:txBody>
                  <a:tcPr/>
                </a:tc>
              </a:tr>
              <a:tr h="381009">
                <a:tc>
                  <a:txBody>
                    <a:bodyPr/>
                    <a:lstStyle/>
                    <a:p>
                      <a:r>
                        <a:rPr lang="en-US" dirty="0" smtClean="0"/>
                        <a:t>                 Box Model</a:t>
                      </a:r>
                      <a:endParaRPr lang="en-US" dirty="0"/>
                    </a:p>
                  </a:txBody>
                  <a:tcPr/>
                </a:tc>
              </a:tr>
              <a:tr h="381009">
                <a:tc>
                  <a:txBody>
                    <a:bodyPr/>
                    <a:lstStyle/>
                    <a:p>
                      <a:r>
                        <a:rPr lang="en-US" dirty="0" smtClean="0"/>
                        <a:t>                 Priority</a:t>
                      </a:r>
                      <a:r>
                        <a:rPr lang="en-US" baseline="0" dirty="0" smtClean="0"/>
                        <a:t> schemes</a:t>
                      </a:r>
                      <a:endParaRPr lang="en-US" dirty="0"/>
                    </a:p>
                  </a:txBody>
                  <a:tcPr/>
                </a:tc>
              </a:tr>
              <a:tr h="381009">
                <a:tc>
                  <a:txBody>
                    <a:bodyPr/>
                    <a:lstStyle/>
                    <a:p>
                      <a:r>
                        <a:rPr lang="en-US" dirty="0" smtClean="0"/>
                        <a:t>                 Display</a:t>
                      </a:r>
                      <a:endParaRPr lang="en-US" dirty="0"/>
                    </a:p>
                  </a:txBody>
                  <a:tcPr/>
                </a:tc>
              </a:tr>
              <a:tr h="381009">
                <a:tc>
                  <a:txBody>
                    <a:bodyPr/>
                    <a:lstStyle/>
                    <a:p>
                      <a:r>
                        <a:rPr lang="en-US" dirty="0" smtClean="0"/>
                        <a:t>                  </a:t>
                      </a:r>
                      <a:r>
                        <a:rPr lang="en-US" baseline="0" dirty="0" smtClean="0"/>
                        <a:t>     </a:t>
                      </a:r>
                      <a:r>
                        <a:rPr lang="en-US" dirty="0" smtClean="0"/>
                        <a:t>Inline , block , </a:t>
                      </a:r>
                    </a:p>
                    <a:p>
                      <a:r>
                        <a:rPr lang="en-US" dirty="0" smtClean="0"/>
                        <a:t>                       Inline-block , none</a:t>
                      </a:r>
                      <a:endParaRPr lang="en-US" dirty="0"/>
                    </a:p>
                  </a:txBody>
                  <a:tcPr/>
                </a:tc>
              </a:tr>
              <a:tr h="381009">
                <a:tc>
                  <a:txBody>
                    <a:bodyPr/>
                    <a:lstStyle/>
                    <a:p>
                      <a:r>
                        <a:rPr lang="en-US" dirty="0" smtClean="0"/>
                        <a:t>                 Visibility</a:t>
                      </a:r>
                      <a:endParaRPr lang="en-US" dirty="0"/>
                    </a:p>
                  </a:txBody>
                  <a:tcPr/>
                </a:tc>
              </a:tr>
              <a:tr h="431858">
                <a:tc>
                  <a:txBody>
                    <a:bodyPr/>
                    <a:lstStyle/>
                    <a:p>
                      <a:r>
                        <a:rPr lang="en-US" dirty="0" smtClean="0"/>
                        <a:t>                       hidden, visible</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48514964"/>
              </p:ext>
            </p:extLst>
          </p:nvPr>
        </p:nvGraphicFramePr>
        <p:xfrm>
          <a:off x="4648200" y="2286000"/>
          <a:ext cx="3810000" cy="3682933"/>
        </p:xfrm>
        <a:graphic>
          <a:graphicData uri="http://schemas.openxmlformats.org/drawingml/2006/table">
            <a:tbl>
              <a:tblPr firstRow="1" bandRow="1">
                <a:tableStyleId>{72833802-FEF1-4C79-8D5D-14CF1EAF98D9}</a:tableStyleId>
              </a:tblPr>
              <a:tblGrid>
                <a:gridCol w="3810000"/>
              </a:tblGrid>
              <a:tr h="375790">
                <a:tc>
                  <a:txBody>
                    <a:bodyPr/>
                    <a:lstStyle/>
                    <a:p>
                      <a:r>
                        <a:rPr lang="en-US" dirty="0" smtClean="0"/>
                        <a:t>Today’s Special</a:t>
                      </a:r>
                      <a:endParaRPr lang="en-US" dirty="0"/>
                    </a:p>
                  </a:txBody>
                  <a:tcPr/>
                </a:tc>
              </a:tr>
              <a:tr h="381009">
                <a:tc>
                  <a:txBody>
                    <a:bodyPr/>
                    <a:lstStyle/>
                    <a:p>
                      <a:r>
                        <a:rPr lang="en-US" dirty="0" smtClean="0"/>
                        <a:t>                 Position</a:t>
                      </a:r>
                      <a:endParaRPr lang="en-US" dirty="0"/>
                    </a:p>
                  </a:txBody>
                  <a:tcPr/>
                </a:tc>
              </a:tr>
              <a:tr h="381009">
                <a:tc>
                  <a:txBody>
                    <a:bodyPr/>
                    <a:lstStyle/>
                    <a:p>
                      <a:r>
                        <a:rPr lang="en-US" dirty="0" smtClean="0"/>
                        <a:t>                      Static, Relative, Fixed,</a:t>
                      </a:r>
                    </a:p>
                    <a:p>
                      <a:r>
                        <a:rPr lang="en-US" baseline="0" dirty="0" smtClean="0"/>
                        <a:t>                      </a:t>
                      </a:r>
                      <a:r>
                        <a:rPr lang="en-US" dirty="0" smtClean="0"/>
                        <a:t>Absolute</a:t>
                      </a:r>
                      <a:endParaRPr lang="en-US" dirty="0"/>
                    </a:p>
                  </a:txBody>
                  <a:tcPr/>
                </a:tc>
              </a:tr>
              <a:tr h="381009">
                <a:tc>
                  <a:txBody>
                    <a:bodyPr/>
                    <a:lstStyle/>
                    <a:p>
                      <a:r>
                        <a:rPr lang="en-US" dirty="0" smtClean="0"/>
                        <a:t>                 Float</a:t>
                      </a:r>
                      <a:endParaRPr lang="en-US" dirty="0"/>
                    </a:p>
                  </a:txBody>
                  <a:tcPr/>
                </a:tc>
              </a:tr>
              <a:tr h="381009">
                <a:tc>
                  <a:txBody>
                    <a:bodyPr/>
                    <a:lstStyle/>
                    <a:p>
                      <a:r>
                        <a:rPr lang="en-US" dirty="0" smtClean="0"/>
                        <a:t>                             Left,</a:t>
                      </a:r>
                      <a:r>
                        <a:rPr lang="en-US" baseline="0" dirty="0" smtClean="0"/>
                        <a:t> </a:t>
                      </a:r>
                      <a:r>
                        <a:rPr lang="en-US" dirty="0" smtClean="0"/>
                        <a:t>Right, Clear</a:t>
                      </a:r>
                      <a:endParaRPr lang="en-US" dirty="0"/>
                    </a:p>
                  </a:txBody>
                  <a:tcPr/>
                </a:tc>
              </a:tr>
              <a:tr h="381009">
                <a:tc>
                  <a:txBody>
                    <a:bodyPr/>
                    <a:lstStyle/>
                    <a:p>
                      <a:r>
                        <a:rPr lang="en-US" dirty="0" smtClean="0"/>
                        <a:t>                 Border</a:t>
                      </a:r>
                    </a:p>
                  </a:txBody>
                  <a:tcPr/>
                </a:tc>
              </a:tr>
              <a:tr h="381009">
                <a:tc>
                  <a:txBody>
                    <a:bodyPr/>
                    <a:lstStyle/>
                    <a:p>
                      <a:r>
                        <a:rPr lang="en-US" dirty="0" smtClean="0"/>
                        <a:t>                 Box</a:t>
                      </a:r>
                      <a:r>
                        <a:rPr lang="en-US" baseline="0" dirty="0" smtClean="0"/>
                        <a:t> S</a:t>
                      </a:r>
                      <a:r>
                        <a:rPr lang="en-US" dirty="0" smtClean="0"/>
                        <a:t>hadow</a:t>
                      </a:r>
                    </a:p>
                  </a:txBody>
                  <a:tcPr/>
                </a:tc>
              </a:tr>
              <a:tr h="381009">
                <a:tc>
                  <a:txBody>
                    <a:bodyPr/>
                    <a:lstStyle/>
                    <a:p>
                      <a:r>
                        <a:rPr lang="en-US" baseline="0" dirty="0" smtClean="0"/>
                        <a:t>                 Transformation</a:t>
                      </a:r>
                    </a:p>
                  </a:txBody>
                  <a:tcPr/>
                </a:tc>
              </a:tr>
              <a:tr h="381009">
                <a:tc>
                  <a:txBody>
                    <a:bodyPr/>
                    <a:lstStyle/>
                    <a:p>
                      <a:r>
                        <a:rPr lang="en-US" baseline="0" dirty="0" smtClean="0"/>
                        <a:t>                 Multiple Columns</a:t>
                      </a:r>
                    </a:p>
                  </a:txBody>
                  <a:tcPr/>
                </a:tc>
              </a:tr>
            </a:tbl>
          </a:graphicData>
        </a:graphic>
      </p:graphicFrame>
    </p:spTree>
    <p:extLst>
      <p:ext uri="{BB962C8B-B14F-4D97-AF65-F5344CB8AC3E}">
        <p14:creationId xmlns:p14="http://schemas.microsoft.com/office/powerpoint/2010/main" val="5852089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76400"/>
            <a:ext cx="38481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905000"/>
            <a:ext cx="4114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With CSS float, an element can be pushed to the left or right, allowing other elements to wrap around it</a:t>
            </a:r>
            <a:r>
              <a:rPr lang="en-US" dirty="0" smtClean="0"/>
              <a: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Float is often used with images, but it is also useful when working with layouts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floated element will move as far to the left or right as it can. Usually this means all the way to the left or right of the containing element.</a:t>
            </a:r>
          </a:p>
          <a:p>
            <a:endParaRPr lang="en-US" dirty="0"/>
          </a:p>
        </p:txBody>
      </p:sp>
    </p:spTree>
    <p:extLst>
      <p:ext uri="{BB962C8B-B14F-4D97-AF65-F5344CB8AC3E}">
        <p14:creationId xmlns:p14="http://schemas.microsoft.com/office/powerpoint/2010/main" val="3500469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4" name="TextBox 3"/>
          <p:cNvSpPr txBox="1"/>
          <p:nvPr/>
        </p:nvSpPr>
        <p:spPr>
          <a:xfrm>
            <a:off x="457200" y="1905000"/>
            <a:ext cx="4114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If you place several floating elements after each other, they will float next to each other if there is </a:t>
            </a:r>
            <a:r>
              <a:rPr lang="en-US" dirty="0" smtClean="0"/>
              <a:t>any room for it.</a:t>
            </a:r>
            <a:endParaRPr lang="en-US" dirty="0"/>
          </a:p>
          <a:p>
            <a:endParaRPr lang="en-US" dirty="0" smtClean="0"/>
          </a:p>
          <a:p>
            <a:endParaRPr lang="en-US" dirty="0"/>
          </a:p>
          <a:p>
            <a:pPr marL="285750" indent="-285750">
              <a:buFont typeface="Arial" panose="020B0604020202020204" pitchFamily="34" charset="0"/>
              <a:buChar char="•"/>
            </a:pPr>
            <a:r>
              <a:rPr lang="en-US" dirty="0"/>
              <a:t>Elements after the floating element will flow around it. To avoid this, use the clear property.</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clear property specifies which sides of an element other floating elements are not allowed.</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828800"/>
            <a:ext cx="27146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253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order</a:t>
            </a:r>
            <a:endParaRPr lang="en-US" dirty="0"/>
          </a:p>
        </p:txBody>
      </p:sp>
      <p:sp>
        <p:nvSpPr>
          <p:cNvPr id="4" name="TextBox 3"/>
          <p:cNvSpPr txBox="1"/>
          <p:nvPr/>
        </p:nvSpPr>
        <p:spPr>
          <a:xfrm>
            <a:off x="457200" y="1905000"/>
            <a:ext cx="6096000" cy="3323987"/>
          </a:xfrm>
          <a:prstGeom prst="rect">
            <a:avLst/>
          </a:prstGeom>
          <a:noFill/>
        </p:spPr>
        <p:txBody>
          <a:bodyPr wrap="square" rtlCol="0">
            <a:spAutoFit/>
          </a:bodyPr>
          <a:lstStyle/>
          <a:p>
            <a:pPr marL="285750" indent="-285750">
              <a:buFont typeface="Arial" panose="020B0604020202020204" pitchFamily="34" charset="0"/>
              <a:buChar char="•"/>
            </a:pPr>
            <a:r>
              <a:rPr lang="en-US" dirty="0"/>
              <a:t>b</a:t>
            </a:r>
            <a:r>
              <a:rPr lang="en-US" dirty="0" smtClean="0"/>
              <a:t>order-width</a:t>
            </a:r>
          </a:p>
          <a:p>
            <a:pPr lvl="1"/>
            <a:r>
              <a:rPr lang="en-US" sz="1600" dirty="0">
                <a:latin typeface="Adobe Caslon Pro" pitchFamily="18" charset="0"/>
              </a:rPr>
              <a:t>The border-width property is used to set the width of the border.</a:t>
            </a:r>
            <a:endParaRPr lang="en-US" sz="1600" dirty="0" smtClean="0">
              <a:latin typeface="Adobe Caslon Pro" pitchFamily="18" charset="0"/>
            </a:endParaRPr>
          </a:p>
          <a:p>
            <a:endParaRPr lang="en-US" dirty="0"/>
          </a:p>
          <a:p>
            <a:pPr marL="285750" indent="-285750">
              <a:buFont typeface="Arial" panose="020B0604020202020204" pitchFamily="34" charset="0"/>
              <a:buChar char="•"/>
            </a:pPr>
            <a:r>
              <a:rPr lang="en-US" dirty="0"/>
              <a:t>b</a:t>
            </a:r>
            <a:r>
              <a:rPr lang="en-US" dirty="0" smtClean="0"/>
              <a:t>order-style</a:t>
            </a:r>
          </a:p>
          <a:p>
            <a:pPr lvl="1"/>
            <a:r>
              <a:rPr lang="en-US" sz="1600" dirty="0">
                <a:latin typeface="Adobe Caslon Pro" pitchFamily="18" charset="0"/>
              </a:rPr>
              <a:t>The border-style property specifies what kind of border to display</a:t>
            </a:r>
            <a:r>
              <a:rPr lang="en-US" sz="1600" dirty="0" smtClean="0">
                <a:latin typeface="Adobe Caslon Pro" pitchFamily="18" charset="0"/>
              </a:rPr>
              <a:t>.</a:t>
            </a:r>
          </a:p>
          <a:p>
            <a:pPr lvl="1"/>
            <a:endParaRPr lang="en-US" sz="1600" dirty="0">
              <a:latin typeface="Adobe Caslon Pro" pitchFamily="18" charset="0"/>
            </a:endParaRPr>
          </a:p>
          <a:p>
            <a:pPr marL="285750" indent="-285750">
              <a:buFont typeface="Arial" panose="020B0604020202020204" pitchFamily="34" charset="0"/>
              <a:buChar char="•"/>
            </a:pPr>
            <a:r>
              <a:rPr lang="en-US" dirty="0"/>
              <a:t>b</a:t>
            </a:r>
            <a:r>
              <a:rPr lang="en-US" dirty="0" smtClean="0"/>
              <a:t>order-color</a:t>
            </a:r>
          </a:p>
          <a:p>
            <a:pPr lvl="1"/>
            <a:r>
              <a:rPr lang="en-US" sz="1600" dirty="0">
                <a:latin typeface="Adobe Caslon Pro" pitchFamily="18" charset="0"/>
              </a:rPr>
              <a:t>The border-color property is used to set the color of the border. </a:t>
            </a:r>
          </a:p>
          <a:p>
            <a:pPr lvl="1"/>
            <a:endParaRPr lang="en-US" dirty="0"/>
          </a:p>
          <a:p>
            <a:pPr marL="285750" indent="-285750">
              <a:buFont typeface="Arial" panose="020B0604020202020204" pitchFamily="34" charset="0"/>
              <a:buChar char="•"/>
            </a:pPr>
            <a:r>
              <a:rPr lang="en-US" dirty="0"/>
              <a:t>b</a:t>
            </a:r>
            <a:r>
              <a:rPr lang="en-US" dirty="0" smtClean="0"/>
              <a:t>order-radius</a:t>
            </a:r>
          </a:p>
          <a:p>
            <a:pPr lvl="1"/>
            <a:r>
              <a:rPr lang="en-US" sz="1600" dirty="0">
                <a:latin typeface="Adobe Caslon Pro" pitchFamily="18" charset="0"/>
              </a:rPr>
              <a:t>The border-radius property is used to give curves to the border-edges of the element.</a:t>
            </a:r>
          </a:p>
        </p:txBody>
      </p:sp>
    </p:spTree>
    <p:extLst>
      <p:ext uri="{BB962C8B-B14F-4D97-AF65-F5344CB8AC3E}">
        <p14:creationId xmlns:p14="http://schemas.microsoft.com/office/powerpoint/2010/main" val="3090810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p:cTn id="2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 calcmode="lin" valueType="num">
                                      <p:cBhvr>
                                        <p:cTn id="34"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p:cTn id="41"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 calcmode="lin" valueType="num">
                                      <p:cBhvr>
                                        <p:cTn id="48"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5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border-style</a:t>
            </a:r>
            <a:endParaRPr lang="en-US" dirty="0"/>
          </a:p>
        </p:txBody>
      </p:sp>
      <p:sp>
        <p:nvSpPr>
          <p:cNvPr id="4" name="TextBox 3"/>
          <p:cNvSpPr txBox="1"/>
          <p:nvPr/>
        </p:nvSpPr>
        <p:spPr>
          <a:xfrm>
            <a:off x="304800" y="1513368"/>
            <a:ext cx="6096000" cy="861774"/>
          </a:xfrm>
          <a:prstGeom prst="rect">
            <a:avLst/>
          </a:prstGeom>
          <a:noFill/>
        </p:spPr>
        <p:txBody>
          <a:bodyPr wrap="square" rtlCol="0">
            <a:spAutoFit/>
          </a:bodyPr>
          <a:lstStyle/>
          <a:p>
            <a:pPr marL="285750" indent="-285750">
              <a:buFont typeface="Arial" panose="020B0604020202020204" pitchFamily="34" charset="0"/>
              <a:buChar char="•"/>
            </a:pPr>
            <a:r>
              <a:rPr lang="en-US" dirty="0"/>
              <a:t>b</a:t>
            </a:r>
            <a:r>
              <a:rPr lang="en-US" dirty="0" smtClean="0"/>
              <a:t>order-style</a:t>
            </a:r>
          </a:p>
          <a:p>
            <a:pPr lvl="1"/>
            <a:r>
              <a:rPr lang="en-US" sz="1600" dirty="0">
                <a:latin typeface="Adobe Caslon Pro" pitchFamily="18" charset="0"/>
              </a:rPr>
              <a:t>The border-style property specifies what kind of border to display</a:t>
            </a:r>
            <a:r>
              <a:rPr lang="en-US" sz="1600" dirty="0" smtClean="0">
                <a:latin typeface="Adobe Caslon Pro" pitchFamily="18" charset="0"/>
              </a:rPr>
              <a:t>.</a:t>
            </a:r>
          </a:p>
          <a:p>
            <a:pPr lvl="1"/>
            <a:endParaRPr lang="en-US" sz="1600" dirty="0">
              <a:latin typeface="Adobe Caslon Pro"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36" y="2286000"/>
            <a:ext cx="80581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32802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border-color</a:t>
            </a:r>
            <a:endParaRPr lang="en-US" dirty="0"/>
          </a:p>
        </p:txBody>
      </p:sp>
      <p:sp>
        <p:nvSpPr>
          <p:cNvPr id="4" name="TextBox 3"/>
          <p:cNvSpPr txBox="1"/>
          <p:nvPr/>
        </p:nvSpPr>
        <p:spPr>
          <a:xfrm>
            <a:off x="457200" y="1905000"/>
            <a:ext cx="6096000" cy="615553"/>
          </a:xfrm>
          <a:prstGeom prst="rect">
            <a:avLst/>
          </a:prstGeom>
          <a:noFill/>
        </p:spPr>
        <p:txBody>
          <a:bodyPr wrap="square" rtlCol="0">
            <a:spAutoFit/>
          </a:bodyPr>
          <a:lstStyle/>
          <a:p>
            <a:pPr marL="285750" indent="-285750">
              <a:buFont typeface="Arial" panose="020B0604020202020204" pitchFamily="34" charset="0"/>
              <a:buChar char="•"/>
            </a:pPr>
            <a:r>
              <a:rPr lang="en-US" dirty="0"/>
              <a:t>b</a:t>
            </a:r>
            <a:r>
              <a:rPr lang="en-US" dirty="0" smtClean="0"/>
              <a:t>order-color</a:t>
            </a:r>
          </a:p>
          <a:p>
            <a:pPr lvl="1"/>
            <a:r>
              <a:rPr lang="en-US" sz="1600" dirty="0">
                <a:latin typeface="Adobe Caslon Pro" pitchFamily="18" charset="0"/>
              </a:rPr>
              <a:t>The border-color property is used to set the color of the border. </a:t>
            </a:r>
          </a:p>
        </p:txBody>
      </p:sp>
      <p:sp>
        <p:nvSpPr>
          <p:cNvPr id="3" name="TextBox 2"/>
          <p:cNvSpPr txBox="1"/>
          <p:nvPr/>
        </p:nvSpPr>
        <p:spPr>
          <a:xfrm>
            <a:off x="457200" y="3048000"/>
            <a:ext cx="6096000" cy="1846659"/>
          </a:xfrm>
          <a:prstGeom prst="rect">
            <a:avLst/>
          </a:prstGeom>
          <a:solidFill>
            <a:srgbClr val="92D050"/>
          </a:solidFill>
        </p:spPr>
        <p:txBody>
          <a:bodyPr wrap="square" rtlCol="0">
            <a:spAutoFit/>
          </a:bodyPr>
          <a:lstStyle/>
          <a:p>
            <a:r>
              <a:rPr lang="en-US" sz="2400" dirty="0" smtClean="0"/>
              <a:t>The </a:t>
            </a:r>
            <a:r>
              <a:rPr lang="en-US" sz="2400" dirty="0"/>
              <a:t>color can be set by</a:t>
            </a:r>
            <a:r>
              <a:rPr lang="en-US" sz="2400" dirty="0" smtClean="0"/>
              <a:t>:</a:t>
            </a: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name –  </a:t>
            </a:r>
            <a:r>
              <a:rPr lang="en-US" b="1" dirty="0" smtClean="0">
                <a:solidFill>
                  <a:schemeClr val="bg1"/>
                </a:solidFill>
              </a:rPr>
              <a:t>border-color: red</a:t>
            </a:r>
            <a:r>
              <a:rPr lang="en-US" b="1" dirty="0">
                <a:solidFill>
                  <a:schemeClr val="bg1"/>
                </a:solidFill>
              </a:rPr>
              <a:t>;</a:t>
            </a:r>
          </a:p>
          <a:p>
            <a:pPr marL="742950" lvl="1" indent="-285750">
              <a:buFont typeface="Arial" panose="020B0604020202020204" pitchFamily="34" charset="0"/>
              <a:buChar char="•"/>
            </a:pPr>
            <a:r>
              <a:rPr lang="en-US" dirty="0"/>
              <a:t>RGB </a:t>
            </a:r>
            <a:r>
              <a:rPr lang="en-US" dirty="0" smtClean="0"/>
              <a:t>  – </a:t>
            </a:r>
            <a:r>
              <a:rPr lang="en-US" b="1" dirty="0">
                <a:solidFill>
                  <a:schemeClr val="bg1"/>
                </a:solidFill>
              </a:rPr>
              <a:t>border-color: </a:t>
            </a:r>
            <a:r>
              <a:rPr lang="en-US" b="1" dirty="0" err="1">
                <a:solidFill>
                  <a:schemeClr val="bg1"/>
                </a:solidFill>
              </a:rPr>
              <a:t>rgb</a:t>
            </a:r>
            <a:r>
              <a:rPr lang="en-US" b="1" dirty="0">
                <a:solidFill>
                  <a:schemeClr val="bg1"/>
                </a:solidFill>
              </a:rPr>
              <a:t>(255,0,0</a:t>
            </a:r>
            <a:r>
              <a:rPr lang="en-US" b="1" dirty="0" smtClean="0">
                <a:solidFill>
                  <a:schemeClr val="bg1"/>
                </a:solidFill>
              </a:rPr>
              <a:t>);</a:t>
            </a:r>
            <a:endParaRPr lang="en-US" b="1" dirty="0">
              <a:solidFill>
                <a:schemeClr val="bg1"/>
              </a:solidFill>
            </a:endParaRPr>
          </a:p>
          <a:p>
            <a:pPr marL="742950" lvl="1" indent="-285750">
              <a:buFont typeface="Arial" panose="020B0604020202020204" pitchFamily="34" charset="0"/>
              <a:buChar char="•"/>
            </a:pPr>
            <a:r>
              <a:rPr lang="en-US" dirty="0"/>
              <a:t>Hex </a:t>
            </a:r>
            <a:r>
              <a:rPr lang="en-US" dirty="0" smtClean="0"/>
              <a:t>  – </a:t>
            </a:r>
            <a:r>
              <a:rPr lang="en-US" b="1" dirty="0">
                <a:solidFill>
                  <a:schemeClr val="bg1"/>
                </a:solidFill>
              </a:rPr>
              <a:t>border-color: </a:t>
            </a:r>
            <a:r>
              <a:rPr lang="en-US" b="1" dirty="0" smtClean="0">
                <a:solidFill>
                  <a:schemeClr val="bg1"/>
                </a:solidFill>
              </a:rPr>
              <a:t>#ff0000;</a:t>
            </a:r>
          </a:p>
          <a:p>
            <a:pPr marL="742950" lvl="1" indent="-285750">
              <a:buFont typeface="Arial" panose="020B0604020202020204" pitchFamily="34" charset="0"/>
              <a:buChar char="•"/>
            </a:pPr>
            <a:endParaRPr lang="en-US" b="1" dirty="0" smtClean="0">
              <a:solidFill>
                <a:schemeClr val="bg1"/>
              </a:solidFill>
            </a:endParaRPr>
          </a:p>
        </p:txBody>
      </p:sp>
    </p:spTree>
    <p:extLst>
      <p:ext uri="{BB962C8B-B14F-4D97-AF65-F5344CB8AC3E}">
        <p14:creationId xmlns:p14="http://schemas.microsoft.com/office/powerpoint/2010/main" val="72441735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Border-radius</a:t>
            </a:r>
            <a:endParaRPr lang="en-US" dirty="0"/>
          </a:p>
        </p:txBody>
      </p:sp>
      <p:sp>
        <p:nvSpPr>
          <p:cNvPr id="4" name="TextBox 3"/>
          <p:cNvSpPr txBox="1"/>
          <p:nvPr/>
        </p:nvSpPr>
        <p:spPr>
          <a:xfrm>
            <a:off x="457200" y="1905000"/>
            <a:ext cx="6096000" cy="86177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border-radius</a:t>
            </a:r>
          </a:p>
          <a:p>
            <a:pPr lvl="1"/>
            <a:r>
              <a:rPr lang="en-US" sz="1600" dirty="0">
                <a:latin typeface="Adobe Caslon Pro" pitchFamily="18" charset="0"/>
              </a:rPr>
              <a:t>The border-radius property is used to give curves to the border-edges of the </a:t>
            </a:r>
            <a:r>
              <a:rPr lang="en-US" sz="1600" dirty="0" smtClean="0">
                <a:latin typeface="Adobe Caslon Pro" pitchFamily="18" charset="0"/>
              </a:rPr>
              <a:t>element.</a:t>
            </a:r>
            <a:endParaRPr lang="en-US" sz="1600" dirty="0">
              <a:latin typeface="Adobe Caslon Pro" pitchFamily="18" charset="0"/>
            </a:endParaRPr>
          </a:p>
        </p:txBody>
      </p:sp>
      <p:sp>
        <p:nvSpPr>
          <p:cNvPr id="3" name="TextBox 2"/>
          <p:cNvSpPr txBox="1"/>
          <p:nvPr/>
        </p:nvSpPr>
        <p:spPr>
          <a:xfrm>
            <a:off x="609600" y="3352800"/>
            <a:ext cx="6096000" cy="2031325"/>
          </a:xfrm>
          <a:prstGeom prst="rect">
            <a:avLst/>
          </a:prstGeom>
          <a:solidFill>
            <a:srgbClr val="92D050"/>
          </a:solidFill>
        </p:spPr>
        <p:txBody>
          <a:bodyPr wrap="square" rtlCol="0">
            <a:spAutoFit/>
          </a:bodyPr>
          <a:lstStyle/>
          <a:p>
            <a:r>
              <a:rPr lang="en-US" dirty="0"/>
              <a:t>The border-radius property is a shorthand property for setting the four border-*-radius properties</a:t>
            </a:r>
            <a:r>
              <a:rPr lang="en-US" dirty="0" smtClean="0"/>
              <a:t>.</a:t>
            </a:r>
          </a:p>
          <a:p>
            <a:endParaRPr lang="en-US" dirty="0" smtClean="0"/>
          </a:p>
          <a:p>
            <a:pPr marL="1200150" lvl="2" indent="-285750">
              <a:buFont typeface="Arial" panose="020B0604020202020204" pitchFamily="34" charset="0"/>
              <a:buChar char="•"/>
            </a:pPr>
            <a:r>
              <a:rPr lang="en-US" b="1" dirty="0" smtClean="0">
                <a:solidFill>
                  <a:schemeClr val="bg1"/>
                </a:solidFill>
              </a:rPr>
              <a:t>border-top-left-radius</a:t>
            </a:r>
          </a:p>
          <a:p>
            <a:pPr marL="1200150" lvl="2" indent="-285750">
              <a:buFont typeface="Arial" panose="020B0604020202020204" pitchFamily="34" charset="0"/>
              <a:buChar char="•"/>
            </a:pPr>
            <a:r>
              <a:rPr lang="en-US" b="1" dirty="0">
                <a:solidFill>
                  <a:schemeClr val="bg1"/>
                </a:solidFill>
              </a:rPr>
              <a:t>border-</a:t>
            </a:r>
            <a:r>
              <a:rPr lang="en-US" b="1" dirty="0" smtClean="0">
                <a:solidFill>
                  <a:schemeClr val="bg1"/>
                </a:solidFill>
              </a:rPr>
              <a:t>top-right-radius</a:t>
            </a: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border-</a:t>
            </a:r>
            <a:r>
              <a:rPr lang="en-US" b="1" dirty="0" smtClean="0">
                <a:solidFill>
                  <a:schemeClr val="bg1"/>
                </a:solidFill>
              </a:rPr>
              <a:t>bottom-right-radius</a:t>
            </a:r>
          </a:p>
          <a:p>
            <a:pPr marL="1200150" lvl="2" indent="-285750">
              <a:buFont typeface="Arial" panose="020B0604020202020204" pitchFamily="34" charset="0"/>
              <a:buChar char="•"/>
            </a:pPr>
            <a:r>
              <a:rPr lang="en-US" b="1" dirty="0">
                <a:solidFill>
                  <a:schemeClr val="bg1"/>
                </a:solidFill>
              </a:rPr>
              <a:t>border-</a:t>
            </a:r>
            <a:r>
              <a:rPr lang="en-US" b="1" dirty="0" smtClean="0">
                <a:solidFill>
                  <a:schemeClr val="bg1"/>
                </a:solidFill>
              </a:rPr>
              <a:t>bottom-left-radius</a:t>
            </a:r>
            <a:endParaRPr lang="en-US" b="1" dirty="0">
              <a:solidFill>
                <a:schemeClr val="bg1"/>
              </a:solidFill>
            </a:endParaRPr>
          </a:p>
        </p:txBody>
      </p:sp>
    </p:spTree>
    <p:extLst>
      <p:ext uri="{BB962C8B-B14F-4D97-AF65-F5344CB8AC3E}">
        <p14:creationId xmlns:p14="http://schemas.microsoft.com/office/powerpoint/2010/main" val="4188544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order</a:t>
            </a:r>
            <a:endParaRPr lang="en-US" dirty="0"/>
          </a:p>
        </p:txBody>
      </p:sp>
      <p:sp>
        <p:nvSpPr>
          <p:cNvPr id="3" name="TextBox 2"/>
          <p:cNvSpPr txBox="1"/>
          <p:nvPr/>
        </p:nvSpPr>
        <p:spPr>
          <a:xfrm>
            <a:off x="533400" y="1676400"/>
            <a:ext cx="6096000" cy="2369880"/>
          </a:xfrm>
          <a:prstGeom prst="rect">
            <a:avLst/>
          </a:prstGeom>
          <a:solidFill>
            <a:srgbClr val="92D050"/>
          </a:solidFill>
        </p:spPr>
        <p:txBody>
          <a:bodyPr wrap="square" rtlCol="0">
            <a:spAutoFit/>
          </a:bodyPr>
          <a:lstStyle/>
          <a:p>
            <a:r>
              <a:rPr lang="en-US" dirty="0" smtClean="0"/>
              <a:t>So, to have a border to a div, we need to specify.</a:t>
            </a:r>
          </a:p>
          <a:p>
            <a:endParaRPr lang="en-US" dirty="0" smtClean="0"/>
          </a:p>
          <a:p>
            <a:pPr marL="1200150" lvl="2" indent="-285750">
              <a:buFont typeface="Arial" panose="020B0604020202020204" pitchFamily="34" charset="0"/>
              <a:buChar char="•"/>
            </a:pPr>
            <a:r>
              <a:rPr lang="en-US" sz="1600" dirty="0" smtClean="0">
                <a:solidFill>
                  <a:schemeClr val="bg1"/>
                </a:solidFill>
              </a:rPr>
              <a:t>border-width: 1px;</a:t>
            </a:r>
          </a:p>
          <a:p>
            <a:pPr marL="1200150" lvl="2" indent="-285750">
              <a:buFont typeface="Arial" panose="020B0604020202020204" pitchFamily="34" charset="0"/>
              <a:buChar char="•"/>
            </a:pPr>
            <a:r>
              <a:rPr lang="en-US" sz="1600" dirty="0" smtClean="0">
                <a:solidFill>
                  <a:schemeClr val="bg1"/>
                </a:solidFill>
              </a:rPr>
              <a:t>border-style: dotted;</a:t>
            </a:r>
          </a:p>
          <a:p>
            <a:pPr marL="1200150" lvl="2" indent="-285750">
              <a:buFont typeface="Arial" panose="020B0604020202020204" pitchFamily="34" charset="0"/>
              <a:buChar char="•"/>
            </a:pPr>
            <a:r>
              <a:rPr lang="en-US" sz="1600" dirty="0">
                <a:solidFill>
                  <a:schemeClr val="bg1"/>
                </a:solidFill>
              </a:rPr>
              <a:t>b</a:t>
            </a:r>
            <a:r>
              <a:rPr lang="en-US" sz="1600" dirty="0" smtClean="0">
                <a:solidFill>
                  <a:schemeClr val="bg1"/>
                </a:solidFill>
              </a:rPr>
              <a:t>order-color: blue;</a:t>
            </a:r>
            <a:endParaRPr lang="en-US" sz="1600" dirty="0" smtClean="0"/>
          </a:p>
          <a:p>
            <a:pPr marL="1200150" lvl="2" indent="-285750">
              <a:buFont typeface="Arial" panose="020B0604020202020204" pitchFamily="34" charset="0"/>
              <a:buChar char="•"/>
            </a:pPr>
            <a:r>
              <a:rPr lang="en-US" sz="1600" dirty="0" smtClean="0">
                <a:solidFill>
                  <a:schemeClr val="bg1"/>
                </a:solidFill>
              </a:rPr>
              <a:t>border-top-left-radius: 2px;</a:t>
            </a:r>
          </a:p>
          <a:p>
            <a:pPr marL="1200150" lvl="2" indent="-285750">
              <a:buFont typeface="Arial" panose="020B0604020202020204" pitchFamily="34" charset="0"/>
              <a:buChar char="•"/>
            </a:pPr>
            <a:r>
              <a:rPr lang="en-US" sz="1600" dirty="0" smtClean="0">
                <a:solidFill>
                  <a:schemeClr val="bg1"/>
                </a:solidFill>
              </a:rPr>
              <a:t>border-top-right-radius</a:t>
            </a:r>
            <a:r>
              <a:rPr lang="en-US" sz="1600" dirty="0">
                <a:solidFill>
                  <a:schemeClr val="bg1"/>
                </a:solidFill>
              </a:rPr>
              <a:t> : 2px;</a:t>
            </a:r>
          </a:p>
          <a:p>
            <a:pPr marL="1200150" lvl="2" indent="-285750">
              <a:buFont typeface="Arial" panose="020B0604020202020204" pitchFamily="34" charset="0"/>
              <a:buChar char="•"/>
            </a:pPr>
            <a:r>
              <a:rPr lang="en-US" sz="1600" dirty="0" smtClean="0">
                <a:solidFill>
                  <a:schemeClr val="bg1"/>
                </a:solidFill>
              </a:rPr>
              <a:t>border-bottom-right-radius</a:t>
            </a:r>
            <a:r>
              <a:rPr lang="en-US" sz="1600" dirty="0">
                <a:solidFill>
                  <a:schemeClr val="bg1"/>
                </a:solidFill>
              </a:rPr>
              <a:t> : 2px;</a:t>
            </a:r>
            <a:endParaRPr lang="en-US" sz="1600" dirty="0" smtClean="0">
              <a:solidFill>
                <a:schemeClr val="bg1"/>
              </a:solidFill>
            </a:endParaRPr>
          </a:p>
          <a:p>
            <a:pPr marL="1200150" lvl="2" indent="-285750">
              <a:buFont typeface="Arial" panose="020B0604020202020204" pitchFamily="34" charset="0"/>
              <a:buChar char="•"/>
            </a:pPr>
            <a:r>
              <a:rPr lang="en-US" sz="1600" dirty="0" smtClean="0">
                <a:solidFill>
                  <a:schemeClr val="bg1"/>
                </a:solidFill>
              </a:rPr>
              <a:t>border-bottom-left-radius</a:t>
            </a:r>
            <a:r>
              <a:rPr lang="en-US" sz="1600" dirty="0">
                <a:solidFill>
                  <a:schemeClr val="bg1"/>
                </a:solidFill>
              </a:rPr>
              <a:t> : 2px;</a:t>
            </a:r>
            <a:endParaRPr lang="en-US" dirty="0">
              <a:solidFill>
                <a:schemeClr val="bg1"/>
              </a:solidFill>
            </a:endParaRPr>
          </a:p>
        </p:txBody>
      </p:sp>
      <p:sp>
        <p:nvSpPr>
          <p:cNvPr id="5" name="TextBox 4"/>
          <p:cNvSpPr txBox="1"/>
          <p:nvPr/>
        </p:nvSpPr>
        <p:spPr>
          <a:xfrm>
            <a:off x="533400" y="4419600"/>
            <a:ext cx="6248400" cy="830997"/>
          </a:xfrm>
          <a:prstGeom prst="rect">
            <a:avLst/>
          </a:prstGeom>
          <a:noFill/>
        </p:spPr>
        <p:txBody>
          <a:bodyPr wrap="square" rtlCol="0">
            <a:spAutoFit/>
          </a:bodyPr>
          <a:lstStyle/>
          <a:p>
            <a:r>
              <a:rPr lang="en-US" sz="2400" dirty="0">
                <a:solidFill>
                  <a:srgbClr val="C00000"/>
                </a:solidFill>
              </a:rPr>
              <a:t>Isn’t it tedious to write </a:t>
            </a:r>
            <a:r>
              <a:rPr lang="en-US" sz="2400" dirty="0" smtClean="0">
                <a:solidFill>
                  <a:srgbClr val="C00000"/>
                </a:solidFill>
              </a:rPr>
              <a:t>so </a:t>
            </a:r>
            <a:r>
              <a:rPr lang="en-US" sz="2400" dirty="0">
                <a:solidFill>
                  <a:srgbClr val="C00000"/>
                </a:solidFill>
              </a:rPr>
              <a:t>much of </a:t>
            </a:r>
            <a:r>
              <a:rPr lang="en-US" sz="2400" dirty="0" smtClean="0">
                <a:solidFill>
                  <a:srgbClr val="C00000"/>
                </a:solidFill>
              </a:rPr>
              <a:t>text just </a:t>
            </a:r>
            <a:r>
              <a:rPr lang="en-US" sz="2400" dirty="0">
                <a:solidFill>
                  <a:srgbClr val="C00000"/>
                </a:solidFill>
              </a:rPr>
              <a:t>to have </a:t>
            </a:r>
            <a:r>
              <a:rPr lang="en-US" sz="2400" dirty="0" smtClean="0">
                <a:solidFill>
                  <a:srgbClr val="C00000"/>
                </a:solidFill>
              </a:rPr>
              <a:t>one </a:t>
            </a:r>
            <a:r>
              <a:rPr lang="en-US" sz="2400" dirty="0">
                <a:solidFill>
                  <a:srgbClr val="C00000"/>
                </a:solidFill>
              </a:rPr>
              <a:t>small border ???</a:t>
            </a:r>
          </a:p>
        </p:txBody>
      </p:sp>
    </p:spTree>
    <p:extLst>
      <p:ext uri="{BB962C8B-B14F-4D97-AF65-F5344CB8AC3E}">
        <p14:creationId xmlns:p14="http://schemas.microsoft.com/office/powerpoint/2010/main" val="2359168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a:t>
            </a:r>
            <a:r>
              <a:rPr lang="en-US" smtClean="0"/>
              <a:t>- shorthand</a:t>
            </a:r>
            <a:endParaRPr lang="en-US" dirty="0"/>
          </a:p>
        </p:txBody>
      </p:sp>
      <p:sp>
        <p:nvSpPr>
          <p:cNvPr id="3" name="TextBox 2"/>
          <p:cNvSpPr txBox="1"/>
          <p:nvPr/>
        </p:nvSpPr>
        <p:spPr>
          <a:xfrm>
            <a:off x="533400" y="1676400"/>
            <a:ext cx="6096000" cy="2431435"/>
          </a:xfrm>
          <a:prstGeom prst="rect">
            <a:avLst/>
          </a:prstGeom>
          <a:solidFill>
            <a:srgbClr val="92D050"/>
          </a:solidFill>
        </p:spPr>
        <p:txBody>
          <a:bodyPr wrap="square" rtlCol="0">
            <a:spAutoFit/>
          </a:bodyPr>
          <a:lstStyle/>
          <a:p>
            <a:pPr marL="1200150" lvl="2" indent="-285750">
              <a:buFont typeface="Arial" panose="020B0604020202020204" pitchFamily="34" charset="0"/>
              <a:buChar char="•"/>
            </a:pPr>
            <a:r>
              <a:rPr lang="en-US" sz="1600" strike="sngStrike" dirty="0" smtClean="0">
                <a:solidFill>
                  <a:srgbClr val="FF0000"/>
                </a:solidFill>
              </a:rPr>
              <a:t>border-width: 1px;</a:t>
            </a:r>
          </a:p>
          <a:p>
            <a:pPr marL="1200150" lvl="2" indent="-285750">
              <a:buFont typeface="Arial" panose="020B0604020202020204" pitchFamily="34" charset="0"/>
              <a:buChar char="•"/>
            </a:pPr>
            <a:r>
              <a:rPr lang="en-US" sz="1600" strike="sngStrike" dirty="0" smtClean="0">
                <a:solidFill>
                  <a:srgbClr val="FF0000"/>
                </a:solidFill>
              </a:rPr>
              <a:t>border-style: dotted;</a:t>
            </a:r>
          </a:p>
          <a:p>
            <a:pPr marL="1200150" lvl="2" indent="-285750">
              <a:buFont typeface="Arial" panose="020B0604020202020204" pitchFamily="34" charset="0"/>
              <a:buChar char="•"/>
            </a:pPr>
            <a:r>
              <a:rPr lang="en-US" sz="1600" strike="sngStrike" dirty="0">
                <a:solidFill>
                  <a:srgbClr val="FF0000"/>
                </a:solidFill>
              </a:rPr>
              <a:t>b</a:t>
            </a:r>
            <a:r>
              <a:rPr lang="en-US" sz="1600" strike="sngStrike" dirty="0" smtClean="0">
                <a:solidFill>
                  <a:srgbClr val="FF0000"/>
                </a:solidFill>
              </a:rPr>
              <a:t>order-color: blue;</a:t>
            </a:r>
          </a:p>
          <a:p>
            <a:pPr lvl="3"/>
            <a:r>
              <a:rPr lang="en-US" sz="2000" b="1" dirty="0" smtClean="0">
                <a:solidFill>
                  <a:schemeClr val="bg1"/>
                </a:solidFill>
              </a:rPr>
              <a:t>Border: 1px dotted blue;</a:t>
            </a:r>
            <a:endParaRPr lang="en-US" sz="1600" b="1" dirty="0" smtClean="0">
              <a:solidFill>
                <a:schemeClr val="bg1"/>
              </a:solidFill>
            </a:endParaRPr>
          </a:p>
          <a:p>
            <a:pPr marL="1200150" lvl="2" indent="-285750">
              <a:buFont typeface="Arial" panose="020B0604020202020204" pitchFamily="34" charset="0"/>
              <a:buChar char="•"/>
            </a:pPr>
            <a:r>
              <a:rPr lang="en-US" sz="1600" strike="sngStrike" dirty="0" smtClean="0">
                <a:solidFill>
                  <a:srgbClr val="C00000"/>
                </a:solidFill>
              </a:rPr>
              <a:t>border-top-left-radius: 2px;</a:t>
            </a:r>
          </a:p>
          <a:p>
            <a:pPr marL="1200150" lvl="2" indent="-285750">
              <a:buFont typeface="Arial" panose="020B0604020202020204" pitchFamily="34" charset="0"/>
              <a:buChar char="•"/>
            </a:pPr>
            <a:r>
              <a:rPr lang="en-US" sz="1600" strike="sngStrike" dirty="0" smtClean="0">
                <a:solidFill>
                  <a:srgbClr val="C00000"/>
                </a:solidFill>
              </a:rPr>
              <a:t>border-top-right-radius</a:t>
            </a:r>
            <a:r>
              <a:rPr lang="en-US" sz="1600" strike="sngStrike" dirty="0">
                <a:solidFill>
                  <a:srgbClr val="C00000"/>
                </a:solidFill>
              </a:rPr>
              <a:t> : 2px;</a:t>
            </a:r>
          </a:p>
          <a:p>
            <a:pPr marL="1200150" lvl="2" indent="-285750">
              <a:buFont typeface="Arial" panose="020B0604020202020204" pitchFamily="34" charset="0"/>
              <a:buChar char="•"/>
            </a:pPr>
            <a:r>
              <a:rPr lang="en-US" sz="1600" strike="sngStrike" dirty="0" smtClean="0">
                <a:solidFill>
                  <a:srgbClr val="C00000"/>
                </a:solidFill>
              </a:rPr>
              <a:t>border-bottom-right-radius</a:t>
            </a:r>
            <a:r>
              <a:rPr lang="en-US" sz="1600" strike="sngStrike" dirty="0">
                <a:solidFill>
                  <a:srgbClr val="C00000"/>
                </a:solidFill>
              </a:rPr>
              <a:t> : 2px;</a:t>
            </a:r>
            <a:endParaRPr lang="en-US" sz="1600" strike="sngStrike" dirty="0" smtClean="0">
              <a:solidFill>
                <a:srgbClr val="C00000"/>
              </a:solidFill>
            </a:endParaRPr>
          </a:p>
          <a:p>
            <a:pPr marL="1200150" lvl="2" indent="-285750">
              <a:buFont typeface="Arial" panose="020B0604020202020204" pitchFamily="34" charset="0"/>
              <a:buChar char="•"/>
            </a:pPr>
            <a:r>
              <a:rPr lang="en-US" sz="1600" strike="sngStrike" dirty="0" smtClean="0">
                <a:solidFill>
                  <a:srgbClr val="C00000"/>
                </a:solidFill>
              </a:rPr>
              <a:t>border-bottom-left-radius</a:t>
            </a:r>
            <a:r>
              <a:rPr lang="en-US" sz="1600" strike="sngStrike" dirty="0">
                <a:solidFill>
                  <a:srgbClr val="C00000"/>
                </a:solidFill>
              </a:rPr>
              <a:t> : 2px</a:t>
            </a:r>
            <a:r>
              <a:rPr lang="en-US" sz="1600" strike="sngStrike" dirty="0" smtClean="0">
                <a:solidFill>
                  <a:srgbClr val="C00000"/>
                </a:solidFill>
              </a:rPr>
              <a:t>;</a:t>
            </a:r>
          </a:p>
          <a:p>
            <a:pPr lvl="2"/>
            <a:r>
              <a:rPr lang="en-US" sz="2000" b="1" dirty="0" smtClean="0">
                <a:solidFill>
                  <a:schemeClr val="bg1"/>
                </a:solidFill>
              </a:rPr>
              <a:t>        Border-radius</a:t>
            </a:r>
            <a:r>
              <a:rPr lang="en-US" sz="2000" b="1" dirty="0">
                <a:solidFill>
                  <a:schemeClr val="bg1"/>
                </a:solidFill>
              </a:rPr>
              <a:t>: 2px;</a:t>
            </a:r>
          </a:p>
        </p:txBody>
      </p:sp>
    </p:spTree>
    <p:extLst>
      <p:ext uri="{BB962C8B-B14F-4D97-AF65-F5344CB8AC3E}">
        <p14:creationId xmlns:p14="http://schemas.microsoft.com/office/powerpoint/2010/main" val="255628504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t>
            </a:r>
            <a:r>
              <a:rPr lang="en-US" dirty="0" smtClean="0"/>
              <a:t>ox-shadow</a:t>
            </a:r>
            <a:endParaRPr lang="en-US" dirty="0"/>
          </a:p>
        </p:txBody>
      </p:sp>
      <p:sp>
        <p:nvSpPr>
          <p:cNvPr id="3" name="TextBox 2"/>
          <p:cNvSpPr txBox="1"/>
          <p:nvPr/>
        </p:nvSpPr>
        <p:spPr>
          <a:xfrm>
            <a:off x="1143000" y="2438400"/>
            <a:ext cx="6858000" cy="369332"/>
          </a:xfrm>
          <a:prstGeom prst="rect">
            <a:avLst/>
          </a:prstGeom>
          <a:noFill/>
        </p:spPr>
        <p:txBody>
          <a:bodyPr wrap="square" rtlCol="0">
            <a:spAutoFit/>
          </a:bodyPr>
          <a:lstStyle/>
          <a:p>
            <a:r>
              <a:rPr lang="en-US" dirty="0" smtClean="0"/>
              <a:t>You can give shadows to your  elements to give various effects </a:t>
            </a:r>
            <a:endParaRPr lang="en-US" dirty="0"/>
          </a:p>
        </p:txBody>
      </p:sp>
      <p:sp>
        <p:nvSpPr>
          <p:cNvPr id="4" name="TextBox 3"/>
          <p:cNvSpPr txBox="1"/>
          <p:nvPr/>
        </p:nvSpPr>
        <p:spPr>
          <a:xfrm>
            <a:off x="533400" y="3105090"/>
            <a:ext cx="8763000" cy="400110"/>
          </a:xfrm>
          <a:prstGeom prst="rect">
            <a:avLst/>
          </a:prstGeom>
          <a:noFill/>
        </p:spPr>
        <p:txBody>
          <a:bodyPr wrap="square" rtlCol="0">
            <a:spAutoFit/>
          </a:bodyPr>
          <a:lstStyle/>
          <a:p>
            <a:r>
              <a:rPr lang="en-US" sz="2000" dirty="0">
                <a:solidFill>
                  <a:srgbClr val="0070C0"/>
                </a:solidFill>
              </a:rPr>
              <a:t>b</a:t>
            </a:r>
            <a:r>
              <a:rPr lang="en-US" sz="2000" dirty="0" smtClean="0">
                <a:solidFill>
                  <a:srgbClr val="0070C0"/>
                </a:solidFill>
              </a:rPr>
              <a:t>ox-shadow: </a:t>
            </a:r>
            <a:r>
              <a:rPr lang="en-US" sz="2000" dirty="0" smtClean="0"/>
              <a:t> </a:t>
            </a:r>
            <a:r>
              <a:rPr lang="en-US" sz="2000" dirty="0" smtClean="0">
                <a:solidFill>
                  <a:srgbClr val="C00000"/>
                </a:solidFill>
              </a:rPr>
              <a:t>[shadow-type]  | x-offset  |  y-offset  | blur  |  blur-offset  |  color</a:t>
            </a:r>
          </a:p>
        </p:txBody>
      </p:sp>
      <p:sp>
        <p:nvSpPr>
          <p:cNvPr id="5" name="TextBox 4"/>
          <p:cNvSpPr txBox="1"/>
          <p:nvPr/>
        </p:nvSpPr>
        <p:spPr>
          <a:xfrm>
            <a:off x="1251527" y="3920836"/>
            <a:ext cx="6520873" cy="1754326"/>
          </a:xfrm>
          <a:prstGeom prst="rect">
            <a:avLst/>
          </a:prstGeom>
          <a:noFill/>
        </p:spPr>
        <p:txBody>
          <a:bodyPr wrap="square" rtlCol="0">
            <a:spAutoFit/>
          </a:bodyPr>
          <a:lstStyle/>
          <a:p>
            <a:r>
              <a:rPr lang="en-US" dirty="0" smtClean="0"/>
              <a:t>shadow-type   To specify the type of shadow.</a:t>
            </a:r>
          </a:p>
          <a:p>
            <a:r>
              <a:rPr lang="en-US" dirty="0" smtClean="0"/>
              <a:t>x-offset  	         To position the shadow along the x-axis.</a:t>
            </a:r>
          </a:p>
          <a:p>
            <a:r>
              <a:rPr lang="en-US" dirty="0" smtClean="0"/>
              <a:t>y-offset  	         To </a:t>
            </a:r>
            <a:r>
              <a:rPr lang="en-US" dirty="0"/>
              <a:t>position the shadow along the </a:t>
            </a:r>
            <a:r>
              <a:rPr lang="en-US" dirty="0" smtClean="0"/>
              <a:t>y-axis.</a:t>
            </a:r>
          </a:p>
          <a:p>
            <a:r>
              <a:rPr lang="en-US" dirty="0" smtClean="0"/>
              <a:t>blur                   To set the amount of blur.</a:t>
            </a:r>
          </a:p>
          <a:p>
            <a:r>
              <a:rPr lang="en-US" dirty="0"/>
              <a:t>b</a:t>
            </a:r>
            <a:r>
              <a:rPr lang="en-US" dirty="0" smtClean="0"/>
              <a:t>lur-offset       To </a:t>
            </a:r>
            <a:r>
              <a:rPr lang="en-US" dirty="0"/>
              <a:t>set the </a:t>
            </a:r>
            <a:r>
              <a:rPr lang="en-US" dirty="0" smtClean="0"/>
              <a:t>reach </a:t>
            </a:r>
            <a:r>
              <a:rPr lang="en-US" dirty="0"/>
              <a:t>of blur.</a:t>
            </a:r>
          </a:p>
          <a:p>
            <a:r>
              <a:rPr lang="en-US" dirty="0"/>
              <a:t>c</a:t>
            </a:r>
            <a:r>
              <a:rPr lang="en-US" dirty="0" smtClean="0"/>
              <a:t>olor                 To set the color of the shadow.</a:t>
            </a:r>
            <a:endParaRPr lang="en-US" dirty="0"/>
          </a:p>
        </p:txBody>
      </p:sp>
    </p:spTree>
    <p:extLst>
      <p:ext uri="{BB962C8B-B14F-4D97-AF65-F5344CB8AC3E}">
        <p14:creationId xmlns:p14="http://schemas.microsoft.com/office/powerpoint/2010/main" val="164985831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a:t>
            </a:r>
            <a:endParaRPr lang="en-US" dirty="0"/>
          </a:p>
        </p:txBody>
      </p:sp>
      <p:sp>
        <p:nvSpPr>
          <p:cNvPr id="3" name="TextBox 2"/>
          <p:cNvSpPr txBox="1"/>
          <p:nvPr/>
        </p:nvSpPr>
        <p:spPr>
          <a:xfrm>
            <a:off x="1295400" y="38100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US" dirty="0"/>
          </a:p>
        </p:txBody>
      </p:sp>
      <p:sp>
        <p:nvSpPr>
          <p:cNvPr id="5" name="Rectangle 1"/>
          <p:cNvSpPr>
            <a:spLocks noChangeArrowheads="1"/>
          </p:cNvSpPr>
          <p:nvPr/>
        </p:nvSpPr>
        <p:spPr bwMode="auto">
          <a:xfrm>
            <a:off x="6191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7" name="Text Placeholder 2"/>
          <p:cNvSpPr txBox="1">
            <a:spLocks/>
          </p:cNvSpPr>
          <p:nvPr/>
        </p:nvSpPr>
        <p:spPr>
          <a:xfrm>
            <a:off x="152400" y="2209800"/>
            <a:ext cx="7269162" cy="4724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r>
              <a:rPr lang="en-US" sz="2000" dirty="0" smtClean="0"/>
              <a:t>Translate</a:t>
            </a:r>
          </a:p>
          <a:p>
            <a:pPr marL="228600" indent="0">
              <a:buFont typeface="Arial" panose="020B0604020202020204" pitchFamily="34" charset="0"/>
              <a:buNone/>
              <a:defRPr/>
            </a:pPr>
            <a:r>
              <a:rPr lang="en-US" sz="2000" dirty="0" smtClean="0"/>
              <a:t>	transform: translate(50px,100px);</a:t>
            </a:r>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r>
              <a:rPr lang="en-US" sz="2000" dirty="0" smtClean="0"/>
              <a:t>Rotate</a:t>
            </a:r>
          </a:p>
          <a:p>
            <a:pPr marL="228600" indent="0">
              <a:buFont typeface="Arial" panose="020B0604020202020204" pitchFamily="34" charset="0"/>
              <a:buNone/>
              <a:defRPr/>
            </a:pPr>
            <a:r>
              <a:rPr lang="en-US" sz="2000" dirty="0" smtClean="0"/>
              <a:t>	transform: rotate(30deg);</a:t>
            </a:r>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r>
              <a:rPr lang="en-US" sz="2000" dirty="0" smtClean="0"/>
              <a:t>Scale</a:t>
            </a:r>
          </a:p>
          <a:p>
            <a:pPr marL="228600" indent="0">
              <a:buFont typeface="Arial" panose="020B0604020202020204" pitchFamily="34" charset="0"/>
              <a:buNone/>
              <a:defRPr/>
            </a:pPr>
            <a:r>
              <a:rPr lang="en-US" sz="2000" dirty="0" smtClean="0"/>
              <a:t>	transform: scale(2,4);</a:t>
            </a:r>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endParaRPr lang="en-US" sz="2000" dirty="0"/>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0142" y="2142172"/>
            <a:ext cx="1957192" cy="1670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4286" y="3695700"/>
            <a:ext cx="1865856" cy="163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4953000"/>
            <a:ext cx="1878904"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2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100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barn(inVertical)">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wipe(down)">
                                      <p:cBhvr>
                                        <p:cTn id="16" dur="500"/>
                                        <p:tgtEl>
                                          <p:spTgt spid="7">
                                            <p:txEl>
                                              <p:pRg st="5" end="5"/>
                                            </p:txEl>
                                          </p:spTgt>
                                        </p:tgtEl>
                                      </p:cBhvr>
                                    </p:animEffect>
                                  </p:childTnLst>
                                </p:cTn>
                              </p:par>
                            </p:childTnLst>
                          </p:cTn>
                        </p:par>
                        <p:par>
                          <p:cTn id="17" fill="hold">
                            <p:stCondLst>
                              <p:cond delay="500"/>
                            </p:stCondLst>
                            <p:childTnLst>
                              <p:par>
                                <p:cTn id="18" presetID="16" presetClass="entr" presetSubtype="21" fill="hold" nodeType="afterEffect">
                                  <p:stCondLst>
                                    <p:cond delay="100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barn(inVertical)">
                                      <p:cBhvr>
                                        <p:cTn id="20" dur="500"/>
                                        <p:tgtEl>
                                          <p:spTgt spid="7">
                                            <p:txEl>
                                              <p:pRg st="6" end="6"/>
                                            </p:txEl>
                                          </p:spTgt>
                                        </p:tgtEl>
                                      </p:cBhvr>
                                    </p:animEffect>
                                  </p:childTnLst>
                                </p:cTn>
                              </p:par>
                            </p:childTnLst>
                          </p:cTn>
                        </p:par>
                        <p:par>
                          <p:cTn id="21" fill="hold">
                            <p:stCondLst>
                              <p:cond delay="2000"/>
                            </p:stCondLst>
                            <p:childTnLst>
                              <p:par>
                                <p:cTn id="22" presetID="22" presetClass="entr" presetSubtype="4" fill="hold" nodeType="afterEffect">
                                  <p:stCondLst>
                                    <p:cond delay="100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par>
                          <p:cTn id="25" fill="hold">
                            <p:stCondLst>
                              <p:cond delay="3500"/>
                            </p:stCondLst>
                            <p:childTnLst>
                              <p:par>
                                <p:cTn id="26" presetID="16" presetClass="entr" presetSubtype="21" fill="hold" nodeType="afterEffect">
                                  <p:stCondLst>
                                    <p:cond delay="100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barn(inVertical)">
                                      <p:cBhvr>
                                        <p:cTn id="28" dur="500"/>
                                        <p:tgtEl>
                                          <p:spTgt spid="7">
                                            <p:txEl>
                                              <p:pRg st="10" end="10"/>
                                            </p:txEl>
                                          </p:spTgt>
                                        </p:tgtEl>
                                      </p:cBhvr>
                                    </p:animEffect>
                                  </p:childTnLst>
                                </p:cTn>
                              </p:par>
                            </p:childTnLst>
                          </p:cTn>
                        </p:par>
                        <p:par>
                          <p:cTn id="29" fill="hold">
                            <p:stCondLst>
                              <p:cond delay="5000"/>
                            </p:stCondLst>
                            <p:childTnLst>
                              <p:par>
                                <p:cTn id="30" presetID="42" presetClass="entr" presetSubtype="0" fill="hold" nodeType="after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7000"/>
                            </p:stCondLst>
                            <p:childTnLst>
                              <p:par>
                                <p:cTn id="36" presetID="42" presetClass="entr" presetSubtype="0" fill="hold" nodeType="afterEffect">
                                  <p:stCondLst>
                                    <p:cond delay="10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9000"/>
                            </p:stCondLst>
                            <p:childTnLst>
                              <p:par>
                                <p:cTn id="42" presetID="42" presetClass="entr" presetSubtype="0" fill="hold" nodeType="afterEffect">
                                  <p:stCondLst>
                                    <p:cond delay="100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 Why </a:t>
            </a:r>
            <a:r>
              <a:rPr lang="en-US" dirty="0" err="1" smtClean="0"/>
              <a:t>Css</a:t>
            </a:r>
            <a:r>
              <a:rPr lang="en-US" dirty="0" smtClean="0"/>
              <a:t> ?</a:t>
            </a:r>
          </a:p>
        </p:txBody>
      </p:sp>
      <p:sp>
        <p:nvSpPr>
          <p:cNvPr id="3" name="Text Placeholder 2"/>
          <p:cNvSpPr>
            <a:spLocks noGrp="1"/>
          </p:cNvSpPr>
          <p:nvPr>
            <p:ph type="body" sz="half" idx="2"/>
          </p:nvPr>
        </p:nvSpPr>
        <p:spPr>
          <a:xfrm>
            <a:off x="0" y="1828800"/>
            <a:ext cx="7467600" cy="4724400"/>
          </a:xfrm>
        </p:spPr>
        <p:txBody>
          <a:bodyPr/>
          <a:lstStyle/>
          <a:p>
            <a:pPr>
              <a:defRPr/>
            </a:pPr>
            <a:r>
              <a:rPr lang="en-US" dirty="0"/>
              <a:t>CSS stands for Cascading Style Sheets</a:t>
            </a:r>
            <a:r>
              <a:rPr lang="en-US" dirty="0" smtClean="0"/>
              <a:t>.</a:t>
            </a:r>
            <a:endParaRPr lang="en-US" dirty="0"/>
          </a:p>
          <a:p>
            <a:pPr>
              <a:defRPr/>
            </a:pPr>
            <a:r>
              <a:rPr lang="en-US" dirty="0">
                <a:solidFill>
                  <a:prstClr val="black">
                    <a:lumMod val="75000"/>
                    <a:lumOff val="25000"/>
                  </a:prstClr>
                </a:solidFill>
              </a:rPr>
              <a:t>Styles define how to display HTML elements</a:t>
            </a:r>
            <a:r>
              <a:rPr lang="en-US" dirty="0" smtClean="0">
                <a:solidFill>
                  <a:prstClr val="black">
                    <a:lumMod val="75000"/>
                    <a:lumOff val="25000"/>
                  </a:prstClr>
                </a:solidFill>
              </a:rPr>
              <a:t>.</a:t>
            </a:r>
          </a:p>
          <a:p>
            <a:pPr>
              <a:defRPr/>
            </a:pPr>
            <a:r>
              <a:rPr lang="en-US" dirty="0">
                <a:solidFill>
                  <a:prstClr val="black">
                    <a:lumMod val="75000"/>
                    <a:lumOff val="25000"/>
                  </a:prstClr>
                </a:solidFill>
              </a:rPr>
              <a:t>CSS is used to control the style and layout of Web pages</a:t>
            </a:r>
            <a:r>
              <a:rPr lang="en-US" dirty="0" smtClean="0">
                <a:solidFill>
                  <a:prstClr val="black">
                    <a:lumMod val="75000"/>
                    <a:lumOff val="25000"/>
                  </a:prstClr>
                </a:solidFill>
              </a:rPr>
              <a:t>.</a:t>
            </a:r>
          </a:p>
          <a:p>
            <a:pPr>
              <a:defRPr/>
            </a:pPr>
            <a:r>
              <a:rPr lang="en-US" dirty="0" smtClean="0">
                <a:solidFill>
                  <a:prstClr val="black">
                    <a:lumMod val="75000"/>
                    <a:lumOff val="25000"/>
                  </a:prstClr>
                </a:solidFill>
              </a:rPr>
              <a:t>CSS </a:t>
            </a:r>
            <a:r>
              <a:rPr lang="en-US" dirty="0">
                <a:solidFill>
                  <a:prstClr val="black">
                    <a:lumMod val="75000"/>
                    <a:lumOff val="25000"/>
                  </a:prstClr>
                </a:solidFill>
              </a:rPr>
              <a:t>specifies a priority scheme to determine which style rules apply if more than one rule matches against a particular element. </a:t>
            </a:r>
          </a:p>
          <a:p>
            <a:pPr marL="228600" indent="0" eaLnBrk="1" hangingPunct="1">
              <a:buNone/>
              <a:defRPr/>
            </a:pPr>
            <a:endParaRPr lang="en-US" dirty="0" smtClean="0"/>
          </a:p>
        </p:txBody>
      </p:sp>
    </p:spTree>
    <p:extLst>
      <p:ext uri="{BB962C8B-B14F-4D97-AF65-F5344CB8AC3E}">
        <p14:creationId xmlns:p14="http://schemas.microsoft.com/office/powerpoint/2010/main" val="4292439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a:t>
            </a:r>
            <a:endParaRPr lang="en-US" dirty="0"/>
          </a:p>
        </p:txBody>
      </p:sp>
      <p:sp>
        <p:nvSpPr>
          <p:cNvPr id="3" name="TextBox 2"/>
          <p:cNvSpPr txBox="1"/>
          <p:nvPr/>
        </p:nvSpPr>
        <p:spPr>
          <a:xfrm>
            <a:off x="1295400" y="38100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US" dirty="0"/>
          </a:p>
        </p:txBody>
      </p:sp>
      <p:sp>
        <p:nvSpPr>
          <p:cNvPr id="5" name="Rectangle 1"/>
          <p:cNvSpPr>
            <a:spLocks noChangeArrowheads="1"/>
          </p:cNvSpPr>
          <p:nvPr/>
        </p:nvSpPr>
        <p:spPr bwMode="auto">
          <a:xfrm>
            <a:off x="6191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7" name="Text Placeholder 2"/>
          <p:cNvSpPr txBox="1">
            <a:spLocks/>
          </p:cNvSpPr>
          <p:nvPr/>
        </p:nvSpPr>
        <p:spPr>
          <a:xfrm>
            <a:off x="152400" y="2209800"/>
            <a:ext cx="7269162" cy="47244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endParaRPr lang="en-US" sz="2000" dirty="0"/>
          </a:p>
          <a:p>
            <a:pPr marL="228600" indent="0">
              <a:buFont typeface="Arial" panose="020B0604020202020204" pitchFamily="34" charset="0"/>
              <a:buNone/>
              <a:defRPr/>
            </a:pPr>
            <a:r>
              <a:rPr lang="en-US" sz="2000" dirty="0" smtClean="0"/>
              <a:t>Skew</a:t>
            </a:r>
          </a:p>
          <a:p>
            <a:pPr marL="228600" indent="0">
              <a:buFont typeface="Arial" panose="020B0604020202020204" pitchFamily="34" charset="0"/>
              <a:buNone/>
              <a:defRPr/>
            </a:pPr>
            <a:r>
              <a:rPr lang="en-US" sz="2000" dirty="0" smtClean="0"/>
              <a:t>	transform: skew(30deg,20deg);</a:t>
            </a:r>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endParaRPr lang="en-US" sz="2000" dirty="0"/>
          </a:p>
          <a:p>
            <a:pPr marL="228600" indent="0">
              <a:buFont typeface="Arial" panose="020B0604020202020204" pitchFamily="34" charset="0"/>
              <a:buNone/>
              <a:defRPr/>
            </a:pPr>
            <a:endParaRPr lang="en-US" sz="2000" dirty="0" smtClean="0"/>
          </a:p>
          <a:p>
            <a:pPr marL="228600" indent="0">
              <a:buFont typeface="Arial" panose="020B0604020202020204" pitchFamily="34" charset="0"/>
              <a:buNone/>
              <a:defRPr/>
            </a:pPr>
            <a:r>
              <a:rPr lang="en-US" sz="2000" dirty="0" smtClean="0"/>
              <a:t>Matrix</a:t>
            </a:r>
          </a:p>
          <a:p>
            <a:pPr marL="228600" indent="0">
              <a:buFont typeface="Arial" panose="020B0604020202020204" pitchFamily="34" charset="0"/>
              <a:buNone/>
              <a:defRPr/>
            </a:pPr>
            <a:r>
              <a:rPr lang="en-US" sz="2000" dirty="0" smtClean="0"/>
              <a:t>	transform: </a:t>
            </a:r>
          </a:p>
          <a:p>
            <a:pPr marL="228600" indent="0">
              <a:buFont typeface="Arial" panose="020B0604020202020204" pitchFamily="34" charset="0"/>
              <a:buNone/>
              <a:defRPr/>
            </a:pPr>
            <a:r>
              <a:rPr lang="en-US" sz="2000" dirty="0" smtClean="0"/>
              <a:t>	matrix(0.866,   0.5,   -0.5, 0.866   ,0,0);</a:t>
            </a:r>
            <a:endParaRPr lang="en-US" sz="2000" dirty="0"/>
          </a:p>
        </p:txBody>
      </p:sp>
      <p:pic>
        <p:nvPicPr>
          <p:cNvPr id="11"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72652" y="2286000"/>
            <a:ext cx="2770321" cy="2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4434028"/>
            <a:ext cx="2946469" cy="250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676400" y="5909846"/>
            <a:ext cx="4572000" cy="369332"/>
          </a:xfrm>
          <a:prstGeom prst="rect">
            <a:avLst/>
          </a:prstGeom>
        </p:spPr>
        <p:txBody>
          <a:bodyPr>
            <a:spAutoFit/>
          </a:bodyPr>
          <a:lstStyle/>
          <a:p>
            <a:r>
              <a:rPr lang="en-US" dirty="0">
                <a:solidFill>
                  <a:srgbClr val="002060"/>
                </a:solidFill>
              </a:rPr>
              <a:t>(rotate</a:t>
            </a:r>
            <a:r>
              <a:rPr lang="en-US" dirty="0" smtClean="0">
                <a:solidFill>
                  <a:srgbClr val="002060"/>
                </a:solidFill>
              </a:rPr>
              <a:t>,     scale</a:t>
            </a:r>
            <a:r>
              <a:rPr lang="en-US" dirty="0">
                <a:solidFill>
                  <a:srgbClr val="002060"/>
                </a:solidFill>
              </a:rPr>
              <a:t>, </a:t>
            </a:r>
            <a:r>
              <a:rPr lang="en-US" dirty="0" smtClean="0">
                <a:solidFill>
                  <a:srgbClr val="002060"/>
                </a:solidFill>
              </a:rPr>
              <a:t>   translate,    skew)</a:t>
            </a:r>
            <a:endParaRPr lang="en-US" dirty="0">
              <a:solidFill>
                <a:srgbClr val="002060"/>
              </a:solidFill>
            </a:endParaRPr>
          </a:p>
        </p:txBody>
      </p:sp>
    </p:spTree>
    <p:extLst>
      <p:ext uri="{BB962C8B-B14F-4D97-AF65-F5344CB8AC3E}">
        <p14:creationId xmlns:p14="http://schemas.microsoft.com/office/powerpoint/2010/main" val="23478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par>
                          <p:cTn id="8" fill="hold">
                            <p:stCondLst>
                              <p:cond delay="1500"/>
                            </p:stCondLst>
                            <p:childTnLst>
                              <p:par>
                                <p:cTn id="9" presetID="16" presetClass="entr" presetSubtype="21" fill="hold" nodeType="afterEffect">
                                  <p:stCondLst>
                                    <p:cond delay="100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barn(inVertical)">
                                      <p:cBhvr>
                                        <p:cTn id="11" dur="500"/>
                                        <p:tgtEl>
                                          <p:spTgt spid="7">
                                            <p:txEl>
                                              <p:pRg st="3" end="3"/>
                                            </p:txEl>
                                          </p:spTgt>
                                        </p:tgtEl>
                                      </p:cBhvr>
                                    </p:animEffect>
                                  </p:childTnLst>
                                </p:cTn>
                              </p:par>
                            </p:childTnLst>
                          </p:cTn>
                        </p:par>
                        <p:par>
                          <p:cTn id="12" fill="hold">
                            <p:stCondLst>
                              <p:cond delay="3000"/>
                            </p:stCondLst>
                            <p:childTnLst>
                              <p:par>
                                <p:cTn id="13" presetID="22" presetClass="entr" presetSubtype="4" fill="hold" nodeType="afterEffect">
                                  <p:stCondLst>
                                    <p:cond delay="100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wipe(down)">
                                      <p:cBhvr>
                                        <p:cTn id="15" dur="500"/>
                                        <p:tgtEl>
                                          <p:spTgt spid="7">
                                            <p:txEl>
                                              <p:pRg st="7" end="7"/>
                                            </p:txEl>
                                          </p:spTgt>
                                        </p:tgtEl>
                                      </p:cBhvr>
                                    </p:animEffect>
                                  </p:childTnLst>
                                </p:cTn>
                              </p:par>
                            </p:childTnLst>
                          </p:cTn>
                        </p:par>
                        <p:par>
                          <p:cTn id="16" fill="hold">
                            <p:stCondLst>
                              <p:cond delay="4500"/>
                            </p:stCondLst>
                            <p:childTnLst>
                              <p:par>
                                <p:cTn id="17" presetID="16" presetClass="entr" presetSubtype="21" fill="hold" nodeType="afterEffect">
                                  <p:stCondLst>
                                    <p:cond delay="100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barn(inVertical)">
                                      <p:cBhvr>
                                        <p:cTn id="19" dur="500"/>
                                        <p:tgtEl>
                                          <p:spTgt spid="7">
                                            <p:txEl>
                                              <p:pRg st="8" end="8"/>
                                            </p:txEl>
                                          </p:spTgt>
                                        </p:tgtEl>
                                      </p:cBhvr>
                                    </p:animEffect>
                                  </p:childTnLst>
                                </p:cTn>
                              </p:par>
                              <p:par>
                                <p:cTn id="20" presetID="16" presetClass="entr" presetSubtype="21" fill="hold" nodeType="withEffect">
                                  <p:stCondLst>
                                    <p:cond delay="100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barn(inVertical)">
                                      <p:cBhvr>
                                        <p:cTn id="22" dur="500"/>
                                        <p:tgtEl>
                                          <p:spTgt spid="7">
                                            <p:txEl>
                                              <p:pRg st="9" end="9"/>
                                            </p:txEl>
                                          </p:spTgt>
                                        </p:tgtEl>
                                      </p:cBhvr>
                                    </p:animEffect>
                                  </p:childTnLst>
                                </p:cTn>
                              </p:par>
                            </p:childTnLst>
                          </p:cTn>
                        </p:par>
                        <p:par>
                          <p:cTn id="23" fill="hold">
                            <p:stCondLst>
                              <p:cond delay="6000"/>
                            </p:stCondLst>
                            <p:childTnLst>
                              <p:par>
                                <p:cTn id="24" presetID="42" presetClass="entr" presetSubtype="0" fill="hold" nodeType="afterEffect">
                                  <p:stCondLst>
                                    <p:cond delay="1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par>
                          <p:cTn id="29" fill="hold">
                            <p:stCondLst>
                              <p:cond delay="800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9000"/>
                            </p:stCondLst>
                            <p:childTnLst>
                              <p:par>
                                <p:cTn id="36" presetID="42" presetClass="entr" presetSubtype="0" fill="hold" grpId="0" nodeType="afterEffect">
                                  <p:stCondLst>
                                    <p:cond delay="100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a:t>
            </a:r>
            <a:endParaRPr lang="en-US" dirty="0"/>
          </a:p>
        </p:txBody>
      </p:sp>
      <p:sp>
        <p:nvSpPr>
          <p:cNvPr id="3" name="Rectangle 2"/>
          <p:cNvSpPr/>
          <p:nvPr/>
        </p:nvSpPr>
        <p:spPr>
          <a:xfrm>
            <a:off x="304800" y="2551837"/>
            <a:ext cx="8382000" cy="1200329"/>
          </a:xfrm>
          <a:prstGeom prst="rect">
            <a:avLst/>
          </a:prstGeom>
        </p:spPr>
        <p:txBody>
          <a:bodyPr wrap="square">
            <a:spAutoFit/>
          </a:bodyPr>
          <a:lstStyle/>
          <a:p>
            <a:pPr hangingPunct="0"/>
            <a:r>
              <a:rPr lang="en-US" dirty="0"/>
              <a:t>Transitions allow the values of CSS properties to change over time, essentially providing simple animations. </a:t>
            </a:r>
          </a:p>
          <a:p>
            <a:pPr hangingPunct="0"/>
            <a:r>
              <a:rPr lang="en-US" dirty="0" smtClean="0">
                <a:solidFill>
                  <a:srgbClr val="0070C0"/>
                </a:solidFill>
              </a:rPr>
              <a:t>For </a:t>
            </a:r>
            <a:r>
              <a:rPr lang="en-US" dirty="0">
                <a:solidFill>
                  <a:srgbClr val="0070C0"/>
                </a:solidFill>
              </a:rPr>
              <a:t>example, if a link changes color on hover, you can have it gradually fade from one color to the other, instead of a sudden change</a:t>
            </a:r>
          </a:p>
        </p:txBody>
      </p:sp>
      <p:sp>
        <p:nvSpPr>
          <p:cNvPr id="4" name="Rectangle 3"/>
          <p:cNvSpPr/>
          <p:nvPr/>
        </p:nvSpPr>
        <p:spPr>
          <a:xfrm>
            <a:off x="304800" y="4114800"/>
            <a:ext cx="8305800" cy="2369880"/>
          </a:xfrm>
          <a:prstGeom prst="rect">
            <a:avLst/>
          </a:prstGeom>
        </p:spPr>
        <p:txBody>
          <a:bodyPr wrap="square">
            <a:spAutoFit/>
          </a:bodyPr>
          <a:lstStyle/>
          <a:p>
            <a:r>
              <a:rPr lang="en-US" i="1" dirty="0"/>
              <a:t>Here are the steps to create a simple transition using only CSS:</a:t>
            </a:r>
          </a:p>
          <a:p>
            <a:r>
              <a:rPr lang="en-US" dirty="0"/>
              <a:t> </a:t>
            </a:r>
          </a:p>
          <a:p>
            <a:pPr marL="742950" lvl="1" indent="-285750" hangingPunct="0">
              <a:buFont typeface="Courier New" panose="02070309020205020404" pitchFamily="49" charset="0"/>
              <a:buChar char="o"/>
            </a:pPr>
            <a:r>
              <a:rPr lang="en-US" sz="1600" dirty="0"/>
              <a:t>Declare the original state of the element in the default style declaration. </a:t>
            </a:r>
            <a:endParaRPr lang="en-US" sz="1600" dirty="0" smtClean="0"/>
          </a:p>
          <a:p>
            <a:pPr lvl="0" hangingPunct="0"/>
            <a:endParaRPr lang="en-US" sz="1600" dirty="0"/>
          </a:p>
          <a:p>
            <a:pPr marL="742950" lvl="1" indent="-285750" hangingPunct="0">
              <a:buFont typeface="Courier New" panose="02070309020205020404" pitchFamily="49" charset="0"/>
              <a:buChar char="o"/>
            </a:pPr>
            <a:r>
              <a:rPr lang="en-US" sz="1600" dirty="0"/>
              <a:t>Declare the final state of your transitioned element; for example, in a hover state. </a:t>
            </a:r>
          </a:p>
          <a:p>
            <a:pPr marL="285750" lvl="0" indent="-285750" hangingPunct="0">
              <a:buFont typeface="Courier New" panose="02070309020205020404" pitchFamily="49" charset="0"/>
              <a:buChar char="o"/>
            </a:pPr>
            <a:endParaRPr lang="en-US" sz="1600" dirty="0" smtClean="0"/>
          </a:p>
          <a:p>
            <a:pPr marL="742950" lvl="1" indent="-285750" hangingPunct="0">
              <a:buFont typeface="Courier New" panose="02070309020205020404" pitchFamily="49" charset="0"/>
              <a:buChar char="o"/>
            </a:pPr>
            <a:r>
              <a:rPr lang="en-US" sz="1600" dirty="0" smtClean="0"/>
              <a:t>Include </a:t>
            </a:r>
            <a:r>
              <a:rPr lang="en-US" sz="1600" dirty="0"/>
              <a:t>the transition functions in your default style declaration, using a few different properties: transition-property, transition-</a:t>
            </a:r>
            <a:r>
              <a:rPr lang="en-US" sz="1600" dirty="0" err="1"/>
              <a:t>duration,transition</a:t>
            </a:r>
            <a:r>
              <a:rPr lang="en-US" sz="1600" dirty="0"/>
              <a:t>-timing-function, and transition-delay. </a:t>
            </a:r>
            <a:endParaRPr lang="en-US" dirty="0"/>
          </a:p>
        </p:txBody>
      </p:sp>
    </p:spTree>
    <p:extLst>
      <p:ext uri="{BB962C8B-B14F-4D97-AF65-F5344CB8AC3E}">
        <p14:creationId xmlns:p14="http://schemas.microsoft.com/office/powerpoint/2010/main" val="47079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7850515"/>
              </p:ext>
            </p:extLst>
          </p:nvPr>
        </p:nvGraphicFramePr>
        <p:xfrm>
          <a:off x="710045" y="2895601"/>
          <a:ext cx="7467600" cy="3017520"/>
        </p:xfrm>
        <a:graphic>
          <a:graphicData uri="http://schemas.openxmlformats.org/drawingml/2006/table">
            <a:tbl>
              <a:tblPr firstRow="1" bandRow="1">
                <a:tableStyleId>{5C22544A-7EE6-4342-B048-85BDC9FD1C3A}</a:tableStyleId>
              </a:tblPr>
              <a:tblGrid>
                <a:gridCol w="2240280"/>
                <a:gridCol w="1493520"/>
                <a:gridCol w="1866900"/>
                <a:gridCol w="1866900"/>
              </a:tblGrid>
              <a:tr h="5232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list of properties that can be transitioned: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background-color</a:t>
                      </a:r>
                    </a:p>
                  </a:txBody>
                  <a:tcPr/>
                </a:tc>
                <a:tc>
                  <a:txBody>
                    <a:bodyPr/>
                    <a:lstStyle/>
                    <a:p>
                      <a:r>
                        <a:rPr lang="en-US" dirty="0" smtClean="0"/>
                        <a:t>Left</a:t>
                      </a:r>
                      <a:endParaRPr lang="en-US" dirty="0"/>
                    </a:p>
                  </a:txBody>
                  <a:tcPr/>
                </a:tc>
                <a:tc>
                  <a:txBody>
                    <a:bodyPr/>
                    <a:lstStyle/>
                    <a:p>
                      <a:r>
                        <a:rPr lang="en-US" dirty="0" smtClean="0"/>
                        <a:t>Letter-spacing</a:t>
                      </a:r>
                      <a:endParaRPr lang="en-US" dirty="0"/>
                    </a:p>
                  </a:txBody>
                  <a:tcPr/>
                </a:tc>
                <a:tc>
                  <a:txBody>
                    <a:bodyPr/>
                    <a:lstStyle/>
                    <a:p>
                      <a:r>
                        <a:rPr lang="en-US" dirty="0" smtClean="0"/>
                        <a:t>Text-indent</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background-position </a:t>
                      </a:r>
                    </a:p>
                  </a:txBody>
                  <a:tcPr/>
                </a:tc>
                <a:tc>
                  <a:txBody>
                    <a:bodyPr/>
                    <a:lstStyle/>
                    <a:p>
                      <a:r>
                        <a:rPr lang="en-US" dirty="0" smtClean="0"/>
                        <a:t>Right</a:t>
                      </a:r>
                      <a:endParaRPr lang="en-US" dirty="0"/>
                    </a:p>
                  </a:txBody>
                  <a:tcPr/>
                </a:tc>
                <a:tc>
                  <a:txBody>
                    <a:bodyPr/>
                    <a:lstStyle/>
                    <a:p>
                      <a:r>
                        <a:rPr lang="en-US" dirty="0" smtClean="0"/>
                        <a:t>Vertical-align</a:t>
                      </a:r>
                      <a:endParaRPr lang="en-US" dirty="0"/>
                    </a:p>
                  </a:txBody>
                  <a:tcPr/>
                </a:tc>
                <a:tc>
                  <a:txBody>
                    <a:bodyPr/>
                    <a:lstStyle/>
                    <a:p>
                      <a:r>
                        <a:rPr lang="en-US" dirty="0" smtClean="0"/>
                        <a:t>Text-shadow</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border-color</a:t>
                      </a:r>
                    </a:p>
                  </a:txBody>
                  <a:tcPr/>
                </a:tc>
                <a:tc>
                  <a:txBody>
                    <a:bodyPr/>
                    <a:lstStyle/>
                    <a:p>
                      <a:r>
                        <a:rPr lang="en-US" dirty="0" smtClean="0"/>
                        <a:t>color</a:t>
                      </a:r>
                      <a:endParaRPr lang="en-US" dirty="0"/>
                    </a:p>
                  </a:txBody>
                  <a:tcPr/>
                </a:tc>
                <a:tc>
                  <a:txBody>
                    <a:bodyPr/>
                    <a:lstStyle/>
                    <a:p>
                      <a:r>
                        <a:rPr lang="en-US" dirty="0" smtClean="0"/>
                        <a:t>Visibility</a:t>
                      </a:r>
                      <a:endParaRPr lang="en-US" dirty="0"/>
                    </a:p>
                  </a:txBody>
                  <a:tcPr/>
                </a:tc>
                <a:tc>
                  <a:txBody>
                    <a:bodyPr/>
                    <a:lstStyle/>
                    <a:p>
                      <a:r>
                        <a:rPr lang="en-US" dirty="0" smtClean="0"/>
                        <a:t>Line-height</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border-spacing</a:t>
                      </a:r>
                    </a:p>
                  </a:txBody>
                  <a:tcPr/>
                </a:tc>
                <a:tc>
                  <a:txBody>
                    <a:bodyPr/>
                    <a:lstStyle/>
                    <a:p>
                      <a:r>
                        <a:rPr lang="en-US" dirty="0" smtClean="0"/>
                        <a:t>Font-size</a:t>
                      </a:r>
                      <a:endParaRPr lang="en-US" dirty="0"/>
                    </a:p>
                  </a:txBody>
                  <a:tcPr/>
                </a:tc>
                <a:tc>
                  <a:txBody>
                    <a:bodyPr/>
                    <a:lstStyle/>
                    <a:p>
                      <a:r>
                        <a:rPr lang="en-US" dirty="0" smtClean="0"/>
                        <a:t>Word-spacing</a:t>
                      </a:r>
                      <a:endParaRPr lang="en-US" dirty="0"/>
                    </a:p>
                  </a:txBody>
                  <a:tcPr/>
                </a:tc>
                <a:tc>
                  <a:txBody>
                    <a:bodyPr/>
                    <a:lstStyle/>
                    <a:p>
                      <a:r>
                        <a:rPr lang="en-US" dirty="0" smtClean="0"/>
                        <a:t>Margin</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border-width </a:t>
                      </a:r>
                      <a:endParaRPr lang="en-US" sz="1400" dirty="0" smtClean="0"/>
                    </a:p>
                    <a:p>
                      <a:endParaRPr lang="en-US" dirty="0"/>
                    </a:p>
                  </a:txBody>
                  <a:tcPr/>
                </a:tc>
                <a:tc>
                  <a:txBody>
                    <a:bodyPr/>
                    <a:lstStyle/>
                    <a:p>
                      <a:r>
                        <a:rPr lang="en-US" dirty="0" smtClean="0"/>
                        <a:t>Height</a:t>
                      </a:r>
                      <a:endParaRPr lang="en-US" dirty="0"/>
                    </a:p>
                  </a:txBody>
                  <a:tcPr/>
                </a:tc>
                <a:tc>
                  <a:txBody>
                    <a:bodyPr/>
                    <a:lstStyle/>
                    <a:p>
                      <a:r>
                        <a:rPr lang="en-US" dirty="0" smtClean="0"/>
                        <a:t>Z-index</a:t>
                      </a:r>
                      <a:endParaRPr lang="en-US" dirty="0"/>
                    </a:p>
                  </a:txBody>
                  <a:tcPr/>
                </a:tc>
                <a:tc>
                  <a:txBody>
                    <a:bodyPr/>
                    <a:lstStyle/>
                    <a:p>
                      <a:r>
                        <a:rPr lang="en-US" dirty="0" smtClean="0"/>
                        <a:t>padding</a:t>
                      </a:r>
                      <a:endParaRPr lang="en-US" dirty="0"/>
                    </a:p>
                  </a:txBody>
                  <a:tcPr/>
                </a:tc>
              </a:tr>
              <a:tr h="370840">
                <a:tc>
                  <a:txBody>
                    <a:bodyPr/>
                    <a:lstStyle/>
                    <a:p>
                      <a:r>
                        <a:rPr lang="en-US" dirty="0" smtClean="0"/>
                        <a:t>Top</a:t>
                      </a:r>
                      <a:endParaRPr lang="en-US" dirty="0"/>
                    </a:p>
                  </a:txBody>
                  <a:tcPr/>
                </a:tc>
                <a:tc>
                  <a:txBody>
                    <a:bodyPr/>
                    <a:lstStyle/>
                    <a:p>
                      <a:r>
                        <a:rPr lang="en-US" dirty="0" smtClean="0"/>
                        <a:t>width</a:t>
                      </a:r>
                      <a:endParaRPr lang="en-US" dirty="0"/>
                    </a:p>
                  </a:txBody>
                  <a:tcPr/>
                </a:tc>
                <a:tc>
                  <a:txBody>
                    <a:bodyPr/>
                    <a:lstStyle/>
                    <a:p>
                      <a:r>
                        <a:rPr lang="en-US" dirty="0" smtClean="0"/>
                        <a:t>bottom</a:t>
                      </a:r>
                      <a:endParaRPr lang="en-US" dirty="0"/>
                    </a:p>
                  </a:txBody>
                  <a:tcPr/>
                </a:tc>
                <a:tc>
                  <a:txBody>
                    <a:bodyPr/>
                    <a:lstStyle/>
                    <a:p>
                      <a:r>
                        <a:rPr lang="en-US" dirty="0" smtClean="0"/>
                        <a:t>Opacity</a:t>
                      </a:r>
                      <a:endParaRPr lang="en-US" dirty="0"/>
                    </a:p>
                  </a:txBody>
                  <a:tcPr/>
                </a:tc>
              </a:tr>
            </a:tbl>
          </a:graphicData>
        </a:graphic>
      </p:graphicFrame>
    </p:spTree>
    <p:extLst>
      <p:ext uri="{BB962C8B-B14F-4D97-AF65-F5344CB8AC3E}">
        <p14:creationId xmlns:p14="http://schemas.microsoft.com/office/powerpoint/2010/main" val="3810615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Transition-duration</a:t>
            </a:r>
            <a:endParaRPr 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4417291"/>
            <a:ext cx="4286250" cy="1190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457200" y="2563290"/>
            <a:ext cx="7848600" cy="1200329"/>
          </a:xfrm>
          <a:prstGeom prst="rect">
            <a:avLst/>
          </a:prstGeom>
          <a:noFill/>
        </p:spPr>
        <p:txBody>
          <a:bodyPr wrap="square" rtlCol="0">
            <a:spAutoFit/>
          </a:bodyPr>
          <a:lstStyle/>
          <a:p>
            <a:pPr lvl="0"/>
            <a:r>
              <a:rPr lang="en-US" altLang="en-US" dirty="0">
                <a:latin typeface="Calibri" pitchFamily="34" charset="0"/>
                <a:ea typeface="Times New Roman" pitchFamily="18" charset="0"/>
                <a:cs typeface="Georgia" pitchFamily="18" charset="0"/>
              </a:rPr>
              <a:t>The transition-duration property sets how long the transition will take. You can specify this either in seconds (s) or milliseconds (</a:t>
            </a:r>
            <a:r>
              <a:rPr lang="en-US" altLang="en-US" dirty="0" err="1">
                <a:latin typeface="Calibri" pitchFamily="34" charset="0"/>
                <a:ea typeface="Times New Roman" pitchFamily="18" charset="0"/>
                <a:cs typeface="Georgia" pitchFamily="18" charset="0"/>
              </a:rPr>
              <a:t>ms</a:t>
            </a:r>
            <a:r>
              <a:rPr lang="en-US" altLang="en-US" dirty="0">
                <a:latin typeface="Calibri" pitchFamily="34" charset="0"/>
                <a:ea typeface="Times New Roman" pitchFamily="18" charset="0"/>
                <a:cs typeface="Georgia" pitchFamily="18" charset="0"/>
              </a:rPr>
              <a:t>). We’d like our animation </a:t>
            </a:r>
            <a:r>
              <a:rPr lang="en-US" altLang="en-US" dirty="0" smtClean="0">
                <a:latin typeface="Calibri" pitchFamily="34" charset="0"/>
                <a:ea typeface="Times New Roman" pitchFamily="18" charset="0"/>
                <a:cs typeface="Georgia" pitchFamily="18" charset="0"/>
              </a:rPr>
              <a:t>to be </a:t>
            </a:r>
            <a:r>
              <a:rPr lang="en-US" altLang="en-US" dirty="0">
                <a:latin typeface="Calibri" pitchFamily="34" charset="0"/>
                <a:ea typeface="Times New Roman" pitchFamily="18" charset="0"/>
                <a:cs typeface="Georgia" pitchFamily="18" charset="0"/>
              </a:rPr>
              <a:t>fairly quick, so we’ll specify 0.2 seconds, or 200 milliseconds:</a:t>
            </a:r>
            <a:endParaRPr lang="en-US" altLang="en-US" sz="105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422517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Transition-timing-function</a:t>
            </a:r>
            <a:endParaRPr lang="en-US" dirty="0"/>
          </a:p>
        </p:txBody>
      </p:sp>
      <p:sp>
        <p:nvSpPr>
          <p:cNvPr id="6"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457200" y="2563290"/>
            <a:ext cx="7848600" cy="1477328"/>
          </a:xfrm>
          <a:prstGeom prst="rect">
            <a:avLst/>
          </a:prstGeom>
          <a:noFill/>
        </p:spPr>
        <p:txBody>
          <a:bodyPr wrap="square" rtlCol="0">
            <a:spAutoFit/>
          </a:bodyPr>
          <a:lstStyle/>
          <a:p>
            <a:pPr hangingPunct="0"/>
            <a:r>
              <a:rPr lang="en-US" dirty="0"/>
              <a:t>The transition-timing-function lets you control the pace of the transition in even more granular detail. Do you want your animation to start off slow and get faster, start off fast and end slow</a:t>
            </a:r>
            <a:r>
              <a:rPr lang="en-US" dirty="0" smtClean="0"/>
              <a:t>.</a:t>
            </a:r>
            <a:endParaRPr lang="en-US" dirty="0"/>
          </a:p>
          <a:p>
            <a:r>
              <a:rPr lang="en-US" dirty="0"/>
              <a:t>You can specify one of the key terms </a:t>
            </a:r>
            <a:r>
              <a:rPr lang="en-US" b="1" dirty="0"/>
              <a:t>ease, linear, ease-in, ease-out, or </a:t>
            </a:r>
            <a:r>
              <a:rPr lang="en-US" b="1" dirty="0" err="1"/>
              <a:t>easein</a:t>
            </a:r>
            <a:r>
              <a:rPr lang="en-US" b="1" dirty="0"/>
              <a:t>-out</a:t>
            </a:r>
            <a:r>
              <a:rPr lang="en-US" b="1" dirty="0" smtClean="0"/>
              <a:t>.</a:t>
            </a:r>
            <a:endParaRPr lang="en-US" dirty="0"/>
          </a:p>
          <a:p>
            <a:r>
              <a:rPr lang="en-US" dirty="0"/>
              <a:t>The best way to familiarize yourself with them is to play around and try them all.</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0"/>
            <a:ext cx="51530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Transition-delay</a:t>
            </a:r>
            <a:endParaRPr lang="en-US" dirty="0"/>
          </a:p>
        </p:txBody>
      </p:sp>
      <p:sp>
        <p:nvSpPr>
          <p:cNvPr id="6"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457200" y="2563290"/>
            <a:ext cx="7848600" cy="1200329"/>
          </a:xfrm>
          <a:prstGeom prst="rect">
            <a:avLst/>
          </a:prstGeom>
          <a:noFill/>
        </p:spPr>
        <p:txBody>
          <a:bodyPr wrap="square" rtlCol="0">
            <a:spAutoFit/>
          </a:bodyPr>
          <a:lstStyle/>
          <a:p>
            <a:pPr hangingPunct="0"/>
            <a:r>
              <a:rPr lang="en-US" dirty="0"/>
              <a:t>Finally, by using the transition-delay property, it’s also possible to introduce a delay before the animation begins. Normally, a transition begins immediately, so the default is 0. Include the number of milliseconds (</a:t>
            </a:r>
            <a:r>
              <a:rPr lang="en-US" dirty="0" err="1"/>
              <a:t>ms</a:t>
            </a:r>
            <a:r>
              <a:rPr lang="en-US" dirty="0"/>
              <a:t>) or seconds (s) to delay the transition:</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419600"/>
            <a:ext cx="75247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27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Transition-shorthand</a:t>
            </a:r>
            <a:endParaRPr lang="en-US" dirty="0"/>
          </a:p>
        </p:txBody>
      </p:sp>
      <p:sp>
        <p:nvSpPr>
          <p:cNvPr id="6"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alt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457200" y="2563290"/>
            <a:ext cx="7848600" cy="1200329"/>
          </a:xfrm>
          <a:prstGeom prst="rect">
            <a:avLst/>
          </a:prstGeom>
          <a:noFill/>
        </p:spPr>
        <p:txBody>
          <a:bodyPr wrap="square" rtlCol="0">
            <a:spAutoFit/>
          </a:bodyPr>
          <a:lstStyle/>
          <a:p>
            <a:pPr hangingPunct="0"/>
            <a:r>
              <a:rPr lang="en-US" dirty="0"/>
              <a:t>With four transition properties and three vendor prefixes, you could wind up with 16 lines of CSS for a single transition. </a:t>
            </a:r>
            <a:endParaRPr lang="en-US" dirty="0" smtClean="0"/>
          </a:p>
          <a:p>
            <a:pPr hangingPunct="0"/>
            <a:r>
              <a:rPr lang="en-US" dirty="0" smtClean="0"/>
              <a:t>The </a:t>
            </a:r>
            <a:r>
              <a:rPr lang="en-US" dirty="0"/>
              <a:t>transition property is shorthand for the four transition functions described above</a:t>
            </a:r>
            <a:r>
              <a:rPr lang="en-US" dirty="0" smtClean="0"/>
              <a:t>.</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49592"/>
            <a:ext cx="4267200" cy="2365375"/>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764736"/>
            <a:ext cx="3962400" cy="13350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0" y="3793576"/>
            <a:ext cx="2750753" cy="369332"/>
          </a:xfrm>
          <a:prstGeom prst="rect">
            <a:avLst/>
          </a:prstGeom>
        </p:spPr>
        <p:txBody>
          <a:bodyPr wrap="none">
            <a:spAutoFit/>
          </a:bodyPr>
          <a:lstStyle/>
          <a:p>
            <a:r>
              <a:rPr lang="en-US" i="1" dirty="0" smtClean="0">
                <a:solidFill>
                  <a:srgbClr val="C00000"/>
                </a:solidFill>
              </a:rPr>
              <a:t>Transition-original </a:t>
            </a:r>
            <a:r>
              <a:rPr lang="en-US" i="1" dirty="0">
                <a:solidFill>
                  <a:srgbClr val="C00000"/>
                </a:solidFill>
              </a:rPr>
              <a:t>property</a:t>
            </a:r>
          </a:p>
        </p:txBody>
      </p:sp>
      <p:sp>
        <p:nvSpPr>
          <p:cNvPr id="9" name="Rectangle 8"/>
          <p:cNvSpPr/>
          <p:nvPr/>
        </p:nvSpPr>
        <p:spPr>
          <a:xfrm>
            <a:off x="5267460" y="4326593"/>
            <a:ext cx="3015249" cy="369332"/>
          </a:xfrm>
          <a:prstGeom prst="rect">
            <a:avLst/>
          </a:prstGeom>
        </p:spPr>
        <p:txBody>
          <a:bodyPr wrap="none">
            <a:spAutoFit/>
          </a:bodyPr>
          <a:lstStyle/>
          <a:p>
            <a:r>
              <a:rPr lang="en-US" i="1" dirty="0">
                <a:solidFill>
                  <a:srgbClr val="C00000"/>
                </a:solidFill>
              </a:rPr>
              <a:t>Transition-shorthand property</a:t>
            </a:r>
          </a:p>
        </p:txBody>
      </p:sp>
    </p:spTree>
    <p:extLst>
      <p:ext uri="{BB962C8B-B14F-4D97-AF65-F5344CB8AC3E}">
        <p14:creationId xmlns:p14="http://schemas.microsoft.com/office/powerpoint/2010/main" val="2343809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Transition-shorthand-rule</a:t>
            </a:r>
            <a:endParaRPr lang="en-US" dirty="0"/>
          </a:p>
        </p:txBody>
      </p:sp>
      <p:sp>
        <p:nvSpPr>
          <p:cNvPr id="5" name="Rectangle 4"/>
          <p:cNvSpPr/>
          <p:nvPr/>
        </p:nvSpPr>
        <p:spPr>
          <a:xfrm>
            <a:off x="609600" y="2637395"/>
            <a:ext cx="7620000" cy="646331"/>
          </a:xfrm>
          <a:prstGeom prst="rect">
            <a:avLst/>
          </a:prstGeom>
        </p:spPr>
        <p:txBody>
          <a:bodyPr wrap="square">
            <a:spAutoFit/>
          </a:bodyPr>
          <a:lstStyle/>
          <a:p>
            <a:pPr hangingPunct="0"/>
            <a:r>
              <a:rPr lang="en-US" dirty="0"/>
              <a:t>Note that order of the values is important and must be as follows (though you don’t need to specify all four values):</a:t>
            </a:r>
          </a:p>
        </p:txBody>
      </p:sp>
      <p:sp>
        <p:nvSpPr>
          <p:cNvPr id="8" name="TextBox 7"/>
          <p:cNvSpPr txBox="1"/>
          <p:nvPr/>
        </p:nvSpPr>
        <p:spPr>
          <a:xfrm>
            <a:off x="1676400" y="3886200"/>
            <a:ext cx="3886200" cy="1477328"/>
          </a:xfrm>
          <a:prstGeom prst="rect">
            <a:avLst/>
          </a:prstGeom>
          <a:noFill/>
        </p:spPr>
        <p:txBody>
          <a:bodyPr wrap="square" rtlCol="0">
            <a:spAutoFit/>
          </a:bodyPr>
          <a:lstStyle/>
          <a:p>
            <a:pPr marL="342900" lvl="0" indent="-342900">
              <a:buFont typeface="+mj-lt"/>
              <a:buAutoNum type="arabicPeriod"/>
            </a:pPr>
            <a:r>
              <a:rPr lang="en-US" dirty="0"/>
              <a:t>transition-property </a:t>
            </a:r>
          </a:p>
          <a:p>
            <a:pPr marL="342900" lvl="0" indent="-342900">
              <a:buFont typeface="+mj-lt"/>
              <a:buAutoNum type="arabicPeriod"/>
            </a:pPr>
            <a:r>
              <a:rPr lang="en-US" dirty="0" smtClean="0"/>
              <a:t>transition-duration</a:t>
            </a:r>
          </a:p>
          <a:p>
            <a:pPr marL="342900" indent="-342900">
              <a:buFont typeface="+mj-lt"/>
              <a:buAutoNum type="arabicPeriod"/>
            </a:pPr>
            <a:r>
              <a:rPr lang="en-US" dirty="0" smtClean="0"/>
              <a:t>transition-function</a:t>
            </a:r>
          </a:p>
          <a:p>
            <a:pPr marL="342900" lvl="0" indent="-342900">
              <a:buFont typeface="+mj-lt"/>
              <a:buAutoNum type="arabicPeriod"/>
            </a:pPr>
            <a:r>
              <a:rPr lang="en-US" dirty="0" smtClean="0"/>
              <a:t>transition-delay</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117973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columns</a:t>
            </a:r>
            <a:endParaRPr lang="en-US" dirty="0"/>
          </a:p>
        </p:txBody>
      </p:sp>
      <p:sp>
        <p:nvSpPr>
          <p:cNvPr id="8" name="TextBox 7"/>
          <p:cNvSpPr txBox="1"/>
          <p:nvPr/>
        </p:nvSpPr>
        <p:spPr>
          <a:xfrm>
            <a:off x="762000" y="3200400"/>
            <a:ext cx="8001000" cy="3416320"/>
          </a:xfrm>
          <a:prstGeom prst="rect">
            <a:avLst/>
          </a:prstGeom>
          <a:noFill/>
        </p:spPr>
        <p:txBody>
          <a:bodyPr wrap="square" rtlCol="0">
            <a:spAutoFit/>
          </a:bodyPr>
          <a:lstStyle/>
          <a:p>
            <a:pPr marL="342900" lvl="0" indent="-342900">
              <a:buFont typeface="+mj-lt"/>
              <a:buAutoNum type="arabicPeriod"/>
            </a:pPr>
            <a:r>
              <a:rPr lang="en-US" dirty="0" smtClean="0">
                <a:solidFill>
                  <a:srgbClr val="C00000"/>
                </a:solidFill>
              </a:rPr>
              <a:t>column-width</a:t>
            </a:r>
          </a:p>
          <a:p>
            <a:pPr lvl="1"/>
            <a:r>
              <a:rPr lang="en-US" dirty="0"/>
              <a:t>The column-width property is like having a min-width for your columns. The browser will include as many columns of at least the given width as it can to fill up the </a:t>
            </a:r>
            <a:r>
              <a:rPr lang="en-US" dirty="0" smtClean="0"/>
              <a:t>element</a:t>
            </a:r>
            <a:endParaRPr lang="en-US" dirty="0"/>
          </a:p>
          <a:p>
            <a:pPr marL="342900" lvl="0" indent="-342900">
              <a:buFont typeface="+mj-lt"/>
              <a:buAutoNum type="arabicPeriod"/>
            </a:pPr>
            <a:endParaRPr lang="en-US" dirty="0" smtClean="0"/>
          </a:p>
          <a:p>
            <a:pPr marL="342900" lvl="0" indent="-342900">
              <a:buFont typeface="+mj-lt"/>
              <a:buAutoNum type="arabicPeriod"/>
            </a:pPr>
            <a:r>
              <a:rPr lang="en-US" dirty="0" smtClean="0">
                <a:solidFill>
                  <a:srgbClr val="C00000"/>
                </a:solidFill>
              </a:rPr>
              <a:t>column-gap</a:t>
            </a:r>
          </a:p>
          <a:p>
            <a:pPr lvl="1"/>
            <a:r>
              <a:rPr lang="en-US" dirty="0"/>
              <a:t>The column-gap property specifies the width of the space between </a:t>
            </a:r>
            <a:r>
              <a:rPr lang="en-US" dirty="0" smtClean="0"/>
              <a:t>columns.</a:t>
            </a:r>
            <a:endParaRPr lang="en-US" dirty="0"/>
          </a:p>
          <a:p>
            <a:pPr marL="342900" lvl="0" indent="-342900">
              <a:buFont typeface="+mj-lt"/>
              <a:buAutoNum type="arabicPeriod"/>
            </a:pPr>
            <a:endParaRPr lang="en-US" dirty="0" smtClean="0"/>
          </a:p>
          <a:p>
            <a:pPr marL="342900" lvl="0" indent="-342900">
              <a:buFont typeface="+mj-lt"/>
              <a:buAutoNum type="arabicPeriod"/>
            </a:pPr>
            <a:r>
              <a:rPr lang="en-US" dirty="0" smtClean="0">
                <a:solidFill>
                  <a:srgbClr val="C00000"/>
                </a:solidFill>
              </a:rPr>
              <a:t>column-count</a:t>
            </a:r>
          </a:p>
          <a:p>
            <a:pPr lvl="1"/>
            <a:r>
              <a:rPr lang="en-US" dirty="0"/>
              <a:t>The column-count property specifies the number of columns desired, and the maximum number of columns allowed. The default value of auto means that the element has one column</a:t>
            </a:r>
            <a:r>
              <a:rPr lang="en-US" dirty="0" smtClean="0"/>
              <a:t>.</a:t>
            </a:r>
            <a:endParaRPr lang="en-US" dirty="0"/>
          </a:p>
        </p:txBody>
      </p:sp>
      <p:sp>
        <p:nvSpPr>
          <p:cNvPr id="4" name="Rectangle 3"/>
          <p:cNvSpPr/>
          <p:nvPr/>
        </p:nvSpPr>
        <p:spPr>
          <a:xfrm>
            <a:off x="609600" y="2514600"/>
            <a:ext cx="7848600" cy="646331"/>
          </a:xfrm>
          <a:prstGeom prst="rect">
            <a:avLst/>
          </a:prstGeom>
        </p:spPr>
        <p:txBody>
          <a:bodyPr wrap="square">
            <a:spAutoFit/>
          </a:bodyPr>
          <a:lstStyle/>
          <a:p>
            <a:r>
              <a:rPr lang="en-US" dirty="0"/>
              <a:t>With CSS3 columns, the browser determines when to end one column and begin the next without requiring any extra markup</a:t>
            </a:r>
          </a:p>
        </p:txBody>
      </p:sp>
    </p:spTree>
    <p:extLst>
      <p:ext uri="{BB962C8B-B14F-4D97-AF65-F5344CB8AC3E}">
        <p14:creationId xmlns:p14="http://schemas.microsoft.com/office/powerpoint/2010/main" val="308800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columns</a:t>
            </a:r>
            <a:endParaRPr lang="en-US" dirty="0"/>
          </a:p>
        </p:txBody>
      </p:sp>
      <p:sp>
        <p:nvSpPr>
          <p:cNvPr id="4" name="Rectangle 3"/>
          <p:cNvSpPr/>
          <p:nvPr/>
        </p:nvSpPr>
        <p:spPr>
          <a:xfrm>
            <a:off x="609600" y="2514600"/>
            <a:ext cx="7848600" cy="646331"/>
          </a:xfrm>
          <a:prstGeom prst="rect">
            <a:avLst/>
          </a:prstGeom>
        </p:spPr>
        <p:txBody>
          <a:bodyPr wrap="square">
            <a:spAutoFit/>
          </a:bodyPr>
          <a:lstStyle/>
          <a:p>
            <a:r>
              <a:rPr lang="en-US" dirty="0"/>
              <a:t>With CSS3 columns, the browser determines when to end one column and begin the next without requiring any extra markup</a:t>
            </a:r>
          </a:p>
        </p:txBody>
      </p:sp>
      <p:sp>
        <p:nvSpPr>
          <p:cNvPr id="3" name="Rectangle 2"/>
          <p:cNvSpPr/>
          <p:nvPr/>
        </p:nvSpPr>
        <p:spPr>
          <a:xfrm>
            <a:off x="2787576" y="5074384"/>
            <a:ext cx="3124200" cy="1631216"/>
          </a:xfrm>
          <a:prstGeom prst="rect">
            <a:avLst/>
          </a:prstGeom>
          <a:solidFill>
            <a:schemeClr val="tx2">
              <a:lumMod val="20000"/>
              <a:lumOff val="80000"/>
            </a:schemeClr>
          </a:solidFill>
        </p:spPr>
        <p:txBody>
          <a:bodyPr wrap="square">
            <a:spAutoFit/>
          </a:bodyPr>
          <a:lstStyle/>
          <a:p>
            <a:pPr hangingPunct="0"/>
            <a:r>
              <a:rPr lang="en-US" sz="2000" dirty="0" smtClean="0">
                <a:latin typeface="Angsana New" panose="02020603050405020304" pitchFamily="18" charset="-34"/>
                <a:cs typeface="Angsana New" panose="02020603050405020304" pitchFamily="18" charset="-34"/>
              </a:rPr>
              <a:t>#</a:t>
            </a:r>
            <a:r>
              <a:rPr lang="en-US" sz="2000" dirty="0" err="1" smtClean="0">
                <a:latin typeface="Angsana New" panose="02020603050405020304" pitchFamily="18" charset="-34"/>
                <a:cs typeface="Angsana New" panose="02020603050405020304" pitchFamily="18" charset="-34"/>
              </a:rPr>
              <a:t>articlex</a:t>
            </a:r>
            <a:r>
              <a:rPr lang="en-US" sz="2000" dirty="0" smtClean="0">
                <a:latin typeface="Angsana New" panose="02020603050405020304" pitchFamily="18" charset="-34"/>
                <a:cs typeface="Angsana New" panose="02020603050405020304" pitchFamily="18" charset="-34"/>
              </a:rPr>
              <a:t> {</a:t>
            </a:r>
            <a:r>
              <a:rPr lang="en-US" sz="2000" dirty="0">
                <a:latin typeface="Angsana New" panose="02020603050405020304" pitchFamily="18" charset="-34"/>
                <a:cs typeface="Angsana New" panose="02020603050405020304" pitchFamily="18" charset="-34"/>
              </a:rPr>
              <a:t> </a:t>
            </a:r>
          </a:p>
          <a:p>
            <a:pPr hangingPunct="0"/>
            <a:r>
              <a:rPr lang="en-US" sz="2000" dirty="0">
                <a:latin typeface="Angsana New" panose="02020603050405020304" pitchFamily="18" charset="-34"/>
                <a:cs typeface="Angsana New" panose="02020603050405020304" pitchFamily="18" charset="-34"/>
              </a:rPr>
              <a:t> </a:t>
            </a:r>
            <a:r>
              <a:rPr lang="en-US" sz="2000" dirty="0" smtClean="0">
                <a:latin typeface="Angsana New" panose="02020603050405020304" pitchFamily="18" charset="-34"/>
                <a:cs typeface="Angsana New" panose="02020603050405020304" pitchFamily="18" charset="-34"/>
              </a:rPr>
              <a:t>   -</a:t>
            </a:r>
            <a:r>
              <a:rPr lang="en-US" sz="2000" dirty="0" err="1">
                <a:latin typeface="Angsana New" panose="02020603050405020304" pitchFamily="18" charset="-34"/>
                <a:cs typeface="Angsana New" panose="02020603050405020304" pitchFamily="18" charset="-34"/>
              </a:rPr>
              <a:t>webkit</a:t>
            </a:r>
            <a:r>
              <a:rPr lang="en-US" sz="2000" dirty="0">
                <a:latin typeface="Angsana New" panose="02020603050405020304" pitchFamily="18" charset="-34"/>
                <a:cs typeface="Angsana New" panose="02020603050405020304" pitchFamily="18" charset="-34"/>
              </a:rPr>
              <a:t>-column-gap: 10px; </a:t>
            </a:r>
            <a:endParaRPr lang="en-US" sz="2000" dirty="0" smtClean="0">
              <a:latin typeface="Angsana New" panose="02020603050405020304" pitchFamily="18" charset="-34"/>
              <a:cs typeface="Angsana New" panose="02020603050405020304" pitchFamily="18" charset="-34"/>
            </a:endParaRPr>
          </a:p>
          <a:p>
            <a:pPr hangingPunct="0"/>
            <a:r>
              <a:rPr lang="en-US" sz="2000" dirty="0" smtClean="0">
                <a:latin typeface="Angsana New" panose="02020603050405020304" pitchFamily="18" charset="-34"/>
                <a:cs typeface="Angsana New" panose="02020603050405020304" pitchFamily="18" charset="-34"/>
              </a:rPr>
              <a:t>    -</a:t>
            </a:r>
            <a:r>
              <a:rPr lang="en-US" sz="2000" dirty="0" err="1">
                <a:latin typeface="Angsana New" panose="02020603050405020304" pitchFamily="18" charset="-34"/>
                <a:cs typeface="Angsana New" panose="02020603050405020304" pitchFamily="18" charset="-34"/>
              </a:rPr>
              <a:t>moz</a:t>
            </a:r>
            <a:r>
              <a:rPr lang="en-US" sz="2000" dirty="0">
                <a:latin typeface="Angsana New" panose="02020603050405020304" pitchFamily="18" charset="-34"/>
                <a:cs typeface="Angsana New" panose="02020603050405020304" pitchFamily="18" charset="-34"/>
              </a:rPr>
              <a:t>-column-gap: 10px; </a:t>
            </a:r>
            <a:endParaRPr lang="en-US" sz="2000" dirty="0" smtClean="0">
              <a:latin typeface="Angsana New" panose="02020603050405020304" pitchFamily="18" charset="-34"/>
              <a:cs typeface="Angsana New" panose="02020603050405020304" pitchFamily="18" charset="-34"/>
            </a:endParaRPr>
          </a:p>
          <a:p>
            <a:pPr hangingPunct="0"/>
            <a:r>
              <a:rPr lang="en-US" sz="2000" dirty="0" smtClean="0">
                <a:latin typeface="Angsana New" panose="02020603050405020304" pitchFamily="18" charset="-34"/>
                <a:cs typeface="Angsana New" panose="02020603050405020304" pitchFamily="18" charset="-34"/>
              </a:rPr>
              <a:t>    column-gap</a:t>
            </a:r>
            <a:r>
              <a:rPr lang="en-US" sz="2000" dirty="0">
                <a:latin typeface="Angsana New" panose="02020603050405020304" pitchFamily="18" charset="-34"/>
                <a:cs typeface="Angsana New" panose="02020603050405020304" pitchFamily="18" charset="-34"/>
              </a:rPr>
              <a:t>: 10px</a:t>
            </a:r>
            <a:r>
              <a:rPr lang="en-US" sz="2000" dirty="0" smtClean="0">
                <a:latin typeface="Angsana New" panose="02020603050405020304" pitchFamily="18" charset="-34"/>
                <a:cs typeface="Angsana New" panose="02020603050405020304" pitchFamily="18" charset="-34"/>
              </a:rPr>
              <a:t>;</a:t>
            </a:r>
            <a:endParaRPr lang="en-US" sz="2000" dirty="0">
              <a:latin typeface="Angsana New" panose="02020603050405020304" pitchFamily="18" charset="-34"/>
              <a:cs typeface="Angsana New" panose="02020603050405020304" pitchFamily="18" charset="-34"/>
            </a:endParaRPr>
          </a:p>
          <a:p>
            <a:r>
              <a:rPr lang="en-US" sz="2000" dirty="0">
                <a:latin typeface="Angsana New" panose="02020603050405020304" pitchFamily="18" charset="-34"/>
                <a:cs typeface="Angsana New" panose="02020603050405020304" pitchFamily="18" charset="-34"/>
              </a:rPr>
              <a:t>}</a:t>
            </a:r>
          </a:p>
        </p:txBody>
      </p:sp>
      <p:sp>
        <p:nvSpPr>
          <p:cNvPr id="6" name="Rectangle 5"/>
          <p:cNvSpPr/>
          <p:nvPr/>
        </p:nvSpPr>
        <p:spPr>
          <a:xfrm>
            <a:off x="4692576" y="3200400"/>
            <a:ext cx="2743200" cy="1631216"/>
          </a:xfrm>
          <a:prstGeom prst="rect">
            <a:avLst/>
          </a:prstGeom>
          <a:solidFill>
            <a:schemeClr val="tx2">
              <a:lumMod val="20000"/>
              <a:lumOff val="80000"/>
            </a:schemeClr>
          </a:solidFill>
        </p:spPr>
        <p:txBody>
          <a:bodyPr wrap="square">
            <a:spAutoFit/>
          </a:bodyPr>
          <a:lstStyle/>
          <a:p>
            <a:pPr hangingPunct="0"/>
            <a:r>
              <a:rPr lang="en-US" sz="2000" dirty="0" smtClean="0">
                <a:latin typeface="Angsana New" panose="02020603050405020304" pitchFamily="18" charset="-34"/>
                <a:cs typeface="Angsana New" panose="02020603050405020304" pitchFamily="18" charset="-34"/>
              </a:rPr>
              <a:t>#</a:t>
            </a:r>
            <a:r>
              <a:rPr lang="en-US" sz="2000" dirty="0" err="1" smtClean="0">
                <a:latin typeface="Angsana New" panose="02020603050405020304" pitchFamily="18" charset="-34"/>
                <a:cs typeface="Angsana New" panose="02020603050405020304" pitchFamily="18" charset="-34"/>
              </a:rPr>
              <a:t>articlex</a:t>
            </a:r>
            <a:r>
              <a:rPr lang="en-US" sz="2000" dirty="0" smtClean="0">
                <a:latin typeface="Angsana New" panose="02020603050405020304" pitchFamily="18" charset="-34"/>
                <a:cs typeface="Angsana New" panose="02020603050405020304" pitchFamily="18" charset="-34"/>
              </a:rPr>
              <a:t> {</a:t>
            </a:r>
            <a:r>
              <a:rPr lang="en-US" sz="2000" dirty="0">
                <a:latin typeface="Angsana New" panose="02020603050405020304" pitchFamily="18" charset="-34"/>
                <a:cs typeface="Angsana New" panose="02020603050405020304" pitchFamily="18" charset="-34"/>
              </a:rPr>
              <a:t> </a:t>
            </a:r>
          </a:p>
          <a:p>
            <a:pPr hangingPunct="0"/>
            <a:r>
              <a:rPr lang="en-US" sz="2000" dirty="0">
                <a:latin typeface="Angsana New" panose="02020603050405020304" pitchFamily="18" charset="-34"/>
                <a:cs typeface="Angsana New" panose="02020603050405020304" pitchFamily="18" charset="-34"/>
              </a:rPr>
              <a:t> </a:t>
            </a:r>
            <a:r>
              <a:rPr lang="en-US" sz="2000" dirty="0" smtClean="0">
                <a:latin typeface="Angsana New" panose="02020603050405020304" pitchFamily="18" charset="-34"/>
                <a:cs typeface="Angsana New" panose="02020603050405020304" pitchFamily="18" charset="-34"/>
              </a:rPr>
              <a:t>   -</a:t>
            </a:r>
            <a:r>
              <a:rPr lang="en-US" sz="2000" dirty="0" err="1" smtClean="0">
                <a:latin typeface="Angsana New" panose="02020603050405020304" pitchFamily="18" charset="-34"/>
                <a:cs typeface="Angsana New" panose="02020603050405020304" pitchFamily="18" charset="-34"/>
              </a:rPr>
              <a:t>webkit</a:t>
            </a:r>
            <a:r>
              <a:rPr lang="en-US" sz="2000" dirty="0" smtClean="0">
                <a:latin typeface="Angsana New" panose="02020603050405020304" pitchFamily="18" charset="-34"/>
                <a:cs typeface="Angsana New" panose="02020603050405020304" pitchFamily="18" charset="-34"/>
              </a:rPr>
              <a:t>-column-count: 3; </a:t>
            </a:r>
          </a:p>
          <a:p>
            <a:pPr hangingPunct="0"/>
            <a:r>
              <a:rPr lang="en-US" sz="2000" dirty="0" smtClean="0">
                <a:latin typeface="Angsana New" panose="02020603050405020304" pitchFamily="18" charset="-34"/>
                <a:cs typeface="Angsana New" panose="02020603050405020304" pitchFamily="18" charset="-34"/>
              </a:rPr>
              <a:t>    -</a:t>
            </a:r>
            <a:r>
              <a:rPr lang="en-US" sz="2000" dirty="0" err="1" smtClean="0">
                <a:latin typeface="Angsana New" panose="02020603050405020304" pitchFamily="18" charset="-34"/>
                <a:cs typeface="Angsana New" panose="02020603050405020304" pitchFamily="18" charset="-34"/>
              </a:rPr>
              <a:t>moz</a:t>
            </a:r>
            <a:r>
              <a:rPr lang="en-US" sz="2000" dirty="0" smtClean="0">
                <a:latin typeface="Angsana New" panose="02020603050405020304" pitchFamily="18" charset="-34"/>
                <a:cs typeface="Angsana New" panose="02020603050405020304" pitchFamily="18" charset="-34"/>
              </a:rPr>
              <a:t>-column-</a:t>
            </a:r>
            <a:r>
              <a:rPr lang="en-US" sz="2000" dirty="0">
                <a:latin typeface="Angsana New" panose="02020603050405020304" pitchFamily="18" charset="-34"/>
                <a:cs typeface="Angsana New" panose="02020603050405020304" pitchFamily="18" charset="-34"/>
              </a:rPr>
              <a:t>count</a:t>
            </a:r>
            <a:r>
              <a:rPr lang="en-US" sz="2000" dirty="0" smtClean="0">
                <a:latin typeface="Angsana New" panose="02020603050405020304" pitchFamily="18" charset="-34"/>
                <a:cs typeface="Angsana New" panose="02020603050405020304" pitchFamily="18" charset="-34"/>
              </a:rPr>
              <a:t>: 3; </a:t>
            </a:r>
          </a:p>
          <a:p>
            <a:pPr hangingPunct="0"/>
            <a:r>
              <a:rPr lang="en-US" sz="2000" dirty="0" smtClean="0">
                <a:latin typeface="Angsana New" panose="02020603050405020304" pitchFamily="18" charset="-34"/>
                <a:cs typeface="Angsana New" panose="02020603050405020304" pitchFamily="18" charset="-34"/>
              </a:rPr>
              <a:t>    column-</a:t>
            </a:r>
            <a:r>
              <a:rPr lang="en-US" sz="2000" dirty="0">
                <a:latin typeface="Angsana New" panose="02020603050405020304" pitchFamily="18" charset="-34"/>
                <a:cs typeface="Angsana New" panose="02020603050405020304" pitchFamily="18" charset="-34"/>
              </a:rPr>
              <a:t>count</a:t>
            </a:r>
            <a:r>
              <a:rPr lang="en-US" sz="2000" dirty="0" smtClean="0">
                <a:latin typeface="Angsana New" panose="02020603050405020304" pitchFamily="18" charset="-34"/>
                <a:cs typeface="Angsana New" panose="02020603050405020304" pitchFamily="18" charset="-34"/>
              </a:rPr>
              <a:t>: 3;</a:t>
            </a:r>
            <a:endParaRPr lang="en-US" sz="2000" dirty="0">
              <a:latin typeface="Angsana New" panose="02020603050405020304" pitchFamily="18" charset="-34"/>
              <a:cs typeface="Angsana New" panose="02020603050405020304" pitchFamily="18" charset="-34"/>
            </a:endParaRPr>
          </a:p>
          <a:p>
            <a:r>
              <a:rPr lang="en-US" sz="2000" dirty="0">
                <a:latin typeface="Angsana New" panose="02020603050405020304" pitchFamily="18" charset="-34"/>
                <a:cs typeface="Angsana New" panose="02020603050405020304" pitchFamily="18" charset="-34"/>
              </a:rPr>
              <a:t>}</a:t>
            </a:r>
          </a:p>
        </p:txBody>
      </p:sp>
      <p:sp>
        <p:nvSpPr>
          <p:cNvPr id="7" name="Rectangle 6"/>
          <p:cNvSpPr/>
          <p:nvPr/>
        </p:nvSpPr>
        <p:spPr>
          <a:xfrm>
            <a:off x="1219200" y="3211158"/>
            <a:ext cx="2711375" cy="1631216"/>
          </a:xfrm>
          <a:prstGeom prst="rect">
            <a:avLst/>
          </a:prstGeom>
          <a:solidFill>
            <a:schemeClr val="tx2">
              <a:lumMod val="20000"/>
              <a:lumOff val="80000"/>
            </a:schemeClr>
          </a:solidFill>
        </p:spPr>
        <p:txBody>
          <a:bodyPr wrap="square">
            <a:spAutoFit/>
          </a:bodyPr>
          <a:lstStyle/>
          <a:p>
            <a:pPr hangingPunct="0"/>
            <a:r>
              <a:rPr lang="en-US" sz="2000" dirty="0">
                <a:latin typeface="Angsana New" panose="02020603050405020304" pitchFamily="18" charset="-34"/>
                <a:cs typeface="Angsana New" panose="02020603050405020304" pitchFamily="18" charset="-34"/>
              </a:rPr>
              <a:t>#</a:t>
            </a:r>
            <a:r>
              <a:rPr lang="en-US" sz="2000" dirty="0" err="1">
                <a:latin typeface="Angsana New" panose="02020603050405020304" pitchFamily="18" charset="-34"/>
                <a:cs typeface="Angsana New" panose="02020603050405020304" pitchFamily="18" charset="-34"/>
              </a:rPr>
              <a:t>articlex</a:t>
            </a:r>
            <a:r>
              <a:rPr lang="en-US" sz="2000" dirty="0">
                <a:latin typeface="Angsana New" panose="02020603050405020304" pitchFamily="18" charset="-34"/>
                <a:cs typeface="Angsana New" panose="02020603050405020304" pitchFamily="18" charset="-34"/>
              </a:rPr>
              <a:t> { </a:t>
            </a:r>
          </a:p>
          <a:p>
            <a:pPr hangingPunct="0"/>
            <a:r>
              <a:rPr lang="en-US" sz="2000" dirty="0">
                <a:latin typeface="Angsana New" panose="02020603050405020304" pitchFamily="18" charset="-34"/>
                <a:cs typeface="Angsana New" panose="02020603050405020304" pitchFamily="18" charset="-34"/>
              </a:rPr>
              <a:t>    -</a:t>
            </a:r>
            <a:r>
              <a:rPr lang="en-US" sz="2000" dirty="0" err="1">
                <a:latin typeface="Angsana New" panose="02020603050405020304" pitchFamily="18" charset="-34"/>
                <a:cs typeface="Angsana New" panose="02020603050405020304" pitchFamily="18" charset="-34"/>
              </a:rPr>
              <a:t>webkit</a:t>
            </a:r>
            <a:r>
              <a:rPr lang="en-US" sz="2000" dirty="0">
                <a:latin typeface="Angsana New" panose="02020603050405020304" pitchFamily="18" charset="-34"/>
                <a:cs typeface="Angsana New" panose="02020603050405020304" pitchFamily="18" charset="-34"/>
              </a:rPr>
              <a:t>-column-width: 150px; </a:t>
            </a:r>
          </a:p>
          <a:p>
            <a:pPr hangingPunct="0"/>
            <a:r>
              <a:rPr lang="en-US" sz="2000" dirty="0">
                <a:latin typeface="Angsana New" panose="02020603050405020304" pitchFamily="18" charset="-34"/>
                <a:cs typeface="Angsana New" panose="02020603050405020304" pitchFamily="18" charset="-34"/>
              </a:rPr>
              <a:t>    -</a:t>
            </a:r>
            <a:r>
              <a:rPr lang="en-US" sz="2000" dirty="0" err="1">
                <a:latin typeface="Angsana New" panose="02020603050405020304" pitchFamily="18" charset="-34"/>
                <a:cs typeface="Angsana New" panose="02020603050405020304" pitchFamily="18" charset="-34"/>
              </a:rPr>
              <a:t>moz</a:t>
            </a:r>
            <a:r>
              <a:rPr lang="en-US" sz="2000" dirty="0">
                <a:latin typeface="Angsana New" panose="02020603050405020304" pitchFamily="18" charset="-34"/>
                <a:cs typeface="Angsana New" panose="02020603050405020304" pitchFamily="18" charset="-34"/>
              </a:rPr>
              <a:t>-column-width: 150px; </a:t>
            </a:r>
          </a:p>
          <a:p>
            <a:pPr hangingPunct="0"/>
            <a:r>
              <a:rPr lang="en-US" sz="2000" dirty="0">
                <a:latin typeface="Angsana New" panose="02020603050405020304" pitchFamily="18" charset="-34"/>
                <a:cs typeface="Angsana New" panose="02020603050405020304" pitchFamily="18" charset="-34"/>
              </a:rPr>
              <a:t>    column-width: 150px;</a:t>
            </a:r>
          </a:p>
          <a:p>
            <a:pPr hangingPunct="0"/>
            <a:r>
              <a:rPr lang="en-US" sz="2000" dirty="0">
                <a:latin typeface="Angsana New" panose="02020603050405020304" pitchFamily="18" charset="-34"/>
                <a:cs typeface="Angsana New" panose="02020603050405020304" pitchFamily="18" charset="-34"/>
              </a:rPr>
              <a:t>}</a:t>
            </a:r>
          </a:p>
        </p:txBody>
      </p:sp>
    </p:spTree>
    <p:extLst>
      <p:ext uri="{BB962C8B-B14F-4D97-AF65-F5344CB8AC3E}">
        <p14:creationId xmlns:p14="http://schemas.microsoft.com/office/powerpoint/2010/main" val="43896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CSS</a:t>
            </a:r>
            <a:endParaRPr lang="en-US" dirty="0"/>
          </a:p>
        </p:txBody>
      </p:sp>
      <p:graphicFrame>
        <p:nvGraphicFramePr>
          <p:cNvPr id="4" name="Diagram 3"/>
          <p:cNvGraphicFramePr/>
          <p:nvPr>
            <p:extLst>
              <p:ext uri="{D42A27DB-BD31-4B8C-83A1-F6EECF244321}">
                <p14:modId xmlns:p14="http://schemas.microsoft.com/office/powerpoint/2010/main" val="3477697503"/>
              </p:ext>
            </p:extLst>
          </p:nvPr>
        </p:nvGraphicFramePr>
        <p:xfrm>
          <a:off x="914400" y="1676400"/>
          <a:ext cx="6096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8082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657350" y="5043488"/>
            <a:ext cx="7258050" cy="566737"/>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smtClean="0"/>
              <a:t>Thank You!</a:t>
            </a:r>
          </a:p>
        </p:txBody>
      </p:sp>
    </p:spTree>
    <p:extLst>
      <p:ext uri="{BB962C8B-B14F-4D97-AF65-F5344CB8AC3E}">
        <p14:creationId xmlns:p14="http://schemas.microsoft.com/office/powerpoint/2010/main" val="14709932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a:t>Selectors</a:t>
            </a:r>
          </a:p>
        </p:txBody>
      </p:sp>
      <p:sp>
        <p:nvSpPr>
          <p:cNvPr id="4" name="TextBox 3"/>
          <p:cNvSpPr txBox="1"/>
          <p:nvPr/>
        </p:nvSpPr>
        <p:spPr>
          <a:xfrm>
            <a:off x="1219200" y="2743200"/>
            <a:ext cx="4953000" cy="369332"/>
          </a:xfrm>
          <a:prstGeom prst="rect">
            <a:avLst/>
          </a:prstGeom>
          <a:noFill/>
        </p:spPr>
        <p:txBody>
          <a:bodyPr wrap="square" rtlCol="0">
            <a:spAutoFit/>
          </a:bodyPr>
          <a:lstStyle/>
          <a:p>
            <a:r>
              <a:rPr lang="en-US" dirty="0" smtClean="0"/>
              <a:t>body             { margin:  10px 20px; }</a:t>
            </a:r>
            <a:endParaRPr lang="en-US" dirty="0"/>
          </a:p>
        </p:txBody>
      </p:sp>
      <p:cxnSp>
        <p:nvCxnSpPr>
          <p:cNvPr id="6" name="Straight Arrow Connector 5"/>
          <p:cNvCxnSpPr/>
          <p:nvPr/>
        </p:nvCxnSpPr>
        <p:spPr>
          <a:xfrm flipV="1">
            <a:off x="1524000" y="3112532"/>
            <a:ext cx="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2884052" y="3112532"/>
            <a:ext cx="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flipV="1">
            <a:off x="3695700" y="3118182"/>
            <a:ext cx="1905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V="1">
            <a:off x="3932382" y="3118182"/>
            <a:ext cx="228600" cy="6801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069486" y="3859154"/>
            <a:ext cx="948658" cy="369332"/>
          </a:xfrm>
          <a:prstGeom prst="rect">
            <a:avLst/>
          </a:prstGeom>
          <a:noFill/>
        </p:spPr>
        <p:txBody>
          <a:bodyPr wrap="none" rtlCol="0">
            <a:spAutoFit/>
          </a:bodyPr>
          <a:lstStyle/>
          <a:p>
            <a:r>
              <a:rPr lang="en-US" dirty="0" smtClean="0"/>
              <a:t>Selector</a:t>
            </a:r>
            <a:endParaRPr lang="en-US" dirty="0"/>
          </a:p>
        </p:txBody>
      </p:sp>
      <p:sp>
        <p:nvSpPr>
          <p:cNvPr id="15" name="TextBox 14"/>
          <p:cNvSpPr txBox="1"/>
          <p:nvPr/>
        </p:nvSpPr>
        <p:spPr>
          <a:xfrm>
            <a:off x="2407146" y="3856842"/>
            <a:ext cx="1000082" cy="369332"/>
          </a:xfrm>
          <a:prstGeom prst="rect">
            <a:avLst/>
          </a:prstGeom>
          <a:noFill/>
        </p:spPr>
        <p:txBody>
          <a:bodyPr wrap="none" rtlCol="0">
            <a:spAutoFit/>
          </a:bodyPr>
          <a:lstStyle/>
          <a:p>
            <a:r>
              <a:rPr lang="en-US" dirty="0" smtClean="0"/>
              <a:t>Property</a:t>
            </a:r>
            <a:endParaRPr lang="en-US" dirty="0"/>
          </a:p>
        </p:txBody>
      </p:sp>
      <p:sp>
        <p:nvSpPr>
          <p:cNvPr id="16" name="TextBox 15"/>
          <p:cNvSpPr txBox="1"/>
          <p:nvPr/>
        </p:nvSpPr>
        <p:spPr>
          <a:xfrm>
            <a:off x="3594104" y="3867728"/>
            <a:ext cx="704039" cy="369332"/>
          </a:xfrm>
          <a:prstGeom prst="rect">
            <a:avLst/>
          </a:prstGeom>
          <a:noFill/>
        </p:spPr>
        <p:txBody>
          <a:bodyPr wrap="none" rtlCol="0">
            <a:spAutoFit/>
          </a:bodyPr>
          <a:lstStyle/>
          <a:p>
            <a:r>
              <a:rPr lang="en-US" dirty="0" smtClean="0"/>
              <a:t>Value</a:t>
            </a:r>
            <a:endParaRPr lang="en-US" dirty="0"/>
          </a:p>
        </p:txBody>
      </p:sp>
      <p:sp>
        <p:nvSpPr>
          <p:cNvPr id="17" name="Left Brace 16"/>
          <p:cNvSpPr/>
          <p:nvPr/>
        </p:nvSpPr>
        <p:spPr>
          <a:xfrm rot="5400000">
            <a:off x="3312276" y="1545765"/>
            <a:ext cx="366568" cy="1961920"/>
          </a:xfrm>
          <a:prstGeom prst="leftBrace">
            <a:avLst>
              <a:gd name="adj1" fmla="val 8333"/>
              <a:gd name="adj2" fmla="val 50471"/>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8" name="TextBox 17"/>
          <p:cNvSpPr txBox="1"/>
          <p:nvPr/>
        </p:nvSpPr>
        <p:spPr>
          <a:xfrm>
            <a:off x="2895600" y="1999672"/>
            <a:ext cx="1261436" cy="369332"/>
          </a:xfrm>
          <a:prstGeom prst="rect">
            <a:avLst/>
          </a:prstGeom>
          <a:noFill/>
        </p:spPr>
        <p:txBody>
          <a:bodyPr wrap="none" rtlCol="0">
            <a:spAutoFit/>
          </a:bodyPr>
          <a:lstStyle/>
          <a:p>
            <a:r>
              <a:rPr lang="en-US" dirty="0" smtClean="0"/>
              <a:t>Declaration</a:t>
            </a:r>
            <a:endParaRPr lang="en-US" dirty="0"/>
          </a:p>
        </p:txBody>
      </p:sp>
      <p:sp>
        <p:nvSpPr>
          <p:cNvPr id="20" name="TextBox 19"/>
          <p:cNvSpPr txBox="1"/>
          <p:nvPr/>
        </p:nvSpPr>
        <p:spPr>
          <a:xfrm>
            <a:off x="533400" y="4976336"/>
            <a:ext cx="1250150"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Class</a:t>
            </a:r>
          </a:p>
          <a:p>
            <a:pPr marL="285750" indent="-285750">
              <a:buFont typeface="Arial" panose="020B0604020202020204" pitchFamily="34" charset="0"/>
              <a:buChar char="•"/>
            </a:pPr>
            <a:r>
              <a:rPr lang="en-US" dirty="0" smtClean="0"/>
              <a:t>Element</a:t>
            </a:r>
          </a:p>
        </p:txBody>
      </p:sp>
      <p:sp>
        <p:nvSpPr>
          <p:cNvPr id="21" name="TextBox 20"/>
          <p:cNvSpPr txBox="1"/>
          <p:nvPr/>
        </p:nvSpPr>
        <p:spPr>
          <a:xfrm>
            <a:off x="304800" y="4632040"/>
            <a:ext cx="1828800" cy="369332"/>
          </a:xfrm>
          <a:prstGeom prst="rect">
            <a:avLst/>
          </a:prstGeom>
          <a:noFill/>
        </p:spPr>
        <p:txBody>
          <a:bodyPr wrap="square" rtlCol="0">
            <a:spAutoFit/>
          </a:bodyPr>
          <a:lstStyle/>
          <a:p>
            <a:r>
              <a:rPr lang="en-US" dirty="0" smtClean="0"/>
              <a:t>Selectors</a:t>
            </a:r>
            <a:endParaRPr lang="en-US" dirty="0"/>
          </a:p>
        </p:txBody>
      </p:sp>
    </p:spTree>
    <p:extLst>
      <p:ext uri="{BB962C8B-B14F-4D97-AF65-F5344CB8AC3E}">
        <p14:creationId xmlns:p14="http://schemas.microsoft.com/office/powerpoint/2010/main" val="3259702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xEl>
                                              <p:pRg st="1" end="1"/>
                                            </p:txEl>
                                          </p:spTgt>
                                        </p:tgtEl>
                                        <p:attrNameLst>
                                          <p:attrName>style.visibility</p:attrName>
                                        </p:attrNameLst>
                                      </p:cBhvr>
                                      <p:to>
                                        <p:strVal val="visible"/>
                                      </p:to>
                                    </p:set>
                                    <p:animEffect transition="in" filter="fade">
                                      <p:cBhvr>
                                        <p:cTn id="57" dur="500"/>
                                        <p:tgtEl>
                                          <p:spTgt spid="20">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xEl>
                                              <p:pRg st="2" end="2"/>
                                            </p:txEl>
                                          </p:spTgt>
                                        </p:tgtEl>
                                        <p:attrNameLst>
                                          <p:attrName>style.visibility</p:attrName>
                                        </p:attrNameLst>
                                      </p:cBhvr>
                                      <p:to>
                                        <p:strVal val="visible"/>
                                      </p:to>
                                    </p:set>
                                    <p:animEffect transition="in" filter="fade">
                                      <p:cBhvr>
                                        <p:cTn id="6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7" grpId="0" animBg="1"/>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4" name="TextBox 3"/>
          <p:cNvSpPr txBox="1"/>
          <p:nvPr/>
        </p:nvSpPr>
        <p:spPr>
          <a:xfrm>
            <a:off x="685800" y="1828800"/>
            <a:ext cx="4953000" cy="369332"/>
          </a:xfrm>
          <a:prstGeom prst="rect">
            <a:avLst/>
          </a:prstGeom>
          <a:noFill/>
        </p:spPr>
        <p:txBody>
          <a:bodyPr wrap="square" rtlCol="0">
            <a:spAutoFit/>
          </a:bodyPr>
          <a:lstStyle/>
          <a:p>
            <a:r>
              <a:rPr lang="en-US" dirty="0" smtClean="0"/>
              <a:t>body                            { margin:  10px 20px; }</a:t>
            </a:r>
            <a:endParaRPr lang="en-US" dirty="0"/>
          </a:p>
        </p:txBody>
      </p:sp>
      <p:sp>
        <p:nvSpPr>
          <p:cNvPr id="19" name="TextBox 18"/>
          <p:cNvSpPr txBox="1"/>
          <p:nvPr/>
        </p:nvSpPr>
        <p:spPr>
          <a:xfrm>
            <a:off x="685800" y="2602468"/>
            <a:ext cx="4953000" cy="369332"/>
          </a:xfrm>
          <a:prstGeom prst="rect">
            <a:avLst/>
          </a:prstGeom>
          <a:noFill/>
        </p:spPr>
        <p:txBody>
          <a:bodyPr wrap="square" rtlCol="0">
            <a:spAutoFit/>
          </a:bodyPr>
          <a:lstStyle/>
          <a:p>
            <a:r>
              <a:rPr lang="en-US" dirty="0" smtClean="0"/>
              <a:t>#slider-container       { margin:  10px  20px  30px; }</a:t>
            </a:r>
            <a:endParaRPr lang="en-US" dirty="0"/>
          </a:p>
        </p:txBody>
      </p:sp>
      <p:sp>
        <p:nvSpPr>
          <p:cNvPr id="22" name="TextBox 21"/>
          <p:cNvSpPr txBox="1"/>
          <p:nvPr/>
        </p:nvSpPr>
        <p:spPr>
          <a:xfrm>
            <a:off x="685800" y="3364468"/>
            <a:ext cx="4953000" cy="369332"/>
          </a:xfrm>
          <a:prstGeom prst="rect">
            <a:avLst/>
          </a:prstGeom>
          <a:noFill/>
        </p:spPr>
        <p:txBody>
          <a:bodyPr wrap="square" rtlCol="0">
            <a:spAutoFit/>
          </a:bodyPr>
          <a:lstStyle/>
          <a:p>
            <a:r>
              <a:rPr lang="en-US" dirty="0" smtClean="0"/>
              <a:t>.blue-</a:t>
            </a:r>
            <a:r>
              <a:rPr lang="en-US" dirty="0" err="1" smtClean="0"/>
              <a:t>btn</a:t>
            </a:r>
            <a:r>
              <a:rPr lang="en-US" dirty="0" smtClean="0"/>
              <a:t>                     { color:  blue; }</a:t>
            </a:r>
            <a:endParaRPr lang="en-US" dirty="0"/>
          </a:p>
        </p:txBody>
      </p:sp>
    </p:spTree>
    <p:extLst>
      <p:ext uri="{BB962C8B-B14F-4D97-AF65-F5344CB8AC3E}">
        <p14:creationId xmlns:p14="http://schemas.microsoft.com/office/powerpoint/2010/main" val="4058076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627756" y="80639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spcBef>
                <a:spcPct val="0"/>
              </a:spcBef>
              <a:buNone/>
              <a:defRPr sz="2500" kern="1200" baseline="0">
                <a:solidFill>
                  <a:schemeClr val="bg1"/>
                </a:solidFill>
                <a:latin typeface="Segoe UI" pitchFamily="34" charset="0"/>
                <a:ea typeface="Segoe UI" pitchFamily="34" charset="0"/>
                <a:cs typeface="Segoe UI" pitchFamily="34" charset="0"/>
              </a:defRPr>
            </a:lvl1pPr>
          </a:lstStyle>
          <a:p>
            <a:r>
              <a:rPr lang="en-US" dirty="0" smtClean="0"/>
              <a:t>Box Model</a:t>
            </a:r>
          </a:p>
        </p:txBody>
      </p:sp>
      <p:pic>
        <p:nvPicPr>
          <p:cNvPr id="1027" name="Picture 3" descr="C:\Users\janaks\Desktop\box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0"/>
            <a:ext cx="474969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1906012"/>
            <a:ext cx="4191000" cy="2308324"/>
          </a:xfrm>
          <a:prstGeom prst="rect">
            <a:avLst/>
          </a:prstGeom>
        </p:spPr>
        <p:txBody>
          <a:bodyPr wrap="square">
            <a:spAutoFit/>
          </a:bodyPr>
          <a:lstStyle/>
          <a:p>
            <a:r>
              <a:rPr lang="en-US" dirty="0"/>
              <a:t>The CSS box model is essentially a box that wraps around HTML elements, and it consists of: </a:t>
            </a:r>
            <a:endParaRPr lang="en-US" dirty="0" smtClean="0"/>
          </a:p>
          <a:p>
            <a:endParaRPr lang="en-US" dirty="0"/>
          </a:p>
          <a:p>
            <a:pPr marL="742950" lvl="1" indent="-285750">
              <a:buFont typeface="Arial" panose="020B0604020202020204" pitchFamily="34" charset="0"/>
              <a:buChar char="•"/>
            </a:pPr>
            <a:r>
              <a:rPr lang="en-US" dirty="0"/>
              <a:t>M</a:t>
            </a:r>
            <a:r>
              <a:rPr lang="en-US" dirty="0" smtClean="0"/>
              <a:t>argins</a:t>
            </a:r>
          </a:p>
          <a:p>
            <a:pPr marL="742950" lvl="1" indent="-285750">
              <a:buFont typeface="Arial" panose="020B0604020202020204" pitchFamily="34" charset="0"/>
              <a:buChar char="•"/>
            </a:pPr>
            <a:r>
              <a:rPr lang="en-US" dirty="0"/>
              <a:t>B</a:t>
            </a:r>
            <a:r>
              <a:rPr lang="en-US" dirty="0" smtClean="0"/>
              <a:t>orders </a:t>
            </a:r>
          </a:p>
          <a:p>
            <a:pPr marL="742950" lvl="1" indent="-285750">
              <a:buFont typeface="Arial" panose="020B0604020202020204" pitchFamily="34" charset="0"/>
              <a:buChar char="•"/>
            </a:pPr>
            <a:r>
              <a:rPr lang="en-US" dirty="0" smtClean="0"/>
              <a:t>Padding</a:t>
            </a:r>
          </a:p>
          <a:p>
            <a:pPr marL="742950" lvl="1" indent="-285750">
              <a:buFont typeface="Arial" panose="020B0604020202020204" pitchFamily="34" charset="0"/>
              <a:buChar char="•"/>
            </a:pPr>
            <a:r>
              <a:rPr lang="en-US" dirty="0" smtClean="0"/>
              <a:t>The </a:t>
            </a:r>
            <a:r>
              <a:rPr lang="en-US" dirty="0"/>
              <a:t>actual </a:t>
            </a:r>
            <a:r>
              <a:rPr lang="en-US" dirty="0" smtClean="0"/>
              <a:t>content</a:t>
            </a:r>
            <a:endParaRPr lang="en-US" dirty="0"/>
          </a:p>
        </p:txBody>
      </p:sp>
    </p:spTree>
    <p:extLst>
      <p:ext uri="{BB962C8B-B14F-4D97-AF65-F5344CB8AC3E}">
        <p14:creationId xmlns:p14="http://schemas.microsoft.com/office/powerpoint/2010/main" val="2333842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1000"/>
                                        <p:tgtEl>
                                          <p:spTgt spid="5">
                                            <p:txEl>
                                              <p:pRg st="4" end="4"/>
                                            </p:txEl>
                                          </p:spTgt>
                                        </p:tgtEl>
                                      </p:cBhvr>
                                    </p:animEffect>
                                    <p:anim calcmode="lin" valueType="num">
                                      <p:cBhvr>
                                        <p:cTn id="2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100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1000"/>
                                        <p:tgtEl>
                                          <p:spTgt spid="1027"/>
                                        </p:tgtEl>
                                      </p:cBhvr>
                                    </p:animEffect>
                                    <p:anim calcmode="lin" valueType="num">
                                      <p:cBhvr>
                                        <p:cTn id="38" dur="1000" fill="hold"/>
                                        <p:tgtEl>
                                          <p:spTgt spid="1027"/>
                                        </p:tgtEl>
                                        <p:attrNameLst>
                                          <p:attrName>ppt_x</p:attrName>
                                        </p:attrNameLst>
                                      </p:cBhvr>
                                      <p:tavLst>
                                        <p:tav tm="0">
                                          <p:val>
                                            <p:strVal val="#ppt_x"/>
                                          </p:val>
                                        </p:tav>
                                        <p:tav tm="100000">
                                          <p:val>
                                            <p:strVal val="#ppt_x"/>
                                          </p:val>
                                        </p:tav>
                                      </p:tavLst>
                                    </p:anim>
                                    <p:anim calcmode="lin" valueType="num">
                                      <p:cBhvr>
                                        <p:cTn id="3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627756" y="806390"/>
            <a:ext cx="725805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spcBef>
                <a:spcPct val="0"/>
              </a:spcBef>
              <a:buNone/>
              <a:defRPr sz="2500" kern="1200" baseline="0">
                <a:solidFill>
                  <a:schemeClr val="bg1"/>
                </a:solidFill>
                <a:latin typeface="Segoe UI" pitchFamily="34" charset="0"/>
                <a:ea typeface="Segoe UI" pitchFamily="34" charset="0"/>
                <a:cs typeface="Segoe UI" pitchFamily="34" charset="0"/>
              </a:defRPr>
            </a:lvl1pPr>
          </a:lstStyle>
          <a:p>
            <a:r>
              <a:rPr lang="en-US" dirty="0" smtClean="0"/>
              <a:t>Box Model</a:t>
            </a:r>
          </a:p>
        </p:txBody>
      </p:sp>
      <p:pic>
        <p:nvPicPr>
          <p:cNvPr id="1027" name="Picture 3" descr="C:\Users\janaks\Desktop\box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0"/>
            <a:ext cx="474969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6541" y="1524000"/>
            <a:ext cx="4572000" cy="4862870"/>
          </a:xfrm>
          <a:prstGeom prst="rect">
            <a:avLst/>
          </a:prstGeom>
        </p:spPr>
        <p:txBody>
          <a:bodyPr>
            <a:spAutoFit/>
          </a:bodyPr>
          <a:lstStyle/>
          <a:p>
            <a:pPr>
              <a:defRPr/>
            </a:pPr>
            <a:r>
              <a:rPr lang="en-US" dirty="0" smtClean="0"/>
              <a:t>Margin: </a:t>
            </a:r>
          </a:p>
          <a:p>
            <a:pPr>
              <a:defRPr/>
            </a:pPr>
            <a:r>
              <a:rPr lang="en-US" sz="1600" dirty="0" smtClean="0">
                <a:solidFill>
                  <a:prstClr val="black">
                    <a:lumMod val="50000"/>
                    <a:lumOff val="50000"/>
                  </a:prstClr>
                </a:solidFill>
              </a:rPr>
              <a:t>             Clears an area around the border. The margin does not have a background color, it is completely transparent.</a:t>
            </a:r>
          </a:p>
          <a:p>
            <a:pPr>
              <a:defRPr/>
            </a:pPr>
            <a:endParaRPr lang="en-US" dirty="0" smtClean="0"/>
          </a:p>
          <a:p>
            <a:pPr>
              <a:defRPr/>
            </a:pPr>
            <a:r>
              <a:rPr lang="en-US" dirty="0"/>
              <a:t>Border: </a:t>
            </a:r>
          </a:p>
          <a:p>
            <a:pPr>
              <a:defRPr/>
            </a:pPr>
            <a:r>
              <a:rPr lang="en-US" dirty="0">
                <a:solidFill>
                  <a:prstClr val="black">
                    <a:lumMod val="50000"/>
                    <a:lumOff val="50000"/>
                  </a:prstClr>
                </a:solidFill>
              </a:rPr>
              <a:t>             </a:t>
            </a:r>
            <a:r>
              <a:rPr lang="en-US" sz="1600" dirty="0">
                <a:solidFill>
                  <a:prstClr val="black">
                    <a:lumMod val="50000"/>
                    <a:lumOff val="50000"/>
                  </a:prstClr>
                </a:solidFill>
              </a:rPr>
              <a:t>A border that goes around the padding and content. The border is inherited </a:t>
            </a:r>
            <a:r>
              <a:rPr lang="en-US" sz="1600" dirty="0" smtClean="0">
                <a:solidFill>
                  <a:prstClr val="black">
                    <a:lumMod val="50000"/>
                    <a:lumOff val="50000"/>
                  </a:prstClr>
                </a:solidFill>
              </a:rPr>
              <a:t>from </a:t>
            </a:r>
            <a:r>
              <a:rPr lang="en-US" sz="1600" dirty="0">
                <a:solidFill>
                  <a:prstClr val="black">
                    <a:lumMod val="50000"/>
                    <a:lumOff val="50000"/>
                  </a:prstClr>
                </a:solidFill>
              </a:rPr>
              <a:t>the color property of the </a:t>
            </a:r>
            <a:r>
              <a:rPr lang="en-US" sz="1600" dirty="0" smtClean="0">
                <a:solidFill>
                  <a:prstClr val="black">
                    <a:lumMod val="50000"/>
                    <a:lumOff val="50000"/>
                  </a:prstClr>
                </a:solidFill>
              </a:rPr>
              <a:t>box.</a:t>
            </a:r>
            <a:endParaRPr lang="en-US" sz="1600" dirty="0">
              <a:solidFill>
                <a:prstClr val="black">
                  <a:lumMod val="50000"/>
                  <a:lumOff val="50000"/>
                </a:prstClr>
              </a:solidFill>
            </a:endParaRPr>
          </a:p>
          <a:p>
            <a:pPr>
              <a:defRPr/>
            </a:pPr>
            <a:endParaRPr lang="en-US" dirty="0" smtClean="0"/>
          </a:p>
          <a:p>
            <a:pPr>
              <a:defRPr/>
            </a:pPr>
            <a:r>
              <a:rPr lang="en-US" dirty="0"/>
              <a:t>Padding: </a:t>
            </a:r>
          </a:p>
          <a:p>
            <a:pPr>
              <a:defRPr/>
            </a:pPr>
            <a:r>
              <a:rPr lang="en-US" dirty="0">
                <a:solidFill>
                  <a:prstClr val="black">
                    <a:lumMod val="50000"/>
                    <a:lumOff val="50000"/>
                  </a:prstClr>
                </a:solidFill>
              </a:rPr>
              <a:t>             </a:t>
            </a:r>
            <a:r>
              <a:rPr lang="en-US" sz="1600" dirty="0">
                <a:solidFill>
                  <a:prstClr val="black">
                    <a:lumMod val="50000"/>
                    <a:lumOff val="50000"/>
                  </a:prstClr>
                </a:solidFill>
              </a:rPr>
              <a:t>Clears an area around the content. The padding is affected by the background </a:t>
            </a:r>
            <a:r>
              <a:rPr lang="en-US" sz="1600" dirty="0" smtClean="0">
                <a:solidFill>
                  <a:prstClr val="black">
                    <a:lumMod val="50000"/>
                    <a:lumOff val="50000"/>
                  </a:prstClr>
                </a:solidFill>
              </a:rPr>
              <a:t> color </a:t>
            </a:r>
            <a:r>
              <a:rPr lang="en-US" sz="1600" dirty="0">
                <a:solidFill>
                  <a:prstClr val="black">
                    <a:lumMod val="50000"/>
                    <a:lumOff val="50000"/>
                  </a:prstClr>
                </a:solidFill>
              </a:rPr>
              <a:t>of the </a:t>
            </a:r>
            <a:r>
              <a:rPr lang="en-US" sz="1600" dirty="0" smtClean="0">
                <a:solidFill>
                  <a:prstClr val="black">
                    <a:lumMod val="50000"/>
                    <a:lumOff val="50000"/>
                  </a:prstClr>
                </a:solidFill>
              </a:rPr>
              <a:t>box.</a:t>
            </a:r>
            <a:endParaRPr lang="en-US" sz="1600" dirty="0">
              <a:solidFill>
                <a:prstClr val="black">
                  <a:lumMod val="50000"/>
                  <a:lumOff val="50000"/>
                </a:prstClr>
              </a:solidFill>
            </a:endParaRPr>
          </a:p>
          <a:p>
            <a:pPr>
              <a:defRPr/>
            </a:pPr>
            <a:endParaRPr lang="en-US" dirty="0" smtClean="0"/>
          </a:p>
          <a:p>
            <a:pPr>
              <a:defRPr/>
            </a:pPr>
            <a:r>
              <a:rPr lang="en-US" dirty="0"/>
              <a:t>Content: </a:t>
            </a:r>
          </a:p>
          <a:p>
            <a:pPr>
              <a:defRPr/>
            </a:pPr>
            <a:r>
              <a:rPr lang="en-US" dirty="0">
                <a:solidFill>
                  <a:prstClr val="black">
                    <a:lumMod val="50000"/>
                    <a:lumOff val="50000"/>
                  </a:prstClr>
                </a:solidFill>
              </a:rPr>
              <a:t>             </a:t>
            </a:r>
            <a:r>
              <a:rPr lang="en-US" sz="1600" dirty="0">
                <a:solidFill>
                  <a:prstClr val="black">
                    <a:lumMod val="50000"/>
                    <a:lumOff val="50000"/>
                  </a:prstClr>
                </a:solidFill>
              </a:rPr>
              <a:t>The content of the box, where text and images </a:t>
            </a:r>
            <a:r>
              <a:rPr lang="en-US" sz="1600" dirty="0" smtClean="0">
                <a:solidFill>
                  <a:prstClr val="black">
                    <a:lumMod val="50000"/>
                    <a:lumOff val="50000"/>
                  </a:prstClr>
                </a:solidFill>
              </a:rPr>
              <a:t>appear.</a:t>
            </a:r>
            <a:r>
              <a:rPr lang="en-US" dirty="0" smtClean="0">
                <a:solidFill>
                  <a:prstClr val="black">
                    <a:lumMod val="50000"/>
                    <a:lumOff val="50000"/>
                  </a:prstClr>
                </a:solidFill>
              </a:rPr>
              <a:t> </a:t>
            </a:r>
            <a:endParaRPr lang="en-US" dirty="0">
              <a:solidFill>
                <a:prstClr val="black">
                  <a:lumMod val="50000"/>
                  <a:lumOff val="50000"/>
                </a:prstClr>
              </a:solidFill>
            </a:endParaRPr>
          </a:p>
        </p:txBody>
      </p:sp>
    </p:spTree>
    <p:extLst>
      <p:ext uri="{BB962C8B-B14F-4D97-AF65-F5344CB8AC3E}">
        <p14:creationId xmlns:p14="http://schemas.microsoft.com/office/powerpoint/2010/main" val="1178995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anim calcmode="lin" valueType="num">
                                      <p:cBhvr>
                                        <p:cTn id="1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nodeType="afterEffect">
                                  <p:stCondLst>
                                    <p:cond delay="50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1000"/>
                                        <p:tgtEl>
                                          <p:spTgt spid="5">
                                            <p:txEl>
                                              <p:pRg st="9" end="9"/>
                                            </p:txEl>
                                          </p:spTgt>
                                        </p:tgtEl>
                                      </p:cBhvr>
                                    </p:animEffect>
                                    <p:anim calcmode="lin" valueType="num">
                                      <p:cBhvr>
                                        <p:cTn id="4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nodeType="afterEffect">
                                  <p:stCondLst>
                                    <p:cond delay="50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 What’s the difference</a:t>
            </a:r>
            <a:endParaRPr lang="en-US" dirty="0"/>
          </a:p>
        </p:txBody>
      </p:sp>
      <p:sp>
        <p:nvSpPr>
          <p:cNvPr id="4" name="TextBox 3"/>
          <p:cNvSpPr txBox="1"/>
          <p:nvPr/>
        </p:nvSpPr>
        <p:spPr>
          <a:xfrm>
            <a:off x="685800" y="1828800"/>
            <a:ext cx="4953000" cy="369332"/>
          </a:xfrm>
          <a:prstGeom prst="rect">
            <a:avLst/>
          </a:prstGeom>
          <a:noFill/>
        </p:spPr>
        <p:txBody>
          <a:bodyPr wrap="square" rtlCol="0">
            <a:spAutoFit/>
          </a:bodyPr>
          <a:lstStyle/>
          <a:p>
            <a:r>
              <a:rPr lang="en-US" dirty="0" smtClean="0"/>
              <a:t>div                               { margin:  10px 20px; }</a:t>
            </a:r>
            <a:endParaRPr lang="en-US" dirty="0"/>
          </a:p>
        </p:txBody>
      </p:sp>
      <p:sp>
        <p:nvSpPr>
          <p:cNvPr id="19" name="TextBox 18"/>
          <p:cNvSpPr txBox="1"/>
          <p:nvPr/>
        </p:nvSpPr>
        <p:spPr>
          <a:xfrm>
            <a:off x="685800" y="2602468"/>
            <a:ext cx="4953000" cy="369332"/>
          </a:xfrm>
          <a:prstGeom prst="rect">
            <a:avLst/>
          </a:prstGeom>
          <a:noFill/>
        </p:spPr>
        <p:txBody>
          <a:bodyPr wrap="square" rtlCol="0">
            <a:spAutoFit/>
          </a:bodyPr>
          <a:lstStyle/>
          <a:p>
            <a:r>
              <a:rPr lang="en-US" dirty="0" smtClean="0"/>
              <a:t>.blue-</a:t>
            </a:r>
            <a:r>
              <a:rPr lang="en-US" dirty="0" err="1" smtClean="0"/>
              <a:t>btn</a:t>
            </a:r>
            <a:r>
              <a:rPr lang="en-US" dirty="0" smtClean="0"/>
              <a:t>                     { margin:  15px; }</a:t>
            </a:r>
            <a:endParaRPr lang="en-US" dirty="0"/>
          </a:p>
        </p:txBody>
      </p:sp>
      <p:sp>
        <p:nvSpPr>
          <p:cNvPr id="22" name="TextBox 21"/>
          <p:cNvSpPr txBox="1"/>
          <p:nvPr/>
        </p:nvSpPr>
        <p:spPr>
          <a:xfrm>
            <a:off x="685800" y="3364468"/>
            <a:ext cx="4953000" cy="369332"/>
          </a:xfrm>
          <a:prstGeom prst="rect">
            <a:avLst/>
          </a:prstGeom>
          <a:noFill/>
        </p:spPr>
        <p:txBody>
          <a:bodyPr wrap="square" rtlCol="0">
            <a:spAutoFit/>
          </a:bodyPr>
          <a:lstStyle/>
          <a:p>
            <a:r>
              <a:rPr lang="en-US" dirty="0" smtClean="0"/>
              <a:t>#slider-container       { margin:  10px  20px  15px; }</a:t>
            </a:r>
            <a:endParaRPr lang="en-US" dirty="0"/>
          </a:p>
        </p:txBody>
      </p:sp>
      <p:sp>
        <p:nvSpPr>
          <p:cNvPr id="3" name="TextBox 2"/>
          <p:cNvSpPr txBox="1"/>
          <p:nvPr/>
        </p:nvSpPr>
        <p:spPr>
          <a:xfrm>
            <a:off x="228600" y="4724400"/>
            <a:ext cx="5105400" cy="830997"/>
          </a:xfrm>
          <a:prstGeom prst="rect">
            <a:avLst/>
          </a:prstGeom>
          <a:noFill/>
        </p:spPr>
        <p:txBody>
          <a:bodyPr wrap="square" rtlCol="0">
            <a:spAutoFit/>
          </a:bodyPr>
          <a:lstStyle/>
          <a:p>
            <a:r>
              <a:rPr lang="en-US" sz="2400" b="1" dirty="0" smtClean="0">
                <a:solidFill>
                  <a:schemeClr val="accent4">
                    <a:lumMod val="75000"/>
                  </a:schemeClr>
                </a:solidFill>
              </a:rPr>
              <a:t>What if 2 same properties are assigned to one element ?</a:t>
            </a:r>
            <a:endParaRPr lang="en-US" sz="2400" b="1" dirty="0">
              <a:solidFill>
                <a:schemeClr val="accent4">
                  <a:lumMod val="75000"/>
                </a:schemeClr>
              </a:solidFill>
            </a:endParaRPr>
          </a:p>
        </p:txBody>
      </p:sp>
      <p:sp>
        <p:nvSpPr>
          <p:cNvPr id="7" name="TextBox 6"/>
          <p:cNvSpPr txBox="1"/>
          <p:nvPr/>
        </p:nvSpPr>
        <p:spPr>
          <a:xfrm>
            <a:off x="812800" y="4114800"/>
            <a:ext cx="5207000" cy="369332"/>
          </a:xfrm>
          <a:prstGeom prst="rect">
            <a:avLst/>
          </a:prstGeom>
          <a:noFill/>
        </p:spPr>
        <p:txBody>
          <a:bodyPr wrap="square" rtlCol="0">
            <a:spAutoFit/>
          </a:bodyPr>
          <a:lstStyle/>
          <a:p>
            <a:r>
              <a:rPr lang="en-US" dirty="0" smtClean="0"/>
              <a:t>&lt;div id=“slider-container” class=“blue-</a:t>
            </a:r>
            <a:r>
              <a:rPr lang="en-US" dirty="0" err="1" smtClean="0"/>
              <a:t>btn</a:t>
            </a:r>
            <a:r>
              <a:rPr lang="en-US" dirty="0" smtClean="0"/>
              <a:t>”&gt; … &lt;/div&gt;</a:t>
            </a:r>
            <a:endParaRPr lang="en-US" dirty="0"/>
          </a:p>
        </p:txBody>
      </p:sp>
    </p:spTree>
    <p:extLst>
      <p:ext uri="{BB962C8B-B14F-4D97-AF65-F5344CB8AC3E}">
        <p14:creationId xmlns:p14="http://schemas.microsoft.com/office/powerpoint/2010/main" val="2533601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anim calcmode="lin" valueType="num">
                                      <p:cBhvr>
                                        <p:cTn id="32" dur="2000" fill="hold"/>
                                        <p:tgtEl>
                                          <p:spTgt spid="3"/>
                                        </p:tgtEl>
                                        <p:attrNameLst>
                                          <p:attrName>ppt_w</p:attrName>
                                        </p:attrNameLst>
                                      </p:cBhvr>
                                      <p:tavLst>
                                        <p:tav tm="0" fmla="#ppt_w*sin(2.5*pi*$)">
                                          <p:val>
                                            <p:fltVal val="0"/>
                                          </p:val>
                                        </p:tav>
                                        <p:tav tm="100000">
                                          <p:val>
                                            <p:fltVal val="1"/>
                                          </p:val>
                                        </p:tav>
                                      </p:tavLst>
                                    </p:anim>
                                    <p:anim calcmode="lin" valueType="num">
                                      <p:cBhvr>
                                        <p:cTn id="33"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2" grpId="0"/>
      <p:bldP spid="3"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1666</Words>
  <Application>Microsoft Office PowerPoint</Application>
  <PresentationFormat>On-screen Show (4:3)</PresentationFormat>
  <Paragraphs>324</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CSS3  </vt:lpstr>
      <vt:lpstr>Agenda</vt:lpstr>
      <vt:lpstr>What / Why Css ?</vt:lpstr>
      <vt:lpstr>Types of CSS</vt:lpstr>
      <vt:lpstr>CSS Selectors</vt:lpstr>
      <vt:lpstr>CSS Selectors</vt:lpstr>
      <vt:lpstr>PowerPoint Presentation</vt:lpstr>
      <vt:lpstr>PowerPoint Presentation</vt:lpstr>
      <vt:lpstr>CSS – What’s the difference</vt:lpstr>
      <vt:lpstr>Display</vt:lpstr>
      <vt:lpstr>Display: inline;</vt:lpstr>
      <vt:lpstr>Display : inline-block;</vt:lpstr>
      <vt:lpstr>Display : block;</vt:lpstr>
      <vt:lpstr>Visibility</vt:lpstr>
      <vt:lpstr>Position: static;</vt:lpstr>
      <vt:lpstr>Position: relative;</vt:lpstr>
      <vt:lpstr>Position: relative;</vt:lpstr>
      <vt:lpstr>Position: absolute;</vt:lpstr>
      <vt:lpstr>Position: fixed;</vt:lpstr>
      <vt:lpstr>Float</vt:lpstr>
      <vt:lpstr>Float</vt:lpstr>
      <vt:lpstr>border</vt:lpstr>
      <vt:lpstr>border-style</vt:lpstr>
      <vt:lpstr>border-color</vt:lpstr>
      <vt:lpstr>Border-radius</vt:lpstr>
      <vt:lpstr>border</vt:lpstr>
      <vt:lpstr>Border - shorthand</vt:lpstr>
      <vt:lpstr>box-shadow</vt:lpstr>
      <vt:lpstr>Transformation</vt:lpstr>
      <vt:lpstr>Transformation</vt:lpstr>
      <vt:lpstr>Transition</vt:lpstr>
      <vt:lpstr>Transition</vt:lpstr>
      <vt:lpstr>Transition-duration</vt:lpstr>
      <vt:lpstr>Transition-timing-function</vt:lpstr>
      <vt:lpstr>Transition-delay</vt:lpstr>
      <vt:lpstr>Transition-shorthand</vt:lpstr>
      <vt:lpstr>Transition-shorthand-rule</vt:lpstr>
      <vt:lpstr>Multiple columns</vt:lpstr>
      <vt:lpstr>Multiple columns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  </dc:title>
  <dc:creator>Janak Shah</dc:creator>
  <cp:lastModifiedBy>Janak Shah</cp:lastModifiedBy>
  <cp:revision>3</cp:revision>
  <dcterms:created xsi:type="dcterms:W3CDTF">2015-08-14T04:57:06Z</dcterms:created>
  <dcterms:modified xsi:type="dcterms:W3CDTF">2015-09-04T11:35:30Z</dcterms:modified>
</cp:coreProperties>
</file>