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9.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2" Type="http://schemas.openxmlformats.org/officeDocument/2006/relationships/slide" Target="slides/slide7.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25" Type="http://schemas.openxmlformats.org/officeDocument/2006/relationships/slide" Target="slides/slide20.xml"/><Relationship Id="rId2" Type="http://schemas.openxmlformats.org/officeDocument/2006/relationships/presProps" Target="presProps.xml"/><Relationship Id="rId21" Type="http://schemas.openxmlformats.org/officeDocument/2006/relationships/slide" Target="slides/slide16.xml"/><Relationship Id="rId1" Type="http://schemas.openxmlformats.org/officeDocument/2006/relationships/theme" Target="theme/theme2.xml"/><Relationship Id="rId22" Type="http://schemas.openxmlformats.org/officeDocument/2006/relationships/slide" Target="slides/slide17.xml"/><Relationship Id="rId4" Type="http://schemas.openxmlformats.org/officeDocument/2006/relationships/slideMaster" Target="slideMasters/slideMaster1.xml"/><Relationship Id="rId23" Type="http://schemas.openxmlformats.org/officeDocument/2006/relationships/slide" Target="slides/slide18.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 name="Shape 25"/>
        <p:cNvGrpSpPr/>
        <p:nvPr/>
      </p:nvGrpSpPr>
      <p:grpSpPr>
        <a:xfrm>
          <a:off x="0" y="0"/>
          <a:ext cx="0" cy="0"/>
          <a:chOff x="0" y="0"/>
          <a:chExt cx="0" cy="0"/>
        </a:xfrm>
      </p:grpSpPr>
      <p:sp>
        <p:nvSpPr>
          <p:cNvPr id="26" name="Shape 2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 name="Shape 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Hi.  I'm brad green, engineering director in Ads.  I've worked on support, testing, accessibility and other areas.  But today I'm here to talk about the AngularJS framework.</a:t>
            </a:r>
          </a:p>
          <a:p>
            <a:pPr lvl="0" rtl="0">
              <a:spcBef>
                <a:spcPts val="0"/>
              </a:spcBef>
              <a:buNone/>
            </a:pPr>
            <a:r>
              <a:t/>
            </a:r>
            <a:endParaRPr/>
          </a:p>
          <a:p>
            <a:pPr lvl="0" rtl="0">
              <a:spcBef>
                <a:spcPts val="0"/>
              </a:spcBef>
              <a:buNone/>
            </a:pPr>
            <a:r>
              <a:rPr lang="en"/>
              <a:t>Angular is a client side javascript framework for building single-page apps aka AJAX applications.</a:t>
            </a:r>
          </a:p>
          <a:p>
            <a:pPr lvl="0" rtl="0">
              <a:spcBef>
                <a:spcPts val="0"/>
              </a:spcBef>
              <a:buNone/>
            </a:pPr>
            <a:r>
              <a:t/>
            </a:r>
            <a:endParaRPr/>
          </a:p>
          <a:p>
            <a:pPr>
              <a:spcBef>
                <a:spcPts val="0"/>
              </a:spcBef>
              <a:buNone/>
            </a:pPr>
            <a:r>
              <a:rPr lang="en"/>
              <a:t>I want to start by talking about the logo.  It's important.  We picked it to look like a super-hero shield.  Not because I think we're super-heroes, but because I think you can be.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Directives let you extend HTML's syntax.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angular deubgger built into chrome makes it easy to trace your data bindings and discover performance problems.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test runner, Testacular, runs tests every time you save any project file.  It runs on real browsers, lightening fast.  Our 1.6K tests for AngularJS run in 3 seconds.  Running this fast on every save, tests become a truly informative part of a tight development cycle rather than a bit of feedback you get from a CI server.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 name="Shape 30"/>
        <p:cNvGrpSpPr/>
        <p:nvPr/>
      </p:nvGrpSpPr>
      <p:grpSpPr>
        <a:xfrm>
          <a:off x="0" y="0"/>
          <a:ext cx="0" cy="0"/>
          <a:chOff x="0" y="0"/>
          <a:chExt cx="0" cy="0"/>
        </a:xfrm>
      </p:grpSpPr>
      <p:sp>
        <p:nvSpPr>
          <p:cNvPr id="31" name="Shape 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 name="Shape 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seen fantastic applications in web browsers.  Starting with Gmail and Maps, Google opened people's imaginations to what's possible.</a:t>
            </a:r>
          </a:p>
          <a:p>
            <a:pPr lvl="0" rtl="0">
              <a:spcBef>
                <a:spcPts val="0"/>
              </a:spcBef>
              <a:buNone/>
            </a:pPr>
            <a:r>
              <a:t/>
            </a:r>
            <a:endParaRPr/>
          </a:p>
          <a:p>
            <a:pPr lvl="0" rtl="0">
              <a:spcBef>
                <a:spcPts val="0"/>
              </a:spcBef>
              <a:buNone/>
            </a:pPr>
            <a:r>
              <a:rPr lang="en"/>
              <a:t>Today, we see video editors, games, and even IDEs being built in the browser.  As a user, this is a fantastic time.</a:t>
            </a:r>
          </a:p>
          <a:p>
            <a:pPr lvl="0" rtl="0">
              <a:spcBef>
                <a:spcPts val="0"/>
              </a:spcBef>
              <a:buNone/>
            </a:pPr>
            <a:r>
              <a:t/>
            </a:r>
            <a:endParaRPr/>
          </a:p>
          <a:p>
            <a:pPr lvl="0" rtl="0">
              <a:spcBef>
                <a:spcPts val="0"/>
              </a:spcBef>
              <a:buNone/>
            </a:pPr>
            <a:r>
              <a:rPr lang="en"/>
              <a:t>But as a developer, our lives are pretty rough.  There's a lot we have to deal with to achieve these amazing applications.</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 name="Shape 36"/>
        <p:cNvGrpSpPr/>
        <p:nvPr/>
      </p:nvGrpSpPr>
      <p:grpSpPr>
        <a:xfrm>
          <a:off x="0" y="0"/>
          <a:ext cx="0" cy="0"/>
          <a:chOff x="0" y="0"/>
          <a:chExt cx="0" cy="0"/>
        </a:xfrm>
      </p:grpSpPr>
      <p:sp>
        <p:nvSpPr>
          <p:cNvPr id="37" name="Shape 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 name="Shape 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Since Angular runs all in the client, there's no server necessary to write our templates.  This makes Angular great for offline mobile and desktop apps.</a:t>
            </a:r>
          </a:p>
          <a:p>
            <a:pPr lvl="0" rtl="0">
              <a:spcBef>
                <a:spcPts val="0"/>
              </a:spcBef>
              <a:buNone/>
            </a:pPr>
            <a:r>
              <a:t/>
            </a:r>
            <a:endParaRPr/>
          </a:p>
          <a:p>
            <a:pPr lvl="0" rtl="0">
              <a:spcBef>
                <a:spcPts val="0"/>
              </a:spcBef>
              <a:buNone/>
            </a:pPr>
            <a:r>
              <a:rPr lang="en"/>
              <a:t>Data binding takes away the task of moving data back and forth between your objects and the DOM.  You just declare which JavaScript object properties are linked to your UI and Angular does the rest of the work.  If a user changes the UI, Angular updates your properties.  When you update your properties, Angular updates the UI.  Just like a spreadsheet.</a:t>
            </a:r>
          </a:p>
          <a:p>
            <a:pPr lvl="0" rtl="0">
              <a:spcBef>
                <a:spcPts val="0"/>
              </a:spcBef>
              <a:buNone/>
            </a:pPr>
            <a:r>
              <a:t/>
            </a:r>
            <a:endParaRPr/>
          </a:p>
          <a:p>
            <a:pPr lvl="0" rtl="0">
              <a:spcBef>
                <a:spcPts val="0"/>
              </a:spcBef>
              <a:buNone/>
            </a:pPr>
            <a:r>
              <a:rPr lang="en"/>
              <a:t>Here, I've got a &lt;div&gt; where I want to display the user's name.  I'm using Angular's curley-brace syntax to bind the user.name property to part of the template.  Whatever that contains gets inserted here.  We call this interpolation.  I'm using a cheat to set user.name above with ng-init.  You likely wouldn't use this in a production app, but it's useful to show off what's going on.</a:t>
            </a:r>
          </a:p>
          <a:p>
            <a:pPr lvl="0" rtl="0">
              <a:spcBef>
                <a:spcPts val="0"/>
              </a:spcBef>
              <a:buNone/>
            </a:pPr>
            <a:r>
              <a:t/>
            </a:r>
            <a:endParaRPr/>
          </a:p>
          <a:p>
            <a:pPr lvl="0" rtl="0">
              <a:spcBef>
                <a:spcPts val="0"/>
              </a:spcBef>
              <a:buNone/>
            </a:pPr>
            <a:r>
              <a:rPr lang="en"/>
              <a:t>The rest of the template?  At the top, notice I've added an attribute ng-app to the HTML element.  This tells Angular what part of the DOM is its template to manage.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Data binding.</a:t>
            </a:r>
          </a:p>
          <a:p>
            <a:pPr lvl="0" rtl="0">
              <a:spcBef>
                <a:spcPts val="0"/>
              </a:spcBef>
              <a:buNone/>
            </a:pPr>
            <a:r>
              <a:t/>
            </a:r>
            <a:endParaRPr/>
          </a:p>
          <a:p>
            <a:pPr lvl="0" rtl="0">
              <a:spcBef>
                <a:spcPts val="0"/>
              </a:spcBef>
              <a:buNone/>
            </a:pPr>
            <a:r>
              <a:rPr lang="en"/>
              <a:t>First off, this is a complete Angular application.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Model - View - Controller.  Or data-presentation-logic.  Whatever you call it, separating the responsibilities of your application is THE critical key to making it easy to test, extend, maintain, refactor, and understand.</a:t>
            </a:r>
          </a:p>
          <a:p>
            <a:pPr lvl="0" rtl="0">
              <a:spcBef>
                <a:spcPts val="0"/>
              </a:spcBef>
              <a:buNone/>
            </a:pPr>
            <a:r>
              <a:t/>
            </a:r>
            <a:endParaRPr/>
          </a:p>
          <a:p>
            <a:pPr lvl="0" rtl="0">
              <a:spcBef>
                <a:spcPts val="0"/>
              </a:spcBef>
              <a:buNone/>
            </a:pPr>
            <a:r>
              <a:rPr lang="en"/>
              <a:t>In Angular we create the view in DOM from an HTML template.  Our controllers are JavaScript classes and the model is just any JavaScript object or primitive.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Controllers should 'just ask' for dependencies they need by placing them in their constructor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1pPr>
            <a:lvl2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2pPr>
            <a:lvl3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3pPr>
            <a:lvl4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4pPr>
            <a:lvl5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5pPr>
            <a:lvl6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6pPr>
            <a:lvl7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7pPr>
            <a:lvl8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8pPr>
            <a:lvl9pPr rtl="0" algn="ctr">
              <a:lnSpc>
                <a:spcPct val="100000"/>
              </a:lnSpc>
              <a:spcBef>
                <a:spcPts val="0"/>
              </a:spcBef>
              <a:spcAft>
                <a:spcPts val="0"/>
              </a:spcAft>
              <a:buClr>
                <a:schemeClr val="lt2"/>
              </a:buClr>
              <a:buSzPct val="100000"/>
              <a:buFont typeface="Arial"/>
              <a:buNone/>
              <a:defRPr b="0" baseline="0" i="0" sz="3000" u="none" cap="none" strike="noStrike">
                <a:solidFill>
                  <a:schemeClr val="lt2"/>
                </a:solidFill>
                <a:latin typeface="Arial"/>
                <a:ea typeface="Arial"/>
                <a:cs typeface="Arial"/>
                <a:sym typeface="Arial"/>
              </a:defRPr>
            </a:lvl9pPr>
          </a:lstStyle>
          <a:p/>
        </p:txBody>
      </p:sp>
      <p:sp>
        <p:nvSpPr>
          <p:cNvPr id="9" name="Shape 9"/>
          <p:cNvSpPr txBox="1"/>
          <p:nvPr>
            <p:ph type="ctrTitle"/>
          </p:nvPr>
        </p:nvSpPr>
        <p:spPr>
          <a:xfrm>
            <a:off x="685800" y="2111123"/>
            <a:ext cx="7772400" cy="1546500"/>
          </a:xfrm>
          <a:prstGeom prst="rect">
            <a:avLst/>
          </a:prstGeom>
          <a:noFill/>
          <a:ln>
            <a:noFill/>
          </a:ln>
        </p:spPr>
        <p:txBody>
          <a:bodyPr anchorCtr="0" anchor="b" bIns="91425" lIns="91425" rIns="91425" tIns="91425"/>
          <a:lstStyle>
            <a:lvl1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1pPr>
            <a:lvl2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2pPr>
            <a:lvl3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3pPr>
            <a:lvl4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4pPr>
            <a:lvl5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5pPr>
            <a:lvl6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6pPr>
            <a:lvl7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7pPr>
            <a:lvl8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8pPr>
            <a:lvl9pPr rtl="0" algn="ctr">
              <a:spcBef>
                <a:spcPts val="0"/>
              </a:spcBef>
              <a:buClr>
                <a:schemeClr val="lt1"/>
              </a:buClr>
              <a:buSzPct val="100000"/>
              <a:buFont typeface="Arial"/>
              <a:buNone/>
              <a:defRPr b="1" baseline="0" i="0" sz="48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2" name="Shape 1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
        <p:nvSpPr>
          <p:cNvPr id="15" name="Shape 15"/>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6" name="Shape 16"/>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SzPct val="100000"/>
              <a:buFont typeface="Arial"/>
              <a:buNone/>
              <a:defRPr b="1" sz="3600">
                <a:solidFill>
                  <a:schemeClr val="lt1"/>
                </a:solidFill>
                <a:latin typeface="Arial"/>
                <a:ea typeface="Arial"/>
                <a:cs typeface="Arial"/>
                <a:sym typeface="Arial"/>
              </a:defRPr>
            </a:lvl1pPr>
            <a:lvl2pPr rtl="0" algn="l">
              <a:spcBef>
                <a:spcPts val="0"/>
              </a:spcBef>
              <a:buSzPct val="100000"/>
              <a:buFont typeface="Arial"/>
              <a:buNone/>
              <a:defRPr b="1" sz="3600">
                <a:solidFill>
                  <a:schemeClr val="lt1"/>
                </a:solidFill>
                <a:latin typeface="Arial"/>
                <a:ea typeface="Arial"/>
                <a:cs typeface="Arial"/>
                <a:sym typeface="Arial"/>
              </a:defRPr>
            </a:lvl2pPr>
            <a:lvl3pPr rtl="0" algn="l">
              <a:spcBef>
                <a:spcPts val="0"/>
              </a:spcBef>
              <a:buSzPct val="100000"/>
              <a:buFont typeface="Arial"/>
              <a:buNone/>
              <a:defRPr b="1" sz="3600">
                <a:solidFill>
                  <a:schemeClr val="lt1"/>
                </a:solidFill>
                <a:latin typeface="Arial"/>
                <a:ea typeface="Arial"/>
                <a:cs typeface="Arial"/>
                <a:sym typeface="Arial"/>
              </a:defRPr>
            </a:lvl3pPr>
            <a:lvl4pPr rtl="0" algn="l">
              <a:spcBef>
                <a:spcPts val="0"/>
              </a:spcBef>
              <a:buSzPct val="100000"/>
              <a:buFont typeface="Arial"/>
              <a:buNone/>
              <a:defRPr b="1" sz="3600">
                <a:solidFill>
                  <a:schemeClr val="lt1"/>
                </a:solidFill>
                <a:latin typeface="Arial"/>
                <a:ea typeface="Arial"/>
                <a:cs typeface="Arial"/>
                <a:sym typeface="Arial"/>
              </a:defRPr>
            </a:lvl4pPr>
            <a:lvl5pPr rtl="0" algn="l">
              <a:spcBef>
                <a:spcPts val="0"/>
              </a:spcBef>
              <a:buSzPct val="100000"/>
              <a:buFont typeface="Arial"/>
              <a:buNone/>
              <a:defRPr b="1" sz="3600">
                <a:solidFill>
                  <a:schemeClr val="lt1"/>
                </a:solidFill>
                <a:latin typeface="Arial"/>
                <a:ea typeface="Arial"/>
                <a:cs typeface="Arial"/>
                <a:sym typeface="Arial"/>
              </a:defRPr>
            </a:lvl5pPr>
            <a:lvl6pPr rtl="0" algn="l">
              <a:spcBef>
                <a:spcPts val="0"/>
              </a:spcBef>
              <a:buSzPct val="100000"/>
              <a:buFont typeface="Arial"/>
              <a:buNone/>
              <a:defRPr b="1" sz="3600">
                <a:solidFill>
                  <a:schemeClr val="lt1"/>
                </a:solidFill>
                <a:latin typeface="Arial"/>
                <a:ea typeface="Arial"/>
                <a:cs typeface="Arial"/>
                <a:sym typeface="Arial"/>
              </a:defRPr>
            </a:lvl6pPr>
            <a:lvl7pPr rtl="0" algn="l">
              <a:spcBef>
                <a:spcPts val="0"/>
              </a:spcBef>
              <a:buSzPct val="100000"/>
              <a:buFont typeface="Arial"/>
              <a:buNone/>
              <a:defRPr b="1" sz="3600">
                <a:solidFill>
                  <a:schemeClr val="lt1"/>
                </a:solidFill>
                <a:latin typeface="Arial"/>
                <a:ea typeface="Arial"/>
                <a:cs typeface="Arial"/>
                <a:sym typeface="Arial"/>
              </a:defRPr>
            </a:lvl7pPr>
            <a:lvl8pPr rtl="0" algn="l">
              <a:spcBef>
                <a:spcPts val="0"/>
              </a:spcBef>
              <a:buSzPct val="100000"/>
              <a:buFont typeface="Arial"/>
              <a:buNone/>
              <a:defRPr b="1" sz="3600">
                <a:solidFill>
                  <a:schemeClr val="lt1"/>
                </a:solidFill>
                <a:latin typeface="Arial"/>
                <a:ea typeface="Arial"/>
                <a:cs typeface="Arial"/>
                <a:sym typeface="Arial"/>
              </a:defRPr>
            </a:lvl8pPr>
            <a:lvl9pPr rtl="0" algn="l">
              <a:spcBef>
                <a:spcPts val="0"/>
              </a:spcBef>
              <a:buSzPct val="100000"/>
              <a:buFont typeface="Arial"/>
              <a:buNone/>
              <a:defRPr b="1" sz="36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a:noFill/>
          <a:ln>
            <a:noFill/>
          </a:ln>
        </p:spPr>
        <p:txBody>
          <a:bodyPr anchorCtr="0" anchor="t" bIns="91425" lIns="91425" rIns="91425" tIns="91425"/>
          <a:lstStyle>
            <a:lvl1pPr rtl="0" algn="ctr">
              <a:lnSpc>
                <a:spcPct val="100000"/>
              </a:lnSpc>
              <a:spcBef>
                <a:spcPts val="0"/>
              </a:spcBef>
              <a:spcAft>
                <a:spcPts val="0"/>
              </a:spcAft>
              <a:buClr>
                <a:schemeClr val="lt1"/>
              </a:buClr>
              <a:buSzPct val="100000"/>
              <a:buFont typeface="Arial"/>
              <a:buChar char="●"/>
              <a:defRPr sz="1800">
                <a:solidFill>
                  <a:schemeClr val="lt1"/>
                </a:solidFill>
              </a:defRPr>
            </a:lvl1pPr>
            <a:lvl2pPr rtl="0" algn="ctr">
              <a:lnSpc>
                <a:spcPct val="100000"/>
              </a:lnSpc>
              <a:spcBef>
                <a:spcPts val="0"/>
              </a:spcBef>
              <a:spcAft>
                <a:spcPts val="0"/>
              </a:spcAft>
              <a:buClr>
                <a:schemeClr val="lt1"/>
              </a:buClr>
              <a:buSzPct val="100000"/>
              <a:buFont typeface="Courier New"/>
              <a:buChar char="o"/>
              <a:defRPr sz="1800">
                <a:solidFill>
                  <a:schemeClr val="lt1"/>
                </a:solidFill>
              </a:defRPr>
            </a:lvl2pPr>
            <a:lvl3pPr rtl="0" algn="ctr">
              <a:lnSpc>
                <a:spcPct val="100000"/>
              </a:lnSpc>
              <a:spcBef>
                <a:spcPts val="0"/>
              </a:spcBef>
              <a:spcAft>
                <a:spcPts val="0"/>
              </a:spcAft>
              <a:buClr>
                <a:schemeClr val="lt1"/>
              </a:buClr>
              <a:buSzPct val="100000"/>
              <a:buFont typeface="Wingdings"/>
              <a:buChar char="§"/>
              <a:defRPr sz="1800">
                <a:solidFill>
                  <a:schemeClr val="lt1"/>
                </a:solidFill>
              </a:defRPr>
            </a:lvl3pPr>
            <a:lvl4pPr rtl="0" algn="ctr">
              <a:lnSpc>
                <a:spcPct val="100000"/>
              </a:lnSpc>
              <a:spcBef>
                <a:spcPts val="0"/>
              </a:spcBef>
              <a:spcAft>
                <a:spcPts val="0"/>
              </a:spcAft>
              <a:buClr>
                <a:schemeClr val="lt1"/>
              </a:buClr>
              <a:buSzPct val="100000"/>
              <a:buFont typeface="Arial"/>
              <a:buChar char="●"/>
              <a:defRPr sz="1800">
                <a:solidFill>
                  <a:schemeClr val="lt1"/>
                </a:solidFill>
              </a:defRPr>
            </a:lvl4pPr>
            <a:lvl5pPr rtl="0" algn="ctr">
              <a:lnSpc>
                <a:spcPct val="100000"/>
              </a:lnSpc>
              <a:spcBef>
                <a:spcPts val="0"/>
              </a:spcBef>
              <a:spcAft>
                <a:spcPts val="0"/>
              </a:spcAft>
              <a:buClr>
                <a:schemeClr val="lt1"/>
              </a:buClr>
              <a:buSzPct val="100000"/>
              <a:buFont typeface="Courier New"/>
              <a:buChar char="o"/>
              <a:defRPr sz="1800">
                <a:solidFill>
                  <a:schemeClr val="lt1"/>
                </a:solidFill>
              </a:defRPr>
            </a:lvl5pPr>
            <a:lvl6pPr rtl="0" algn="ctr">
              <a:lnSpc>
                <a:spcPct val="100000"/>
              </a:lnSpc>
              <a:spcBef>
                <a:spcPts val="0"/>
              </a:spcBef>
              <a:spcAft>
                <a:spcPts val="0"/>
              </a:spcAft>
              <a:buClr>
                <a:schemeClr val="lt1"/>
              </a:buClr>
              <a:buSzPct val="100000"/>
              <a:buFont typeface="Wingdings"/>
              <a:buChar char="§"/>
              <a:defRPr sz="1800">
                <a:solidFill>
                  <a:schemeClr val="lt1"/>
                </a:solidFill>
              </a:defRPr>
            </a:lvl6pPr>
            <a:lvl7pPr rtl="0" algn="ctr">
              <a:lnSpc>
                <a:spcPct val="100000"/>
              </a:lnSpc>
              <a:spcBef>
                <a:spcPts val="0"/>
              </a:spcBef>
              <a:spcAft>
                <a:spcPts val="0"/>
              </a:spcAft>
              <a:buClr>
                <a:schemeClr val="lt1"/>
              </a:buClr>
              <a:buSzPct val="100000"/>
              <a:buFont typeface="Arial"/>
              <a:buChar char="●"/>
              <a:defRPr sz="1800">
                <a:solidFill>
                  <a:schemeClr val="lt1"/>
                </a:solidFill>
              </a:defRPr>
            </a:lvl7pPr>
            <a:lvl8pPr rtl="0" algn="ctr">
              <a:lnSpc>
                <a:spcPct val="100000"/>
              </a:lnSpc>
              <a:spcBef>
                <a:spcPts val="0"/>
              </a:spcBef>
              <a:spcAft>
                <a:spcPts val="0"/>
              </a:spcAft>
              <a:buClr>
                <a:schemeClr val="lt1"/>
              </a:buClr>
              <a:buSzPct val="100000"/>
              <a:buFont typeface="Courier New"/>
              <a:buChar char="o"/>
              <a:defRPr sz="1800">
                <a:solidFill>
                  <a:schemeClr val="lt1"/>
                </a:solidFill>
              </a:defRPr>
            </a:lvl8pPr>
            <a:lvl9pPr rtl="0" algn="ctr">
              <a:lnSpc>
                <a:spcPct val="100000"/>
              </a:lnSpc>
              <a:spcBef>
                <a:spcPts val="0"/>
              </a:spcBef>
              <a:spcAft>
                <a:spcPts val="0"/>
              </a:spcAft>
              <a:buClr>
                <a:schemeClr val="lt1"/>
              </a:buClr>
              <a:buSzPct val="100000"/>
              <a:buFont typeface="Wingdings"/>
              <a:buChar char="§"/>
              <a:defRPr sz="18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1pPr>
            <a:lvl2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2pPr>
            <a:lvl3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3pPr>
            <a:lvl4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4pPr>
            <a:lvl5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5pPr>
            <a:lvl6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6pPr>
            <a:lvl7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7pPr>
            <a:lvl8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8pPr>
            <a:lvl9pPr rtl="0" algn="l">
              <a:spcBef>
                <a:spcPts val="0"/>
              </a:spcBef>
              <a:buClr>
                <a:schemeClr val="lt1"/>
              </a:buClr>
              <a:buSzPct val="100000"/>
              <a:buFont typeface="Arial"/>
              <a:buNone/>
              <a:defRPr b="1" baseline="0" i="0" sz="3600" u="none" cap="none" strike="noStrike">
                <a:solidFill>
                  <a:schemeClr val="lt1"/>
                </a:solidFill>
                <a:latin typeface="Arial"/>
                <a:ea typeface="Arial"/>
                <a:cs typeface="Arial"/>
                <a:sym typeface="Aria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rtl="0" algn="l">
              <a:spcBef>
                <a:spcPts val="600"/>
              </a:spcBef>
              <a:buClr>
                <a:schemeClr val="lt1"/>
              </a:buClr>
              <a:buSzPct val="100000"/>
              <a:buFont typeface="Arial"/>
              <a:buChar char="●"/>
              <a:defRPr b="0" baseline="0" i="0" sz="3000" u="none" cap="none" strike="noStrike">
                <a:solidFill>
                  <a:schemeClr val="lt1"/>
                </a:solidFill>
                <a:latin typeface="Arial"/>
                <a:ea typeface="Arial"/>
                <a:cs typeface="Arial"/>
                <a:sym typeface="Arial"/>
              </a:defRPr>
            </a:lvl1pPr>
            <a:lvl2pPr rtl="0" algn="l">
              <a:spcBef>
                <a:spcPts val="480"/>
              </a:spcBef>
              <a:buClr>
                <a:schemeClr val="lt1"/>
              </a:buClr>
              <a:buSzPct val="100000"/>
              <a:buFont typeface="Courier New"/>
              <a:buChar char="o"/>
              <a:defRPr b="0" baseline="0" i="0" sz="2400" u="none" cap="none" strike="noStrike">
                <a:solidFill>
                  <a:schemeClr val="lt1"/>
                </a:solidFill>
                <a:latin typeface="Arial"/>
                <a:ea typeface="Arial"/>
                <a:cs typeface="Arial"/>
                <a:sym typeface="Arial"/>
              </a:defRPr>
            </a:lvl2pPr>
            <a:lvl3pPr rtl="0" algn="l">
              <a:spcBef>
                <a:spcPts val="480"/>
              </a:spcBef>
              <a:buClr>
                <a:schemeClr val="lt1"/>
              </a:buClr>
              <a:buSzPct val="100000"/>
              <a:buFont typeface="Wingdings"/>
              <a:buChar char="§"/>
              <a:defRPr b="0" baseline="0" i="0" sz="2400" u="none" cap="none" strike="noStrike">
                <a:solidFill>
                  <a:schemeClr val="lt1"/>
                </a:solidFill>
                <a:latin typeface="Arial"/>
                <a:ea typeface="Arial"/>
                <a:cs typeface="Arial"/>
                <a:sym typeface="Arial"/>
              </a:defRPr>
            </a:lvl3pPr>
            <a:lvl4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4pPr>
            <a:lvl5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5pPr>
            <a:lvl6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6pPr>
            <a:lvl7pPr rtl="0" algn="l">
              <a:spcBef>
                <a:spcPts val="360"/>
              </a:spcBef>
              <a:buClr>
                <a:schemeClr val="lt1"/>
              </a:buClr>
              <a:buSzPct val="100000"/>
              <a:buFont typeface="Arial"/>
              <a:buChar char="●"/>
              <a:defRPr b="0" baseline="0" i="0" sz="1800" u="none" cap="none" strike="noStrike">
                <a:solidFill>
                  <a:schemeClr val="lt1"/>
                </a:solidFill>
                <a:latin typeface="Arial"/>
                <a:ea typeface="Arial"/>
                <a:cs typeface="Arial"/>
                <a:sym typeface="Arial"/>
              </a:defRPr>
            </a:lvl7pPr>
            <a:lvl8pPr rtl="0" algn="l">
              <a:spcBef>
                <a:spcPts val="360"/>
              </a:spcBef>
              <a:buClr>
                <a:schemeClr val="lt1"/>
              </a:buClr>
              <a:buSzPct val="100000"/>
              <a:buFont typeface="Courier New"/>
              <a:buChar char="o"/>
              <a:defRPr b="0" baseline="0" i="0" sz="1800" u="none" cap="none" strike="noStrike">
                <a:solidFill>
                  <a:schemeClr val="lt1"/>
                </a:solidFill>
                <a:latin typeface="Arial"/>
                <a:ea typeface="Arial"/>
                <a:cs typeface="Arial"/>
                <a:sym typeface="Arial"/>
              </a:defRPr>
            </a:lvl8pPr>
            <a:lvl9pPr rtl="0" algn="l">
              <a:spcBef>
                <a:spcPts val="360"/>
              </a:spcBef>
              <a:buClr>
                <a:schemeClr val="lt1"/>
              </a:buClr>
              <a:buSzPct val="100000"/>
              <a:buFont typeface="Wingdings"/>
              <a:buChar char="§"/>
              <a:defRPr b="0" baseline="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2.png"/><Relationship Id="rId5" Type="http://schemas.openxmlformats.org/officeDocument/2006/relationships/image" Target="../media/image0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10" Type="http://schemas.openxmlformats.org/officeDocument/2006/relationships/hyperlink" Target="https://chrome.google.com/webstore/detail/angularjs-batarang/ighdmehidhipcmcojjgiloacoafjmpfk" TargetMode="External"/><Relationship Id="rId4" Type="http://schemas.openxmlformats.org/officeDocument/2006/relationships/hyperlink" Target="http://egghead.io" TargetMode="External"/><Relationship Id="rId3" Type="http://schemas.openxmlformats.org/officeDocument/2006/relationships/hyperlink" Target="http://angularjs.org" TargetMode="External"/><Relationship Id="rId9" Type="http://schemas.openxmlformats.org/officeDocument/2006/relationships/hyperlink" Target="http://vojtajina.github.com/testacular/" TargetMode="External"/><Relationship Id="rId6" Type="http://schemas.openxmlformats.org/officeDocument/2006/relationships/hyperlink" Target="http://blog.angularjs.org/2012/11/angularjs-example-applications.html" TargetMode="External"/><Relationship Id="rId5" Type="http://schemas.openxmlformats.org/officeDocument/2006/relationships/hyperlink" Target="http://docs.angularjs.org/tutorial/" TargetMode="External"/><Relationship Id="rId8" Type="http://schemas.openxmlformats.org/officeDocument/2006/relationships/hyperlink" Target="http://builtwith.angularjs.org" TargetMode="External"/><Relationship Id="rId7" Type="http://schemas.openxmlformats.org/officeDocument/2006/relationships/hyperlink" Target="https://github.com/GoogleChrome/chrome-app-codela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 Id="rId3" Type="http://schemas.openxmlformats.org/officeDocument/2006/relationships/image" Target="../media/image0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pic>
        <p:nvPicPr>
          <p:cNvPr id="23" name="Shape 23"/>
          <p:cNvPicPr preferRelativeResize="0"/>
          <p:nvPr/>
        </p:nvPicPr>
        <p:blipFill>
          <a:blip r:embed="rId3">
            <a:alphaModFix/>
          </a:blip>
          <a:stretch>
            <a:fillRect/>
          </a:stretch>
        </p:blipFill>
        <p:spPr>
          <a:xfrm>
            <a:off x="2904686" y="897554"/>
            <a:ext cx="3334626" cy="3537827"/>
          </a:xfrm>
          <a:prstGeom prst="rect">
            <a:avLst/>
          </a:prstGeom>
          <a:noFill/>
          <a:ln>
            <a:noFill/>
          </a:ln>
        </p:spPr>
      </p:pic>
      <p:sp>
        <p:nvSpPr>
          <p:cNvPr id="24" name="Shape 24"/>
          <p:cNvSpPr txBox="1"/>
          <p:nvPr/>
        </p:nvSpPr>
        <p:spPr>
          <a:xfrm>
            <a:off x="648300" y="4897375"/>
            <a:ext cx="7847399" cy="1475400"/>
          </a:xfrm>
          <a:prstGeom prst="rect">
            <a:avLst/>
          </a:prstGeom>
          <a:noFill/>
          <a:ln>
            <a:noFill/>
          </a:ln>
        </p:spPr>
        <p:txBody>
          <a:bodyPr anchorCtr="0" anchor="t" bIns="91425" lIns="91425" rIns="91425" tIns="91425">
            <a:noAutofit/>
          </a:bodyPr>
          <a:lstStyle/>
          <a:p>
            <a:pPr lvl="0" rtl="0" algn="ctr">
              <a:spcBef>
                <a:spcPts val="0"/>
              </a:spcBef>
              <a:buNone/>
            </a:pPr>
            <a:r>
              <a:rPr lang="en" sz="4800">
                <a:solidFill>
                  <a:srgbClr val="FFFFFF"/>
                </a:solidFill>
              </a:rPr>
              <a:t>Introduction to AngularJS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template</a:t>
            </a:r>
          </a:p>
        </p:txBody>
      </p:sp>
      <p:sp>
        <p:nvSpPr>
          <p:cNvPr id="98" name="Shape 98"/>
          <p:cNvSpPr txBox="1"/>
          <p:nvPr>
            <p:ph idx="1" type="body"/>
          </p:nvPr>
        </p:nvSpPr>
        <p:spPr>
          <a:xfrm>
            <a:off x="457200" y="1621050"/>
            <a:ext cx="4977599" cy="1315200"/>
          </a:xfrm>
          <a:prstGeom prst="rect">
            <a:avLst/>
          </a:prstGeom>
        </p:spPr>
        <p:txBody>
          <a:bodyPr anchorCtr="0" anchor="ctr" bIns="91425" lIns="91425" rIns="91425" tIns="91425">
            <a:noAutofit/>
          </a:bodyPr>
          <a:lstStyle/>
          <a:p>
            <a:pPr lvl="0" rtl="0">
              <a:spcBef>
                <a:spcPts val="0"/>
              </a:spcBef>
              <a:buNone/>
            </a:pPr>
            <a:r>
              <a:rPr lang="en" sz="2200">
                <a:solidFill>
                  <a:srgbClr val="6FA8DC"/>
                </a:solidFill>
                <a:latin typeface="Consolas"/>
                <a:ea typeface="Consolas"/>
                <a:cs typeface="Consolas"/>
                <a:sym typeface="Consolas"/>
              </a:rPr>
              <a:t>{{</a:t>
            </a:r>
            <a:r>
              <a:rPr lang="en" sz="2200">
                <a:solidFill>
                  <a:srgbClr val="FFFFFF"/>
                </a:solidFill>
                <a:latin typeface="Consolas"/>
                <a:ea typeface="Consolas"/>
                <a:cs typeface="Consolas"/>
                <a:sym typeface="Consolas"/>
              </a:rPr>
              <a:t>user.name</a:t>
            </a:r>
            <a:r>
              <a:rPr lang="en" sz="2200">
                <a:solidFill>
                  <a:srgbClr val="6FA8DC"/>
                </a:solidFill>
                <a:latin typeface="Consolas"/>
                <a:ea typeface="Consolas"/>
                <a:cs typeface="Consolas"/>
                <a:sym typeface="Consolas"/>
              </a:rPr>
              <a:t>}}</a:t>
            </a:r>
          </a:p>
        </p:txBody>
      </p:sp>
      <p:sp>
        <p:nvSpPr>
          <p:cNvPr id="99" name="Shape 99"/>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&lt;li </a:t>
            </a:r>
            <a:r>
              <a:rPr lang="en" sz="2200">
                <a:solidFill>
                  <a:srgbClr val="6FA8DC"/>
                </a:solidFill>
                <a:latin typeface="Consolas"/>
                <a:ea typeface="Consolas"/>
                <a:cs typeface="Consolas"/>
                <a:sym typeface="Consolas"/>
              </a:rPr>
              <a:t>ng-repeat</a:t>
            </a:r>
            <a:r>
              <a:rPr lang="en" sz="2200">
                <a:solidFill>
                  <a:srgbClr val="FFFFFF"/>
                </a:solidFill>
                <a:latin typeface="Consolas"/>
                <a:ea typeface="Consolas"/>
                <a:cs typeface="Consolas"/>
                <a:sym typeface="Consolas"/>
              </a:rPr>
              <a:t>='item in items'&gt;</a:t>
            </a:r>
          </a:p>
          <a:p>
            <a:pPr lvl="0" rtl="0">
              <a:spcBef>
                <a:spcPts val="0"/>
              </a:spcBef>
              <a:buNone/>
            </a:pPr>
            <a:r>
              <a:rPr lang="en" sz="2200">
                <a:solidFill>
                  <a:srgbClr val="FFFFFF"/>
                </a:solidFill>
                <a:latin typeface="Consolas"/>
                <a:ea typeface="Consolas"/>
                <a:cs typeface="Consolas"/>
                <a:sym typeface="Consolas"/>
              </a:rPr>
              <a:t>  {{item.name}}</a:t>
            </a:r>
          </a:p>
          <a:p>
            <a:pPr lvl="0" rtl="0">
              <a:spcBef>
                <a:spcPts val="0"/>
              </a:spcBef>
              <a:buNone/>
            </a:pPr>
            <a:r>
              <a:rPr lang="en" sz="2200">
                <a:solidFill>
                  <a:srgbClr val="FFFFFF"/>
                </a:solidFill>
                <a:latin typeface="Consolas"/>
                <a:ea typeface="Consolas"/>
                <a:cs typeface="Consolas"/>
                <a:sym typeface="Consolas"/>
              </a:rPr>
              <a:t>&lt;/li&gt;</a:t>
            </a:r>
          </a:p>
        </p:txBody>
      </p:sp>
      <p:sp>
        <p:nvSpPr>
          <p:cNvPr id="100" name="Shape 100"/>
          <p:cNvSpPr txBox="1"/>
          <p:nvPr>
            <p:ph idx="3" type="body"/>
          </p:nvPr>
        </p:nvSpPr>
        <p:spPr>
          <a:xfrm>
            <a:off x="457200" y="5048475"/>
            <a:ext cx="51872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&gt;&lt;/</a:t>
            </a:r>
            <a:r>
              <a:rPr lang="en" sz="2200">
                <a:solidFill>
                  <a:srgbClr val="6FA8DC"/>
                </a:solidFill>
                <a:latin typeface="Consolas"/>
                <a:ea typeface="Consolas"/>
                <a:cs typeface="Consolas"/>
                <a:sym typeface="Consolas"/>
              </a:rPr>
              <a:t>ng-view</a:t>
            </a:r>
            <a:r>
              <a:rPr lang="en" sz="2200">
                <a:solidFill>
                  <a:srgbClr val="FFFFFF"/>
                </a:solidFill>
                <a:latin typeface="Consolas"/>
                <a:ea typeface="Consolas"/>
                <a:cs typeface="Consolas"/>
                <a:sym typeface="Consolas"/>
              </a:rPr>
              <a: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configuration</a:t>
            </a:r>
          </a:p>
        </p:txBody>
      </p:sp>
      <p:sp>
        <p:nvSpPr>
          <p:cNvPr id="106" name="Shape 106"/>
          <p:cNvSpPr txBox="1"/>
          <p:nvPr>
            <p:ph idx="1" type="body"/>
          </p:nvPr>
        </p:nvSpPr>
        <p:spPr>
          <a:xfrm>
            <a:off x="457200" y="1621050"/>
            <a:ext cx="57278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&lt;div </a:t>
            </a:r>
            <a:r>
              <a:rPr lang="en" sz="2200">
                <a:solidFill>
                  <a:srgbClr val="6FA8DC"/>
                </a:solidFill>
                <a:latin typeface="Consolas"/>
                <a:ea typeface="Consolas"/>
                <a:cs typeface="Consolas"/>
                <a:sym typeface="Consolas"/>
              </a:rPr>
              <a:t>ng-controller</a:t>
            </a:r>
            <a:r>
              <a:rPr lang="en" sz="2200">
                <a:solidFill>
                  <a:srgbClr val="FFFFFF"/>
                </a:solidFill>
                <a:latin typeface="Consolas"/>
                <a:ea typeface="Consolas"/>
                <a:cs typeface="Consolas"/>
                <a:sym typeface="Consolas"/>
              </a:rPr>
              <a:t>='UserCtrl'&gt;</a:t>
            </a:r>
          </a:p>
          <a:p>
            <a:pPr lvl="0" rtl="0">
              <a:spcBef>
                <a:spcPts val="0"/>
              </a:spcBef>
              <a:buNone/>
            </a:pPr>
            <a:r>
              <a:rPr lang="en" sz="2200">
                <a:solidFill>
                  <a:srgbClr val="FFFFFF"/>
                </a:solidFill>
                <a:latin typeface="Consolas"/>
                <a:ea typeface="Consolas"/>
                <a:cs typeface="Consolas"/>
                <a:sym typeface="Consolas"/>
              </a:rPr>
              <a:t>  ...</a:t>
            </a:r>
          </a:p>
          <a:p>
            <a:pPr lvl="0" rtl="0">
              <a:spcBef>
                <a:spcPts val="0"/>
              </a:spcBef>
              <a:buNone/>
            </a:pPr>
            <a:r>
              <a:rPr lang="en" sz="2200">
                <a:solidFill>
                  <a:srgbClr val="FFFFFF"/>
                </a:solidFill>
                <a:latin typeface="Consolas"/>
                <a:ea typeface="Consolas"/>
                <a:cs typeface="Consolas"/>
                <a:sym typeface="Consolas"/>
              </a:rPr>
              <a:t>&lt;/div&gt;</a:t>
            </a:r>
          </a:p>
        </p:txBody>
      </p:sp>
      <p:sp>
        <p:nvSpPr>
          <p:cNvPr id="107" name="Shape 107"/>
          <p:cNvSpPr txBox="1"/>
          <p:nvPr>
            <p:ph idx="2" type="body"/>
          </p:nvPr>
        </p:nvSpPr>
        <p:spPr>
          <a:xfrm>
            <a:off x="457200" y="3339525"/>
            <a:ext cx="5074200"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&lt;input </a:t>
            </a:r>
            <a:r>
              <a:rPr lang="en" sz="2200">
                <a:solidFill>
                  <a:srgbClr val="6FA8DC"/>
                </a:solidFill>
                <a:latin typeface="Consolas"/>
                <a:ea typeface="Consolas"/>
                <a:cs typeface="Consolas"/>
                <a:sym typeface="Consolas"/>
              </a:rPr>
              <a:t>ng-model</a:t>
            </a:r>
            <a:r>
              <a:rPr lang="en" sz="2200">
                <a:solidFill>
                  <a:srgbClr val="FFFFFF"/>
                </a:solidFill>
                <a:latin typeface="Consolas"/>
                <a:ea typeface="Consolas"/>
                <a:cs typeface="Consolas"/>
                <a:sym typeface="Consolas"/>
              </a:rPr>
              <a:t>='user.name'&gt;</a:t>
            </a:r>
          </a:p>
        </p:txBody>
      </p:sp>
      <p:sp>
        <p:nvSpPr>
          <p:cNvPr id="108" name="Shape 108"/>
          <p:cNvSpPr txBox="1"/>
          <p:nvPr>
            <p:ph idx="3" type="body"/>
          </p:nvPr>
        </p:nvSpPr>
        <p:spPr>
          <a:xfrm>
            <a:off x="457200" y="5048475"/>
            <a:ext cx="7898400" cy="1315200"/>
          </a:xfrm>
          <a:prstGeom prst="rect">
            <a:avLst/>
          </a:prstGeom>
        </p:spPr>
        <p:txBody>
          <a:bodyPr anchorCtr="0" anchor="ctr" bIns="91425" lIns="91425" rIns="91425" tIns="91425">
            <a:noAutofit/>
          </a:bodyPr>
          <a:lstStyle/>
          <a:p>
            <a:pPr lvl="0" rtl="0">
              <a:spcBef>
                <a:spcPts val="0"/>
              </a:spcBef>
              <a:buClr>
                <a:srgbClr val="000000"/>
              </a:buClr>
              <a:buSzPct val="50000"/>
              <a:buFont typeface="Arial"/>
              <a:buNone/>
            </a:pPr>
            <a:r>
              <a:rPr lang="en" sz="2200">
                <a:latin typeface="Consolas"/>
                <a:ea typeface="Consolas"/>
                <a:cs typeface="Consolas"/>
                <a:sym typeface="Consolas"/>
              </a:rPr>
              <a:t>&lt;div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FFFFFF"/>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t/>
            </a:r>
            <a:endParaRPr sz="2200">
              <a:solidFill>
                <a:srgbClr val="FFFFFF"/>
              </a:solidFill>
              <a:latin typeface="Consolas"/>
              <a:ea typeface="Consolas"/>
              <a:cs typeface="Consolas"/>
              <a:sym typeface="Consolas"/>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components</a:t>
            </a:r>
          </a:p>
        </p:txBody>
      </p:sp>
      <p:grpSp>
        <p:nvGrpSpPr>
          <p:cNvPr id="114" name="Shape 114"/>
          <p:cNvGrpSpPr/>
          <p:nvPr/>
        </p:nvGrpSpPr>
        <p:grpSpPr>
          <a:xfrm>
            <a:off x="552850" y="3311775"/>
            <a:ext cx="2111100" cy="1328999"/>
            <a:chOff x="3322825" y="1636375"/>
            <a:chExt cx="2111100" cy="1328999"/>
          </a:xfrm>
        </p:grpSpPr>
        <p:sp>
          <p:nvSpPr>
            <p:cNvPr id="115" name="Shape 115"/>
            <p:cNvSpPr/>
            <p:nvPr/>
          </p:nvSpPr>
          <p:spPr>
            <a:xfrm>
              <a:off x="3322825"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6" name="Shape 116"/>
            <p:cNvPicPr preferRelativeResize="0"/>
            <p:nvPr/>
          </p:nvPicPr>
          <p:blipFill>
            <a:blip r:embed="rId3">
              <a:alphaModFix/>
            </a:blip>
            <a:stretch>
              <a:fillRect/>
            </a:stretch>
          </p:blipFill>
          <p:spPr>
            <a:xfrm>
              <a:off x="3416350" y="2053225"/>
              <a:ext cx="1924050" cy="495300"/>
            </a:xfrm>
            <a:prstGeom prst="rect">
              <a:avLst/>
            </a:prstGeom>
            <a:noFill/>
            <a:ln>
              <a:noFill/>
            </a:ln>
          </p:spPr>
        </p:pic>
      </p:grpSp>
      <p:grpSp>
        <p:nvGrpSpPr>
          <p:cNvPr id="117" name="Shape 117"/>
          <p:cNvGrpSpPr/>
          <p:nvPr/>
        </p:nvGrpSpPr>
        <p:grpSpPr>
          <a:xfrm>
            <a:off x="552850" y="1593300"/>
            <a:ext cx="2111100" cy="1328999"/>
            <a:chOff x="552850" y="1636375"/>
            <a:chExt cx="2111100" cy="1328999"/>
          </a:xfrm>
        </p:grpSpPr>
        <p:sp>
          <p:nvSpPr>
            <p:cNvPr id="118" name="Shape 118"/>
            <p:cNvSpPr/>
            <p:nvPr/>
          </p:nvSpPr>
          <p:spPr>
            <a:xfrm>
              <a:off x="552850" y="1636375"/>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19" name="Shape 119"/>
            <p:cNvPicPr preferRelativeResize="0"/>
            <p:nvPr/>
          </p:nvPicPr>
          <p:blipFill>
            <a:blip r:embed="rId4">
              <a:alphaModFix/>
            </a:blip>
            <a:stretch>
              <a:fillRect/>
            </a:stretch>
          </p:blipFill>
          <p:spPr>
            <a:xfrm>
              <a:off x="1084525" y="2129425"/>
              <a:ext cx="1047750" cy="342900"/>
            </a:xfrm>
            <a:prstGeom prst="rect">
              <a:avLst/>
            </a:prstGeom>
            <a:noFill/>
            <a:ln>
              <a:noFill/>
            </a:ln>
          </p:spPr>
        </p:pic>
      </p:grpSp>
      <p:grpSp>
        <p:nvGrpSpPr>
          <p:cNvPr id="120" name="Shape 120"/>
          <p:cNvGrpSpPr/>
          <p:nvPr/>
        </p:nvGrpSpPr>
        <p:grpSpPr>
          <a:xfrm>
            <a:off x="552850" y="5020725"/>
            <a:ext cx="2111100" cy="1328999"/>
            <a:chOff x="5891800" y="1837450"/>
            <a:chExt cx="2111100" cy="1328999"/>
          </a:xfrm>
        </p:grpSpPr>
        <p:sp>
          <p:nvSpPr>
            <p:cNvPr id="121" name="Shape 121"/>
            <p:cNvSpPr/>
            <p:nvPr/>
          </p:nvSpPr>
          <p:spPr>
            <a:xfrm>
              <a:off x="5891800" y="1837450"/>
              <a:ext cx="2111100" cy="1328999"/>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pic>
          <p:nvPicPr>
            <p:cNvPr id="122" name="Shape 122"/>
            <p:cNvPicPr preferRelativeResize="0"/>
            <p:nvPr/>
          </p:nvPicPr>
          <p:blipFill>
            <a:blip r:embed="rId5">
              <a:alphaModFix/>
            </a:blip>
            <a:stretch>
              <a:fillRect/>
            </a:stretch>
          </p:blipFill>
          <p:spPr>
            <a:xfrm>
              <a:off x="5980562" y="1930450"/>
              <a:ext cx="1933575" cy="1143000"/>
            </a:xfrm>
            <a:prstGeom prst="rect">
              <a:avLst/>
            </a:prstGeom>
            <a:noFill/>
            <a:ln>
              <a:noFill/>
            </a:ln>
          </p:spPr>
        </p:pic>
      </p:grpSp>
      <p:sp>
        <p:nvSpPr>
          <p:cNvPr id="123" name="Shape 123"/>
          <p:cNvSpPr txBox="1"/>
          <p:nvPr>
            <p:ph idx="1" type="body"/>
          </p:nvPr>
        </p:nvSpPr>
        <p:spPr>
          <a:xfrm>
            <a:off x="2780430" y="1600200"/>
            <a:ext cx="61967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&lt;rating max='5' model='stars.average'&gt;</a:t>
            </a:r>
          </a:p>
        </p:txBody>
      </p:sp>
      <p:sp>
        <p:nvSpPr>
          <p:cNvPr id="124" name="Shape 124"/>
          <p:cNvSpPr txBox="1"/>
          <p:nvPr>
            <p:ph idx="2" type="body"/>
          </p:nvPr>
        </p:nvSpPr>
        <p:spPr>
          <a:xfrm>
            <a:off x="2780430" y="3318675"/>
            <a:ext cx="62414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&lt;tabs&gt;</a:t>
            </a:r>
          </a:p>
          <a:p>
            <a:pPr lvl="0" rtl="0">
              <a:spcBef>
                <a:spcPts val="0"/>
              </a:spcBef>
              <a:buNone/>
            </a:pPr>
            <a:r>
              <a:rPr lang="en" sz="2200">
                <a:solidFill>
                  <a:srgbClr val="FFFFFF"/>
                </a:solidFill>
                <a:latin typeface="Consolas"/>
                <a:ea typeface="Consolas"/>
                <a:cs typeface="Consolas"/>
                <a:sym typeface="Consolas"/>
              </a:rPr>
              <a:t>  &lt;tab title='Active tab' view='...'&gt;</a:t>
            </a:r>
          </a:p>
          <a:p>
            <a:pPr lvl="0" rtl="0">
              <a:spcBef>
                <a:spcPts val="0"/>
              </a:spcBef>
              <a:buNone/>
            </a:pPr>
            <a:r>
              <a:rPr lang="en" sz="2200">
                <a:solidFill>
                  <a:srgbClr val="FFFFFF"/>
                </a:solidFill>
                <a:latin typeface="Consolas"/>
                <a:ea typeface="Consolas"/>
                <a:cs typeface="Consolas"/>
                <a:sym typeface="Consolas"/>
              </a:rPr>
              <a:t>  &lt;tab title='Inactive tab' view='...'&gt;</a:t>
            </a:r>
          </a:p>
          <a:p>
            <a:pPr lvl="0" rtl="0">
              <a:spcBef>
                <a:spcPts val="0"/>
              </a:spcBef>
              <a:buNone/>
            </a:pPr>
            <a:r>
              <a:rPr lang="en" sz="2200">
                <a:solidFill>
                  <a:srgbClr val="FFFFFF"/>
                </a:solidFill>
                <a:latin typeface="Consolas"/>
                <a:ea typeface="Consolas"/>
                <a:cs typeface="Consolas"/>
                <a:sym typeface="Consolas"/>
              </a:rPr>
              <a:t>&lt;/tabs&gt;</a:t>
            </a:r>
          </a:p>
        </p:txBody>
      </p:sp>
      <p:sp>
        <p:nvSpPr>
          <p:cNvPr id="125" name="Shape 125"/>
          <p:cNvSpPr txBox="1"/>
          <p:nvPr>
            <p:ph idx="3" type="body"/>
          </p:nvPr>
        </p:nvSpPr>
        <p:spPr>
          <a:xfrm>
            <a:off x="2780430" y="5027625"/>
            <a:ext cx="5906399" cy="1315200"/>
          </a:xfrm>
          <a:prstGeom prst="rect">
            <a:avLst/>
          </a:prstGeom>
        </p:spPr>
        <p:txBody>
          <a:bodyPr anchorCtr="0" anchor="ctr" bIns="91425" lIns="91425" rIns="91425" tIns="91425">
            <a:noAutofit/>
          </a:bodyPr>
          <a:lstStyle/>
          <a:p>
            <a:pPr lvl="0" rtl="0">
              <a:spcBef>
                <a:spcPts val="0"/>
              </a:spcBef>
              <a:buNone/>
            </a:pPr>
            <a:r>
              <a:rPr lang="en" sz="2200">
                <a:solidFill>
                  <a:srgbClr val="FFFFFF"/>
                </a:solidFill>
                <a:latin typeface="Consolas"/>
                <a:ea typeface="Consolas"/>
                <a:cs typeface="Consolas"/>
                <a:sym typeface="Consolas"/>
              </a:rPr>
              <a:t>&lt;tooltip content='messages.tip1'&gt;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Directives as anything!</a:t>
            </a:r>
          </a:p>
        </p:txBody>
      </p:sp>
      <p:sp>
        <p:nvSpPr>
          <p:cNvPr id="131" name="Shape 131"/>
          <p:cNvSpPr txBox="1"/>
          <p:nvPr>
            <p:ph idx="1" type="body"/>
          </p:nvPr>
        </p:nvSpPr>
        <p:spPr>
          <a:xfrm>
            <a:off x="457200" y="1600200"/>
            <a:ext cx="6489300" cy="5082300"/>
          </a:xfrm>
          <a:prstGeom prst="rect">
            <a:avLst/>
          </a:prstGeom>
        </p:spPr>
        <p:txBody>
          <a:bodyPr anchorCtr="0" anchor="t" bIns="91425" lIns="91425" rIns="91425" tIns="91425">
            <a:noAutofit/>
          </a:bodyPr>
          <a:lstStyle/>
          <a:p>
            <a:pPr lvl="0" rtl="0">
              <a:spcBef>
                <a:spcPts val="0"/>
              </a:spcBef>
              <a:buNone/>
            </a:pPr>
            <a:r>
              <a:rPr lang="en" sz="2000">
                <a:latin typeface="Consolas"/>
                <a:ea typeface="Consolas"/>
                <a:cs typeface="Consolas"/>
                <a:sym typeface="Consolas"/>
              </a:rPr>
              <a:t>var mod = angular.module('directives', []);</a:t>
            </a:r>
          </a:p>
          <a:p>
            <a:pPr lvl="0" rtl="0">
              <a:spcBef>
                <a:spcPts val="0"/>
              </a:spcBef>
              <a:buNone/>
            </a:pPr>
            <a:r>
              <a:rPr lang="en" sz="2000">
                <a:latin typeface="Consolas"/>
                <a:ea typeface="Consolas"/>
                <a:cs typeface="Consolas"/>
                <a:sym typeface="Consolas"/>
              </a:rPr>
              <a:t>mod.directive(</a:t>
            </a:r>
            <a:r>
              <a:rPr lang="en" sz="2000">
                <a:solidFill>
                  <a:srgbClr val="6FA8DC"/>
                </a:solidFill>
                <a:latin typeface="Consolas"/>
                <a:ea typeface="Consolas"/>
                <a:cs typeface="Consolas"/>
                <a:sym typeface="Consolas"/>
              </a:rPr>
              <a:t>'focus'</a:t>
            </a:r>
            <a:r>
              <a:rPr lang="en" sz="2000">
                <a:latin typeface="Consolas"/>
                <a:ea typeface="Consolas"/>
                <a:cs typeface="Consolas"/>
                <a:sym typeface="Consolas"/>
              </a:rPr>
              <a:t>, function() {</a:t>
            </a:r>
          </a:p>
          <a:p>
            <a:pPr lvl="0" rtl="0">
              <a:spcBef>
                <a:spcPts val="0"/>
              </a:spcBef>
              <a:buNone/>
            </a:pPr>
            <a:r>
              <a:rPr lang="en" sz="2000">
                <a:latin typeface="Consolas"/>
                <a:ea typeface="Consolas"/>
                <a:cs typeface="Consolas"/>
                <a:sym typeface="Consolas"/>
              </a:rPr>
              <a:t>  return {</a:t>
            </a:r>
          </a:p>
          <a:p>
            <a:pPr lvl="0" rtl="0">
              <a:spcBef>
                <a:spcPts val="0"/>
              </a:spcBef>
              <a:buNone/>
            </a:pPr>
            <a:r>
              <a:rPr lang="en" sz="2000">
                <a:latin typeface="Consolas"/>
                <a:ea typeface="Consolas"/>
                <a:cs typeface="Consolas"/>
                <a:sym typeface="Consolas"/>
              </a:rPr>
              <a:t>    link: function(scope, element, attrs) {</a:t>
            </a:r>
          </a:p>
          <a:p>
            <a:pPr lvl="0" rtl="0">
              <a:spcBef>
                <a:spcPts val="0"/>
              </a:spcBef>
              <a:buNone/>
            </a:pPr>
            <a:r>
              <a:rPr lang="en" sz="2000">
                <a:latin typeface="Consolas"/>
                <a:ea typeface="Consolas"/>
                <a:cs typeface="Consolas"/>
                <a:sym typeface="Consolas"/>
              </a:rPr>
              <a:t>      element[0].focus();</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  };</a:t>
            </a:r>
          </a:p>
          <a:p>
            <a:pPr lvl="0" rtl="0">
              <a:spcBef>
                <a:spcPts val="0"/>
              </a:spcBef>
              <a:buNone/>
            </a:pPr>
            <a:r>
              <a:rPr lang="en" sz="2000">
                <a:latin typeface="Consolas"/>
                <a:ea typeface="Consolas"/>
                <a:cs typeface="Consolas"/>
                <a:sym typeface="Consolas"/>
              </a:rPr>
              <a: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&lt;form name='myForm'&gt;</a:t>
            </a:r>
          </a:p>
          <a:p>
            <a:pPr lvl="0" rtl="0">
              <a:spcBef>
                <a:spcPts val="0"/>
              </a:spcBef>
              <a:buNone/>
            </a:pPr>
            <a:r>
              <a:rPr lang="en" sz="2200">
                <a:latin typeface="Consolas"/>
                <a:ea typeface="Consolas"/>
                <a:cs typeface="Consolas"/>
                <a:sym typeface="Consolas"/>
              </a:rPr>
              <a:t>  &lt;input ng-model='user.firstName' </a:t>
            </a:r>
            <a:r>
              <a:rPr lang="en" sz="2200">
                <a:solidFill>
                  <a:srgbClr val="6FA8DC"/>
                </a:solidFill>
                <a:latin typeface="Consolas"/>
                <a:ea typeface="Consolas"/>
                <a:cs typeface="Consolas"/>
                <a:sym typeface="Consolas"/>
              </a:rPr>
              <a:t>focus</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&lt;input ng-model='user.lastName'&gt;</a:t>
            </a:r>
          </a:p>
          <a:p>
            <a:pPr lvl="0" rtl="0">
              <a:spcBef>
                <a:spcPts val="0"/>
              </a:spcBef>
              <a:buNone/>
            </a:pPr>
            <a:r>
              <a:rPr lang="en" sz="2200">
                <a:latin typeface="Consolas"/>
                <a:ea typeface="Consolas"/>
                <a:cs typeface="Consolas"/>
                <a:sym typeface="Consolas"/>
              </a:rPr>
              <a:t>  ...</a:t>
            </a:r>
          </a:p>
          <a:p>
            <a:pPr lvl="0" rtl="0">
              <a:spcBef>
                <a:spcPts val="0"/>
              </a:spcBef>
              <a:buNone/>
            </a:pPr>
            <a:r>
              <a:rPr lang="en" sz="2200">
                <a:latin typeface="Consolas"/>
                <a:ea typeface="Consolas"/>
                <a:cs typeface="Consolas"/>
                <a:sym typeface="Consolas"/>
              </a:rPr>
              <a:t>&lt;/form&gt;</a:t>
            </a:r>
          </a:p>
        </p:txBody>
      </p:sp>
      <p:sp>
        <p:nvSpPr>
          <p:cNvPr id="132" name="Shape 132"/>
          <p:cNvSpPr/>
          <p:nvPr/>
        </p:nvSpPr>
        <p:spPr>
          <a:xfrm>
            <a:off x="6705325" y="1600200"/>
            <a:ext cx="329100" cy="29109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3" name="Shape 133"/>
          <p:cNvSpPr/>
          <p:nvPr/>
        </p:nvSpPr>
        <p:spPr>
          <a:xfrm>
            <a:off x="6705325" y="4832708"/>
            <a:ext cx="329100" cy="1596000"/>
          </a:xfrm>
          <a:prstGeom prst="rightBracket">
            <a:avLst>
              <a:gd fmla="val 8333" name="adj"/>
            </a:avLst>
          </a:prstGeom>
          <a:noFill/>
          <a:ln cap="flat" cmpd="sng" w="38100">
            <a:solidFill>
              <a:srgbClr val="CCCCCC"/>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4" name="Shape 134"/>
          <p:cNvSpPr txBox="1"/>
          <p:nvPr/>
        </p:nvSpPr>
        <p:spPr>
          <a:xfrm>
            <a:off x="7147325" y="28270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directives.js</a:t>
            </a:r>
          </a:p>
        </p:txBody>
      </p:sp>
      <p:sp>
        <p:nvSpPr>
          <p:cNvPr id="135" name="Shape 135"/>
          <p:cNvSpPr txBox="1"/>
          <p:nvPr/>
        </p:nvSpPr>
        <p:spPr>
          <a:xfrm>
            <a:off x="7147325" y="5402108"/>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CCCCCC"/>
                </a:solidFill>
              </a:rPr>
              <a:t>view1.html</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idx="1" type="body"/>
          </p:nvPr>
        </p:nvSpPr>
        <p:spPr>
          <a:xfrm>
            <a:off x="457199" y="868950"/>
            <a:ext cx="8229600" cy="4967700"/>
          </a:xfrm>
          <a:prstGeom prst="rect">
            <a:avLst/>
          </a:prstGeom>
        </p:spPr>
        <p:txBody>
          <a:bodyPr anchorCtr="0" anchor="ctr" bIns="91425" lIns="91425" rIns="91425" tIns="91425">
            <a:noAutofit/>
          </a:bodyPr>
          <a:lstStyle/>
          <a:p>
            <a:pPr lvl="0" rtl="0">
              <a:spcBef>
                <a:spcPts val="0"/>
              </a:spcBef>
              <a:buNone/>
            </a:pPr>
            <a:r>
              <a:rPr lang="en"/>
              <a:t>Awesome things not covered:</a:t>
            </a:r>
          </a:p>
          <a:p>
            <a:pPr lvl="0" rtl="0">
              <a:spcBef>
                <a:spcPts val="0"/>
              </a:spcBef>
              <a:buNone/>
            </a:pPr>
            <a:r>
              <a:t/>
            </a:r>
            <a:endParaRPr/>
          </a:p>
          <a:p>
            <a:pPr lvl="0" rtl="0">
              <a:spcBef>
                <a:spcPts val="0"/>
              </a:spcBef>
              <a:buNone/>
            </a:pPr>
            <a:r>
              <a:rPr lang="en">
                <a:solidFill>
                  <a:srgbClr val="6FA8DC"/>
                </a:solidFill>
              </a:rPr>
              <a:t>Filters</a:t>
            </a:r>
          </a:p>
          <a:p>
            <a:pPr lvl="0" rtl="0">
              <a:spcBef>
                <a:spcPts val="0"/>
              </a:spcBef>
              <a:buNone/>
            </a:pPr>
            <a:r>
              <a:rPr lang="en">
                <a:solidFill>
                  <a:srgbClr val="6FA8DC"/>
                </a:solidFill>
              </a:rPr>
              <a:t>Promises</a:t>
            </a:r>
          </a:p>
          <a:p>
            <a:pPr lvl="0" rtl="0">
              <a:spcBef>
                <a:spcPts val="0"/>
              </a:spcBef>
              <a:buNone/>
            </a:pPr>
            <a:r>
              <a:rPr lang="en">
                <a:solidFill>
                  <a:srgbClr val="6FA8DC"/>
                </a:solidFill>
              </a:rPr>
              <a:t>Localization</a:t>
            </a:r>
          </a:p>
          <a:p>
            <a:pPr lvl="0" rtl="0">
              <a:spcBef>
                <a:spcPts val="0"/>
              </a:spcBef>
              <a:buNone/>
            </a:pPr>
            <a:r>
              <a:rPr lang="en">
                <a:solidFill>
                  <a:srgbClr val="6FA8DC"/>
                </a:solidFill>
              </a:rPr>
              <a:t>Form validation</a:t>
            </a:r>
          </a:p>
          <a:p>
            <a:pPr lvl="0" rtl="0">
              <a:spcBef>
                <a:spcPts val="0"/>
              </a:spcBef>
              <a:buNone/>
            </a:pPr>
            <a:r>
              <a:rPr lang="en">
                <a:solidFill>
                  <a:srgbClr val="6FA8DC"/>
                </a:solidFill>
              </a:rPr>
              <a:t>Views &amp; Routes</a:t>
            </a:r>
          </a:p>
          <a:p>
            <a:pPr lvl="0" rtl="0">
              <a:spcBef>
                <a:spcPts val="0"/>
              </a:spcBef>
              <a:buNone/>
            </a:pPr>
            <a:r>
              <a:rPr lang="en">
                <a:solidFill>
                  <a:srgbClr val="6FA8DC"/>
                </a:solidFill>
              </a:rPr>
              <a:t>Server communication</a:t>
            </a:r>
          </a:p>
          <a:p>
            <a:pPr lvl="0" rtl="0">
              <a:spcBef>
                <a:spcPts val="0"/>
              </a:spcBef>
              <a:buNone/>
            </a:pPr>
            <a:r>
              <a:rPr lang="en">
                <a:solidFill>
                  <a:srgbClr val="6FA8DC"/>
                </a:solidFill>
              </a:rPr>
              <a:t>Unit and scenario tests</a:t>
            </a:r>
          </a:p>
          <a:p>
            <a:pPr lvl="0" rtl="0">
              <a:spcBef>
                <a:spcPts val="0"/>
              </a:spcBef>
              <a:buNone/>
            </a:pPr>
            <a:r>
              <a:rPr lang="en">
                <a:solidFill>
                  <a:srgbClr val="6FA8DC"/>
                </a:solidFill>
              </a:rPr>
              <a:t>Services &amp; Dependency Injection</a:t>
            </a:r>
          </a:p>
          <a:p>
            <a:pPr lvl="0" rtl="0">
              <a:spcBef>
                <a:spcPts val="0"/>
              </a:spcBef>
              <a:buNone/>
            </a:pPr>
            <a:r>
              <a:t/>
            </a:r>
            <a:endParaRPr>
              <a:solidFill>
                <a:srgbClr val="6FA8DC"/>
              </a:solidFill>
            </a:endParaRPr>
          </a:p>
          <a:p>
            <a:pPr lvl="0" rtl="0">
              <a:spcBef>
                <a:spcPts val="0"/>
              </a:spcBef>
              <a:buNone/>
            </a:pPr>
            <a:r>
              <a:rPr lang="en">
                <a:solidFill>
                  <a:srgbClr val="6FA8DC"/>
                </a:solidFill>
              </a:rPr>
              <a:t>...and much more!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Tools &amp; Resources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pic>
        <p:nvPicPr>
          <p:cNvPr id="150" name="Shape 150"/>
          <p:cNvPicPr preferRelativeResize="0"/>
          <p:nvPr/>
        </p:nvPicPr>
        <p:blipFill>
          <a:blip r:embed="rId3">
            <a:alphaModFix/>
          </a:blip>
          <a:stretch>
            <a:fillRect/>
          </a:stretch>
        </p:blipFill>
        <p:spPr>
          <a:xfrm>
            <a:off x="0" y="1"/>
            <a:ext cx="4936295" cy="6857997"/>
          </a:xfrm>
          <a:prstGeom prst="rect">
            <a:avLst/>
          </a:prstGeom>
          <a:noFill/>
          <a:ln>
            <a:noFill/>
          </a:ln>
        </p:spPr>
      </p:pic>
      <p:sp>
        <p:nvSpPr>
          <p:cNvPr id="151" name="Shape 151"/>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Chrome debugger</a:t>
            </a:r>
          </a:p>
          <a:p>
            <a:pPr lvl="0" rtl="0" algn="ctr">
              <a:spcBef>
                <a:spcPts val="0"/>
              </a:spcBef>
              <a:buNone/>
            </a:pPr>
            <a:r>
              <a:t/>
            </a:r>
            <a:endParaRPr sz="2400"/>
          </a:p>
          <a:p>
            <a:pPr lvl="0" rtl="0" algn="ctr">
              <a:spcBef>
                <a:spcPts val="0"/>
              </a:spcBef>
              <a:buNone/>
            </a:pPr>
            <a:r>
              <a:rPr lang="en" sz="2400"/>
              <a:t>"Batarang"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1.6K tests in 3 sec</a:t>
            </a:r>
          </a:p>
          <a:p>
            <a:pPr lvl="0" rtl="0" algn="ctr">
              <a:spcBef>
                <a:spcPts val="0"/>
              </a:spcBef>
              <a:buNone/>
            </a:pPr>
            <a:r>
              <a:t/>
            </a:r>
            <a:endParaRPr sz="2400"/>
          </a:p>
          <a:p>
            <a:pPr lvl="0" rtl="0" algn="ctr">
              <a:spcBef>
                <a:spcPts val="0"/>
              </a:spcBef>
              <a:buNone/>
            </a:pPr>
            <a:r>
              <a:rPr lang="en" sz="2400"/>
              <a:t>=</a:t>
            </a:r>
          </a:p>
          <a:p>
            <a:pPr lvl="0" rtl="0" algn="ctr">
              <a:spcBef>
                <a:spcPts val="0"/>
              </a:spcBef>
              <a:buNone/>
            </a:pPr>
            <a:r>
              <a:t/>
            </a:r>
            <a:endParaRPr sz="2400"/>
          </a:p>
          <a:p>
            <a:pPr lvl="0" rtl="0" algn="ctr">
              <a:spcBef>
                <a:spcPts val="0"/>
              </a:spcBef>
              <a:buNone/>
            </a:pPr>
            <a:r>
              <a:rPr lang="en" sz="2400"/>
              <a:t>life changing</a:t>
            </a:r>
          </a:p>
        </p:txBody>
      </p:sp>
      <p:pic>
        <p:nvPicPr>
          <p:cNvPr id="157" name="Shape 157"/>
          <p:cNvPicPr preferRelativeResize="0"/>
          <p:nvPr/>
        </p:nvPicPr>
        <p:blipFill>
          <a:blip r:embed="rId3">
            <a:alphaModFix/>
          </a:blip>
          <a:stretch>
            <a:fillRect/>
          </a:stretch>
        </p:blipFill>
        <p:spPr>
          <a:xfrm>
            <a:off x="0" y="1"/>
            <a:ext cx="4936295" cy="6857997"/>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932233" y="2857500"/>
            <a:ext cx="3880200" cy="1143000"/>
          </a:xfrm>
          <a:prstGeom prst="rect">
            <a:avLst/>
          </a:prstGeom>
        </p:spPr>
        <p:txBody>
          <a:bodyPr anchorCtr="0" anchor="ctr" bIns="91425" lIns="91425" rIns="91425" tIns="91425">
            <a:noAutofit/>
          </a:bodyPr>
          <a:lstStyle/>
          <a:p>
            <a:pPr lvl="0" rtl="0" algn="ctr">
              <a:spcBef>
                <a:spcPts val="0"/>
              </a:spcBef>
              <a:buNone/>
            </a:pPr>
            <a:r>
              <a:rPr lang="en" sz="2400"/>
              <a:t>builtwith.angularjs.org</a:t>
            </a:r>
          </a:p>
        </p:txBody>
      </p:sp>
      <p:pic>
        <p:nvPicPr>
          <p:cNvPr id="163" name="Shape 163"/>
          <p:cNvPicPr preferRelativeResize="0"/>
          <p:nvPr/>
        </p:nvPicPr>
        <p:blipFill>
          <a:blip r:embed="rId3">
            <a:alphaModFix/>
          </a:blip>
          <a:stretch>
            <a:fillRect/>
          </a:stretch>
        </p:blipFill>
        <p:spPr>
          <a:xfrm>
            <a:off x="0" y="1"/>
            <a:ext cx="4932232" cy="6857997"/>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idx="1" type="body"/>
          </p:nvPr>
        </p:nvSpPr>
        <p:spPr>
          <a:xfrm>
            <a:off x="457199" y="377550"/>
            <a:ext cx="3887699" cy="6102900"/>
          </a:xfrm>
          <a:prstGeom prst="rect">
            <a:avLst/>
          </a:prstGeom>
        </p:spPr>
        <p:txBody>
          <a:bodyPr anchorCtr="0" anchor="t" bIns="91425" lIns="91425" rIns="91425" tIns="91425">
            <a:noAutofit/>
          </a:bodyPr>
          <a:lstStyle/>
          <a:p>
            <a:pPr lvl="0" rtl="0">
              <a:spcBef>
                <a:spcPts val="0"/>
              </a:spcBef>
              <a:buNone/>
            </a:pPr>
            <a:r>
              <a:rPr lang="en"/>
              <a:t>Main Site</a:t>
            </a:r>
          </a:p>
          <a:p>
            <a:pPr lvl="0" rtl="0">
              <a:spcBef>
                <a:spcPts val="0"/>
              </a:spcBef>
              <a:buNone/>
            </a:pPr>
            <a:r>
              <a:rPr lang="en" u="sng">
                <a:solidFill>
                  <a:srgbClr val="6FA8DC"/>
                </a:solidFill>
                <a:hlinkClick r:id="rId3"/>
              </a:rPr>
              <a:t>angularjs.org</a:t>
            </a:r>
          </a:p>
          <a:p>
            <a:pPr lvl="0" rtl="0">
              <a:spcBef>
                <a:spcPts val="0"/>
              </a:spcBef>
              <a:buNone/>
            </a:pPr>
            <a:r>
              <a:t/>
            </a:r>
            <a:endParaRPr/>
          </a:p>
          <a:p>
            <a:pPr lvl="0" rtl="0">
              <a:spcBef>
                <a:spcPts val="0"/>
              </a:spcBef>
              <a:buNone/>
            </a:pPr>
            <a:r>
              <a:rPr lang="en"/>
              <a:t>Tutorials &amp; Samples</a:t>
            </a:r>
          </a:p>
          <a:p>
            <a:pPr lvl="0" rtl="0">
              <a:spcBef>
                <a:spcPts val="0"/>
              </a:spcBef>
              <a:buClr>
                <a:srgbClr val="000000"/>
              </a:buClr>
              <a:buSzPct val="36666"/>
              <a:buFont typeface="Arial"/>
              <a:buNone/>
            </a:pPr>
            <a:r>
              <a:rPr lang="en">
                <a:solidFill>
                  <a:srgbClr val="6FA8DC"/>
                </a:solidFill>
              </a:rPr>
              <a:t>*** </a:t>
            </a:r>
            <a:r>
              <a:rPr lang="en" u="sng">
                <a:solidFill>
                  <a:srgbClr val="6FA8DC"/>
                </a:solidFill>
                <a:hlinkClick r:id="rId4"/>
              </a:rPr>
              <a:t>egghead.io</a:t>
            </a:r>
            <a:r>
              <a:rPr lang="en">
                <a:solidFill>
                  <a:srgbClr val="6FA8DC"/>
                </a:solidFill>
              </a:rPr>
              <a:t> ***</a:t>
            </a:r>
          </a:p>
          <a:p>
            <a:pPr lvl="0" rtl="0">
              <a:spcBef>
                <a:spcPts val="0"/>
              </a:spcBef>
              <a:buNone/>
            </a:pPr>
            <a:r>
              <a:rPr lang="en" u="sng">
                <a:solidFill>
                  <a:srgbClr val="6FA8DC"/>
                </a:solidFill>
                <a:hlinkClick r:id="rId5"/>
              </a:rPr>
              <a:t>AngularJS tutorial</a:t>
            </a:r>
          </a:p>
          <a:p>
            <a:pPr lvl="0" rtl="0">
              <a:spcBef>
                <a:spcPts val="0"/>
              </a:spcBef>
              <a:buNone/>
            </a:pPr>
            <a:r>
              <a:rPr lang="en" u="sng">
                <a:solidFill>
                  <a:srgbClr val="6FA8DC"/>
                </a:solidFill>
                <a:hlinkClick r:id="rId6"/>
              </a:rPr>
              <a:t>Example apps</a:t>
            </a:r>
          </a:p>
          <a:p>
            <a:pPr lvl="0" rtl="0">
              <a:spcBef>
                <a:spcPts val="0"/>
              </a:spcBef>
              <a:buNone/>
            </a:pPr>
            <a:r>
              <a:rPr lang="en" u="sng">
                <a:solidFill>
                  <a:srgbClr val="6FA8DC"/>
                </a:solidFill>
                <a:hlinkClick r:id="rId7"/>
              </a:rPr>
              <a:t>Chrome  app tutorial</a:t>
            </a:r>
          </a:p>
          <a:p>
            <a:pPr lvl="0" rtl="0">
              <a:spcBef>
                <a:spcPts val="0"/>
              </a:spcBef>
              <a:buNone/>
            </a:pPr>
            <a:r>
              <a:t/>
            </a:r>
            <a:endParaRPr/>
          </a:p>
          <a:p>
            <a:pPr lvl="0" rtl="0">
              <a:spcBef>
                <a:spcPts val="0"/>
              </a:spcBef>
              <a:buNone/>
            </a:pPr>
            <a:r>
              <a:t/>
            </a:r>
            <a:endParaRPr>
              <a:solidFill>
                <a:srgbClr val="6FA8DC"/>
              </a:solidFill>
            </a:endParaRPr>
          </a:p>
        </p:txBody>
      </p:sp>
      <p:sp>
        <p:nvSpPr>
          <p:cNvPr id="169" name="Shape 169"/>
          <p:cNvSpPr txBox="1"/>
          <p:nvPr>
            <p:ph idx="2" type="body"/>
          </p:nvPr>
        </p:nvSpPr>
        <p:spPr>
          <a:xfrm>
            <a:off x="4892925" y="377550"/>
            <a:ext cx="3887699" cy="6102900"/>
          </a:xfrm>
          <a:prstGeom prst="rect">
            <a:avLst/>
          </a:prstGeom>
        </p:spPr>
        <p:txBody>
          <a:bodyPr anchorCtr="0" anchor="t" bIns="91425" lIns="91425" rIns="91425" tIns="91425">
            <a:noAutofit/>
          </a:bodyPr>
          <a:lstStyle/>
          <a:p>
            <a:pPr lvl="0" rtl="0">
              <a:spcBef>
                <a:spcPts val="0"/>
              </a:spcBef>
              <a:buNone/>
            </a:pPr>
            <a:r>
              <a:rPr lang="en"/>
              <a:t>Apps</a:t>
            </a:r>
          </a:p>
          <a:p>
            <a:pPr lvl="0" rtl="0">
              <a:spcBef>
                <a:spcPts val="0"/>
              </a:spcBef>
              <a:buNone/>
            </a:pPr>
            <a:r>
              <a:rPr lang="en" u="sng">
                <a:solidFill>
                  <a:srgbClr val="6FA8DC"/>
                </a:solidFill>
                <a:hlinkClick r:id="rId8"/>
              </a:rPr>
              <a:t>builtwith.angularjs.org</a:t>
            </a:r>
          </a:p>
          <a:p>
            <a:pPr lvl="0" rtl="0">
              <a:spcBef>
                <a:spcPts val="0"/>
              </a:spcBef>
              <a:buNone/>
            </a:pPr>
            <a:r>
              <a:t/>
            </a:r>
            <a:endParaRPr/>
          </a:p>
          <a:p>
            <a:pPr lvl="0" rtl="0">
              <a:spcBef>
                <a:spcPts val="0"/>
              </a:spcBef>
              <a:buClr>
                <a:srgbClr val="000000"/>
              </a:buClr>
              <a:buSzPct val="36666"/>
              <a:buFont typeface="Arial"/>
              <a:buNone/>
            </a:pPr>
            <a:r>
              <a:rPr lang="en"/>
              <a:t>Tools</a:t>
            </a:r>
          </a:p>
          <a:p>
            <a:pPr lvl="0" rtl="0">
              <a:spcBef>
                <a:spcPts val="0"/>
              </a:spcBef>
              <a:buClr>
                <a:srgbClr val="000000"/>
              </a:buClr>
              <a:buSzPct val="36666"/>
              <a:buFont typeface="Arial"/>
              <a:buNone/>
            </a:pPr>
            <a:r>
              <a:rPr lang="en" u="sng">
                <a:solidFill>
                  <a:srgbClr val="6FA8DC"/>
                </a:solidFill>
                <a:hlinkClick r:id="rId9"/>
              </a:rPr>
              <a:t>Testacular</a:t>
            </a:r>
          </a:p>
          <a:p>
            <a:pPr lvl="0" rtl="0">
              <a:spcBef>
                <a:spcPts val="0"/>
              </a:spcBef>
              <a:buClr>
                <a:srgbClr val="000000"/>
              </a:buClr>
              <a:buSzPct val="36666"/>
              <a:buFont typeface="Arial"/>
              <a:buNone/>
            </a:pPr>
            <a:r>
              <a:rPr lang="en" u="sng">
                <a:solidFill>
                  <a:srgbClr val="6FA8DC"/>
                </a:solidFill>
                <a:hlinkClick r:id="rId10"/>
              </a:rPr>
              <a:t>Batarang</a:t>
            </a:r>
          </a:p>
          <a:p>
            <a:pPr lvl="0" rtl="0">
              <a:spcBef>
                <a:spcPts val="0"/>
              </a:spcBef>
              <a:buNone/>
            </a:pPr>
            <a:r>
              <a:t/>
            </a:r>
            <a:endParaRPr/>
          </a:p>
          <a:p>
            <a:pPr lvl="0" rtl="0">
              <a:spcBef>
                <a:spcPts val="0"/>
              </a:spcBef>
              <a:buNone/>
            </a:pPr>
            <a:r>
              <a:t/>
            </a:r>
            <a:endParaRPr/>
          </a:p>
          <a:p>
            <a:pPr lvl="0" rtl="0">
              <a:spcBef>
                <a:spcPts val="0"/>
              </a:spcBef>
              <a:buNone/>
            </a:pPr>
            <a:r>
              <a:t/>
            </a:r>
            <a:endParaRPr>
              <a:solidFill>
                <a:srgbClr val="6FA8DC"/>
              </a:solidFil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x="0" y="0"/>
          <a:ext cx="0" cy="0"/>
          <a:chOff x="0" y="0"/>
          <a:chExt cx="0" cy="0"/>
        </a:xfrm>
      </p:grpSpPr>
      <p:sp>
        <p:nvSpPr>
          <p:cNvPr id="29" name="Shape 29"/>
          <p:cNvSpPr txBox="1"/>
          <p:nvPr>
            <p:ph type="title"/>
          </p:nvPr>
        </p:nvSpPr>
        <p:spPr>
          <a:xfrm>
            <a:off x="1518725" y="2857500"/>
            <a:ext cx="6229800" cy="1143000"/>
          </a:xfrm>
          <a:prstGeom prst="rect">
            <a:avLst/>
          </a:prstGeom>
        </p:spPr>
        <p:txBody>
          <a:bodyPr anchorCtr="0" anchor="ctr" bIns="91425" lIns="91425" rIns="91425" tIns="91425">
            <a:noAutofit/>
          </a:bodyPr>
          <a:lstStyle/>
          <a:p>
            <a:pPr lvl="0" rtl="0" algn="ctr">
              <a:spcBef>
                <a:spcPts val="0"/>
              </a:spcBef>
              <a:buNone/>
            </a:pPr>
            <a:r>
              <a:rPr lang="en"/>
              <a:t>Framework for web apps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ctrTitle"/>
          </p:nvPr>
        </p:nvSpPr>
        <p:spPr>
          <a:xfrm>
            <a:off x="546150" y="4152428"/>
            <a:ext cx="8051700" cy="2417699"/>
          </a:xfrm>
          <a:prstGeom prst="rect">
            <a:avLst/>
          </a:prstGeom>
        </p:spPr>
        <p:txBody>
          <a:bodyPr anchorCtr="0" anchor="ctr" bIns="91425" lIns="91425" rIns="91425" tIns="91425">
            <a:noAutofit/>
          </a:bodyPr>
          <a:lstStyle/>
          <a:p>
            <a:pPr lvl="0" rtl="0">
              <a:spcBef>
                <a:spcPts val="0"/>
              </a:spcBef>
              <a:buNone/>
            </a:pPr>
            <a:r>
              <a:rPr lang="en"/>
              <a:t>G+/twitter: </a:t>
            </a:r>
          </a:p>
          <a:p>
            <a:pPr lvl="0" rtl="0">
              <a:spcBef>
                <a:spcPts val="0"/>
              </a:spcBef>
              <a:buNone/>
            </a:pPr>
            <a:r>
              <a:t/>
            </a:r>
            <a:endParaRPr/>
          </a:p>
          <a:p>
            <a:pPr lvl="0" rtl="0">
              <a:spcBef>
                <a:spcPts val="0"/>
              </a:spcBef>
              <a:buNone/>
            </a:pPr>
            <a:r>
              <a:rPr b="0" lang="en"/>
              <a:t>@bradlygreen</a:t>
            </a:r>
          </a:p>
        </p:txBody>
      </p:sp>
      <p:pic>
        <p:nvPicPr>
          <p:cNvPr id="175" name="Shape 175"/>
          <p:cNvPicPr preferRelativeResize="0"/>
          <p:nvPr/>
        </p:nvPicPr>
        <p:blipFill>
          <a:blip r:embed="rId3">
            <a:alphaModFix/>
          </a:blip>
          <a:stretch>
            <a:fillRect/>
          </a:stretch>
        </p:blipFill>
        <p:spPr>
          <a:xfrm>
            <a:off x="3396292" y="704698"/>
            <a:ext cx="2351414" cy="2486295"/>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x="0" y="0"/>
          <a:ext cx="0" cy="0"/>
          <a:chOff x="0" y="0"/>
          <a:chExt cx="0" cy="0"/>
        </a:xfrm>
      </p:grpSpPr>
      <p:sp>
        <p:nvSpPr>
          <p:cNvPr id="34" name="Shape 34"/>
          <p:cNvSpPr txBox="1"/>
          <p:nvPr>
            <p:ph type="title"/>
          </p:nvPr>
        </p:nvSpPr>
        <p:spPr>
          <a:xfrm>
            <a:off x="457200" y="274637"/>
            <a:ext cx="8229600" cy="1143000"/>
          </a:xfrm>
          <a:prstGeom prst="rect">
            <a:avLst/>
          </a:prstGeom>
        </p:spPr>
        <p:txBody>
          <a:bodyPr anchorCtr="0" anchor="b" bIns="91425" lIns="91425" rIns="91425" tIns="91425">
            <a:noAutofit/>
          </a:bodyPr>
          <a:lstStyle/>
          <a:p>
            <a:pPr>
              <a:spcBef>
                <a:spcPts val="0"/>
              </a:spcBef>
              <a:buNone/>
            </a:pPr>
            <a:r>
              <a:rPr lang="en"/>
              <a:t>Data Binding</a:t>
            </a:r>
          </a:p>
        </p:txBody>
      </p:sp>
      <p:sp>
        <p:nvSpPr>
          <p:cNvPr id="35" name="Shape 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6FA8DC"/>
                </a:solidFill>
                <a:latin typeface="Consolas"/>
                <a:ea typeface="Consolas"/>
                <a:cs typeface="Consolas"/>
                <a:sym typeface="Consolas"/>
              </a:rPr>
              <a:t>ng-app</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ng-init</a:t>
            </a:r>
            <a:r>
              <a:rPr lang="en" sz="2200">
                <a:latin typeface="Consolas"/>
                <a:ea typeface="Consolas"/>
                <a:cs typeface="Consolas"/>
                <a:sym typeface="Consolas"/>
              </a:rPr>
              <a:t>="user.name = 'Larry'"&gt;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Binding</a:t>
            </a:r>
          </a:p>
        </p:txBody>
      </p:sp>
      <p:sp>
        <p:nvSpPr>
          <p:cNvPr id="41" name="Shape 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  &lt;script src='</a:t>
            </a:r>
            <a:r>
              <a:rPr lang="en" sz="2200">
                <a:solidFill>
                  <a:srgbClr val="FFFFFF"/>
                </a:solidFill>
                <a:latin typeface="Consolas"/>
                <a:ea typeface="Consolas"/>
                <a:cs typeface="Consolas"/>
                <a:sym typeface="Consolas"/>
              </a:rPr>
              <a:t>angular.js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  &lt;input </a:t>
            </a:r>
            <a:r>
              <a:rPr lang="en" sz="2200">
                <a:solidFill>
                  <a:srgbClr val="6FA8DC"/>
                </a:solidFill>
                <a:latin typeface="Consolas"/>
                <a:ea typeface="Consolas"/>
                <a:cs typeface="Consolas"/>
                <a:sym typeface="Consolas"/>
              </a:rPr>
              <a:t>ng-model='user.name'</a:t>
            </a:r>
            <a:r>
              <a:rPr lang="en" sz="2200">
                <a:latin typeface="Consolas"/>
                <a:ea typeface="Consolas"/>
                <a:cs typeface="Consolas"/>
                <a:sym typeface="Consolas"/>
              </a:rPr>
              <a:t>&gt;</a:t>
            </a:r>
          </a:p>
          <a:p>
            <a:pPr lvl="0" rtl="0">
              <a:spcBef>
                <a:spcPts val="0"/>
              </a:spcBef>
              <a:buNone/>
            </a:pPr>
            <a:r>
              <a:rPr lang="en" sz="2200">
                <a:latin typeface="Consolas"/>
                <a:ea typeface="Consolas"/>
                <a:cs typeface="Consolas"/>
                <a:sym typeface="Consolas"/>
              </a:rPr>
              <a:t>  &lt;div </a:t>
            </a:r>
            <a:r>
              <a:rPr lang="en" sz="2200">
                <a:solidFill>
                  <a:srgbClr val="6FA8DC"/>
                </a:solidFill>
                <a:latin typeface="Consolas"/>
                <a:ea typeface="Consolas"/>
                <a:cs typeface="Consolas"/>
                <a:sym typeface="Consolas"/>
              </a:rPr>
              <a:t>ng-show='user.name'</a:t>
            </a:r>
            <a:r>
              <a:rPr lang="en" sz="2200">
                <a:latin typeface="Consolas"/>
                <a:ea typeface="Consolas"/>
                <a:cs typeface="Consolas"/>
                <a:sym typeface="Consolas"/>
              </a:rPr>
              <a:t>&gt;Hi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a:t>
            </a:r>
          </a:p>
        </p:txBody>
      </p:sp>
      <p:sp>
        <p:nvSpPr>
          <p:cNvPr id="47" name="Shape 47"/>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3000"/>
              <a:t>Data</a:t>
            </a:r>
          </a:p>
        </p:txBody>
      </p:sp>
      <p:sp>
        <p:nvSpPr>
          <p:cNvPr id="48" name="Shape 48"/>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UI</a:t>
            </a:r>
          </a:p>
        </p:txBody>
      </p:sp>
      <p:sp>
        <p:nvSpPr>
          <p:cNvPr id="49" name="Shape 49"/>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Logic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Structure: MVC</a:t>
            </a:r>
          </a:p>
        </p:txBody>
      </p:sp>
      <p:sp>
        <p:nvSpPr>
          <p:cNvPr id="55" name="Shape 55"/>
          <p:cNvSpPr/>
          <p:nvPr/>
        </p:nvSpPr>
        <p:spPr>
          <a:xfrm>
            <a:off x="4819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Model</a:t>
            </a:r>
          </a:p>
        </p:txBody>
      </p:sp>
      <p:sp>
        <p:nvSpPr>
          <p:cNvPr id="56" name="Shape 56"/>
          <p:cNvSpPr/>
          <p:nvPr/>
        </p:nvSpPr>
        <p:spPr>
          <a:xfrm>
            <a:off x="5935350" y="208315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View</a:t>
            </a:r>
          </a:p>
        </p:txBody>
      </p:sp>
      <p:sp>
        <p:nvSpPr>
          <p:cNvPr id="57" name="Shape 57"/>
          <p:cNvSpPr/>
          <p:nvPr/>
        </p:nvSpPr>
        <p:spPr>
          <a:xfrm>
            <a:off x="3208650" y="4845300"/>
            <a:ext cx="2726700" cy="128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3000"/>
              <a:t>Controller</a:t>
            </a:r>
          </a:p>
        </p:txBody>
      </p:sp>
      <p:cxnSp>
        <p:nvCxnSpPr>
          <p:cNvPr id="58" name="Shape 58"/>
          <p:cNvCxnSpPr>
            <a:stCxn id="55" idx="2"/>
            <a:endCxn id="57" idx="1"/>
          </p:cNvCxnSpPr>
          <p:nvPr/>
        </p:nvCxnSpPr>
        <p:spPr>
          <a:xfrm>
            <a:off x="1845300" y="3370450"/>
            <a:ext cx="1363200" cy="2118600"/>
          </a:xfrm>
          <a:prstGeom prst="straightConnector1">
            <a:avLst/>
          </a:prstGeom>
          <a:noFill/>
          <a:ln cap="flat" cmpd="sng" w="76200">
            <a:solidFill>
              <a:srgbClr val="6FA8DC"/>
            </a:solidFill>
            <a:prstDash val="solid"/>
            <a:round/>
            <a:headEnd len="lg" w="lg" type="stealth"/>
            <a:tailEnd len="lg" w="lg" type="none"/>
          </a:ln>
        </p:spPr>
      </p:cxnSp>
      <p:cxnSp>
        <p:nvCxnSpPr>
          <p:cNvPr id="59" name="Shape 59"/>
          <p:cNvCxnSpPr>
            <a:stCxn id="55" idx="3"/>
            <a:endCxn id="56" idx="1"/>
          </p:cNvCxnSpPr>
          <p:nvPr/>
        </p:nvCxnSpPr>
        <p:spPr>
          <a:xfrm>
            <a:off x="3208650" y="2726800"/>
            <a:ext cx="2726700" cy="0"/>
          </a:xfrm>
          <a:prstGeom prst="straightConnector1">
            <a:avLst/>
          </a:prstGeom>
          <a:noFill/>
          <a:ln cap="flat" cmpd="sng" w="76200">
            <a:solidFill>
              <a:srgbClr val="6FA8DC"/>
            </a:solidFill>
            <a:prstDash val="solid"/>
            <a:round/>
            <a:headEnd len="lg" w="lg" type="none"/>
            <a:tailEnd len="lg" w="lg" type="triangle"/>
          </a:ln>
        </p:spPr>
      </p:cxnSp>
      <p:cxnSp>
        <p:nvCxnSpPr>
          <p:cNvPr id="60" name="Shape 60"/>
          <p:cNvCxnSpPr>
            <a:stCxn id="56" idx="2"/>
            <a:endCxn id="57" idx="3"/>
          </p:cNvCxnSpPr>
          <p:nvPr/>
        </p:nvCxnSpPr>
        <p:spPr>
          <a:xfrm flipH="1">
            <a:off x="5935500" y="3370450"/>
            <a:ext cx="1363200" cy="2118600"/>
          </a:xfrm>
          <a:prstGeom prst="straightConnector1">
            <a:avLst/>
          </a:prstGeom>
          <a:noFill/>
          <a:ln cap="flat" cmpd="sng" w="76200">
            <a:solidFill>
              <a:srgbClr val="6FA8DC"/>
            </a:solidFill>
            <a:prstDash val="solid"/>
            <a:round/>
            <a:headEnd len="lg" w="lg" type="none"/>
            <a:tailEnd len="lg" w="lg" type="triangle"/>
          </a:ln>
        </p:spPr>
      </p:cxnSp>
      <p:sp>
        <p:nvSpPr>
          <p:cNvPr id="61" name="Shape 61"/>
          <p:cNvSpPr txBox="1"/>
          <p:nvPr/>
        </p:nvSpPr>
        <p:spPr>
          <a:xfrm>
            <a:off x="640575" y="4201100"/>
            <a:ext cx="3657600" cy="4572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FFFFFF"/>
                </a:solidFill>
              </a:rPr>
              <a:t>Changes</a:t>
            </a:r>
          </a:p>
        </p:txBody>
      </p:sp>
      <p:sp>
        <p:nvSpPr>
          <p:cNvPr id="62" name="Shape 62"/>
          <p:cNvSpPr txBox="1"/>
          <p:nvPr/>
        </p:nvSpPr>
        <p:spPr>
          <a:xfrm>
            <a:off x="3749700" y="2001175"/>
            <a:ext cx="1644600"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
        <p:nvSpPr>
          <p:cNvPr id="63" name="Shape 63"/>
          <p:cNvSpPr txBox="1"/>
          <p:nvPr/>
        </p:nvSpPr>
        <p:spPr>
          <a:xfrm>
            <a:off x="6462000" y="4201100"/>
            <a:ext cx="2370299" cy="457200"/>
          </a:xfrm>
          <a:prstGeom prst="rect">
            <a:avLst/>
          </a:prstGeom>
          <a:noFill/>
          <a:ln>
            <a:noFill/>
          </a:ln>
        </p:spPr>
        <p:txBody>
          <a:bodyPr anchorCtr="0" anchor="t" bIns="91425" lIns="91425" rIns="91425" tIns="91425">
            <a:noAutofit/>
          </a:bodyPr>
          <a:lstStyle/>
          <a:p>
            <a:pPr lvl="0" rtl="0" algn="ctr">
              <a:spcBef>
                <a:spcPts val="0"/>
              </a:spcBef>
              <a:buNone/>
            </a:pPr>
            <a:r>
              <a:rPr lang="en" sz="3000">
                <a:solidFill>
                  <a:srgbClr val="FFFFFF"/>
                </a:solidFill>
              </a:rPr>
              <a:t>Notifies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69" name="Shape 69"/>
          <p:cNvSpPr txBox="1"/>
          <p:nvPr>
            <p:ph idx="1" type="body"/>
          </p:nvPr>
        </p:nvSpPr>
        <p:spPr>
          <a:xfrm>
            <a:off x="457409" y="1669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Model</a:t>
            </a:r>
          </a:p>
        </p:txBody>
      </p:sp>
      <p:sp>
        <p:nvSpPr>
          <p:cNvPr id="70" name="Shape 70"/>
          <p:cNvSpPr txBox="1"/>
          <p:nvPr>
            <p:ph idx="2" type="body"/>
          </p:nvPr>
        </p:nvSpPr>
        <p:spPr>
          <a:xfrm>
            <a:off x="457409" y="33544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View</a:t>
            </a:r>
          </a:p>
        </p:txBody>
      </p:sp>
      <p:sp>
        <p:nvSpPr>
          <p:cNvPr id="71" name="Shape 71"/>
          <p:cNvSpPr txBox="1"/>
          <p:nvPr>
            <p:ph idx="3" type="body"/>
          </p:nvPr>
        </p:nvSpPr>
        <p:spPr>
          <a:xfrm>
            <a:off x="457409" y="5038950"/>
            <a:ext cx="3752099" cy="1489499"/>
          </a:xfrm>
          <a:prstGeom prst="rect">
            <a:avLst/>
          </a:prstGeom>
          <a:solidFill>
            <a:srgbClr val="666666"/>
          </a:solidFill>
        </p:spPr>
        <p:txBody>
          <a:bodyPr anchorCtr="0" anchor="ctr" bIns="91425" lIns="91425" rIns="91425" tIns="91425">
            <a:noAutofit/>
          </a:bodyPr>
          <a:lstStyle/>
          <a:p>
            <a:pPr lvl="0" rtl="0" algn="ctr">
              <a:spcBef>
                <a:spcPts val="0"/>
              </a:spcBef>
              <a:buNone/>
            </a:pPr>
            <a:r>
              <a:rPr lang="en"/>
              <a:t>Controller</a:t>
            </a:r>
          </a:p>
        </p:txBody>
      </p:sp>
      <p:sp>
        <p:nvSpPr>
          <p:cNvPr id="72" name="Shape 72"/>
          <p:cNvSpPr txBox="1"/>
          <p:nvPr>
            <p:ph idx="4" type="body"/>
          </p:nvPr>
        </p:nvSpPr>
        <p:spPr>
          <a:xfrm>
            <a:off x="4855274" y="1669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Objects</a:t>
            </a:r>
          </a:p>
        </p:txBody>
      </p:sp>
      <p:sp>
        <p:nvSpPr>
          <p:cNvPr id="73" name="Shape 73"/>
          <p:cNvSpPr txBox="1"/>
          <p:nvPr>
            <p:ph idx="5" type="body"/>
          </p:nvPr>
        </p:nvSpPr>
        <p:spPr>
          <a:xfrm>
            <a:off x="4855274" y="33544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DOM</a:t>
            </a:r>
          </a:p>
        </p:txBody>
      </p:sp>
      <p:sp>
        <p:nvSpPr>
          <p:cNvPr id="74" name="Shape 74"/>
          <p:cNvSpPr txBox="1"/>
          <p:nvPr>
            <p:ph idx="6" type="body"/>
          </p:nvPr>
        </p:nvSpPr>
        <p:spPr>
          <a:xfrm>
            <a:off x="4855274" y="5038950"/>
            <a:ext cx="3856200" cy="1489499"/>
          </a:xfrm>
          <a:prstGeom prst="rect">
            <a:avLst/>
          </a:prstGeom>
          <a:solidFill>
            <a:srgbClr val="D9D9D9"/>
          </a:solidFill>
        </p:spPr>
        <p:txBody>
          <a:bodyPr anchorCtr="0" anchor="ctr" bIns="91425" lIns="91425" rIns="91425" tIns="91425">
            <a:noAutofit/>
          </a:bodyPr>
          <a:lstStyle/>
          <a:p>
            <a:pPr lvl="0" rtl="0" algn="ctr">
              <a:spcBef>
                <a:spcPts val="0"/>
              </a:spcBef>
              <a:buNone/>
            </a:pPr>
            <a:r>
              <a:rPr lang="en">
                <a:solidFill>
                  <a:srgbClr val="000000"/>
                </a:solidFill>
              </a:rPr>
              <a:t>JS Classes</a:t>
            </a:r>
          </a:p>
        </p:txBody>
      </p:sp>
      <p:cxnSp>
        <p:nvCxnSpPr>
          <p:cNvPr id="75" name="Shape 75"/>
          <p:cNvCxnSpPr/>
          <p:nvPr/>
        </p:nvCxnSpPr>
        <p:spPr>
          <a:xfrm>
            <a:off x="3856312" y="24147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6" name="Shape 76"/>
          <p:cNvCxnSpPr/>
          <p:nvPr/>
        </p:nvCxnSpPr>
        <p:spPr>
          <a:xfrm>
            <a:off x="3856312" y="4099200"/>
            <a:ext cx="1240199" cy="0"/>
          </a:xfrm>
          <a:prstGeom prst="straightConnector1">
            <a:avLst/>
          </a:prstGeom>
          <a:noFill/>
          <a:ln cap="flat" cmpd="sng" w="76200">
            <a:solidFill>
              <a:srgbClr val="6FA8DC"/>
            </a:solidFill>
            <a:prstDash val="solid"/>
            <a:round/>
            <a:headEnd len="lg" w="lg" type="none"/>
            <a:tailEnd len="lg" w="lg" type="triangle"/>
          </a:ln>
        </p:spPr>
      </p:cxnSp>
      <p:cxnSp>
        <p:nvCxnSpPr>
          <p:cNvPr id="77" name="Shape 77"/>
          <p:cNvCxnSpPr/>
          <p:nvPr/>
        </p:nvCxnSpPr>
        <p:spPr>
          <a:xfrm>
            <a:off x="3856312" y="5825400"/>
            <a:ext cx="1240199" cy="0"/>
          </a:xfrm>
          <a:prstGeom prst="straightConnector1">
            <a:avLst/>
          </a:prstGeom>
          <a:noFill/>
          <a:ln cap="flat" cmpd="sng" w="76200">
            <a:solidFill>
              <a:srgbClr val="6FA8DC"/>
            </a:solidFill>
            <a:prstDash val="solid"/>
            <a:round/>
            <a:headEnd len="lg" w="lg" type="none"/>
            <a:tailEnd len="lg" w="lg" type="triangle"/>
          </a:ln>
        </p:spPr>
      </p:cxn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MVC</a:t>
            </a:r>
          </a:p>
        </p:txBody>
      </p:sp>
      <p:sp>
        <p:nvSpPr>
          <p:cNvPr id="83" name="Shape 83"/>
          <p:cNvSpPr txBox="1"/>
          <p:nvPr>
            <p:ph idx="1" type="body"/>
          </p:nvPr>
        </p:nvSpPr>
        <p:spPr>
          <a:xfrm>
            <a:off x="457200" y="1600200"/>
            <a:ext cx="6382199" cy="4967700"/>
          </a:xfrm>
          <a:prstGeom prst="rect">
            <a:avLst/>
          </a:prstGeom>
        </p:spPr>
        <p:txBody>
          <a:bodyPr anchorCtr="0" anchor="t" bIns="91425" lIns="91425" rIns="91425" tIns="91425">
            <a:noAutofit/>
          </a:bodyPr>
          <a:lstStyle/>
          <a:p>
            <a:pPr lvl="0" rtl="0">
              <a:spcBef>
                <a:spcPts val="0"/>
              </a:spcBef>
              <a:buNone/>
            </a:pPr>
            <a:r>
              <a:rPr lang="en" sz="2200">
                <a:latin typeface="Consolas"/>
                <a:ea typeface="Consolas"/>
                <a:cs typeface="Consolas"/>
                <a:sym typeface="Consolas"/>
              </a:rPr>
              <a:t>&lt;html </a:t>
            </a:r>
            <a:r>
              <a:rPr lang="en" sz="2200">
                <a:solidFill>
                  <a:srgbClr val="FFFFFF"/>
                </a:solidFill>
                <a:latin typeface="Consolas"/>
                <a:ea typeface="Consolas"/>
                <a:cs typeface="Consolas"/>
                <a:sym typeface="Consolas"/>
              </a:rPr>
              <a:t>ng-app&gt;</a:t>
            </a:r>
          </a:p>
          <a:p>
            <a:pPr lvl="0" rtl="0">
              <a:spcBef>
                <a:spcPts val="0"/>
              </a:spcBef>
              <a:buNone/>
            </a:pPr>
            <a:r>
              <a:rPr lang="en" sz="2200">
                <a:solidFill>
                  <a:srgbClr val="FFFFFF"/>
                </a:solidFill>
                <a:latin typeface="Consolas"/>
                <a:ea typeface="Consolas"/>
                <a:cs typeface="Consolas"/>
                <a:sym typeface="Consolas"/>
              </a:rPr>
              <a:t>&lt;head&gt;</a:t>
            </a:r>
          </a:p>
          <a:p>
            <a:pPr lvl="0" rtl="0">
              <a:spcBef>
                <a:spcPts val="0"/>
              </a:spcBef>
              <a:buNone/>
            </a:pPr>
            <a:r>
              <a:rPr lang="en" sz="2200">
                <a:solidFill>
                  <a:srgbClr val="FFFFFF"/>
                </a:solidFill>
                <a:latin typeface="Consolas"/>
                <a:ea typeface="Consolas"/>
                <a:cs typeface="Consolas"/>
                <a:sym typeface="Consolas"/>
              </a:rPr>
              <a:t>  &lt;script src='angular.js'&gt;&lt;</a:t>
            </a:r>
            <a:r>
              <a:rPr lang="en" sz="2200">
                <a:latin typeface="Consolas"/>
                <a:ea typeface="Consolas"/>
                <a:cs typeface="Consolas"/>
                <a:sym typeface="Consolas"/>
              </a:rPr>
              <a:t>/script&gt;</a:t>
            </a:r>
          </a:p>
          <a:p>
            <a:pPr lvl="0" rtl="0">
              <a:spcBef>
                <a:spcPts val="0"/>
              </a:spcBef>
              <a:buNone/>
            </a:pPr>
            <a:r>
              <a:rPr lang="en" sz="2200">
                <a:latin typeface="Consolas"/>
                <a:ea typeface="Consolas"/>
                <a:cs typeface="Consolas"/>
                <a:sym typeface="Consolas"/>
              </a:rPr>
              <a:t>  &lt;script src='</a:t>
            </a:r>
            <a:r>
              <a:rPr lang="en" sz="2200">
                <a:solidFill>
                  <a:srgbClr val="6FA8DC"/>
                </a:solidFill>
                <a:latin typeface="Consolas"/>
                <a:ea typeface="Consolas"/>
                <a:cs typeface="Consolas"/>
                <a:sym typeface="Consolas"/>
              </a:rPr>
              <a:t>controllers.js</a:t>
            </a:r>
            <a:r>
              <a:rPr lang="en" sz="2200">
                <a:latin typeface="Consolas"/>
                <a:ea typeface="Consolas"/>
                <a:cs typeface="Consolas"/>
                <a:sym typeface="Consolas"/>
              </a:rPr>
              <a:t>'&gt;&lt;/script&gt;</a:t>
            </a:r>
          </a:p>
          <a:p>
            <a:pPr lvl="0" rtl="0">
              <a:spcBef>
                <a:spcPts val="0"/>
              </a:spcBef>
              <a:buNone/>
            </a:pPr>
            <a:r>
              <a:rPr lang="en" sz="2200">
                <a:latin typeface="Consolas"/>
                <a:ea typeface="Consolas"/>
                <a:cs typeface="Consolas"/>
                <a:sym typeface="Consolas"/>
              </a:rPr>
              <a:t>&lt;/head&gt;</a:t>
            </a:r>
          </a:p>
          <a:p>
            <a:pPr lvl="0" rtl="0">
              <a:spcBef>
                <a:spcPts val="0"/>
              </a:spcBef>
              <a:buNone/>
            </a:pPr>
            <a:r>
              <a:rPr lang="en" sz="2200">
                <a:latin typeface="Consolas"/>
                <a:ea typeface="Consolas"/>
                <a:cs typeface="Consolas"/>
                <a:sym typeface="Consolas"/>
              </a:rPr>
              <a:t>&lt;body </a:t>
            </a:r>
            <a:r>
              <a:rPr lang="en" sz="2200">
                <a:solidFill>
                  <a:srgbClr val="6FA8DC"/>
                </a:solidFill>
                <a:latin typeface="Consolas"/>
                <a:ea typeface="Consolas"/>
                <a:cs typeface="Consolas"/>
                <a:sym typeface="Consolas"/>
              </a:rPr>
              <a:t>ng-controller</a:t>
            </a:r>
            <a:r>
              <a:rPr lang="en" sz="2200">
                <a:latin typeface="Consolas"/>
                <a:ea typeface="Consolas"/>
                <a:cs typeface="Consolas"/>
                <a:sym typeface="Consolas"/>
              </a:rPr>
              <a:t>='UserController'&gt;</a:t>
            </a:r>
          </a:p>
          <a:p>
            <a:pPr lvl="0" rtl="0">
              <a:spcBef>
                <a:spcPts val="0"/>
              </a:spcBef>
              <a:buNone/>
            </a:pPr>
            <a:r>
              <a:rPr lang="en" sz="2200">
                <a:latin typeface="Consolas"/>
                <a:ea typeface="Consolas"/>
                <a:cs typeface="Consolas"/>
                <a:sym typeface="Consolas"/>
              </a:rPr>
              <a:t>  &lt;div&gt;Hi </a:t>
            </a:r>
            <a:r>
              <a:rPr lang="en" sz="2200">
                <a:solidFill>
                  <a:srgbClr val="6FA8DC"/>
                </a:solidFill>
                <a:latin typeface="Consolas"/>
                <a:ea typeface="Consolas"/>
                <a:cs typeface="Consolas"/>
                <a:sym typeface="Consolas"/>
              </a:rPr>
              <a:t>{{user.name}}</a:t>
            </a:r>
            <a:r>
              <a:rPr lang="en" sz="2200">
                <a:latin typeface="Consolas"/>
                <a:ea typeface="Consolas"/>
                <a:cs typeface="Consolas"/>
                <a:sym typeface="Consolas"/>
              </a:rPr>
              <a:t>&lt;/div&gt;</a:t>
            </a:r>
          </a:p>
          <a:p>
            <a:pPr lvl="0" rtl="0">
              <a:spcBef>
                <a:spcPts val="0"/>
              </a:spcBef>
              <a:buNone/>
            </a:pPr>
            <a:r>
              <a:rPr lang="en" sz="2200">
                <a:latin typeface="Consolas"/>
                <a:ea typeface="Consolas"/>
                <a:cs typeface="Consolas"/>
                <a:sym typeface="Consolas"/>
              </a:rPr>
              <a:t>&lt;/body&gt;</a:t>
            </a:r>
          </a:p>
          <a:p>
            <a:pPr lvl="0" rtl="0">
              <a:spcBef>
                <a:spcPts val="0"/>
              </a:spcBef>
              <a:buNone/>
            </a:pPr>
            <a:r>
              <a:rPr lang="en" sz="2200">
                <a:latin typeface="Consolas"/>
                <a:ea typeface="Consolas"/>
                <a:cs typeface="Consolas"/>
                <a:sym typeface="Consolas"/>
              </a:rPr>
              <a:t>&lt;/html&gt;</a:t>
            </a:r>
          </a:p>
          <a:p>
            <a:pPr lvl="0" rtl="0">
              <a:spcBef>
                <a:spcPts val="0"/>
              </a:spcBef>
              <a:buNone/>
            </a:pPr>
            <a:r>
              <a:t/>
            </a:r>
            <a:endParaRPr sz="2200">
              <a:latin typeface="Consolas"/>
              <a:ea typeface="Consolas"/>
              <a:cs typeface="Consolas"/>
              <a:sym typeface="Consolas"/>
            </a:endParaRPr>
          </a:p>
          <a:p>
            <a:pPr lvl="0" rtl="0">
              <a:spcBef>
                <a:spcPts val="0"/>
              </a:spcBef>
              <a:buNone/>
            </a:pPr>
            <a:r>
              <a:rPr lang="en" sz="2200">
                <a:latin typeface="Consolas"/>
                <a:ea typeface="Consolas"/>
                <a:cs typeface="Consolas"/>
                <a:sym typeface="Consolas"/>
              </a:rPr>
              <a:t>function UserController($scope) {</a:t>
            </a:r>
          </a:p>
          <a:p>
            <a:pPr lvl="0" rtl="0">
              <a:spcBef>
                <a:spcPts val="0"/>
              </a:spcBef>
              <a:buNone/>
            </a:pPr>
            <a:r>
              <a:rPr lang="en" sz="2200">
                <a:latin typeface="Consolas"/>
                <a:ea typeface="Consolas"/>
                <a:cs typeface="Consolas"/>
                <a:sym typeface="Consolas"/>
              </a:rPr>
              <a:t>  $scope.user = { name:'Larry' };</a:t>
            </a:r>
          </a:p>
          <a:p>
            <a:pPr lvl="0" rtl="0">
              <a:spcBef>
                <a:spcPts val="0"/>
              </a:spcBef>
              <a:buNone/>
            </a:pPr>
            <a:r>
              <a:rPr lang="en" sz="2200">
                <a:latin typeface="Consolas"/>
                <a:ea typeface="Consolas"/>
                <a:cs typeface="Consolas"/>
                <a:sym typeface="Consolas"/>
              </a:rPr>
              <a:t>}</a:t>
            </a:r>
          </a:p>
        </p:txBody>
      </p:sp>
      <p:sp>
        <p:nvSpPr>
          <p:cNvPr id="84" name="Shape 84"/>
          <p:cNvSpPr/>
          <p:nvPr/>
        </p:nvSpPr>
        <p:spPr>
          <a:xfrm>
            <a:off x="6552925" y="1600200"/>
            <a:ext cx="329100" cy="3327900"/>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5" name="Shape 85"/>
          <p:cNvSpPr/>
          <p:nvPr/>
        </p:nvSpPr>
        <p:spPr>
          <a:xfrm>
            <a:off x="6552925" y="5239196"/>
            <a:ext cx="329100" cy="1189499"/>
          </a:xfrm>
          <a:prstGeom prst="rightBracket">
            <a:avLst>
              <a:gd fmla="val 8333" name="adj"/>
            </a:avLst>
          </a:prstGeom>
          <a:noFill/>
          <a:ln cap="flat" cmpd="sng" w="38100">
            <a:solidFill>
              <a:srgbClr val="D9D9D9"/>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6" name="Shape 86"/>
          <p:cNvSpPr txBox="1"/>
          <p:nvPr/>
        </p:nvSpPr>
        <p:spPr>
          <a:xfrm>
            <a:off x="6994925" y="3035550"/>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index.html</a:t>
            </a:r>
          </a:p>
        </p:txBody>
      </p:sp>
      <p:sp>
        <p:nvSpPr>
          <p:cNvPr id="87" name="Shape 87"/>
          <p:cNvSpPr txBox="1"/>
          <p:nvPr/>
        </p:nvSpPr>
        <p:spPr>
          <a:xfrm>
            <a:off x="6994925" y="5605346"/>
            <a:ext cx="2050499" cy="4572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FFFFFF"/>
                </a:solidFill>
              </a:rPr>
              <a:t>controllers.js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1000650" y="2857500"/>
            <a:ext cx="7142699" cy="1143000"/>
          </a:xfrm>
          <a:prstGeom prst="rect">
            <a:avLst/>
          </a:prstGeom>
        </p:spPr>
        <p:txBody>
          <a:bodyPr anchorCtr="0" anchor="ctr" bIns="91425" lIns="91425" rIns="91425" tIns="91425">
            <a:noAutofit/>
          </a:bodyPr>
          <a:lstStyle/>
          <a:p>
            <a:pPr lvl="0" rtl="0" algn="ctr">
              <a:spcBef>
                <a:spcPts val="0"/>
              </a:spcBef>
              <a:buNone/>
            </a:pPr>
            <a:r>
              <a:rPr lang="en"/>
              <a:t>Templates = HTML + Directives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