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87" r:id="rId5"/>
    <p:sldId id="288" r:id="rId6"/>
    <p:sldId id="289" r:id="rId7"/>
    <p:sldId id="290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1" r:id="rId16"/>
    <p:sldId id="302" r:id="rId17"/>
    <p:sldId id="303" r:id="rId18"/>
    <p:sldId id="307" r:id="rId19"/>
    <p:sldId id="310" r:id="rId20"/>
    <p:sldId id="311" r:id="rId21"/>
    <p:sldId id="313" r:id="rId22"/>
    <p:sldId id="320" r:id="rId23"/>
    <p:sldId id="325" r:id="rId24"/>
    <p:sldId id="321" r:id="rId25"/>
    <p:sldId id="322" r:id="rId26"/>
    <p:sldId id="319" r:id="rId27"/>
    <p:sldId id="324" r:id="rId28"/>
    <p:sldId id="327" r:id="rId29"/>
    <p:sldId id="328" r:id="rId30"/>
    <p:sldId id="326" r:id="rId31"/>
    <p:sldId id="304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44313-AAC2-4FD3-ABA5-225A63FA2B11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F5FC0-9791-496B-9812-BBCDB84CDD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71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32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7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2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6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4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cument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DC9A40-360D-4154-B7C3-30C6E923C3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0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4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4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7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3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8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5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3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1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9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C62D6-53AB-478C-8FC8-67DA5C2D198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D774E-D0A3-49C2-B5E5-E8008C5021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sachinvar/dffjv2fu/1/" TargetMode="External"/><Relationship Id="rId2" Type="http://schemas.openxmlformats.org/officeDocument/2006/relationships/hyperlink" Target="https://jsfiddle.net/g3k1exq3/2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jsfiddle.net/sachinvar/exm19x4y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sachinvar/usjo77ug/" TargetMode="External"/><Relationship Id="rId2" Type="http://schemas.openxmlformats.org/officeDocument/2006/relationships/hyperlink" Target="https://jsfiddle.net/sachinvar/kcn7pq96/1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jsfiddle.net/sachinvar/pLacLyx3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sachinvar/0ztt66r4/" TargetMode="External"/><Relationship Id="rId2" Type="http://schemas.openxmlformats.org/officeDocument/2006/relationships/hyperlink" Target="https://jsfiddle.net/sachinvar/p1dd6hdr/2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jsfiddle.net/sachinvar/6ph4brbf/" TargetMode="External"/><Relationship Id="rId5" Type="http://schemas.openxmlformats.org/officeDocument/2006/relationships/hyperlink" Target="https://jsfiddle.net/sachinvar/p8zwdk9m/" TargetMode="External"/><Relationship Id="rId4" Type="http://schemas.openxmlformats.org/officeDocument/2006/relationships/hyperlink" Target="https://jsfiddle.net/sachinvar/Lsoyxvzq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0ztt66r4/3/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0ztt66r4/1/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m99o4xc5/4/" TargetMode="External"/><Relationship Id="rId2" Type="http://schemas.openxmlformats.org/officeDocument/2006/relationships/hyperlink" Target="https://jsfiddle.net/sachinvar/m99o4xc5/1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jsfiddle.net/m99o4xc5/3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m99o4xc5/6/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naLz5qmn/3/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naLz5qmn/8/" TargetMode="Externa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bygd68r1/2/" TargetMode="External"/><Relationship Id="rId2" Type="http://schemas.openxmlformats.org/officeDocument/2006/relationships/hyperlink" Target="https://jsfiddle.net/naLz5qmn/9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jsfiddle.net/bygd68r1/15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bygd68r1/13/" TargetMode="External"/><Relationship Id="rId2" Type="http://schemas.openxmlformats.org/officeDocument/2006/relationships/hyperlink" Target="https://jsfiddle.net/bygd68r1/3/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jsfiddle.net/k7rvsnLb/9/" TargetMode="External"/><Relationship Id="rId13" Type="http://schemas.openxmlformats.org/officeDocument/2006/relationships/hyperlink" Target="https://jsfiddle.net/k7rvsnLb/13/" TargetMode="External"/><Relationship Id="rId3" Type="http://schemas.openxmlformats.org/officeDocument/2006/relationships/hyperlink" Target="https://jsfiddle.net/k7rvsnLb/4/" TargetMode="External"/><Relationship Id="rId7" Type="http://schemas.openxmlformats.org/officeDocument/2006/relationships/hyperlink" Target="https://jsfiddle.net/k7rvsnLb/12/" TargetMode="External"/><Relationship Id="rId12" Type="http://schemas.openxmlformats.org/officeDocument/2006/relationships/hyperlink" Target="https://jsfiddle.net/k7rvsnLb/17/" TargetMode="External"/><Relationship Id="rId2" Type="http://schemas.openxmlformats.org/officeDocument/2006/relationships/hyperlink" Target="https://jsfiddle.net/k7rvsnLb/3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jsfiddle.net/k7rvsnLb/11/" TargetMode="External"/><Relationship Id="rId11" Type="http://schemas.openxmlformats.org/officeDocument/2006/relationships/hyperlink" Target="https://jsfiddle.net/k7rvsnLb/16/" TargetMode="External"/><Relationship Id="rId5" Type="http://schemas.openxmlformats.org/officeDocument/2006/relationships/hyperlink" Target="https://jsfiddle.net/k7rvsnLb/6/" TargetMode="External"/><Relationship Id="rId10" Type="http://schemas.openxmlformats.org/officeDocument/2006/relationships/hyperlink" Target="https://jsfiddle.net/k7rvsnLb/14/" TargetMode="External"/><Relationship Id="rId4" Type="http://schemas.openxmlformats.org/officeDocument/2006/relationships/hyperlink" Target="https://jsfiddle.net/k7rvsnLb/5/" TargetMode="External"/><Relationship Id="rId9" Type="http://schemas.openxmlformats.org/officeDocument/2006/relationships/hyperlink" Target="https://jsfiddle.net/k7rvsnLb/10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es6-features.org/" TargetMode="Externa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sachinvar/khv2dxz2/1/" TargetMode="External"/><Relationship Id="rId2" Type="http://schemas.openxmlformats.org/officeDocument/2006/relationships/hyperlink" Target="https://www.sitepoint.com/higher-order-functions-javascript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jsfiddle.net/sachinvar/w6vhswsp/6/" TargetMode="External"/><Relationship Id="rId5" Type="http://schemas.openxmlformats.org/officeDocument/2006/relationships/hyperlink" Target="https://jsfiddle.net/sachinvar/w6vhswsp/5/" TargetMode="External"/><Relationship Id="rId4" Type="http://schemas.openxmlformats.org/officeDocument/2006/relationships/hyperlink" Target="https://jsfiddle.net/sachinvar/6svrb519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sachinvar/5ara0429/2/" TargetMode="External"/><Relationship Id="rId2" Type="http://schemas.openxmlformats.org/officeDocument/2006/relationships/hyperlink" Target="https://jsfiddle.net/sachinvar/1d2pww8p/1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jsfiddle.net/sachinvar/stmm06jp/3/" TargetMode="External"/><Relationship Id="rId4" Type="http://schemas.openxmlformats.org/officeDocument/2006/relationships/hyperlink" Target="https://jsfiddle.net/sachinvar/5ara0429/3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sachinvar/0q1j39rh/1/" TargetMode="External"/><Relationship Id="rId2" Type="http://schemas.openxmlformats.org/officeDocument/2006/relationships/hyperlink" Target="https://jsfiddle.net/g3k1exq3/3/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0ztt66r4/4/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1658112" y="4910562"/>
            <a:ext cx="7257288" cy="5666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altLang="en-US" dirty="0" smtClean="0"/>
              <a:t>JavaScript</a:t>
            </a: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dirty="0" smtClean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6477000" y="5461003"/>
            <a:ext cx="240737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90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Sachin Varma</a:t>
            </a:r>
            <a:endParaRPr lang="en-US" altLang="en-US" sz="29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55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Operators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259632" y="1556792"/>
            <a:ext cx="7467600" cy="4724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Arithmetic Operators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+, -, *, /, %, </a:t>
            </a:r>
            <a:r>
              <a:rPr lang="en-US" dirty="0" smtClean="0"/>
              <a:t>**, ++, --,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Unary plus 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(+),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Unary negation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(-)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 + 2    vs    ‘$’ + 4 + 2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+’42’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+’4’ +’2’  vs   +’4’ + +’2’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Example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 indent="-228600"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Logical Operators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&amp;&amp;   (Logical And)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 evaluates second operand only if first is true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||   (Logical Or)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 if first operand is truthy, it returns first otherwise second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! (Logical Not)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  <a:hlinkClick r:id="rId3"/>
              </a:rPr>
              <a:t>Example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lvl="1" indent="-22860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Equality 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Operators</a:t>
            </a: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== / !=    vs    === / !==   (Reason to introduce this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  <a:hlinkClick r:id="rId4"/>
              </a:rPr>
              <a:t>Example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583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Looping Structures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75656" y="1556792"/>
            <a:ext cx="7467600" cy="4724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Looping Structures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Loops are handy, if you want to run the same code over and over again, each time with a different value.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  <a:hlinkClick r:id="rId2"/>
              </a:rPr>
              <a:t>For loop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While loop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  <a:hlinkClick r:id="rId3"/>
              </a:rPr>
              <a:t>Do…While loop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lvl="1" indent="-228600"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4"/>
              </a:rPr>
              <a:t>Switch Statement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607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Variable Scopes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15616" y="1484784"/>
            <a:ext cx="7467600" cy="4724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  <a:hlinkClick r:id="rId2"/>
              </a:rPr>
              <a:t>Local Scope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Variables declared within a JavaScript function, become LOCAL to the function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Since local variables are only recognized inside their functions, variables with the same name can be used in different functions.</a:t>
            </a:r>
          </a:p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  <a:hlinkClick r:id="rId3"/>
              </a:rPr>
              <a:t>Global Scope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 variable declared outside a function, becomes GLOBAL.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JS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has implied Global -- if you forget to declare a variable, JS assumes it to be a global variable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.</a:t>
            </a:r>
          </a:p>
          <a:p>
            <a:pPr marL="228600" indent="0">
              <a:buNone/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lvl="1" indent="-228600"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4"/>
              </a:rPr>
              <a:t>Function Scope 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vs 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5"/>
              </a:rPr>
              <a:t>Block Scope</a:t>
            </a:r>
            <a:endParaRPr lang="en-US" sz="1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If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 declare variable anywhere in the function, it is available everywhere in the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function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If you declare variable twice in the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function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 Error??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 indent="-228600"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6"/>
              </a:rPr>
              <a:t>Variable Hoisting</a:t>
            </a:r>
            <a:endParaRPr lang="en-US" sz="1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JavaScript's default behavior of moving declarations to the top of the </a:t>
            </a:r>
          </a:p>
          <a:p>
            <a:pPr lvl="1"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current scope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 Initializations are Not Hoisted</a:t>
            </a:r>
          </a:p>
          <a:p>
            <a:pPr lvl="1">
              <a:defRPr/>
            </a:pP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8067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Variable Scopes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47664" y="1628800"/>
            <a:ext cx="7467600" cy="4724400"/>
          </a:xfrm>
        </p:spPr>
        <p:txBody>
          <a:bodyPr/>
          <a:lstStyle/>
          <a:p>
            <a:pPr lvl="1">
              <a:defRPr/>
            </a:pPr>
            <a:r>
              <a:rPr lang="en-US" dirty="0" smtClean="0"/>
              <a:t>foo </a:t>
            </a:r>
            <a:r>
              <a:rPr lang="en-US" dirty="0"/>
              <a:t>= 1;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function </a:t>
            </a:r>
            <a:r>
              <a:rPr lang="en-US" dirty="0"/>
              <a:t>bar() { </a:t>
            </a:r>
            <a:endParaRPr lang="en-US" dirty="0" smtClean="0"/>
          </a:p>
          <a:p>
            <a:pPr lvl="1">
              <a:defRPr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(!foo) { </a:t>
            </a:r>
            <a:endParaRPr lang="en-US" dirty="0" smtClean="0"/>
          </a:p>
          <a:p>
            <a:pPr lvl="1">
              <a:defRPr/>
            </a:pPr>
            <a:r>
              <a:rPr lang="en-US" dirty="0"/>
              <a:t>	</a:t>
            </a:r>
            <a:r>
              <a:rPr lang="en-US" dirty="0" smtClean="0"/>
              <a:t>	var </a:t>
            </a:r>
            <a:r>
              <a:rPr lang="en-US" dirty="0"/>
              <a:t>foo = 10; </a:t>
            </a:r>
            <a:endParaRPr lang="en-US" dirty="0" smtClean="0"/>
          </a:p>
          <a:p>
            <a:pPr lvl="1">
              <a:defRPr/>
            </a:pPr>
            <a:r>
              <a:rPr lang="en-US" dirty="0"/>
              <a:t>	</a:t>
            </a:r>
            <a:r>
              <a:rPr lang="en-US" dirty="0" smtClean="0"/>
              <a:t>} </a:t>
            </a:r>
          </a:p>
          <a:p>
            <a:pPr lvl="1">
              <a:defRPr/>
            </a:pPr>
            <a:r>
              <a:rPr lang="en-US" dirty="0"/>
              <a:t>	</a:t>
            </a:r>
            <a:r>
              <a:rPr lang="en-US" dirty="0" smtClean="0"/>
              <a:t>alert(foo</a:t>
            </a:r>
            <a:r>
              <a:rPr lang="en-US" dirty="0"/>
              <a:t>);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} </a:t>
            </a:r>
          </a:p>
          <a:p>
            <a:pPr lvl="1">
              <a:defRPr/>
            </a:pPr>
            <a:r>
              <a:rPr lang="en-US" dirty="0" smtClean="0"/>
              <a:t>bar();</a:t>
            </a:r>
          </a:p>
          <a:p>
            <a:pPr lvl="1"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Result  1 or 10 ??</a:t>
            </a:r>
          </a:p>
        </p:txBody>
      </p:sp>
    </p:spTree>
    <p:extLst>
      <p:ext uri="{BB962C8B-B14F-4D97-AF65-F5344CB8AC3E}">
        <p14:creationId xmlns:p14="http://schemas.microsoft.com/office/powerpoint/2010/main" val="11538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Variable Scopes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75656" y="1484784"/>
            <a:ext cx="7467600" cy="4724400"/>
          </a:xfrm>
        </p:spPr>
        <p:txBody>
          <a:bodyPr/>
          <a:lstStyle/>
          <a:p>
            <a:pPr lvl="1">
              <a:defRPr/>
            </a:pPr>
            <a:r>
              <a:rPr lang="en-US" dirty="0"/>
              <a:t>var a = 1; </a:t>
            </a:r>
          </a:p>
          <a:p>
            <a:pPr lvl="1">
              <a:defRPr/>
            </a:pPr>
            <a:r>
              <a:rPr lang="en-US" dirty="0"/>
              <a:t>function b() { </a:t>
            </a:r>
          </a:p>
          <a:p>
            <a:pPr lvl="1">
              <a:defRPr/>
            </a:pPr>
            <a:r>
              <a:rPr lang="en-US" dirty="0"/>
              <a:t>	a = 10; </a:t>
            </a:r>
          </a:p>
          <a:p>
            <a:pPr lvl="1">
              <a:defRPr/>
            </a:pPr>
            <a:r>
              <a:rPr lang="en-US" dirty="0"/>
              <a:t>	return; </a:t>
            </a:r>
          </a:p>
          <a:p>
            <a:pPr lvl="1">
              <a:defRPr/>
            </a:pPr>
            <a:r>
              <a:rPr lang="en-US" dirty="0"/>
              <a:t>	function a() {} </a:t>
            </a:r>
          </a:p>
          <a:p>
            <a:pPr lvl="1">
              <a:defRPr/>
            </a:pPr>
            <a:r>
              <a:rPr lang="en-US" dirty="0"/>
              <a:t>} </a:t>
            </a:r>
          </a:p>
          <a:p>
            <a:pPr lvl="1">
              <a:defRPr/>
            </a:pPr>
            <a:r>
              <a:rPr lang="en-US" dirty="0"/>
              <a:t>b(); </a:t>
            </a:r>
          </a:p>
          <a:p>
            <a:pPr lvl="1">
              <a:defRPr/>
            </a:pPr>
            <a:r>
              <a:rPr lang="en-US" dirty="0"/>
              <a:t>alert(a);</a:t>
            </a:r>
          </a:p>
          <a:p>
            <a:pPr lvl="1"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Result  1 or 10 ??</a:t>
            </a:r>
          </a:p>
          <a:p>
            <a:pPr lvl="1"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  <a:hlinkClick r:id="rId2"/>
              </a:rPr>
              <a:t>Example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918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Hoisting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47664" y="1484784"/>
            <a:ext cx="7467600" cy="4724400"/>
          </a:xfrm>
        </p:spPr>
        <p:txBody>
          <a:bodyPr/>
          <a:lstStyle/>
          <a:p>
            <a:pPr lvl="1">
              <a:defRPr/>
            </a:pPr>
            <a:r>
              <a:rPr lang="en-US" dirty="0"/>
              <a:t>function foo() </a:t>
            </a:r>
            <a:r>
              <a:rPr lang="en-US" dirty="0" smtClean="0"/>
              <a:t>{</a:t>
            </a:r>
          </a:p>
          <a:p>
            <a:pPr lvl="1">
              <a:defRPr/>
            </a:pPr>
            <a:r>
              <a:rPr lang="en-US" dirty="0"/>
              <a:t>	</a:t>
            </a:r>
            <a:r>
              <a:rPr lang="en-US" dirty="0" smtClean="0"/>
              <a:t>if (!x) </a:t>
            </a:r>
            <a:r>
              <a:rPr lang="en-US" dirty="0"/>
              <a:t>{ </a:t>
            </a:r>
            <a:endParaRPr lang="en-US" dirty="0" smtClean="0"/>
          </a:p>
          <a:p>
            <a:pPr lvl="1">
              <a:defRPr/>
            </a:pPr>
            <a:r>
              <a:rPr lang="en-US" dirty="0"/>
              <a:t>	</a:t>
            </a:r>
            <a:r>
              <a:rPr lang="en-US" dirty="0" smtClean="0"/>
              <a:t>	var </a:t>
            </a:r>
            <a:r>
              <a:rPr lang="en-US" dirty="0"/>
              <a:t>x = 1; </a:t>
            </a:r>
            <a:endParaRPr lang="en-US" dirty="0" smtClean="0"/>
          </a:p>
          <a:p>
            <a:pPr lvl="1">
              <a:defRPr/>
            </a:pPr>
            <a:r>
              <a:rPr lang="en-US" dirty="0"/>
              <a:t>	</a:t>
            </a:r>
            <a:r>
              <a:rPr lang="en-US" dirty="0" smtClean="0"/>
              <a:t>} </a:t>
            </a:r>
          </a:p>
          <a:p>
            <a:pPr lvl="1">
              <a:defRPr/>
            </a:pPr>
            <a:r>
              <a:rPr lang="en-US" dirty="0"/>
              <a:t>	</a:t>
            </a:r>
            <a:r>
              <a:rPr lang="en-US" dirty="0" smtClean="0"/>
              <a:t>return</a:t>
            </a:r>
            <a:r>
              <a:rPr lang="en-US" dirty="0"/>
              <a:t>; </a:t>
            </a:r>
            <a:endParaRPr lang="en-US" dirty="0" smtClean="0"/>
          </a:p>
          <a:p>
            <a:pPr lvl="1">
              <a:defRPr/>
            </a:pPr>
            <a:r>
              <a:rPr lang="en-US" dirty="0"/>
              <a:t>	</a:t>
            </a:r>
            <a:r>
              <a:rPr lang="en-US" dirty="0" smtClean="0"/>
              <a:t>var </a:t>
            </a:r>
            <a:r>
              <a:rPr lang="en-US" dirty="0"/>
              <a:t>y = 1;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} </a:t>
            </a:r>
          </a:p>
          <a:p>
            <a:pPr lvl="1">
              <a:defRPr/>
            </a:pPr>
            <a:r>
              <a:rPr lang="en-US" dirty="0" smtClean="0"/>
              <a:t>------------------------------</a:t>
            </a:r>
          </a:p>
          <a:p>
            <a:pPr lvl="1">
              <a:defRPr/>
            </a:pPr>
            <a:r>
              <a:rPr lang="en-US" dirty="0" smtClean="0"/>
              <a:t>function </a:t>
            </a:r>
            <a:r>
              <a:rPr lang="en-US" dirty="0"/>
              <a:t>foo() { </a:t>
            </a:r>
            <a:endParaRPr lang="en-US" dirty="0" smtClean="0"/>
          </a:p>
          <a:p>
            <a:pPr lvl="1">
              <a:defRPr/>
            </a:pPr>
            <a:r>
              <a:rPr lang="en-US" dirty="0"/>
              <a:t>	</a:t>
            </a:r>
            <a:r>
              <a:rPr lang="en-US" dirty="0" smtClean="0"/>
              <a:t>var </a:t>
            </a:r>
            <a:r>
              <a:rPr lang="en-US" dirty="0"/>
              <a:t>x, y; </a:t>
            </a:r>
            <a:endParaRPr lang="en-US" dirty="0" smtClean="0"/>
          </a:p>
          <a:p>
            <a:pPr lvl="1">
              <a:defRPr/>
            </a:pPr>
            <a:r>
              <a:rPr lang="en-US" dirty="0"/>
              <a:t>	</a:t>
            </a:r>
            <a:r>
              <a:rPr lang="en-US" dirty="0" smtClean="0"/>
              <a:t>if (!x) </a:t>
            </a:r>
            <a:r>
              <a:rPr lang="en-US" dirty="0"/>
              <a:t>{ </a:t>
            </a:r>
            <a:endParaRPr lang="en-US" dirty="0" smtClean="0"/>
          </a:p>
          <a:p>
            <a:pPr lvl="1">
              <a:defRPr/>
            </a:pPr>
            <a:r>
              <a:rPr lang="en-US" dirty="0"/>
              <a:t>	</a:t>
            </a:r>
            <a:r>
              <a:rPr lang="en-US" dirty="0" smtClean="0"/>
              <a:t>	x </a:t>
            </a:r>
            <a:r>
              <a:rPr lang="en-US" dirty="0"/>
              <a:t>= 1; </a:t>
            </a:r>
            <a:endParaRPr lang="en-US" dirty="0" smtClean="0"/>
          </a:p>
          <a:p>
            <a:pPr lvl="1">
              <a:defRPr/>
            </a:pPr>
            <a:r>
              <a:rPr lang="en-US" dirty="0"/>
              <a:t>	</a:t>
            </a:r>
            <a:r>
              <a:rPr lang="en-US" dirty="0" smtClean="0"/>
              <a:t>} </a:t>
            </a:r>
          </a:p>
          <a:p>
            <a:pPr lvl="1">
              <a:defRPr/>
            </a:pPr>
            <a:r>
              <a:rPr lang="en-US" dirty="0"/>
              <a:t>	</a:t>
            </a:r>
            <a:r>
              <a:rPr lang="en-US" dirty="0" smtClean="0"/>
              <a:t>return</a:t>
            </a:r>
            <a:r>
              <a:rPr lang="en-US" dirty="0"/>
              <a:t>; </a:t>
            </a:r>
            <a:endParaRPr lang="en-US" dirty="0" smtClean="0"/>
          </a:p>
          <a:p>
            <a:pPr lvl="1">
              <a:defRPr/>
            </a:pPr>
            <a:r>
              <a:rPr lang="en-US" dirty="0"/>
              <a:t>	</a:t>
            </a:r>
            <a:r>
              <a:rPr lang="en-US" dirty="0" smtClean="0"/>
              <a:t>y </a:t>
            </a:r>
            <a:r>
              <a:rPr lang="en-US" dirty="0"/>
              <a:t>= 1;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}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b="1" u="sng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Note: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 </a:t>
            </a:r>
          </a:p>
          <a:p>
            <a:pPr lvl="1">
              <a:defRPr/>
            </a:pPr>
            <a:r>
              <a:rPr 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Only the declarations are hoisted. Assignments are not hoisted</a:t>
            </a:r>
          </a:p>
        </p:txBody>
      </p:sp>
    </p:spTree>
    <p:extLst>
      <p:ext uri="{BB962C8B-B14F-4D97-AF65-F5344CB8AC3E}">
        <p14:creationId xmlns:p14="http://schemas.microsoft.com/office/powerpoint/2010/main" val="254659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Hoisting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0" y="1828800"/>
            <a:ext cx="7467600" cy="4724400"/>
          </a:xfrm>
        </p:spPr>
        <p:txBody>
          <a:bodyPr/>
          <a:lstStyle/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sz="1600" b="1" u="sng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Note: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 Function declaration has its body hoisted to the top</a:t>
            </a:r>
          </a:p>
          <a:p>
            <a:pPr lvl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  <a:hlinkClick r:id="rId2"/>
              </a:rPr>
              <a:t>Example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	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The name ‘foo’ is hoisted, but the body is left behind, to be assigned during execution in the example</a:t>
            </a:r>
          </a:p>
        </p:txBody>
      </p:sp>
    </p:spTree>
    <p:extLst>
      <p:ext uri="{BB962C8B-B14F-4D97-AF65-F5344CB8AC3E}">
        <p14:creationId xmlns:p14="http://schemas.microsoft.com/office/powerpoint/2010/main" val="345112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43608" y="1556792"/>
            <a:ext cx="7467600" cy="4724400"/>
          </a:xfrm>
        </p:spPr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JavaScript objects are containers for named values, called properties and methods.</a:t>
            </a:r>
            <a:r>
              <a:rPr lang="en-US" b="1" u="sng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How to Create Object</a:t>
            </a: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3"/>
              </a:rPr>
              <a:t>Delete Property</a:t>
            </a: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4"/>
              </a:rPr>
              <a:t>Defining getters and setters</a:t>
            </a: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defRPr/>
            </a:pPr>
            <a:r>
              <a:rPr lang="en-US" b="1" u="sng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/>
            </a:r>
            <a:br>
              <a:rPr lang="en-US" b="1" u="sng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</a:b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6235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Objects – 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43608" y="1556792"/>
            <a:ext cx="7467600" cy="4724400"/>
          </a:xfrm>
        </p:spPr>
        <p:txBody>
          <a:bodyPr/>
          <a:lstStyle/>
          <a:p>
            <a:pPr lvl="1">
              <a:defRPr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Two </a:t>
            </a:r>
            <a:r>
              <a:rPr lang="en-US" sz="1600" dirty="0"/>
              <a:t>variables, two distinct objects with the same properties </a:t>
            </a:r>
            <a:r>
              <a:rPr lang="en-US" sz="1600" dirty="0" smtClean="0"/>
              <a:t>are not same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Both object will be same when you assign one object reference to   another object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hlinkClick r:id="rId2"/>
              </a:rPr>
              <a:t>Example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383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Objects – prototype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99592" y="1340768"/>
            <a:ext cx="7467600" cy="4724400"/>
          </a:xfrm>
        </p:spPr>
        <p:txBody>
          <a:bodyPr>
            <a:normAutofit/>
          </a:bodyPr>
          <a:lstStyle/>
          <a:p>
            <a:pPr lvl="1"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dirty="0"/>
              <a:t>var person = Object.create(null); // this creates an empty objects </a:t>
            </a:r>
            <a:endParaRPr lang="en-US" dirty="0" smtClean="0"/>
          </a:p>
          <a:p>
            <a:pPr lvl="1"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dirty="0"/>
              <a:t>Object.defineProperty(person, '</a:t>
            </a:r>
            <a:r>
              <a:rPr lang="en-US" dirty="0" err="1"/>
              <a:t>firstName</a:t>
            </a:r>
            <a:r>
              <a:rPr lang="en-US" dirty="0"/>
              <a:t>', { </a:t>
            </a:r>
            <a:endParaRPr lang="en-US" dirty="0" smtClean="0"/>
          </a:p>
          <a:p>
            <a:pPr lvl="1">
              <a:defRPr/>
            </a:pPr>
            <a:r>
              <a:rPr lang="en-US" dirty="0"/>
              <a:t>	</a:t>
            </a:r>
            <a:r>
              <a:rPr lang="en-US" dirty="0" smtClean="0"/>
              <a:t>value</a:t>
            </a:r>
            <a:r>
              <a:rPr lang="en-US" dirty="0"/>
              <a:t>: </a:t>
            </a:r>
            <a:r>
              <a:rPr lang="en-US" dirty="0" smtClean="0"/>
              <a:t>“</a:t>
            </a:r>
            <a:r>
              <a:rPr lang="en-US" dirty="0" err="1" smtClean="0"/>
              <a:t>FName</a:t>
            </a:r>
            <a:r>
              <a:rPr lang="en-US" dirty="0" smtClean="0"/>
              <a:t>", </a:t>
            </a:r>
          </a:p>
          <a:p>
            <a:pPr lvl="1">
              <a:defRPr/>
            </a:pPr>
            <a:r>
              <a:rPr lang="en-US" dirty="0"/>
              <a:t>	</a:t>
            </a:r>
            <a:r>
              <a:rPr lang="en-US" dirty="0" smtClean="0"/>
              <a:t>writable</a:t>
            </a:r>
            <a:r>
              <a:rPr lang="en-US" dirty="0"/>
              <a:t>: true, </a:t>
            </a:r>
            <a:endParaRPr lang="en-US" dirty="0" smtClean="0"/>
          </a:p>
          <a:p>
            <a:pPr lvl="1">
              <a:defRPr/>
            </a:pPr>
            <a:r>
              <a:rPr lang="en-US" dirty="0"/>
              <a:t>	</a:t>
            </a:r>
            <a:r>
              <a:rPr lang="en-US" dirty="0" smtClean="0"/>
              <a:t>enumerable</a:t>
            </a:r>
            <a:r>
              <a:rPr lang="en-US" dirty="0"/>
              <a:t>: true, </a:t>
            </a:r>
            <a:endParaRPr lang="en-US" dirty="0" smtClean="0"/>
          </a:p>
          <a:p>
            <a:pPr lvl="1">
              <a:defRPr/>
            </a:pPr>
            <a:r>
              <a:rPr lang="en-US" dirty="0"/>
              <a:t>	</a:t>
            </a:r>
            <a:r>
              <a:rPr lang="en-US" dirty="0" smtClean="0"/>
              <a:t>configurable</a:t>
            </a:r>
            <a:r>
              <a:rPr lang="en-US" dirty="0"/>
              <a:t>: true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});</a:t>
            </a:r>
          </a:p>
          <a:p>
            <a:pPr lvl="1"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b="1" u="sng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Enumerable: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dirty="0"/>
              <a:t>If a value is enumerable, it will show up when enumerating over an object using a for(prop in </a:t>
            </a:r>
            <a:r>
              <a:rPr lang="en-US" dirty="0" err="1"/>
              <a:t>obj</a:t>
            </a:r>
            <a:r>
              <a:rPr lang="en-US" dirty="0"/>
              <a:t>) </a:t>
            </a:r>
            <a:r>
              <a:rPr lang="en-US" dirty="0" smtClean="0"/>
              <a:t>loop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b="1" u="sng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Writable: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dirty="0"/>
              <a:t>If a property is writable, you can replace it. 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b="1" u="sng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Configurable: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dirty="0"/>
              <a:t>If a property is configurable, you can delete it or change its other attributes.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26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 smtClean="0"/>
              <a:t>Agenda</a:t>
            </a:r>
            <a:endParaRPr lang="en-US" altLang="en-US" dirty="0" smtClean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475656" y="2349996"/>
            <a:ext cx="7467600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/>
              <a:t>Introduction to JavaScript</a:t>
            </a:r>
          </a:p>
          <a:p>
            <a:pPr lvl="0"/>
            <a:r>
              <a:rPr lang="en-US" sz="1800" dirty="0"/>
              <a:t>Data </a:t>
            </a:r>
            <a:r>
              <a:rPr lang="en-US" sz="1800" dirty="0" smtClean="0"/>
              <a:t>Types</a:t>
            </a:r>
          </a:p>
          <a:p>
            <a:pPr lvl="0"/>
            <a:r>
              <a:rPr lang="en-US" sz="1800" dirty="0" smtClean="0"/>
              <a:t>Operators</a:t>
            </a:r>
          </a:p>
          <a:p>
            <a:pPr lvl="0"/>
            <a:r>
              <a:rPr lang="en-US" sz="1800" dirty="0" smtClean="0"/>
              <a:t>Looping Structure</a:t>
            </a:r>
            <a:endParaRPr lang="en-US" sz="1800" dirty="0"/>
          </a:p>
          <a:p>
            <a:pPr lvl="0"/>
            <a:r>
              <a:rPr lang="en-US" sz="1800" dirty="0" smtClean="0"/>
              <a:t>Variable Scopes</a:t>
            </a:r>
          </a:p>
          <a:p>
            <a:pPr lvl="0"/>
            <a:r>
              <a:rPr lang="en-US" sz="1800" dirty="0"/>
              <a:t>Hoisting</a:t>
            </a:r>
          </a:p>
          <a:p>
            <a:r>
              <a:rPr lang="en-US" sz="1800" dirty="0" smtClean="0"/>
              <a:t>Objects</a:t>
            </a:r>
          </a:p>
          <a:p>
            <a:pPr lvl="0"/>
            <a:r>
              <a:rPr lang="en-US" sz="1800" dirty="0" smtClean="0"/>
              <a:t>Functions</a:t>
            </a:r>
          </a:p>
          <a:p>
            <a:pPr lvl="0"/>
            <a:r>
              <a:rPr lang="en-US" sz="1800" dirty="0" smtClean="0"/>
              <a:t>Prototypes </a:t>
            </a:r>
            <a:r>
              <a:rPr lang="en-US" sz="1800" dirty="0"/>
              <a:t>and Prototypal Inheritance</a:t>
            </a:r>
          </a:p>
          <a:p>
            <a:pPr lvl="0"/>
            <a:r>
              <a:rPr lang="en-US" sz="1800" dirty="0" smtClean="0"/>
              <a:t>Arrays</a:t>
            </a:r>
          </a:p>
          <a:p>
            <a:pPr lvl="0"/>
            <a:r>
              <a:rPr lang="en-US" sz="1800" dirty="0" smtClean="0"/>
              <a:t>Event Handling</a:t>
            </a:r>
          </a:p>
          <a:p>
            <a:r>
              <a:rPr lang="en-US" sz="1800" dirty="0" smtClean="0"/>
              <a:t>ES6 – Features</a:t>
            </a:r>
            <a:endParaRPr lang="en-US" sz="1800" dirty="0"/>
          </a:p>
          <a:p>
            <a:pPr lvl="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52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Objects – prototype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71600" y="1340768"/>
            <a:ext cx="7467600" cy="4724400"/>
          </a:xfrm>
        </p:spPr>
        <p:txBody>
          <a:bodyPr>
            <a:normAutofit/>
          </a:bodyPr>
          <a:lstStyle/>
          <a:p>
            <a:pPr lvl="1">
              <a:defRPr/>
            </a:pP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So </a:t>
            </a:r>
            <a:r>
              <a:rPr lang="en-US" sz="1600" dirty="0"/>
              <a:t>far, we've talked about objects as simple pairs of keys and values. </a:t>
            </a:r>
            <a:endParaRPr lang="en-US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In </a:t>
            </a:r>
            <a:r>
              <a:rPr lang="en-US" sz="1600" dirty="0"/>
              <a:t>fact, JavaScript objects also have one additional attribute: a </a:t>
            </a:r>
            <a:r>
              <a:rPr lang="en-US" sz="1600" dirty="0" smtClean="0"/>
              <a:t>link to </a:t>
            </a:r>
            <a:r>
              <a:rPr lang="en-US" sz="1600" i="1" dirty="0" smtClean="0"/>
              <a:t>another</a:t>
            </a:r>
            <a:r>
              <a:rPr lang="en-US" sz="1600" dirty="0"/>
              <a:t> object. We call </a:t>
            </a:r>
            <a:r>
              <a:rPr lang="en-US" sz="1600" dirty="0" smtClean="0"/>
              <a:t>this link </a:t>
            </a:r>
            <a:r>
              <a:rPr lang="en-US" sz="1600" dirty="0"/>
              <a:t>the object's </a:t>
            </a:r>
            <a:r>
              <a:rPr lang="en-US" sz="1600" i="1" dirty="0"/>
              <a:t>prototype</a:t>
            </a:r>
            <a:r>
              <a:rPr lang="en-US" sz="1600" dirty="0"/>
              <a:t>. </a:t>
            </a:r>
            <a:endParaRPr lang="en-US" sz="1600" dirty="0" smtClean="0"/>
          </a:p>
          <a:p>
            <a:pPr lvl="1">
              <a:defRPr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If </a:t>
            </a:r>
            <a:r>
              <a:rPr lang="en-US" sz="1600" dirty="0"/>
              <a:t>you try to look up a key on an object and it is not found, JavaScript will look for it in the prototype. 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It </a:t>
            </a:r>
            <a:r>
              <a:rPr lang="en-US" sz="1600" dirty="0"/>
              <a:t>will follow the "prototype chain" until it sees a </a:t>
            </a:r>
            <a:r>
              <a:rPr lang="en-US" sz="1600" dirty="0" smtClean="0"/>
              <a:t>null value</a:t>
            </a:r>
            <a:r>
              <a:rPr lang="en-US" sz="1600" dirty="0"/>
              <a:t>. In that case, it returns undefined</a:t>
            </a:r>
            <a:r>
              <a:rPr lang="en-US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hlinkClick r:id="rId2"/>
              </a:rPr>
              <a:t>Example</a:t>
            </a:r>
            <a:endParaRPr lang="en-US" sz="1600" dirty="0" smtClean="0"/>
          </a:p>
          <a:p>
            <a:pPr lvl="1"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8976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71600" y="1340768"/>
            <a:ext cx="7467600" cy="5256584"/>
          </a:xfrm>
        </p:spPr>
        <p:txBody>
          <a:bodyPr>
            <a:normAutofit/>
          </a:bodyPr>
          <a:lstStyle/>
          <a:p>
            <a:pPr lvl="1">
              <a:defRPr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Arrays are used to store multiple values in a single variable.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 </a:t>
            </a:r>
            <a:r>
              <a:rPr lang="en-US" sz="1600" dirty="0" err="1">
                <a:solidFill>
                  <a:srgbClr val="00B0F0"/>
                </a:solidFill>
              </a:rPr>
              <a:t>var</a:t>
            </a:r>
            <a:r>
              <a:rPr lang="en-US" sz="1600" dirty="0">
                <a:solidFill>
                  <a:srgbClr val="00B0F0"/>
                </a:solidFill>
              </a:rPr>
              <a:t> array-name = [item1, item2, ...];  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dirty="0" err="1">
                <a:solidFill>
                  <a:srgbClr val="00B0F0"/>
                </a:solidFill>
              </a:rPr>
              <a:t>var</a:t>
            </a:r>
            <a:r>
              <a:rPr lang="en-US" sz="1600" dirty="0">
                <a:solidFill>
                  <a:srgbClr val="00B0F0"/>
                </a:solidFill>
              </a:rPr>
              <a:t> testArr1= new Array(item1, item2, </a:t>
            </a:r>
            <a:r>
              <a:rPr lang="en-US" sz="1600" dirty="0" smtClean="0">
                <a:solidFill>
                  <a:srgbClr val="00B0F0"/>
                </a:solidFill>
              </a:rPr>
              <a:t>...);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800" dirty="0" smtClean="0"/>
              <a:t>Array methods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Access the array  element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Change array </a:t>
            </a:r>
            <a:r>
              <a:rPr lang="en-US" sz="1400" dirty="0" smtClean="0"/>
              <a:t>element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.sort() - Sorting of  the array element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.pop() – Remove last element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.push() – Add element to last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.shift() – Remove first element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.</a:t>
            </a:r>
            <a:r>
              <a:rPr lang="en-US" sz="1400" dirty="0" err="1" smtClean="0"/>
              <a:t>unshift</a:t>
            </a:r>
            <a:r>
              <a:rPr lang="en-US" sz="1400" dirty="0" smtClean="0"/>
              <a:t>() – Add element at first position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.splice() – Remove/add elements from certain places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/>
              <a:t>Array.isArray</a:t>
            </a:r>
            <a:r>
              <a:rPr lang="en-US" sz="1400" dirty="0" smtClean="0"/>
              <a:t>(names);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hlinkClick r:id="rId2"/>
              </a:rPr>
              <a:t>Example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en-US" sz="1050" dirty="0" smtClean="0"/>
          </a:p>
          <a:p>
            <a:pPr lvl="2">
              <a:defRPr/>
            </a:pPr>
            <a:endParaRPr lang="en-US" sz="1400" dirty="0">
              <a:solidFill>
                <a:srgbClr val="00B0F0"/>
              </a:solidFill>
            </a:endParaRPr>
          </a:p>
          <a:p>
            <a:pPr lvl="2">
              <a:defRPr/>
            </a:pPr>
            <a:endParaRPr lang="en-US" sz="1400" dirty="0" smtClean="0">
              <a:solidFill>
                <a:srgbClr val="00B0F0"/>
              </a:solidFill>
            </a:endParaRPr>
          </a:p>
          <a:p>
            <a:pPr lvl="2">
              <a:defRPr/>
            </a:pPr>
            <a:endParaRPr lang="en-US" sz="1400" dirty="0" smtClean="0">
              <a:solidFill>
                <a:srgbClr val="00B0F0"/>
              </a:solidFill>
            </a:endParaRPr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265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83568" y="1484784"/>
            <a:ext cx="8604448" cy="4724400"/>
          </a:xfrm>
        </p:spPr>
        <p:txBody>
          <a:bodyPr>
            <a:normAutofit/>
          </a:bodyPr>
          <a:lstStyle/>
          <a:p>
            <a:r>
              <a:rPr lang="en-IN" dirty="0" smtClean="0"/>
              <a:t>A JavaScript function is a block of code designed to perform a particular task</a:t>
            </a:r>
          </a:p>
          <a:p>
            <a:r>
              <a:rPr lang="en-IN" dirty="0" smtClean="0"/>
              <a:t>A JavaScript function is executed when "something" invokes it (calls it)</a:t>
            </a:r>
          </a:p>
          <a:p>
            <a:r>
              <a:rPr lang="en-IN" b="1" dirty="0" smtClean="0"/>
              <a:t>Syntax</a:t>
            </a:r>
          </a:p>
          <a:p>
            <a:pPr lvl="1"/>
            <a:r>
              <a:rPr lang="en-IN" sz="1600" dirty="0" smtClean="0">
                <a:solidFill>
                  <a:srgbClr val="00B0F0"/>
                </a:solidFill>
              </a:rPr>
              <a:t>function </a:t>
            </a:r>
            <a:r>
              <a:rPr lang="en-IN" sz="1600" dirty="0" err="1" smtClean="0">
                <a:solidFill>
                  <a:srgbClr val="00B0F0"/>
                </a:solidFill>
              </a:rPr>
              <a:t>function</a:t>
            </a:r>
            <a:r>
              <a:rPr lang="en-IN" sz="1600" i="1" dirty="0" err="1" smtClean="0">
                <a:solidFill>
                  <a:srgbClr val="00B0F0"/>
                </a:solidFill>
              </a:rPr>
              <a:t>Name</a:t>
            </a:r>
            <a:r>
              <a:rPr lang="en-IN" sz="1600" dirty="0" smtClean="0">
                <a:solidFill>
                  <a:srgbClr val="00B0F0"/>
                </a:solidFill>
              </a:rPr>
              <a:t>(</a:t>
            </a:r>
            <a:r>
              <a:rPr lang="en-IN" sz="1600" i="1" dirty="0" smtClean="0">
                <a:solidFill>
                  <a:srgbClr val="00B0F0"/>
                </a:solidFill>
              </a:rPr>
              <a:t>parameter1, parameter2, parameter3</a:t>
            </a:r>
            <a:r>
              <a:rPr lang="en-IN" sz="1600" dirty="0" smtClean="0">
                <a:solidFill>
                  <a:srgbClr val="00B0F0"/>
                </a:solidFill>
              </a:rPr>
              <a:t>) {</a:t>
            </a:r>
            <a:br>
              <a:rPr lang="en-IN" sz="1600" dirty="0" smtClean="0">
                <a:solidFill>
                  <a:srgbClr val="00B0F0"/>
                </a:solidFill>
              </a:rPr>
            </a:br>
            <a:r>
              <a:rPr lang="en-IN" sz="1600" dirty="0" smtClean="0">
                <a:solidFill>
                  <a:srgbClr val="00B0F0"/>
                </a:solidFill>
              </a:rPr>
              <a:t>    </a:t>
            </a:r>
            <a:r>
              <a:rPr lang="en-IN" sz="1600" i="1" dirty="0" smtClean="0">
                <a:solidFill>
                  <a:srgbClr val="00B0F0"/>
                </a:solidFill>
              </a:rPr>
              <a:t>code to be executed;</a:t>
            </a:r>
            <a:r>
              <a:rPr lang="en-IN" sz="1600" dirty="0" smtClean="0">
                <a:solidFill>
                  <a:srgbClr val="00B0F0"/>
                </a:solidFill>
              </a:rPr>
              <a:t/>
            </a:r>
            <a:br>
              <a:rPr lang="en-IN" sz="1600" dirty="0" smtClean="0">
                <a:solidFill>
                  <a:srgbClr val="00B0F0"/>
                </a:solidFill>
              </a:rPr>
            </a:br>
            <a:r>
              <a:rPr lang="en-IN" sz="1600" dirty="0" smtClean="0">
                <a:solidFill>
                  <a:srgbClr val="00B0F0"/>
                </a:solidFill>
              </a:rPr>
              <a:t>}</a:t>
            </a:r>
          </a:p>
          <a:p>
            <a:pPr lvl="1"/>
            <a:r>
              <a:rPr lang="en-IN" sz="1600" dirty="0" err="1" smtClean="0">
                <a:solidFill>
                  <a:srgbClr val="00B0F0"/>
                </a:solidFill>
              </a:rPr>
              <a:t>functionName</a:t>
            </a:r>
            <a:r>
              <a:rPr lang="en-IN" sz="1600" dirty="0" smtClean="0">
                <a:solidFill>
                  <a:srgbClr val="00B0F0"/>
                </a:solidFill>
              </a:rPr>
              <a:t>(Argument1, Argument2, Argument3); //CALLING FUNCTION</a:t>
            </a:r>
          </a:p>
          <a:p>
            <a:pPr lvl="1"/>
            <a:endParaRPr lang="en-IN" sz="1400" dirty="0" smtClean="0"/>
          </a:p>
          <a:p>
            <a:r>
              <a:rPr lang="en-IN" sz="1400" dirty="0" smtClean="0"/>
              <a:t>Function </a:t>
            </a:r>
            <a:r>
              <a:rPr lang="en-IN" sz="1400" b="1" dirty="0" smtClean="0"/>
              <a:t>parameters</a:t>
            </a:r>
            <a:r>
              <a:rPr lang="en-IN" sz="1400" dirty="0" smtClean="0"/>
              <a:t> are the </a:t>
            </a:r>
            <a:r>
              <a:rPr lang="en-IN" sz="1400" b="1" dirty="0" smtClean="0"/>
              <a:t>names</a:t>
            </a:r>
            <a:r>
              <a:rPr lang="en-IN" sz="1400" dirty="0" smtClean="0"/>
              <a:t> listed in the function definition.</a:t>
            </a:r>
          </a:p>
          <a:p>
            <a:r>
              <a:rPr lang="en-IN" sz="1400" dirty="0" smtClean="0"/>
              <a:t>Function </a:t>
            </a:r>
            <a:r>
              <a:rPr lang="en-IN" sz="1400" b="1" dirty="0" smtClean="0"/>
              <a:t>arguments</a:t>
            </a:r>
            <a:r>
              <a:rPr lang="en-IN" sz="1400" dirty="0" smtClean="0"/>
              <a:t> are the real </a:t>
            </a:r>
            <a:r>
              <a:rPr lang="en-IN" sz="1400" b="1" dirty="0" smtClean="0"/>
              <a:t>values</a:t>
            </a:r>
            <a:r>
              <a:rPr lang="en-IN" sz="1400" dirty="0" smtClean="0"/>
              <a:t> received by the function when it is invoked.</a:t>
            </a:r>
          </a:p>
          <a:p>
            <a:r>
              <a:rPr lang="en-IN" sz="1400" dirty="0" smtClean="0"/>
              <a:t>Inside the function, the arguments (the parameters) behave as local variables.</a:t>
            </a:r>
          </a:p>
          <a:p>
            <a:pPr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73691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15616" y="1556792"/>
            <a:ext cx="8558242" cy="4724717"/>
          </a:xfrm>
        </p:spPr>
        <p:txBody>
          <a:bodyPr/>
          <a:lstStyle/>
          <a:p>
            <a:r>
              <a:rPr lang="en-IN" sz="1600" b="1" dirty="0" smtClean="0"/>
              <a:t>Function Definitions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</a:rPr>
              <a:t>  JavaScript functions are </a:t>
            </a:r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</a:rPr>
              <a:t>defined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</a:rPr>
              <a:t> with the </a:t>
            </a:r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</a:rPr>
              <a:t>function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</a:rPr>
              <a:t> keyword.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</a:rPr>
              <a:t>  You can use a function </a:t>
            </a:r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</a:rPr>
              <a:t>declaration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</a:rPr>
              <a:t> or a function </a:t>
            </a:r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</a:rPr>
              <a:t>expression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 smtClean="0"/>
          </a:p>
          <a:p>
            <a:pPr marL="228600" indent="0">
              <a:buNone/>
            </a:pPr>
            <a:r>
              <a:rPr lang="en-US" dirty="0" smtClean="0"/>
              <a:t>    function</a:t>
            </a:r>
            <a:r>
              <a:rPr lang="en-US" dirty="0"/>
              <a:t> </a:t>
            </a:r>
            <a:r>
              <a:rPr lang="en-US" i="1" dirty="0" err="1"/>
              <a:t>functionName</a:t>
            </a:r>
            <a:r>
              <a:rPr lang="en-US" dirty="0"/>
              <a:t>(</a:t>
            </a:r>
            <a:r>
              <a:rPr lang="en-US" i="1" dirty="0"/>
              <a:t>parameters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        </a:t>
            </a:r>
            <a:r>
              <a:rPr lang="en-US" i="1" dirty="0" smtClean="0"/>
              <a:t>code </a:t>
            </a:r>
            <a:r>
              <a:rPr lang="en-US" i="1" dirty="0"/>
              <a:t>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}</a:t>
            </a:r>
          </a:p>
          <a:p>
            <a:pPr marL="22860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US" dirty="0" err="1" smtClean="0"/>
              <a:t>var</a:t>
            </a:r>
            <a:r>
              <a:rPr lang="en-US" dirty="0"/>
              <a:t> x = function (a, b) {return a * b</a:t>
            </a:r>
            <a:r>
              <a:rPr lang="en-US" dirty="0" smtClean="0"/>
              <a:t>};</a:t>
            </a:r>
          </a:p>
          <a:p>
            <a:pPr marL="228600" indent="0">
              <a:buNone/>
            </a:pPr>
            <a:endParaRPr lang="en-US" dirty="0" smtClean="0"/>
          </a:p>
          <a:p>
            <a:r>
              <a:rPr lang="en-US" sz="1600" b="1" dirty="0"/>
              <a:t>Self-invoking functions in JavaScript (or Immediately Invoked Function Expressions)</a:t>
            </a:r>
          </a:p>
          <a:p>
            <a:pPr marL="228600" indent="0">
              <a:buNone/>
            </a:pPr>
            <a:r>
              <a:rPr lang="en-US" dirty="0" smtClean="0"/>
              <a:t>    (</a:t>
            </a:r>
            <a:r>
              <a:rPr lang="en-US" dirty="0"/>
              <a:t>function () {</a:t>
            </a:r>
            <a:br>
              <a:rPr lang="en-US" dirty="0"/>
            </a:br>
            <a:r>
              <a:rPr lang="en-US" dirty="0"/>
              <a:t>   </a:t>
            </a:r>
            <a:r>
              <a:rPr lang="en-US" dirty="0" smtClean="0"/>
              <a:t>     </a:t>
            </a:r>
            <a:r>
              <a:rPr lang="en-US" dirty="0"/>
              <a:t> </a:t>
            </a:r>
            <a:r>
              <a:rPr lang="en-US" dirty="0" err="1"/>
              <a:t>var</a:t>
            </a:r>
            <a:r>
              <a:rPr lang="en-US" dirty="0"/>
              <a:t> x = "Hello!!";      // I will invoke myself</a:t>
            </a:r>
            <a:br>
              <a:rPr lang="en-US" dirty="0"/>
            </a:br>
            <a:r>
              <a:rPr lang="en-US" dirty="0" smtClean="0"/>
              <a:t>     })();</a:t>
            </a:r>
            <a:endParaRPr lang="en-IN" dirty="0"/>
          </a:p>
          <a:p>
            <a:pPr marL="228600" indent="0">
              <a:buNone/>
            </a:pPr>
            <a:endParaRPr lang="en-US" dirty="0" smtClean="0"/>
          </a:p>
          <a:p>
            <a:pPr marL="228600" indent="0">
              <a:buNone/>
            </a:pPr>
            <a:endParaRPr lang="en-IN" dirty="0" smtClean="0"/>
          </a:p>
          <a:p>
            <a:pPr>
              <a:buNone/>
            </a:pPr>
            <a:endParaRPr lang="en-IN" b="1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Function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57158" y="1643050"/>
            <a:ext cx="8786842" cy="4724717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IN" dirty="0" smtClean="0"/>
          </a:p>
          <a:p>
            <a:r>
              <a:rPr lang="en-IN" sz="4400" dirty="0" smtClean="0"/>
              <a:t>Function Invocation</a:t>
            </a:r>
          </a:p>
          <a:p>
            <a:pPr lvl="1">
              <a:buFont typeface="Arial" pitchFamily="34" charset="0"/>
              <a:buChar char="•"/>
            </a:pPr>
            <a:r>
              <a:rPr lang="en-IN" sz="2900" dirty="0" smtClean="0"/>
              <a:t>  The code inside the function will execute when "something" </a:t>
            </a:r>
            <a:r>
              <a:rPr lang="en-IN" sz="2900" b="1" dirty="0" smtClean="0"/>
              <a:t>invokes</a:t>
            </a:r>
            <a:r>
              <a:rPr lang="en-IN" sz="2900" dirty="0" smtClean="0"/>
              <a:t> (calls) the          function:</a:t>
            </a:r>
          </a:p>
          <a:p>
            <a:pPr lvl="1">
              <a:buFont typeface="Arial" pitchFamily="34" charset="0"/>
              <a:buChar char="•"/>
            </a:pPr>
            <a:r>
              <a:rPr lang="en-IN" sz="2900" dirty="0" smtClean="0"/>
              <a:t>  When an event occurs (when a user clicks a button)</a:t>
            </a:r>
          </a:p>
          <a:p>
            <a:pPr lvl="1">
              <a:buFont typeface="Arial" pitchFamily="34" charset="0"/>
              <a:buChar char="•"/>
            </a:pPr>
            <a:r>
              <a:rPr lang="en-IN" sz="2900" dirty="0" smtClean="0"/>
              <a:t>  When it is invoked (called) from JavaScript code</a:t>
            </a:r>
          </a:p>
          <a:p>
            <a:pPr lvl="1">
              <a:buFont typeface="Arial" pitchFamily="34" charset="0"/>
              <a:buChar char="•"/>
            </a:pPr>
            <a:r>
              <a:rPr lang="en-IN" sz="2900" dirty="0" smtClean="0"/>
              <a:t>  Automatically (self invoked)</a:t>
            </a:r>
          </a:p>
          <a:p>
            <a:pPr lvl="1">
              <a:buFont typeface="Arial" pitchFamily="34" charset="0"/>
              <a:buChar char="•"/>
            </a:pPr>
            <a:r>
              <a:rPr lang="en-IN" sz="2900" dirty="0" smtClean="0"/>
              <a:t>  The () Operator Invokes the Function</a:t>
            </a:r>
          </a:p>
          <a:p>
            <a:pPr lvl="1">
              <a:buFont typeface="Arial" pitchFamily="34" charset="0"/>
              <a:buChar char="•"/>
            </a:pPr>
            <a:r>
              <a:rPr lang="en-IN" sz="2900" dirty="0" smtClean="0"/>
              <a:t>  Accessing a function without () will return the function definition</a:t>
            </a:r>
          </a:p>
          <a:p>
            <a:pPr lvl="1">
              <a:buFont typeface="Arial" pitchFamily="34" charset="0"/>
              <a:buChar char="•"/>
            </a:pPr>
            <a:endParaRPr lang="en-IN" sz="1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IN" sz="1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IN" sz="1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IN" dirty="0" smtClean="0"/>
          </a:p>
          <a:p>
            <a:r>
              <a:rPr lang="en-IN" sz="4400" dirty="0" smtClean="0"/>
              <a:t>Function Return</a:t>
            </a:r>
          </a:p>
          <a:p>
            <a:pPr lvl="1">
              <a:buFont typeface="Arial" pitchFamily="34" charset="0"/>
              <a:buChar char="•"/>
            </a:pPr>
            <a:r>
              <a:rPr lang="en-IN" sz="2900" dirty="0" smtClean="0"/>
              <a:t>  When JavaScript reaches a return statement, the function will stop executing.</a:t>
            </a:r>
          </a:p>
          <a:p>
            <a:pPr lvl="1">
              <a:buFont typeface="Arial" pitchFamily="34" charset="0"/>
              <a:buChar char="•"/>
            </a:pPr>
            <a:r>
              <a:rPr lang="en-IN" sz="2900" dirty="0" smtClean="0"/>
              <a:t>  If the function was invoked from a statement, JavaScript will "return" to execute the code after the invoking statement.</a:t>
            </a:r>
          </a:p>
          <a:p>
            <a:pPr lvl="1">
              <a:buFont typeface="Arial" pitchFamily="34" charset="0"/>
              <a:buChar char="•"/>
            </a:pPr>
            <a:r>
              <a:rPr lang="en-IN" sz="2900" dirty="0" smtClean="0"/>
              <a:t>  Functions often compute a return value. The return value is "returned"</a:t>
            </a:r>
          </a:p>
          <a:p>
            <a:pPr lvl="1"/>
            <a:r>
              <a:rPr lang="en-IN" sz="2900" dirty="0" smtClean="0"/>
              <a:t>   back to the "caller"</a:t>
            </a:r>
          </a:p>
          <a:p>
            <a:pPr lvl="1"/>
            <a:endParaRPr lang="en-IN" sz="1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IN" sz="19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20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0" y="1828800"/>
            <a:ext cx="7467600" cy="4724400"/>
          </a:xfrm>
        </p:spPr>
        <p:txBody>
          <a:bodyPr>
            <a:normAutofit/>
          </a:bodyPr>
          <a:lstStyle/>
          <a:p>
            <a:r>
              <a:rPr lang="en-IN" dirty="0" smtClean="0">
                <a:hlinkClick r:id="rId2"/>
              </a:rPr>
              <a:t>Examples</a:t>
            </a:r>
            <a:endParaRPr lang="en-IN" dirty="0" smtClean="0"/>
          </a:p>
          <a:p>
            <a:pPr marL="228600" indent="0">
              <a:buNone/>
            </a:pPr>
            <a:endParaRPr lang="en-IN" dirty="0" smtClean="0"/>
          </a:p>
          <a:p>
            <a:r>
              <a:rPr lang="en-US" sz="2000" b="1" dirty="0"/>
              <a:t>JavaScript </a:t>
            </a:r>
            <a:r>
              <a:rPr lang="en-US" sz="2000" b="1" dirty="0" smtClean="0"/>
              <a:t>Closures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JavaScript variables can belong to the </a:t>
            </a:r>
            <a:r>
              <a:rPr lang="en-US" sz="1600" b="1" dirty="0"/>
              <a:t>local</a:t>
            </a:r>
            <a:r>
              <a:rPr lang="en-US" sz="1600" dirty="0"/>
              <a:t> or </a:t>
            </a:r>
            <a:r>
              <a:rPr lang="en-US" sz="1600" b="1" dirty="0"/>
              <a:t>global</a:t>
            </a:r>
            <a:r>
              <a:rPr lang="en-US" sz="1600" dirty="0"/>
              <a:t> scope.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Global variables can be made local (private) with </a:t>
            </a:r>
            <a:r>
              <a:rPr lang="en-US" sz="1600" b="1" dirty="0"/>
              <a:t>closures</a:t>
            </a:r>
            <a:r>
              <a:rPr lang="en-US" sz="1600" dirty="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3"/>
              </a:rPr>
              <a:t>Example</a:t>
            </a:r>
            <a:endParaRPr lang="en-US" sz="1600" dirty="0" smtClean="0"/>
          </a:p>
          <a:p>
            <a:r>
              <a:rPr lang="en-US" sz="2000" b="1" dirty="0" smtClean="0"/>
              <a:t>Callback Function</a:t>
            </a:r>
            <a:endParaRPr lang="en-US" sz="20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A reference to executable code, or a piece of executable code, that is passed as an argument to other code.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Example</a:t>
            </a:r>
            <a:endParaRPr lang="en-US" sz="1600" dirty="0"/>
          </a:p>
          <a:p>
            <a:endParaRPr lang="en-US" sz="1400" dirty="0"/>
          </a:p>
          <a:p>
            <a:pPr marL="228600" indent="0">
              <a:buNone/>
            </a:pPr>
            <a:endParaRPr lang="en-IN" dirty="0" smtClean="0"/>
          </a:p>
          <a:p>
            <a:pPr lvl="2" algn="ctr">
              <a:defRPr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33554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Event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0" y="1828800"/>
            <a:ext cx="7467600" cy="4724400"/>
          </a:xfrm>
        </p:spPr>
        <p:txBody>
          <a:bodyPr>
            <a:normAutofit/>
          </a:bodyPr>
          <a:lstStyle/>
          <a:p>
            <a:pPr lvl="1">
              <a:defRPr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Events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dirty="0" err="1"/>
              <a:t>o</a:t>
            </a:r>
            <a:r>
              <a:rPr lang="en-US" sz="1400" dirty="0" err="1" smtClean="0"/>
              <a:t>nchange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/>
              <a:t>onclick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/>
              <a:t>ondblclick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/>
              <a:t>onmouseover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/>
              <a:t>onmouseout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/>
              <a:t>onmousemove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dirty="0" err="1"/>
              <a:t>o</a:t>
            </a:r>
            <a:r>
              <a:rPr lang="en-US" sz="1400" dirty="0" err="1" smtClean="0"/>
              <a:t>nkeydown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dirty="0" err="1"/>
              <a:t>o</a:t>
            </a:r>
            <a:r>
              <a:rPr lang="en-US" sz="1400" dirty="0" err="1" smtClean="0"/>
              <a:t>nkeyup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dirty="0" err="1"/>
              <a:t>o</a:t>
            </a:r>
            <a:r>
              <a:rPr lang="en-US" sz="1400" dirty="0" err="1" smtClean="0"/>
              <a:t>nload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/>
              <a:t>onfocus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dirty="0" err="1"/>
              <a:t>o</a:t>
            </a:r>
            <a:r>
              <a:rPr lang="en-US" sz="1400" dirty="0" err="1" smtClean="0"/>
              <a:t>nblur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dirty="0" err="1"/>
              <a:t>o</a:t>
            </a:r>
            <a:r>
              <a:rPr lang="en-US" sz="1400" dirty="0" err="1" smtClean="0"/>
              <a:t>ndrag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dirty="0" err="1"/>
              <a:t>o</a:t>
            </a:r>
            <a:r>
              <a:rPr lang="en-US" sz="1400" dirty="0" err="1" smtClean="0"/>
              <a:t>ndrop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dirty="0" err="1"/>
              <a:t>o</a:t>
            </a:r>
            <a:r>
              <a:rPr lang="en-US" sz="1400" dirty="0" err="1" smtClean="0"/>
              <a:t>nscroll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/>
              <a:t>onsubmit</a:t>
            </a:r>
            <a:endParaRPr lang="en-US" sz="1400" dirty="0" smtClean="0"/>
          </a:p>
          <a:p>
            <a:pPr lvl="2">
              <a:defRPr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224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Event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0" y="1268760"/>
            <a:ext cx="8316416" cy="5284440"/>
          </a:xfrm>
        </p:spPr>
        <p:txBody>
          <a:bodyPr>
            <a:normAutofit/>
          </a:bodyPr>
          <a:lstStyle/>
          <a:p>
            <a:pPr lvl="1">
              <a:defRPr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Events</a:t>
            </a:r>
          </a:p>
          <a:p>
            <a:pPr lvl="2">
              <a:defRPr/>
            </a:pPr>
            <a:r>
              <a:rPr lang="en-US" sz="1400" dirty="0" smtClean="0"/>
              <a:t>target.addEventListener</a:t>
            </a:r>
            <a:r>
              <a:rPr lang="en-US" sz="1400" dirty="0"/>
              <a:t>('click', function() </a:t>
            </a:r>
            <a:r>
              <a:rPr lang="en-US" sz="1400" dirty="0" smtClean="0"/>
              <a:t>{</a:t>
            </a:r>
          </a:p>
          <a:p>
            <a:pPr lvl="2">
              <a:defRPr/>
            </a:pPr>
            <a:r>
              <a:rPr lang="en-US" sz="1200" dirty="0" smtClean="0"/>
              <a:t>        alert</a:t>
            </a:r>
            <a:r>
              <a:rPr lang="en-US" sz="1200" dirty="0"/>
              <a:t>('Hey, I was clicked</a:t>
            </a:r>
            <a:r>
              <a:rPr lang="en-US" sz="1200" dirty="0" smtClean="0"/>
              <a:t>!!');</a:t>
            </a:r>
          </a:p>
          <a:p>
            <a:pPr lvl="2">
              <a:defRPr/>
            </a:pPr>
            <a:r>
              <a:rPr lang="en-US" sz="1200" dirty="0" smtClean="0"/>
              <a:t>});</a:t>
            </a:r>
            <a:endParaRPr lang="en-US" sz="1400" dirty="0"/>
          </a:p>
          <a:p>
            <a:pPr lvl="2">
              <a:defRPr/>
            </a:pPr>
            <a:r>
              <a:rPr lang="en-US" sz="1400" dirty="0"/>
              <a:t>target.addEventListener</a:t>
            </a:r>
            <a:r>
              <a:rPr lang="en-US" sz="1400" dirty="0" smtClean="0"/>
              <a:t>(‘mouseover', function(e) {</a:t>
            </a:r>
          </a:p>
          <a:p>
            <a:pPr lvl="2">
              <a:defRPr/>
            </a:pPr>
            <a:r>
              <a:rPr lang="en-US" sz="1400" dirty="0"/>
              <a:t>    e.target.style.backgroundColor = 'yellow';</a:t>
            </a:r>
          </a:p>
          <a:p>
            <a:pPr lvl="2">
              <a:defRPr/>
            </a:pPr>
            <a:r>
              <a:rPr lang="en-US" sz="1200" dirty="0" smtClean="0"/>
              <a:t>});</a:t>
            </a:r>
            <a:endParaRPr lang="en-US" sz="1400" dirty="0" smtClean="0"/>
          </a:p>
          <a:p>
            <a:pPr lvl="2">
              <a:defRPr/>
            </a:pPr>
            <a:r>
              <a:rPr lang="en-US" sz="1400" dirty="0"/>
              <a:t>target.addEventListener(‘</a:t>
            </a:r>
            <a:r>
              <a:rPr lang="en-US" sz="1400" dirty="0" smtClean="0"/>
              <a:t>mouseout', </a:t>
            </a:r>
            <a:r>
              <a:rPr lang="en-US" sz="1400" dirty="0"/>
              <a:t>function(e) {</a:t>
            </a:r>
          </a:p>
          <a:p>
            <a:pPr lvl="2">
              <a:defRPr/>
            </a:pPr>
            <a:r>
              <a:rPr lang="en-US" sz="1400" dirty="0"/>
              <a:t>    e.target.style.backgroundColor = </a:t>
            </a:r>
            <a:r>
              <a:rPr lang="en-US" sz="1400" dirty="0" smtClean="0"/>
              <a:t>‘blue';</a:t>
            </a:r>
            <a:endParaRPr lang="en-US" sz="1400" dirty="0"/>
          </a:p>
          <a:p>
            <a:pPr lvl="2">
              <a:defRPr/>
            </a:pPr>
            <a:r>
              <a:rPr lang="en-US" sz="1200" dirty="0" smtClean="0"/>
              <a:t>});</a:t>
            </a:r>
          </a:p>
          <a:p>
            <a:pPr lvl="2">
              <a:defRPr/>
            </a:pPr>
            <a:r>
              <a:rPr lang="en-US" sz="1200" dirty="0" smtClean="0">
                <a:hlinkClick r:id="rId2"/>
              </a:rPr>
              <a:t>Example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Event Bubbling &amp; capturing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DOM </a:t>
            </a:r>
            <a:r>
              <a:rPr lang="en-US" sz="1400" dirty="0"/>
              <a:t>elements can be nested inside each other. And somehow, the handler of the parent works even if you click on it’s child.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reason is </a:t>
            </a:r>
            <a:r>
              <a:rPr lang="en-US" sz="1400" i="1" dirty="0"/>
              <a:t>event bubbling</a:t>
            </a:r>
            <a:r>
              <a:rPr lang="en-US" sz="14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/>
                </a:solidFill>
              </a:rPr>
              <a:t>e</a:t>
            </a:r>
            <a:r>
              <a:rPr lang="en-US" sz="1400" b="1" dirty="0" smtClean="0">
                <a:solidFill>
                  <a:schemeClr val="accent1"/>
                </a:solidFill>
              </a:rPr>
              <a:t>vent.stopPropagation(); 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1"/>
                </a:solidFill>
              </a:rPr>
              <a:t>for ie8 and below: </a:t>
            </a:r>
            <a:r>
              <a:rPr lang="en-US" sz="1400" b="1" dirty="0">
                <a:solidFill>
                  <a:schemeClr val="accent1"/>
                </a:solidFill>
              </a:rPr>
              <a:t>event.cancelBubble = true</a:t>
            </a:r>
            <a:endParaRPr lang="en-US" sz="1400" b="1" dirty="0" smtClean="0">
              <a:solidFill>
                <a:schemeClr val="accent1"/>
              </a:solidFill>
            </a:endParaRPr>
          </a:p>
          <a:p>
            <a:pPr lvl="2">
              <a:defRPr/>
            </a:pPr>
            <a:endParaRPr lang="en-US" sz="1200" dirty="0"/>
          </a:p>
          <a:p>
            <a:pPr lvl="2">
              <a:defRPr/>
            </a:pPr>
            <a:r>
              <a:rPr lang="en-US" sz="1200" dirty="0">
                <a:hlinkClick r:id="rId3"/>
              </a:rPr>
              <a:t>Example</a:t>
            </a:r>
            <a:endParaRPr lang="en-US" sz="1200" dirty="0"/>
          </a:p>
          <a:p>
            <a:pPr lvl="2">
              <a:defRPr/>
            </a:pPr>
            <a:endParaRPr lang="en-US" sz="1200" dirty="0" smtClean="0"/>
          </a:p>
          <a:p>
            <a:pPr lvl="2">
              <a:defRPr/>
            </a:pPr>
            <a:endParaRPr lang="en-US" sz="1200" dirty="0"/>
          </a:p>
          <a:p>
            <a:pPr lvl="2">
              <a:defRPr/>
            </a:pPr>
            <a:endParaRPr lang="en-US" sz="1400" dirty="0" smtClean="0"/>
          </a:p>
        </p:txBody>
      </p:sp>
      <p:pic>
        <p:nvPicPr>
          <p:cNvPr id="1026" name="Picture 2" descr="C:\Users\sachinvar\Desktop\event_bubb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132856"/>
            <a:ext cx="3737207" cy="149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85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DOM Manipulation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2976" y="1721802"/>
            <a:ext cx="7772424" cy="4724717"/>
          </a:xfrm>
        </p:spPr>
        <p:txBody>
          <a:bodyPr/>
          <a:lstStyle/>
          <a:p>
            <a:r>
              <a:rPr lang="en-IN" dirty="0" smtClean="0"/>
              <a:t>DOM is a platform and language-neutral interface that allows programs and scripts to </a:t>
            </a:r>
            <a:r>
              <a:rPr lang="en-IN" b="1" dirty="0" smtClean="0"/>
              <a:t>dynamically access and update the content, structure, and style of a document</a:t>
            </a:r>
          </a:p>
          <a:p>
            <a:endParaRPr lang="en-IN" dirty="0"/>
          </a:p>
        </p:txBody>
      </p:sp>
      <p:pic>
        <p:nvPicPr>
          <p:cNvPr id="5" name="Picture 4" descr="DOM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714620"/>
            <a:ext cx="5794400" cy="33845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DOM Manipulation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85600" y="1615581"/>
            <a:ext cx="7269734" cy="4724717"/>
          </a:xfrm>
        </p:spPr>
        <p:txBody>
          <a:bodyPr/>
          <a:lstStyle/>
          <a:p>
            <a:r>
              <a:rPr lang="en-US" dirty="0" err="1"/>
              <a:t>document.getElementById</a:t>
            </a:r>
            <a:r>
              <a:rPr lang="en-US" dirty="0" smtClean="0"/>
              <a:t>(“id")</a:t>
            </a:r>
          </a:p>
          <a:p>
            <a:r>
              <a:rPr lang="en-US" dirty="0" err="1" smtClean="0"/>
              <a:t>document.getElementsByClassName</a:t>
            </a:r>
            <a:r>
              <a:rPr lang="en-US" dirty="0" smtClean="0"/>
              <a:t>(“name")</a:t>
            </a:r>
          </a:p>
          <a:p>
            <a:r>
              <a:rPr lang="en-US" dirty="0" err="1" smtClean="0"/>
              <a:t>document.getElementsByTagName</a:t>
            </a:r>
            <a:r>
              <a:rPr lang="en-US" dirty="0" smtClean="0"/>
              <a:t>(“name")</a:t>
            </a:r>
          </a:p>
          <a:p>
            <a:r>
              <a:rPr lang="en-US" i="1" dirty="0" err="1"/>
              <a:t>element</a:t>
            </a:r>
            <a:r>
              <a:rPr lang="en-US" dirty="0" err="1"/>
              <a:t>.innerHTML</a:t>
            </a:r>
            <a:r>
              <a:rPr lang="en-US" dirty="0"/>
              <a:t> =  </a:t>
            </a:r>
            <a:r>
              <a:rPr lang="en-US" i="1" dirty="0"/>
              <a:t>new html </a:t>
            </a:r>
            <a:r>
              <a:rPr lang="en-US" i="1" dirty="0" smtClean="0"/>
              <a:t>content</a:t>
            </a:r>
          </a:p>
          <a:p>
            <a:r>
              <a:rPr lang="en-US" i="1" dirty="0" err="1" smtClean="0"/>
              <a:t>element</a:t>
            </a:r>
            <a:r>
              <a:rPr lang="en-US" dirty="0" err="1" smtClean="0"/>
              <a:t>.text</a:t>
            </a:r>
            <a:r>
              <a:rPr lang="en-US" dirty="0" smtClean="0"/>
              <a:t> </a:t>
            </a:r>
            <a:r>
              <a:rPr lang="en-US" dirty="0"/>
              <a:t>=  </a:t>
            </a:r>
            <a:r>
              <a:rPr lang="en-US" i="1" dirty="0"/>
              <a:t>new </a:t>
            </a:r>
            <a:r>
              <a:rPr lang="en-US" i="1" dirty="0" smtClean="0"/>
              <a:t>text</a:t>
            </a:r>
          </a:p>
          <a:p>
            <a:r>
              <a:rPr lang="en-US" i="1" dirty="0" err="1"/>
              <a:t>element</a:t>
            </a:r>
            <a:r>
              <a:rPr lang="en-US" dirty="0" err="1"/>
              <a:t>.</a:t>
            </a:r>
            <a:r>
              <a:rPr lang="en-US" i="1" dirty="0" err="1"/>
              <a:t>attribute</a:t>
            </a:r>
            <a:r>
              <a:rPr lang="en-US" i="1" dirty="0"/>
              <a:t> = new </a:t>
            </a:r>
            <a:r>
              <a:rPr lang="en-US" i="1" dirty="0" smtClean="0"/>
              <a:t>value</a:t>
            </a:r>
          </a:p>
          <a:p>
            <a:r>
              <a:rPr lang="en-US" i="1" dirty="0" err="1"/>
              <a:t>element</a:t>
            </a:r>
            <a:r>
              <a:rPr lang="en-US" dirty="0" err="1"/>
              <a:t>.setAttribute</a:t>
            </a:r>
            <a:r>
              <a:rPr lang="en-US" i="1" dirty="0"/>
              <a:t>(attribute, value</a:t>
            </a:r>
            <a:r>
              <a:rPr lang="en-US" i="1" dirty="0" smtClean="0"/>
              <a:t>)</a:t>
            </a:r>
          </a:p>
          <a:p>
            <a:r>
              <a:rPr lang="en-US" i="1" dirty="0" err="1"/>
              <a:t>element</a:t>
            </a:r>
            <a:r>
              <a:rPr lang="en-US" dirty="0" err="1"/>
              <a:t>.style.</a:t>
            </a:r>
            <a:r>
              <a:rPr lang="en-US" i="1" dirty="0" err="1"/>
              <a:t>property</a:t>
            </a:r>
            <a:r>
              <a:rPr lang="en-US" i="1" dirty="0"/>
              <a:t> = new </a:t>
            </a:r>
            <a:r>
              <a:rPr lang="en-US" i="1" dirty="0" smtClean="0"/>
              <a:t>style</a:t>
            </a:r>
          </a:p>
          <a:p>
            <a:r>
              <a:rPr lang="en-US" dirty="0" err="1"/>
              <a:t>document.removeChild</a:t>
            </a:r>
            <a:r>
              <a:rPr lang="en-US" dirty="0"/>
              <a:t>(</a:t>
            </a:r>
            <a:r>
              <a:rPr lang="en-US" i="1" dirty="0"/>
              <a:t>element</a:t>
            </a:r>
            <a:r>
              <a:rPr lang="en-US" dirty="0" smtClean="0"/>
              <a:t>)</a:t>
            </a:r>
          </a:p>
          <a:p>
            <a:r>
              <a:rPr lang="en-US" dirty="0" err="1"/>
              <a:t>document.createElement</a:t>
            </a:r>
            <a:r>
              <a:rPr lang="en-US" dirty="0"/>
              <a:t>(</a:t>
            </a:r>
            <a:r>
              <a:rPr lang="en-US" i="1" dirty="0"/>
              <a:t>element</a:t>
            </a:r>
            <a:r>
              <a:rPr lang="en-US" dirty="0" smtClean="0"/>
              <a:t>)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556792"/>
            <a:ext cx="3750444" cy="35283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87624" y="1556792"/>
            <a:ext cx="7467600" cy="472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1992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Oak</a:t>
            </a:r>
            <a:r>
              <a:rPr lang="en-US" dirty="0"/>
              <a:t>, James Gosling @ Sun Microsystems</a:t>
            </a:r>
          </a:p>
          <a:p>
            <a:pPr>
              <a:defRPr/>
            </a:pPr>
            <a:r>
              <a:rPr lang="en-US" dirty="0"/>
              <a:t>1995 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HotJava  - </a:t>
            </a:r>
            <a:r>
              <a:rPr lang="en-US" dirty="0"/>
              <a:t>Not </a:t>
            </a:r>
            <a:r>
              <a:rPr lang="en-US" dirty="0" smtClean="0"/>
              <a:t>going to </a:t>
            </a:r>
            <a:r>
              <a:rPr lang="en-US" dirty="0"/>
              <a:t>work in browsers, it's clumsy and way too far from a language that can run on a </a:t>
            </a:r>
            <a:r>
              <a:rPr lang="en-US" dirty="0" smtClean="0"/>
              <a:t>browser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LiveScript</a:t>
            </a:r>
            <a:r>
              <a:rPr lang="en-US" dirty="0"/>
              <a:t>, </a:t>
            </a:r>
            <a:r>
              <a:rPr lang="en-US" dirty="0" smtClean="0"/>
              <a:t>Brendan Eich </a:t>
            </a:r>
            <a:r>
              <a:rPr lang="en-US" dirty="0"/>
              <a:t>at Netscape </a:t>
            </a:r>
            <a:r>
              <a:rPr lang="en-US" dirty="0" smtClean="0"/>
              <a:t>- First </a:t>
            </a:r>
            <a:r>
              <a:rPr lang="en-US" dirty="0"/>
              <a:t>language to be put into web browser</a:t>
            </a:r>
          </a:p>
          <a:p>
            <a:pPr>
              <a:defRPr/>
            </a:pPr>
            <a:r>
              <a:rPr lang="en-US" dirty="0" smtClean="0"/>
              <a:t>Sun (Java) vs </a:t>
            </a:r>
            <a:r>
              <a:rPr lang="en-US" dirty="0"/>
              <a:t>Netscape </a:t>
            </a:r>
            <a:r>
              <a:rPr lang="en-US" dirty="0" smtClean="0"/>
              <a:t>(Live script) vs Microsoft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Coming </a:t>
            </a:r>
            <a:r>
              <a:rPr lang="en-US" dirty="0"/>
              <a:t>together the name given to the language which can work on browsers was "JavaScript</a:t>
            </a:r>
            <a:r>
              <a:rPr lang="en-US" dirty="0" smtClean="0"/>
              <a:t>"</a:t>
            </a:r>
            <a:endParaRPr lang="en-US" dirty="0"/>
          </a:p>
          <a:p>
            <a:pPr>
              <a:defRPr/>
            </a:pPr>
            <a:r>
              <a:rPr lang="en-US" dirty="0" smtClean="0"/>
              <a:t>1996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JScript </a:t>
            </a:r>
            <a:r>
              <a:rPr lang="en-US" dirty="0"/>
              <a:t>@ Microsoft  </a:t>
            </a:r>
            <a:r>
              <a:rPr lang="en-US" dirty="0" smtClean="0"/>
              <a:t>~  Netscape's JavaScript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J++ @ Microsoft  ~  Sun's Java</a:t>
            </a:r>
            <a:endParaRPr lang="en-US" dirty="0"/>
          </a:p>
          <a:p>
            <a:pPr>
              <a:defRPr/>
            </a:pPr>
            <a:r>
              <a:rPr lang="en-US" dirty="0" smtClean="0"/>
              <a:t>1998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ECMAScript  </a:t>
            </a:r>
            <a:r>
              <a:rPr lang="en-US" dirty="0"/>
              <a:t>(European Computer Manufacturers Association)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0" eaLnBrk="1" hangingPunct="1"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24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ES6 – New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99592" y="1484784"/>
            <a:ext cx="7269734" cy="4724717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US" b="1" dirty="0"/>
              <a:t>Some of the highlights:</a:t>
            </a:r>
            <a:endParaRPr lang="en-US" b="1" dirty="0" smtClean="0"/>
          </a:p>
          <a:p>
            <a:r>
              <a:rPr lang="en-US" dirty="0" smtClean="0">
                <a:hlinkClick r:id="rId2"/>
              </a:rPr>
              <a:t>Classes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Class Inheritance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Base </a:t>
            </a:r>
            <a:r>
              <a:rPr lang="en-US" dirty="0">
                <a:hlinkClick r:id="rId4"/>
              </a:rPr>
              <a:t>C</a:t>
            </a:r>
            <a:r>
              <a:rPr lang="en-US" dirty="0" smtClean="0">
                <a:hlinkClick r:id="rId4"/>
              </a:rPr>
              <a:t>lass Access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5"/>
              </a:rPr>
              <a:t>Static Members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Template </a:t>
            </a:r>
            <a:r>
              <a:rPr lang="en-US" dirty="0">
                <a:hlinkClick r:id="rId6"/>
              </a:rPr>
              <a:t>Strings</a:t>
            </a:r>
            <a:endParaRPr lang="en-US" dirty="0"/>
          </a:p>
          <a:p>
            <a:r>
              <a:rPr lang="en-US" dirty="0" smtClean="0"/>
              <a:t>Modules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7"/>
              </a:rPr>
              <a:t>Value Export/Import</a:t>
            </a:r>
            <a:endParaRPr lang="en-US" dirty="0"/>
          </a:p>
          <a:p>
            <a:r>
              <a:rPr lang="en-US" dirty="0"/>
              <a:t>Constants and Block Scoped </a:t>
            </a:r>
            <a:r>
              <a:rPr lang="en-US" dirty="0" smtClean="0"/>
              <a:t>Variables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l</a:t>
            </a:r>
            <a:r>
              <a:rPr lang="en-US" dirty="0" smtClean="0">
                <a:hlinkClick r:id="rId8"/>
              </a:rPr>
              <a:t>et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9"/>
              </a:rPr>
              <a:t>CONST</a:t>
            </a:r>
            <a:endParaRPr lang="en-US" dirty="0" smtClean="0"/>
          </a:p>
          <a:p>
            <a:r>
              <a:rPr lang="en-US" dirty="0" smtClean="0"/>
              <a:t>Internationalization and Localization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10"/>
              </a:rPr>
              <a:t>Number Formatting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11"/>
              </a:rPr>
              <a:t>Currency Formatting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12"/>
              </a:rPr>
              <a:t>Date/Time formatting</a:t>
            </a:r>
            <a:endParaRPr lang="en-US" dirty="0" smtClean="0"/>
          </a:p>
          <a:p>
            <a:r>
              <a:rPr lang="en-US" dirty="0" smtClean="0">
                <a:hlinkClick r:id="rId13"/>
              </a:rPr>
              <a:t>Default Parameters Values</a:t>
            </a:r>
            <a:endParaRPr lang="en-US" dirty="0" smtClean="0"/>
          </a:p>
          <a:p>
            <a:pPr marL="22860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286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2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259632" y="1556792"/>
            <a:ext cx="7467600" cy="4724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JavaScript: The Good Parts – Douglas 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Crockford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Learning JavaScript Design Patterns – Addy 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Osmani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Mozilla Developer Network</a:t>
            </a:r>
          </a:p>
          <a:p>
            <a:pPr>
              <a:defRPr/>
            </a:pPr>
            <a:r>
              <a:rPr lang="en-US" dirty="0">
                <a:hlinkClick r:id="rId2"/>
              </a:rPr>
              <a:t>http://es6-features.org</a:t>
            </a:r>
            <a:endParaRPr lang="en-US" dirty="0"/>
          </a:p>
          <a:p>
            <a:pPr marL="228600" indent="0">
              <a:buNone/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0" eaLnBrk="1" hangingPunct="1"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286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709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51520" y="1484784"/>
            <a:ext cx="7776864" cy="472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Why JavaScript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Freely Available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Functional </a:t>
            </a:r>
            <a:r>
              <a:rPr lang="en-US" sz="1400" dirty="0" smtClean="0"/>
              <a:t>Language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hlinkClick r:id="rId2"/>
              </a:rPr>
              <a:t>Higher-order </a:t>
            </a:r>
            <a:r>
              <a:rPr lang="en-US" sz="1400" dirty="0" smtClean="0">
                <a:hlinkClick r:id="rId2"/>
              </a:rPr>
              <a:t>functions</a:t>
            </a:r>
            <a:endParaRPr lang="en-US" sz="1400" dirty="0" smtClean="0"/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hlinkClick r:id="rId3"/>
              </a:rPr>
              <a:t>Recursion</a:t>
            </a:r>
            <a:endParaRPr lang="en-US" sz="1400" dirty="0" smtClean="0"/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Structured Programming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Reusability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Functional programs are often shorter and easier to </a:t>
            </a:r>
            <a:r>
              <a:rPr lang="en-US" sz="1400" dirty="0" smtClean="0"/>
              <a:t>understand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Loose Typing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Any variable is capable of receiving any value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hlinkClick r:id="rId4"/>
              </a:rPr>
              <a:t>Variable don’t </a:t>
            </a:r>
            <a:r>
              <a:rPr lang="en-US" sz="1400" dirty="0">
                <a:hlinkClick r:id="rId4"/>
              </a:rPr>
              <a:t>require typed declarations</a:t>
            </a:r>
            <a:endParaRPr lang="en-US" sz="1400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Object as general container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hlinkClick r:id="rId5"/>
              </a:rPr>
              <a:t>JavaScript objects are containers for named values, called properties and methods.</a:t>
            </a:r>
            <a:endParaRPr lang="en-US" sz="1400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Prototypal Inheritance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hlinkClick r:id="rId6"/>
              </a:rPr>
              <a:t>Objects can be inherited from another object</a:t>
            </a:r>
            <a:endParaRPr lang="en-US" sz="1400" dirty="0"/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Its main purpose is to allow multiple instances of an object to share </a:t>
            </a:r>
            <a:r>
              <a:rPr lang="en-US" sz="1400" dirty="0" smtClean="0"/>
              <a:t>                                                                    a </a:t>
            </a:r>
            <a:r>
              <a:rPr lang="en-US" sz="1400" dirty="0"/>
              <a:t>common </a:t>
            </a:r>
            <a:r>
              <a:rPr lang="en-US" sz="1400" dirty="0" smtClean="0"/>
              <a:t>property </a:t>
            </a:r>
            <a:r>
              <a:rPr lang="en-US" sz="1400" dirty="0"/>
              <a:t>which are defined using the prototype object 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40689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75656" y="1628800"/>
            <a:ext cx="7467600" cy="472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Number</a:t>
            </a:r>
          </a:p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String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Boolean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False</a:t>
            </a:r>
          </a:p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Object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Built-In Objects like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3"/>
              </a:rPr>
              <a:t>Array Object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4"/>
              </a:rPr>
              <a:t>String Object, Math Object, Date Object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Window, document, Objects created by us</a:t>
            </a:r>
          </a:p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Null</a:t>
            </a:r>
          </a:p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Undefined</a:t>
            </a:r>
          </a:p>
          <a:p>
            <a:pPr marL="228600" indent="0"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0">
              <a:buNone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5"/>
              </a:rPr>
              <a:t>Examples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0" eaLnBrk="1" hangingPunct="1"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689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Numbers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03648" y="1556792"/>
            <a:ext cx="7467600" cy="472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NaN</a:t>
            </a:r>
            <a:endParaRPr lang="en-US" dirty="0"/>
          </a:p>
          <a:p>
            <a:pPr lvl="2" indent="-22860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NaN == NaN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 result 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??</a:t>
            </a:r>
          </a:p>
          <a:p>
            <a:pPr lvl="2" indent="-228600"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  <a:hlinkClick r:id="rId2"/>
              </a:rPr>
              <a:t>Example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dirty="0" smtClean="0"/>
          </a:p>
          <a:p>
            <a:pPr lvl="1" indent="-228600"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parseInt</a:t>
            </a:r>
          </a:p>
          <a:p>
            <a:pPr marL="971550" lvl="2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parseInt()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 parses a string and returns an integer.</a:t>
            </a:r>
          </a:p>
          <a:p>
            <a:pPr lvl="2" indent="-228600"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radix -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to specify which numeral system to be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</a:p>
          <a:p>
            <a:pPr lvl="1" indent="-228600">
              <a:buFont typeface="Arial" panose="020B0604020202020204" pitchFamily="34" charset="0"/>
              <a:buChar char="•"/>
              <a:defRPr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parseFloat</a:t>
            </a: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indent="-22860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parseFloat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function parses a string and returns a floating point number.</a:t>
            </a:r>
          </a:p>
          <a:p>
            <a:pPr marL="685800" lvl="2"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indent="-228600">
              <a:buFont typeface="Arial" panose="020B0604020202020204" pitchFamily="34" charset="0"/>
              <a:buChar char="•"/>
              <a:defRPr/>
            </a:pP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689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Boolean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47664" y="1700808"/>
            <a:ext cx="7467600" cy="4724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True / False</a:t>
            </a:r>
          </a:p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Falsy values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False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Null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Undefined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“”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NaN</a:t>
            </a:r>
          </a:p>
          <a:p>
            <a:pPr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Truthy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values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All other values including all objects (also, “0”, “false”)</a:t>
            </a:r>
          </a:p>
        </p:txBody>
      </p:sp>
    </p:spTree>
    <p:extLst>
      <p:ext uri="{BB962C8B-B14F-4D97-AF65-F5344CB8AC3E}">
        <p14:creationId xmlns:p14="http://schemas.microsoft.com/office/powerpoint/2010/main" val="340689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47664" y="1628800"/>
            <a:ext cx="7467600" cy="4724400"/>
          </a:xfrm>
        </p:spPr>
        <p:txBody>
          <a:bodyPr/>
          <a:lstStyle/>
          <a:p>
            <a:pPr lvl="1"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 indent="-228600"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Object</a:t>
            </a:r>
          </a:p>
          <a:p>
            <a:pPr lvl="2" indent="-22860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JavaScript objects are containers for named values, called properties and methods</a:t>
            </a:r>
            <a:r>
              <a:rPr lang="en-US" sz="1600" dirty="0" smtClean="0"/>
              <a:t>.</a:t>
            </a:r>
          </a:p>
          <a:p>
            <a:pPr lvl="2" indent="-22860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Name can be any string</a:t>
            </a:r>
          </a:p>
          <a:p>
            <a:pPr lvl="2" indent="-22860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Value can be anything except undefined</a:t>
            </a:r>
          </a:p>
          <a:p>
            <a:pPr lvl="2" indent="-22860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Example</a:t>
            </a: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85800" lvl="2"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0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Reserved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75656" y="1556792"/>
            <a:ext cx="7467600" cy="4724400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abstract  	else  	instanceof  	super  </a:t>
            </a:r>
          </a:p>
          <a:p>
            <a:pPr lvl="1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boolean  	enum  	int  	switch  </a:t>
            </a:r>
          </a:p>
          <a:p>
            <a:pPr lvl="1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break  	export  	interface  	synchronized  </a:t>
            </a:r>
          </a:p>
          <a:p>
            <a:pPr lvl="1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byte  	extends  	let  	this  </a:t>
            </a:r>
          </a:p>
          <a:p>
            <a:pPr lvl="1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case  	false  	long  	throw  </a:t>
            </a:r>
          </a:p>
          <a:p>
            <a:pPr lvl="1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catch  	final  	native  	throws  </a:t>
            </a:r>
          </a:p>
          <a:p>
            <a:pPr lvl="1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char  	finally  	new  	transient  </a:t>
            </a:r>
          </a:p>
          <a:p>
            <a:pPr lvl="1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  	float  	null  	true  </a:t>
            </a:r>
          </a:p>
          <a:p>
            <a:pPr lvl="1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const  	for  	package  	try  </a:t>
            </a:r>
          </a:p>
          <a:p>
            <a:pPr lvl="1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continue  	function  	private  	typeof  </a:t>
            </a:r>
          </a:p>
          <a:p>
            <a:pPr lvl="1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debugger  	goto  	protected  	var  </a:t>
            </a:r>
          </a:p>
          <a:p>
            <a:pPr lvl="1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default  	if  	public  	void  </a:t>
            </a:r>
          </a:p>
          <a:p>
            <a:pPr lvl="1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delete  	implements  	return  	volatile  </a:t>
            </a:r>
          </a:p>
          <a:p>
            <a:pPr lvl="1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  	import  	short  	while  </a:t>
            </a:r>
          </a:p>
          <a:p>
            <a:pPr lvl="1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double  	in  	static  	with </a:t>
            </a: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6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3802</TotalTime>
  <Words>843</Words>
  <Application>Microsoft Office PowerPoint</Application>
  <PresentationFormat>On-screen Show (4:3)</PresentationFormat>
  <Paragraphs>382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JavaScript </vt:lpstr>
      <vt:lpstr>Agenda</vt:lpstr>
      <vt:lpstr>Introduction</vt:lpstr>
      <vt:lpstr>Features</vt:lpstr>
      <vt:lpstr>Data Types</vt:lpstr>
      <vt:lpstr>Numbers</vt:lpstr>
      <vt:lpstr>Boolean </vt:lpstr>
      <vt:lpstr>Object </vt:lpstr>
      <vt:lpstr>Reserved </vt:lpstr>
      <vt:lpstr>Operators </vt:lpstr>
      <vt:lpstr>Looping Structures </vt:lpstr>
      <vt:lpstr>Variable Scopes</vt:lpstr>
      <vt:lpstr>Variable Scopes</vt:lpstr>
      <vt:lpstr>Variable Scopes</vt:lpstr>
      <vt:lpstr>Hoisting</vt:lpstr>
      <vt:lpstr>Hoisting</vt:lpstr>
      <vt:lpstr>Objects</vt:lpstr>
      <vt:lpstr>Objects – comparison</vt:lpstr>
      <vt:lpstr>Objects – prototype</vt:lpstr>
      <vt:lpstr>Objects – prototype</vt:lpstr>
      <vt:lpstr>Arrays</vt:lpstr>
      <vt:lpstr>Function</vt:lpstr>
      <vt:lpstr>Function</vt:lpstr>
      <vt:lpstr>Function</vt:lpstr>
      <vt:lpstr>Function</vt:lpstr>
      <vt:lpstr>Event Handling</vt:lpstr>
      <vt:lpstr>Event Handling</vt:lpstr>
      <vt:lpstr>DOM Manipulation</vt:lpstr>
      <vt:lpstr>DOM Manipulation</vt:lpstr>
      <vt:lpstr>ES6 – New Features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 </dc:title>
  <dc:creator>Janak Shah</dc:creator>
  <cp:lastModifiedBy>Sachin Varma</cp:lastModifiedBy>
  <cp:revision>253</cp:revision>
  <dcterms:created xsi:type="dcterms:W3CDTF">2015-08-14T04:57:06Z</dcterms:created>
  <dcterms:modified xsi:type="dcterms:W3CDTF">2017-02-22T07:27:19Z</dcterms:modified>
</cp:coreProperties>
</file>