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92" r:id="rId4"/>
    <p:sldId id="288" r:id="rId5"/>
    <p:sldId id="284" r:id="rId6"/>
    <p:sldId id="274" r:id="rId7"/>
    <p:sldId id="278" r:id="rId8"/>
    <p:sldId id="279" r:id="rId9"/>
    <p:sldId id="280" r:id="rId10"/>
    <p:sldId id="281" r:id="rId11"/>
    <p:sldId id="282" r:id="rId12"/>
    <p:sldId id="283" r:id="rId13"/>
    <p:sldId id="259" r:id="rId14"/>
    <p:sldId id="286" r:id="rId15"/>
    <p:sldId id="285" r:id="rId16"/>
    <p:sldId id="287" r:id="rId17"/>
    <p:sldId id="290" r:id="rId18"/>
    <p:sldId id="291" r:id="rId19"/>
    <p:sldId id="289"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39" autoAdjust="0"/>
  </p:normalViewPr>
  <p:slideViewPr>
    <p:cSldViewPr>
      <p:cViewPr varScale="1">
        <p:scale>
          <a:sx n="102" d="100"/>
          <a:sy n="102" d="100"/>
        </p:scale>
        <p:origin x="27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322F12-ACEF-4A2E-9B8B-BC8920D657F0}"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105808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322F12-ACEF-4A2E-9B8B-BC8920D657F0}"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305225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322F12-ACEF-4A2E-9B8B-BC8920D657F0}"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F2892-E16A-465A-AA2C-33379F5E0FF3}"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8235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322F12-ACEF-4A2E-9B8B-BC8920D657F0}"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2741846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322F12-ACEF-4A2E-9B8B-BC8920D657F0}"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F2892-E16A-465A-AA2C-33379F5E0FF3}"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6597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322F12-ACEF-4A2E-9B8B-BC8920D657F0}"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826450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322F12-ACEF-4A2E-9B8B-BC8920D657F0}"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662941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322F12-ACEF-4A2E-9B8B-BC8920D657F0}"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157038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322F12-ACEF-4A2E-9B8B-BC8920D657F0}"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272221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322F12-ACEF-4A2E-9B8B-BC8920D657F0}"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317888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322F12-ACEF-4A2E-9B8B-BC8920D657F0}" type="datetimeFigureOut">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255633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322F12-ACEF-4A2E-9B8B-BC8920D657F0}" type="datetimeFigureOut">
              <a:rPr lang="en-US" smtClean="0"/>
              <a:pPr/>
              <a:t>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152090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322F12-ACEF-4A2E-9B8B-BC8920D657F0}" type="datetimeFigureOut">
              <a:rPr lang="en-US" smtClean="0"/>
              <a:pPr/>
              <a:t>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229738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22F12-ACEF-4A2E-9B8B-BC8920D657F0}" type="datetimeFigureOut">
              <a:rPr lang="en-US" smtClean="0"/>
              <a:pPr/>
              <a:t>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211437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322F12-ACEF-4A2E-9B8B-BC8920D657F0}" type="datetimeFigureOut">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339118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322F12-ACEF-4A2E-9B8B-BC8920D657F0}" type="datetimeFigureOut">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F2892-E16A-465A-AA2C-33379F5E0FF3}" type="slidenum">
              <a:rPr lang="en-US" smtClean="0"/>
              <a:pPr/>
              <a:t>‹#›</a:t>
            </a:fld>
            <a:endParaRPr lang="en-US"/>
          </a:p>
        </p:txBody>
      </p:sp>
    </p:spTree>
    <p:extLst>
      <p:ext uri="{BB962C8B-B14F-4D97-AF65-F5344CB8AC3E}">
        <p14:creationId xmlns:p14="http://schemas.microsoft.com/office/powerpoint/2010/main" val="205603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322F12-ACEF-4A2E-9B8B-BC8920D657F0}" type="datetimeFigureOut">
              <a:rPr lang="en-US" smtClean="0"/>
              <a:pPr/>
              <a:t>11/3/2014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8AF2892-E16A-465A-AA2C-33379F5E0FF3}" type="slidenum">
              <a:rPr lang="en-US" smtClean="0"/>
              <a:pPr/>
              <a:t>‹#›</a:t>
            </a:fld>
            <a:endParaRPr lang="en-US"/>
          </a:p>
        </p:txBody>
      </p:sp>
    </p:spTree>
    <p:extLst>
      <p:ext uri="{BB962C8B-B14F-4D97-AF65-F5344CB8AC3E}">
        <p14:creationId xmlns:p14="http://schemas.microsoft.com/office/powerpoint/2010/main" val="9370657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ww.telerik.com/products/silverlight/overview.aspx" TargetMode="External"/><Relationship Id="rId2" Type="http://schemas.openxmlformats.org/officeDocument/2006/relationships/hyperlink" Target="http://www.microsoft.com/silverlight/" TargetMode="External"/><Relationship Id="rId1" Type="http://schemas.openxmlformats.org/officeDocument/2006/relationships/slideLayout" Target="../slideLayouts/slideLayout6.xml"/><Relationship Id="rId4" Type="http://schemas.openxmlformats.org/officeDocument/2006/relationships/hyperlink" Target="http://demos.telerik.com/silverligh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4600" y="6172200"/>
            <a:ext cx="2626319" cy="575733"/>
          </a:xfrm>
        </p:spPr>
        <p:txBody>
          <a:bodyPr>
            <a:normAutofit/>
          </a:bodyPr>
          <a:lstStyle/>
          <a:p>
            <a:r>
              <a:rPr lang="en-US" sz="2800" dirty="0" smtClean="0">
                <a:latin typeface="Arial" pitchFamily="34" charset="0"/>
                <a:cs typeface="Arial" pitchFamily="34" charset="0"/>
              </a:rPr>
              <a:t>Jignesh Patel</a:t>
            </a:r>
            <a:endParaRPr lang="en-US" sz="2800"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685800"/>
            <a:ext cx="2857500" cy="3162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838200"/>
          </a:xfrm>
        </p:spPr>
        <p:txBody>
          <a:bodyPr/>
          <a:lstStyle/>
          <a:p>
            <a:r>
              <a:rPr lang="en-US" dirty="0" smtClean="0"/>
              <a:t>Pixel Shader</a:t>
            </a:r>
            <a:endParaRPr lang="en-US" dirty="0"/>
          </a:p>
        </p:txBody>
      </p:sp>
      <p:sp>
        <p:nvSpPr>
          <p:cNvPr id="3" name="TextBox 2"/>
          <p:cNvSpPr txBox="1"/>
          <p:nvPr/>
        </p:nvSpPr>
        <p:spPr>
          <a:xfrm>
            <a:off x="228600" y="1981200"/>
            <a:ext cx="6934200" cy="965300"/>
          </a:xfrm>
          <a:prstGeom prst="roundRect">
            <a:avLst/>
          </a:prstGeom>
          <a:solidFill>
            <a:schemeClr val="accent1">
              <a:lumMod val="20000"/>
              <a:lumOff val="80000"/>
            </a:schemeClr>
          </a:solidFill>
          <a:ln>
            <a:solidFill>
              <a:schemeClr val="accent2">
                <a:lumMod val="40000"/>
                <a:lumOff val="60000"/>
              </a:schemeClr>
            </a:solidFill>
          </a:ln>
        </p:spPr>
        <p:txBody>
          <a:bodyPr wrap="square" rtlCol="0">
            <a:spAutoFit/>
          </a:bodyPr>
          <a:lstStyle/>
          <a:p>
            <a:pPr>
              <a:lnSpc>
                <a:spcPct val="150000"/>
              </a:lnSpc>
              <a:buClr>
                <a:schemeClr val="accent2">
                  <a:lumMod val="50000"/>
                </a:schemeClr>
              </a:buClr>
            </a:pPr>
            <a:r>
              <a:rPr lang="en-US" dirty="0" smtClean="0">
                <a:solidFill>
                  <a:schemeClr val="accent2"/>
                </a:solidFill>
              </a:rPr>
              <a:t>These software based effects include blur and drop shadow that can be applied to any graphical content and animated.</a:t>
            </a:r>
          </a:p>
        </p:txBody>
      </p:sp>
      <p:sp>
        <p:nvSpPr>
          <p:cNvPr id="4" name="TextBox 3"/>
          <p:cNvSpPr txBox="1"/>
          <p:nvPr/>
        </p:nvSpPr>
        <p:spPr>
          <a:xfrm>
            <a:off x="316356" y="4114800"/>
            <a:ext cx="6934200" cy="505600"/>
          </a:xfrm>
          <a:prstGeom prst="roundRect">
            <a:avLst/>
          </a:prstGeom>
          <a:solidFill>
            <a:schemeClr val="accent1">
              <a:lumMod val="20000"/>
              <a:lumOff val="80000"/>
            </a:schemeClr>
          </a:solidFill>
          <a:ln>
            <a:solidFill>
              <a:schemeClr val="accent2">
                <a:lumMod val="40000"/>
                <a:lumOff val="60000"/>
              </a:schemeClr>
            </a:solidFill>
          </a:ln>
        </p:spPr>
        <p:txBody>
          <a:bodyPr wrap="square" rtlCol="0">
            <a:spAutoFit/>
          </a:bodyPr>
          <a:lstStyle/>
          <a:p>
            <a:pPr>
              <a:lnSpc>
                <a:spcPct val="150000"/>
              </a:lnSpc>
              <a:buClr>
                <a:schemeClr val="accent2">
                  <a:lumMod val="50000"/>
                </a:schemeClr>
              </a:buClr>
            </a:pPr>
            <a:r>
              <a:rPr lang="en-US" dirty="0" smtClean="0">
                <a:solidFill>
                  <a:schemeClr val="accent2"/>
                </a:solidFill>
              </a:rPr>
              <a:t>You Can Also Write Your own effect.</a:t>
            </a:r>
            <a:endParaRPr lang="en-US" dirty="0"/>
          </a:p>
        </p:txBody>
      </p:sp>
    </p:spTree>
    <p:extLst>
      <p:ext uri="{BB962C8B-B14F-4D97-AF65-F5344CB8AC3E}">
        <p14:creationId xmlns:p14="http://schemas.microsoft.com/office/powerpoint/2010/main" val="32128090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 3D Graphics</a:t>
            </a:r>
            <a:endParaRPr lang="en-US" dirty="0"/>
          </a:p>
        </p:txBody>
      </p:sp>
      <p:sp>
        <p:nvSpPr>
          <p:cNvPr id="3" name="TextBox 2"/>
          <p:cNvSpPr txBox="1"/>
          <p:nvPr/>
        </p:nvSpPr>
        <p:spPr>
          <a:xfrm>
            <a:off x="228600" y="1981200"/>
            <a:ext cx="6934200" cy="1884701"/>
          </a:xfrm>
          <a:prstGeom prst="roundRect">
            <a:avLst/>
          </a:prstGeom>
          <a:solidFill>
            <a:schemeClr val="accent1">
              <a:lumMod val="20000"/>
              <a:lumOff val="80000"/>
            </a:schemeClr>
          </a:solidFill>
          <a:ln>
            <a:solidFill>
              <a:schemeClr val="accent2">
                <a:lumMod val="40000"/>
                <a:lumOff val="60000"/>
              </a:schemeClr>
            </a:solidFill>
          </a:ln>
        </p:spPr>
        <p:txBody>
          <a:bodyPr wrap="square" rtlCol="0">
            <a:spAutoFit/>
          </a:bodyPr>
          <a:lstStyle/>
          <a:p>
            <a:pPr>
              <a:lnSpc>
                <a:spcPct val="150000"/>
              </a:lnSpc>
              <a:buClr>
                <a:schemeClr val="accent2">
                  <a:lumMod val="50000"/>
                </a:schemeClr>
              </a:buClr>
            </a:pPr>
            <a:r>
              <a:rPr lang="en-US" dirty="0">
                <a:solidFill>
                  <a:schemeClr val="accent2"/>
                </a:solidFill>
              </a:rPr>
              <a:t>Silverlight 3 allows developers and designers to apply content to a 3D plane. Users can rotate or scale live content in space without writing any additional code. Other effects include creating a queue in 3D and transitions.</a:t>
            </a:r>
            <a:endParaRPr lang="en-US" dirty="0"/>
          </a:p>
        </p:txBody>
      </p:sp>
    </p:spTree>
    <p:extLst>
      <p:ext uri="{BB962C8B-B14F-4D97-AF65-F5344CB8AC3E}">
        <p14:creationId xmlns:p14="http://schemas.microsoft.com/office/powerpoint/2010/main" val="327493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762000"/>
          </a:xfrm>
        </p:spPr>
        <p:txBody>
          <a:bodyPr>
            <a:normAutofit/>
          </a:bodyPr>
          <a:lstStyle/>
          <a:p>
            <a:r>
              <a:rPr lang="en-US" dirty="0"/>
              <a:t>Skinning and </a:t>
            </a:r>
            <a:r>
              <a:rPr lang="en-US" dirty="0" smtClean="0"/>
              <a:t>Styling</a:t>
            </a:r>
            <a:endParaRPr lang="en-US" dirty="0"/>
          </a:p>
        </p:txBody>
      </p:sp>
      <p:sp>
        <p:nvSpPr>
          <p:cNvPr id="3" name="TextBox 2"/>
          <p:cNvSpPr txBox="1"/>
          <p:nvPr/>
        </p:nvSpPr>
        <p:spPr>
          <a:xfrm>
            <a:off x="228600" y="1905000"/>
            <a:ext cx="6934200" cy="2804102"/>
          </a:xfrm>
          <a:prstGeom prst="roundRect">
            <a:avLst/>
          </a:prstGeom>
          <a:solidFill>
            <a:schemeClr val="accent1">
              <a:lumMod val="20000"/>
              <a:lumOff val="80000"/>
            </a:schemeClr>
          </a:solidFill>
          <a:ln>
            <a:solidFill>
              <a:schemeClr val="accent2">
                <a:lumMod val="40000"/>
                <a:lumOff val="60000"/>
              </a:schemeClr>
            </a:solidFill>
          </a:ln>
        </p:spPr>
        <p:txBody>
          <a:bodyPr wrap="square" rtlCol="0">
            <a:spAutoFit/>
          </a:bodyPr>
          <a:lstStyle/>
          <a:p>
            <a:pPr>
              <a:lnSpc>
                <a:spcPct val="150000"/>
              </a:lnSpc>
              <a:buClr>
                <a:schemeClr val="accent2">
                  <a:lumMod val="50000"/>
                </a:schemeClr>
              </a:buClr>
            </a:pPr>
            <a:r>
              <a:rPr lang="en-US" dirty="0">
                <a:solidFill>
                  <a:schemeClr val="accent2"/>
                </a:solidFill>
              </a:rPr>
              <a:t>Silverlight makes it easy to create graphics and then use them to customize controls, such as the look of a scrollbar. Silverlight provides XAML based templates for each control that allow designers to reach inside the control and change the layout or look of each part of the control without rewriting any code.</a:t>
            </a:r>
            <a:endParaRPr lang="en-US" dirty="0"/>
          </a:p>
        </p:txBody>
      </p:sp>
    </p:spTree>
    <p:extLst>
      <p:ext uri="{BB962C8B-B14F-4D97-AF65-F5344CB8AC3E}">
        <p14:creationId xmlns:p14="http://schemas.microsoft.com/office/powerpoint/2010/main" val="4227624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Layout</a:t>
            </a:r>
            <a:endParaRPr lang="en-US" dirty="0"/>
          </a:p>
        </p:txBody>
      </p:sp>
      <p:sp>
        <p:nvSpPr>
          <p:cNvPr id="16" name="TextBox 15"/>
          <p:cNvSpPr txBox="1"/>
          <p:nvPr/>
        </p:nvSpPr>
        <p:spPr>
          <a:xfrm>
            <a:off x="228600" y="1981200"/>
            <a:ext cx="6934200" cy="2400657"/>
          </a:xfrm>
          <a:prstGeom prst="roundRect">
            <a:avLst/>
          </a:prstGeom>
          <a:solidFill>
            <a:schemeClr val="accent1">
              <a:lumMod val="20000"/>
              <a:lumOff val="80000"/>
            </a:schemeClr>
          </a:solidFill>
          <a:ln>
            <a:solidFill>
              <a:schemeClr val="accent2">
                <a:lumMod val="40000"/>
                <a:lumOff val="60000"/>
              </a:schemeClr>
            </a:solidFill>
          </a:ln>
        </p:spPr>
        <p:txBody>
          <a:bodyPr wrap="square" rtlCol="0">
            <a:spAutoFit/>
          </a:bodyPr>
          <a:lstStyle/>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Stack Panel</a:t>
            </a:r>
          </a:p>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Grid </a:t>
            </a:r>
          </a:p>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Canvas </a:t>
            </a:r>
          </a:p>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Wrap</a:t>
            </a:r>
            <a:r>
              <a:rPr lang="en-US" dirty="0">
                <a:solidFill>
                  <a:schemeClr val="accent2"/>
                </a:solidFill>
              </a:rPr>
              <a:t> </a:t>
            </a:r>
            <a:r>
              <a:rPr lang="en-US" dirty="0" smtClean="0">
                <a:solidFill>
                  <a:schemeClr val="accent2"/>
                </a:solidFill>
              </a:rPr>
              <a:t>Panel</a:t>
            </a:r>
          </a:p>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Dock</a:t>
            </a:r>
            <a:r>
              <a:rPr lang="en-US" dirty="0">
                <a:solidFill>
                  <a:schemeClr val="accent2"/>
                </a:solidFill>
              </a:rPr>
              <a:t> </a:t>
            </a:r>
            <a:r>
              <a:rPr lang="en-US" dirty="0" smtClean="0">
                <a:solidFill>
                  <a:schemeClr val="accent2"/>
                </a:solidFill>
              </a:rPr>
              <a:t>Panel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762000"/>
          </a:xfrm>
        </p:spPr>
        <p:txBody>
          <a:bodyPr>
            <a:normAutofit/>
          </a:bodyPr>
          <a:lstStyle/>
          <a:p>
            <a:r>
              <a:rPr lang="en-US" dirty="0" smtClean="0"/>
              <a:t>Stack Panel</a:t>
            </a:r>
            <a:endParaRPr lang="en-US" dirty="0"/>
          </a:p>
        </p:txBody>
      </p:sp>
      <p:sp>
        <p:nvSpPr>
          <p:cNvPr id="3" name="TextBox 2"/>
          <p:cNvSpPr txBox="1"/>
          <p:nvPr/>
        </p:nvSpPr>
        <p:spPr>
          <a:xfrm>
            <a:off x="228600" y="1905000"/>
            <a:ext cx="6934200" cy="1425001"/>
          </a:xfrm>
          <a:prstGeom prst="roundRect">
            <a:avLst/>
          </a:prstGeom>
          <a:solidFill>
            <a:schemeClr val="accent1">
              <a:lumMod val="20000"/>
              <a:lumOff val="80000"/>
            </a:schemeClr>
          </a:solidFill>
          <a:ln>
            <a:solidFill>
              <a:schemeClr val="accent2">
                <a:lumMod val="40000"/>
                <a:lumOff val="60000"/>
              </a:schemeClr>
            </a:solidFill>
          </a:ln>
        </p:spPr>
        <p:txBody>
          <a:bodyPr wrap="square" rtlCol="0">
            <a:spAutoFit/>
          </a:bodyPr>
          <a:lstStyle/>
          <a:p>
            <a:pPr>
              <a:lnSpc>
                <a:spcPct val="150000"/>
              </a:lnSpc>
              <a:buClr>
                <a:schemeClr val="accent2">
                  <a:lumMod val="50000"/>
                </a:schemeClr>
              </a:buClr>
            </a:pPr>
            <a:r>
              <a:rPr lang="en-US" dirty="0">
                <a:solidFill>
                  <a:schemeClr val="accent2"/>
                </a:solidFill>
              </a:rPr>
              <a:t>Places elements in a horizontal or vertical stack. This layout container is typically </a:t>
            </a:r>
            <a:r>
              <a:rPr lang="en-US" dirty="0" smtClean="0">
                <a:solidFill>
                  <a:schemeClr val="accent2"/>
                </a:solidFill>
              </a:rPr>
              <a:t>used for </a:t>
            </a:r>
            <a:r>
              <a:rPr lang="en-US" dirty="0">
                <a:solidFill>
                  <a:schemeClr val="accent2"/>
                </a:solidFill>
              </a:rPr>
              <a:t>small sections of a larger, more complex page.</a:t>
            </a:r>
            <a:endParaRPr lang="en-US" dirty="0"/>
          </a:p>
        </p:txBody>
      </p:sp>
    </p:spTree>
    <p:extLst>
      <p:ext uri="{BB962C8B-B14F-4D97-AF65-F5344CB8AC3E}">
        <p14:creationId xmlns:p14="http://schemas.microsoft.com/office/powerpoint/2010/main" val="1147617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762000"/>
          </a:xfrm>
        </p:spPr>
        <p:txBody>
          <a:bodyPr>
            <a:normAutofit/>
          </a:bodyPr>
          <a:lstStyle/>
          <a:p>
            <a:r>
              <a:rPr lang="en-US" dirty="0" smtClean="0"/>
              <a:t>Grid Based Layout</a:t>
            </a:r>
            <a:endParaRPr lang="en-US" dirty="0"/>
          </a:p>
        </p:txBody>
      </p:sp>
      <p:sp>
        <p:nvSpPr>
          <p:cNvPr id="3" name="TextBox 2"/>
          <p:cNvSpPr txBox="1"/>
          <p:nvPr/>
        </p:nvSpPr>
        <p:spPr>
          <a:xfrm>
            <a:off x="228600" y="1905000"/>
            <a:ext cx="6934200" cy="1021556"/>
          </a:xfrm>
          <a:prstGeom prst="roundRect">
            <a:avLst/>
          </a:prstGeom>
          <a:solidFill>
            <a:schemeClr val="accent1">
              <a:lumMod val="20000"/>
              <a:lumOff val="80000"/>
            </a:schemeClr>
          </a:solidFill>
          <a:ln>
            <a:solidFill>
              <a:schemeClr val="accent2">
                <a:lumMod val="40000"/>
                <a:lumOff val="60000"/>
              </a:schemeClr>
            </a:solidFill>
          </a:ln>
        </p:spPr>
        <p:txBody>
          <a:bodyPr wrap="square" rtlCol="0">
            <a:spAutoFit/>
          </a:bodyPr>
          <a:lstStyle/>
          <a:p>
            <a:r>
              <a:rPr lang="en-US" dirty="0">
                <a:solidFill>
                  <a:schemeClr val="accent2"/>
                </a:solidFill>
              </a:rPr>
              <a:t>Arranges elements in rows and columns according to an invisible table. </a:t>
            </a:r>
            <a:r>
              <a:rPr lang="en-US" dirty="0">
                <a:solidFill>
                  <a:schemeClr val="accent2"/>
                </a:solidFill>
              </a:rPr>
              <a:t>This is one </a:t>
            </a:r>
            <a:r>
              <a:rPr lang="en-US" dirty="0" smtClean="0">
                <a:solidFill>
                  <a:schemeClr val="accent2"/>
                </a:solidFill>
              </a:rPr>
              <a:t>of the </a:t>
            </a:r>
            <a:r>
              <a:rPr lang="en-US" dirty="0">
                <a:solidFill>
                  <a:schemeClr val="accent2"/>
                </a:solidFill>
              </a:rPr>
              <a:t>most flexible and commonly used layout containers.</a:t>
            </a:r>
          </a:p>
        </p:txBody>
      </p:sp>
    </p:spTree>
    <p:extLst>
      <p:ext uri="{BB962C8B-B14F-4D97-AF65-F5344CB8AC3E}">
        <p14:creationId xmlns:p14="http://schemas.microsoft.com/office/powerpoint/2010/main" val="2669316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762000"/>
          </a:xfrm>
        </p:spPr>
        <p:txBody>
          <a:bodyPr>
            <a:normAutofit/>
          </a:bodyPr>
          <a:lstStyle/>
          <a:p>
            <a:r>
              <a:rPr lang="en-US" dirty="0" smtClean="0"/>
              <a:t>Canvas</a:t>
            </a:r>
            <a:endParaRPr lang="en-US" dirty="0"/>
          </a:p>
        </p:txBody>
      </p:sp>
      <p:sp>
        <p:nvSpPr>
          <p:cNvPr id="3" name="TextBox 2"/>
          <p:cNvSpPr txBox="1"/>
          <p:nvPr/>
        </p:nvSpPr>
        <p:spPr>
          <a:xfrm>
            <a:off x="228600" y="1905000"/>
            <a:ext cx="6934200" cy="1425001"/>
          </a:xfrm>
          <a:prstGeom prst="roundRect">
            <a:avLst/>
          </a:prstGeom>
          <a:solidFill>
            <a:schemeClr val="accent1">
              <a:lumMod val="20000"/>
              <a:lumOff val="80000"/>
            </a:schemeClr>
          </a:solidFill>
          <a:ln>
            <a:solidFill>
              <a:schemeClr val="accent2">
                <a:lumMod val="40000"/>
                <a:lumOff val="60000"/>
              </a:schemeClr>
            </a:solidFill>
          </a:ln>
        </p:spPr>
        <p:txBody>
          <a:bodyPr wrap="square" rtlCol="0">
            <a:spAutoFit/>
          </a:bodyPr>
          <a:lstStyle/>
          <a:p>
            <a:pPr>
              <a:lnSpc>
                <a:spcPct val="150000"/>
              </a:lnSpc>
              <a:buClr>
                <a:schemeClr val="accent2">
                  <a:lumMod val="50000"/>
                </a:schemeClr>
              </a:buClr>
            </a:pPr>
            <a:r>
              <a:rPr lang="en-US" dirty="0">
                <a:solidFill>
                  <a:schemeClr val="accent2"/>
                </a:solidFill>
              </a:rPr>
              <a:t>Allows elements to be positioned absolutely using fixed coordinates. </a:t>
            </a:r>
            <a:r>
              <a:rPr lang="en-US" dirty="0">
                <a:solidFill>
                  <a:schemeClr val="accent2"/>
                </a:solidFill>
              </a:rPr>
              <a:t>This </a:t>
            </a:r>
            <a:r>
              <a:rPr lang="en-US" dirty="0" smtClean="0">
                <a:solidFill>
                  <a:schemeClr val="accent2"/>
                </a:solidFill>
              </a:rPr>
              <a:t>layout container </a:t>
            </a:r>
            <a:r>
              <a:rPr lang="en-US" dirty="0">
                <a:solidFill>
                  <a:schemeClr val="accent2"/>
                </a:solidFill>
              </a:rPr>
              <a:t>is the simplest but least flexible.</a:t>
            </a:r>
          </a:p>
        </p:txBody>
      </p:sp>
    </p:spTree>
    <p:extLst>
      <p:ext uri="{BB962C8B-B14F-4D97-AF65-F5344CB8AC3E}">
        <p14:creationId xmlns:p14="http://schemas.microsoft.com/office/powerpoint/2010/main" val="3023706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762000"/>
          </a:xfrm>
        </p:spPr>
        <p:txBody>
          <a:bodyPr>
            <a:normAutofit/>
          </a:bodyPr>
          <a:lstStyle/>
          <a:p>
            <a:r>
              <a:rPr lang="en-US" dirty="0" smtClean="0"/>
              <a:t>Silverlight Written in XAML</a:t>
            </a:r>
            <a:endParaRPr lang="en-US" dirty="0"/>
          </a:p>
        </p:txBody>
      </p:sp>
      <p:sp>
        <p:nvSpPr>
          <p:cNvPr id="3" name="TextBox 2"/>
          <p:cNvSpPr txBox="1"/>
          <p:nvPr/>
        </p:nvSpPr>
        <p:spPr>
          <a:xfrm>
            <a:off x="228600" y="1905000"/>
            <a:ext cx="6934200" cy="4431090"/>
          </a:xfrm>
          <a:prstGeom prst="roundRect">
            <a:avLst>
              <a:gd name="adj" fmla="val 18114"/>
            </a:avLst>
          </a:prstGeom>
          <a:solidFill>
            <a:schemeClr val="accent1">
              <a:lumMod val="20000"/>
              <a:lumOff val="80000"/>
            </a:schemeClr>
          </a:solidFill>
          <a:ln>
            <a:solidFill>
              <a:schemeClr val="accent2">
                <a:lumMod val="40000"/>
                <a:lumOff val="60000"/>
              </a:schemeClr>
            </a:solidFill>
          </a:ln>
        </p:spPr>
        <p:txBody>
          <a:bodyPr wrap="square" rtlCol="0">
            <a:spAutoFit/>
          </a:bodyPr>
          <a:lstStyle/>
          <a:p>
            <a:pPr marL="285750" lvl="0" indent="-285750">
              <a:spcBef>
                <a:spcPct val="10000"/>
              </a:spcBef>
              <a:spcAft>
                <a:spcPct val="10000"/>
              </a:spcAft>
              <a:buFont typeface="Wingdings" panose="05000000000000000000" pitchFamily="2" charset="2"/>
              <a:buChar char="v"/>
            </a:pPr>
            <a:r>
              <a:rPr lang="en-US" dirty="0">
                <a:solidFill>
                  <a:schemeClr val="accent2"/>
                </a:solidFill>
              </a:rPr>
              <a:t>XAML is </a:t>
            </a:r>
            <a:r>
              <a:rPr lang="en-US" dirty="0" err="1">
                <a:solidFill>
                  <a:schemeClr val="accent2"/>
                </a:solidFill>
              </a:rPr>
              <a:t>eXtensible</a:t>
            </a:r>
            <a:r>
              <a:rPr lang="en-US" dirty="0">
                <a:solidFill>
                  <a:schemeClr val="accent2"/>
                </a:solidFill>
              </a:rPr>
              <a:t> Application Markup Language</a:t>
            </a:r>
          </a:p>
          <a:p>
            <a:pPr marL="285750" lvl="0" indent="-285750">
              <a:spcBef>
                <a:spcPct val="10000"/>
              </a:spcBef>
              <a:spcAft>
                <a:spcPct val="10000"/>
              </a:spcAft>
              <a:buFont typeface="Wingdings" panose="05000000000000000000" pitchFamily="2" charset="2"/>
              <a:buChar char="v"/>
            </a:pPr>
            <a:r>
              <a:rPr lang="en-US" dirty="0">
                <a:solidFill>
                  <a:schemeClr val="accent2"/>
                </a:solidFill>
              </a:rPr>
              <a:t>IntelliSense Support</a:t>
            </a:r>
          </a:p>
          <a:p>
            <a:pPr marL="285750" lvl="0" indent="-285750">
              <a:spcBef>
                <a:spcPct val="10000"/>
              </a:spcBef>
              <a:spcAft>
                <a:spcPct val="10000"/>
              </a:spcAft>
              <a:buFont typeface="Wingdings" panose="05000000000000000000" pitchFamily="2" charset="2"/>
              <a:buChar char="v"/>
            </a:pPr>
            <a:r>
              <a:rPr lang="en-US" dirty="0">
                <a:solidFill>
                  <a:schemeClr val="accent2"/>
                </a:solidFill>
              </a:rPr>
              <a:t>Currently used in WPF / Silverlight / Window Workflow Foundation</a:t>
            </a:r>
          </a:p>
          <a:p>
            <a:pPr marL="285750" lvl="0" indent="-285750">
              <a:spcBef>
                <a:spcPct val="10000"/>
              </a:spcBef>
              <a:spcAft>
                <a:spcPct val="10000"/>
              </a:spcAft>
              <a:buFont typeface="Wingdings" panose="05000000000000000000" pitchFamily="2" charset="2"/>
              <a:buChar char="v"/>
            </a:pPr>
            <a:r>
              <a:rPr lang="en-US" dirty="0">
                <a:solidFill>
                  <a:schemeClr val="accent2"/>
                </a:solidFill>
              </a:rPr>
              <a:t>XAML elements map directly to CLR object instances, while XAML attributes map to CLR properties and events on those objects. </a:t>
            </a:r>
          </a:p>
          <a:p>
            <a:pPr marL="285750" lvl="0" indent="-285750">
              <a:spcBef>
                <a:spcPct val="10000"/>
              </a:spcBef>
              <a:spcAft>
                <a:spcPct val="10000"/>
              </a:spcAft>
              <a:buFont typeface="Wingdings" panose="05000000000000000000" pitchFamily="2" charset="2"/>
              <a:buChar char="v"/>
            </a:pPr>
            <a:r>
              <a:rPr lang="en-US" dirty="0">
                <a:solidFill>
                  <a:schemeClr val="accent2"/>
                </a:solidFill>
              </a:rPr>
              <a:t>XAML files can be created and edited with visual design tools such as Microsoft Expression Blend, Microsoft Visual Studio, and Windows Workflow Foundation visual designer</a:t>
            </a:r>
          </a:p>
          <a:p>
            <a:pPr marL="285750" lvl="0" indent="-285750">
              <a:spcBef>
                <a:spcPct val="10000"/>
              </a:spcBef>
              <a:spcAft>
                <a:spcPct val="10000"/>
              </a:spcAft>
              <a:buFont typeface="Wingdings" panose="05000000000000000000" pitchFamily="2" charset="2"/>
              <a:buChar char="v"/>
            </a:pPr>
            <a:r>
              <a:rPr lang="en-US" dirty="0">
                <a:solidFill>
                  <a:schemeClr val="accent2"/>
                </a:solidFill>
              </a:rPr>
              <a:t>Supports code behind programming model. Separates design from code allowing graphics designers and coders to work together on the same project</a:t>
            </a:r>
          </a:p>
        </p:txBody>
      </p:sp>
    </p:spTree>
    <p:extLst>
      <p:ext uri="{BB962C8B-B14F-4D97-AF65-F5344CB8AC3E}">
        <p14:creationId xmlns:p14="http://schemas.microsoft.com/office/powerpoint/2010/main" val="4136378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txBox="1">
            <a:spLocks noGrp="1"/>
          </p:cNvSpPr>
          <p:nvPr/>
        </p:nvSpPr>
        <p:spPr bwMode="auto">
          <a:xfrm>
            <a:off x="5781675" y="6497638"/>
            <a:ext cx="3219450" cy="238125"/>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bg1">
                    <a:lumMod val="50000"/>
                  </a:schemeClr>
                </a:solidFill>
                <a:latin typeface="Kozuka Gothic Pro M" pitchFamily="34" charset="-128"/>
              </a:rPr>
              <a:t> Copyright © 2009. Cybage Software Pvt. Ltd. All Rights Reserved. Cybage Confidential.</a:t>
            </a:r>
          </a:p>
        </p:txBody>
      </p:sp>
      <p:sp>
        <p:nvSpPr>
          <p:cNvPr id="24586" name="Rectangle 3"/>
          <p:cNvSpPr>
            <a:spLocks noChangeArrowheads="1"/>
          </p:cNvSpPr>
          <p:nvPr/>
        </p:nvSpPr>
        <p:spPr bwMode="auto">
          <a:xfrm>
            <a:off x="1600200" y="762000"/>
            <a:ext cx="6705600" cy="523220"/>
          </a:xfrm>
          <a:prstGeom prst="rect">
            <a:avLst/>
          </a:prstGeom>
          <a:noFill/>
          <a:ln w="9525">
            <a:noFill/>
            <a:miter lim="800000"/>
            <a:headEnd/>
            <a:tailEnd/>
          </a:ln>
        </p:spPr>
        <p:txBody>
          <a:bodyPr>
            <a:spAutoFit/>
          </a:bodyPr>
          <a:lstStyle/>
          <a:p>
            <a:r>
              <a:rPr lang="en-US" sz="2800" dirty="0" smtClean="0">
                <a:solidFill>
                  <a:schemeClr val="bg1"/>
                </a:solidFill>
                <a:ea typeface="Kozuka Gothic Pro L"/>
                <a:cs typeface="Kozuka Gothic Pro L"/>
              </a:rPr>
              <a:t>Introduction to XAML</a:t>
            </a:r>
            <a:endParaRPr lang="en-US" sz="2800" dirty="0">
              <a:solidFill>
                <a:schemeClr val="bg1"/>
              </a:solidFill>
              <a:ea typeface="Kozuka Gothic Pro L"/>
              <a:cs typeface="Kozuka Gothic Pro L"/>
            </a:endParaRPr>
          </a:p>
        </p:txBody>
      </p:sp>
      <p:grpSp>
        <p:nvGrpSpPr>
          <p:cNvPr id="11" name="Group 8"/>
          <p:cNvGrpSpPr>
            <a:grpSpLocks/>
          </p:cNvGrpSpPr>
          <p:nvPr/>
        </p:nvGrpSpPr>
        <p:grpSpPr bwMode="auto">
          <a:xfrm>
            <a:off x="152400" y="2307318"/>
            <a:ext cx="2619375" cy="2463800"/>
            <a:chOff x="0" y="2744"/>
            <a:chExt cx="2103" cy="1848"/>
          </a:xfrm>
        </p:grpSpPr>
        <p:pic>
          <p:nvPicPr>
            <p:cNvPr id="13" name="Picture 9" descr="WinFX__1403"/>
            <p:cNvPicPr>
              <a:picLocks noChangeAspect="1" noChangeArrowheads="1"/>
            </p:cNvPicPr>
            <p:nvPr/>
          </p:nvPicPr>
          <p:blipFill>
            <a:blip r:embed="rId2"/>
            <a:srcRect/>
            <a:stretch>
              <a:fillRect/>
            </a:stretch>
          </p:blipFill>
          <p:spPr bwMode="auto">
            <a:xfrm>
              <a:off x="0" y="2744"/>
              <a:ext cx="2103" cy="1848"/>
            </a:xfrm>
            <a:prstGeom prst="rect">
              <a:avLst/>
            </a:prstGeom>
            <a:noFill/>
            <a:ln w="9525">
              <a:noFill/>
              <a:miter lim="800000"/>
              <a:headEnd/>
              <a:tailEnd/>
            </a:ln>
          </p:spPr>
        </p:pic>
        <p:sp>
          <p:nvSpPr>
            <p:cNvPr id="14" name="Rectangle 8"/>
            <p:cNvSpPr>
              <a:spLocks noChangeArrowheads="1"/>
            </p:cNvSpPr>
            <p:nvPr/>
          </p:nvSpPr>
          <p:spPr bwMode="blackGray">
            <a:xfrm>
              <a:off x="212" y="3303"/>
              <a:ext cx="1669" cy="957"/>
            </a:xfrm>
            <a:prstGeom prst="rect">
              <a:avLst/>
            </a:prstGeom>
            <a:noFill/>
            <a:ln w="9525">
              <a:noFill/>
              <a:miter lim="800000"/>
              <a:headEnd/>
              <a:tailEnd/>
            </a:ln>
          </p:spPr>
          <p:txBody>
            <a:bodyPr>
              <a:spAutoFit/>
            </a:bodyPr>
            <a:lstStyle/>
            <a:p>
              <a:pPr>
                <a:lnSpc>
                  <a:spcPct val="150000"/>
                </a:lnSpc>
              </a:pPr>
              <a:r>
                <a:rPr lang="en-US" sz="1100" dirty="0">
                  <a:solidFill>
                    <a:schemeClr val="bg1"/>
                  </a:solidFill>
                </a:rPr>
                <a:t>&lt;Button Width="100"&gt; OK</a:t>
              </a:r>
            </a:p>
            <a:p>
              <a:pPr>
                <a:lnSpc>
                  <a:spcPct val="150000"/>
                </a:lnSpc>
              </a:pPr>
              <a:r>
                <a:rPr lang="en-US" sz="1100" dirty="0">
                  <a:solidFill>
                    <a:schemeClr val="bg1"/>
                  </a:solidFill>
                </a:rPr>
                <a:t>  &lt;</a:t>
              </a:r>
              <a:r>
                <a:rPr lang="en-US" sz="1100" dirty="0" err="1">
                  <a:solidFill>
                    <a:schemeClr val="bg1"/>
                  </a:solidFill>
                </a:rPr>
                <a:t>Button.Background</a:t>
              </a:r>
              <a:r>
                <a:rPr lang="en-US" sz="1100" dirty="0">
                  <a:solidFill>
                    <a:schemeClr val="bg1"/>
                  </a:solidFill>
                </a:rPr>
                <a:t>&gt;</a:t>
              </a:r>
            </a:p>
            <a:p>
              <a:pPr>
                <a:lnSpc>
                  <a:spcPct val="150000"/>
                </a:lnSpc>
              </a:pPr>
              <a:r>
                <a:rPr lang="en-US" sz="1100" dirty="0">
                  <a:solidFill>
                    <a:schemeClr val="bg1"/>
                  </a:solidFill>
                </a:rPr>
                <a:t>    </a:t>
              </a:r>
              <a:r>
                <a:rPr lang="en-US" sz="1100" dirty="0" err="1">
                  <a:solidFill>
                    <a:schemeClr val="bg1"/>
                  </a:solidFill>
                </a:rPr>
                <a:t>LightBlue</a:t>
              </a:r>
              <a:endParaRPr lang="en-US" sz="1100" dirty="0">
                <a:solidFill>
                  <a:schemeClr val="bg1"/>
                </a:solidFill>
              </a:endParaRPr>
            </a:p>
            <a:p>
              <a:pPr>
                <a:lnSpc>
                  <a:spcPct val="150000"/>
                </a:lnSpc>
              </a:pPr>
              <a:r>
                <a:rPr lang="en-US" sz="1100" dirty="0">
                  <a:solidFill>
                    <a:schemeClr val="bg1"/>
                  </a:solidFill>
                </a:rPr>
                <a:t>  &lt;/</a:t>
              </a:r>
              <a:r>
                <a:rPr lang="en-US" sz="1100" dirty="0" err="1">
                  <a:solidFill>
                    <a:schemeClr val="bg1"/>
                  </a:solidFill>
                </a:rPr>
                <a:t>Button.Background</a:t>
              </a:r>
              <a:r>
                <a:rPr lang="en-US" sz="1100" dirty="0">
                  <a:solidFill>
                    <a:schemeClr val="bg1"/>
                  </a:solidFill>
                </a:rPr>
                <a:t>&gt;</a:t>
              </a:r>
            </a:p>
            <a:p>
              <a:pPr>
                <a:lnSpc>
                  <a:spcPct val="150000"/>
                </a:lnSpc>
              </a:pPr>
              <a:r>
                <a:rPr lang="en-US" sz="1100" dirty="0">
                  <a:solidFill>
                    <a:schemeClr val="bg1"/>
                  </a:solidFill>
                </a:rPr>
                <a:t>&lt;/Button&gt;</a:t>
              </a:r>
            </a:p>
          </p:txBody>
        </p:sp>
        <p:sp>
          <p:nvSpPr>
            <p:cNvPr id="16" name="Text Box 11"/>
            <p:cNvSpPr txBox="1">
              <a:spLocks noChangeArrowheads="1"/>
            </p:cNvSpPr>
            <p:nvPr/>
          </p:nvSpPr>
          <p:spPr bwMode="auto">
            <a:xfrm>
              <a:off x="259" y="2995"/>
              <a:ext cx="999" cy="231"/>
            </a:xfrm>
            <a:prstGeom prst="rect">
              <a:avLst/>
            </a:prstGeom>
            <a:noFill/>
            <a:ln w="9525">
              <a:noFill/>
              <a:miter lim="800000"/>
              <a:headEnd/>
              <a:tailEnd/>
            </a:ln>
          </p:spPr>
          <p:txBody>
            <a:bodyPr>
              <a:spAutoFit/>
            </a:bodyPr>
            <a:lstStyle/>
            <a:p>
              <a:pPr>
                <a:spcBef>
                  <a:spcPct val="50000"/>
                </a:spcBef>
              </a:pPr>
              <a:r>
                <a:rPr lang="en-US"/>
                <a:t>XAML</a:t>
              </a:r>
            </a:p>
          </p:txBody>
        </p:sp>
      </p:grpSp>
      <p:grpSp>
        <p:nvGrpSpPr>
          <p:cNvPr id="17" name="Group 12"/>
          <p:cNvGrpSpPr>
            <a:grpSpLocks/>
          </p:cNvGrpSpPr>
          <p:nvPr/>
        </p:nvGrpSpPr>
        <p:grpSpPr bwMode="auto">
          <a:xfrm>
            <a:off x="2415490" y="2286000"/>
            <a:ext cx="5385848" cy="2485118"/>
            <a:chOff x="1829" y="2744"/>
            <a:chExt cx="3931" cy="1864"/>
          </a:xfrm>
        </p:grpSpPr>
        <p:grpSp>
          <p:nvGrpSpPr>
            <p:cNvPr id="18" name="Group 13"/>
            <p:cNvGrpSpPr>
              <a:grpSpLocks/>
            </p:cNvGrpSpPr>
            <p:nvPr/>
          </p:nvGrpSpPr>
          <p:grpSpPr bwMode="auto">
            <a:xfrm>
              <a:off x="1829" y="2744"/>
              <a:ext cx="2103" cy="1864"/>
              <a:chOff x="1829" y="2744"/>
              <a:chExt cx="2103" cy="1864"/>
            </a:xfrm>
          </p:grpSpPr>
          <p:pic>
            <p:nvPicPr>
              <p:cNvPr id="24" name="Picture 14" descr="WinFX__1403"/>
              <p:cNvPicPr>
                <a:picLocks noChangeAspect="1" noChangeArrowheads="1"/>
              </p:cNvPicPr>
              <p:nvPr/>
            </p:nvPicPr>
            <p:blipFill>
              <a:blip r:embed="rId2"/>
              <a:srcRect/>
              <a:stretch>
                <a:fillRect/>
              </a:stretch>
            </p:blipFill>
            <p:spPr bwMode="auto">
              <a:xfrm>
                <a:off x="1829" y="2744"/>
                <a:ext cx="2103" cy="1864"/>
              </a:xfrm>
              <a:prstGeom prst="rect">
                <a:avLst/>
              </a:prstGeom>
              <a:noFill/>
              <a:ln w="9525">
                <a:noFill/>
                <a:miter lim="800000"/>
                <a:headEnd/>
                <a:tailEnd/>
              </a:ln>
            </p:spPr>
          </p:pic>
          <p:sp>
            <p:nvSpPr>
              <p:cNvPr id="25" name="Rectangle 13"/>
              <p:cNvSpPr>
                <a:spLocks noChangeArrowheads="1"/>
              </p:cNvSpPr>
              <p:nvPr/>
            </p:nvSpPr>
            <p:spPr bwMode="blackGray">
              <a:xfrm>
                <a:off x="2053" y="3303"/>
                <a:ext cx="1797" cy="957"/>
              </a:xfrm>
              <a:prstGeom prst="rect">
                <a:avLst/>
              </a:prstGeom>
              <a:noFill/>
              <a:ln w="9525">
                <a:noFill/>
                <a:miter lim="800000"/>
                <a:headEnd/>
                <a:tailEnd/>
              </a:ln>
            </p:spPr>
            <p:txBody>
              <a:bodyPr>
                <a:spAutoFit/>
              </a:bodyPr>
              <a:lstStyle/>
              <a:p>
                <a:pPr>
                  <a:lnSpc>
                    <a:spcPct val="150000"/>
                  </a:lnSpc>
                </a:pPr>
                <a:r>
                  <a:rPr lang="en-US" sz="1100" dirty="0">
                    <a:solidFill>
                      <a:schemeClr val="bg1"/>
                    </a:solidFill>
                  </a:rPr>
                  <a:t>Button b1 = new Button();</a:t>
                </a:r>
              </a:p>
              <a:p>
                <a:pPr>
                  <a:lnSpc>
                    <a:spcPct val="150000"/>
                  </a:lnSpc>
                </a:pPr>
                <a:r>
                  <a:rPr lang="en-US" sz="1100" dirty="0">
                    <a:solidFill>
                      <a:schemeClr val="bg1"/>
                    </a:solidFill>
                  </a:rPr>
                  <a:t>b1.Content = "OK";</a:t>
                </a:r>
              </a:p>
              <a:p>
                <a:pPr>
                  <a:lnSpc>
                    <a:spcPct val="150000"/>
                  </a:lnSpc>
                </a:pPr>
                <a:r>
                  <a:rPr lang="en-US" sz="1100" dirty="0">
                    <a:solidFill>
                      <a:schemeClr val="bg1"/>
                    </a:solidFill>
                  </a:rPr>
                  <a:t>b1.Background = new </a:t>
                </a:r>
                <a:r>
                  <a:rPr lang="en-US" sz="1100" dirty="0" err="1">
                    <a:solidFill>
                      <a:schemeClr val="bg1"/>
                    </a:solidFill>
                  </a:rPr>
                  <a:t>SolidColorBrush</a:t>
                </a:r>
                <a:r>
                  <a:rPr lang="en-US" sz="1100" dirty="0">
                    <a:solidFill>
                      <a:schemeClr val="bg1"/>
                    </a:solidFill>
                  </a:rPr>
                  <a:t>(</a:t>
                </a:r>
                <a:r>
                  <a:rPr lang="en-US" sz="1100" dirty="0" err="1">
                    <a:solidFill>
                      <a:schemeClr val="bg1"/>
                    </a:solidFill>
                  </a:rPr>
                  <a:t>Colors.LightBlue</a:t>
                </a:r>
                <a:r>
                  <a:rPr lang="en-US" sz="1100" dirty="0">
                    <a:solidFill>
                      <a:schemeClr val="bg1"/>
                    </a:solidFill>
                  </a:rPr>
                  <a:t>);</a:t>
                </a:r>
              </a:p>
              <a:p>
                <a:pPr>
                  <a:lnSpc>
                    <a:spcPct val="150000"/>
                  </a:lnSpc>
                </a:pPr>
                <a:r>
                  <a:rPr lang="en-US" sz="1100" dirty="0">
                    <a:solidFill>
                      <a:schemeClr val="bg1"/>
                    </a:solidFill>
                  </a:rPr>
                  <a:t>b1.Width = 100;</a:t>
                </a:r>
              </a:p>
            </p:txBody>
          </p:sp>
          <p:sp>
            <p:nvSpPr>
              <p:cNvPr id="26" name="Text Box 16"/>
              <p:cNvSpPr txBox="1">
                <a:spLocks noChangeArrowheads="1"/>
              </p:cNvSpPr>
              <p:nvPr/>
            </p:nvSpPr>
            <p:spPr bwMode="auto">
              <a:xfrm>
                <a:off x="2116" y="2995"/>
                <a:ext cx="999" cy="231"/>
              </a:xfrm>
              <a:prstGeom prst="rect">
                <a:avLst/>
              </a:prstGeom>
              <a:noFill/>
              <a:ln w="9525">
                <a:noFill/>
                <a:miter lim="800000"/>
                <a:headEnd/>
                <a:tailEnd/>
              </a:ln>
            </p:spPr>
            <p:txBody>
              <a:bodyPr>
                <a:spAutoFit/>
              </a:bodyPr>
              <a:lstStyle/>
              <a:p>
                <a:pPr>
                  <a:spcBef>
                    <a:spcPct val="50000"/>
                  </a:spcBef>
                </a:pPr>
                <a:r>
                  <a:rPr lang="en-US"/>
                  <a:t>C#</a:t>
                </a:r>
              </a:p>
            </p:txBody>
          </p:sp>
        </p:grpSp>
        <p:grpSp>
          <p:nvGrpSpPr>
            <p:cNvPr id="20" name="Group 17"/>
            <p:cNvGrpSpPr>
              <a:grpSpLocks/>
            </p:cNvGrpSpPr>
            <p:nvPr/>
          </p:nvGrpSpPr>
          <p:grpSpPr bwMode="auto">
            <a:xfrm>
              <a:off x="3657" y="2744"/>
              <a:ext cx="2103" cy="1848"/>
              <a:chOff x="3657" y="2744"/>
              <a:chExt cx="2103" cy="1848"/>
            </a:xfrm>
          </p:grpSpPr>
          <p:pic>
            <p:nvPicPr>
              <p:cNvPr id="21" name="Picture 18" descr="WinFX__1403"/>
              <p:cNvPicPr>
                <a:picLocks noChangeAspect="1" noChangeArrowheads="1"/>
              </p:cNvPicPr>
              <p:nvPr/>
            </p:nvPicPr>
            <p:blipFill>
              <a:blip r:embed="rId2"/>
              <a:srcRect/>
              <a:stretch>
                <a:fillRect/>
              </a:stretch>
            </p:blipFill>
            <p:spPr bwMode="auto">
              <a:xfrm>
                <a:off x="3657" y="2744"/>
                <a:ext cx="2103" cy="1848"/>
              </a:xfrm>
              <a:prstGeom prst="rect">
                <a:avLst/>
              </a:prstGeom>
              <a:noFill/>
              <a:ln w="9525">
                <a:noFill/>
                <a:miter lim="800000"/>
                <a:headEnd/>
                <a:tailEnd/>
              </a:ln>
            </p:spPr>
          </p:pic>
          <p:sp>
            <p:nvSpPr>
              <p:cNvPr id="22" name="Rectangle 18"/>
              <p:cNvSpPr>
                <a:spLocks noChangeArrowheads="1"/>
              </p:cNvSpPr>
              <p:nvPr/>
            </p:nvSpPr>
            <p:spPr bwMode="blackGray">
              <a:xfrm>
                <a:off x="3875" y="3303"/>
                <a:ext cx="1806" cy="957"/>
              </a:xfrm>
              <a:prstGeom prst="rect">
                <a:avLst/>
              </a:prstGeom>
              <a:noFill/>
              <a:ln w="9525">
                <a:noFill/>
                <a:miter lim="800000"/>
                <a:headEnd/>
                <a:tailEnd/>
              </a:ln>
            </p:spPr>
            <p:txBody>
              <a:bodyPr>
                <a:spAutoFit/>
              </a:bodyPr>
              <a:lstStyle/>
              <a:p>
                <a:pPr>
                  <a:lnSpc>
                    <a:spcPct val="150000"/>
                  </a:lnSpc>
                </a:pPr>
                <a:r>
                  <a:rPr lang="en-US" sz="1100">
                    <a:solidFill>
                      <a:schemeClr val="bg1"/>
                    </a:solidFill>
                  </a:rPr>
                  <a:t>Dim b1 As New Button</a:t>
                </a:r>
              </a:p>
              <a:p>
                <a:pPr>
                  <a:lnSpc>
                    <a:spcPct val="150000"/>
                  </a:lnSpc>
                </a:pPr>
                <a:r>
                  <a:rPr lang="en-US" sz="1100">
                    <a:solidFill>
                      <a:schemeClr val="bg1"/>
                    </a:solidFill>
                  </a:rPr>
                  <a:t>b1.Content = "OK"</a:t>
                </a:r>
              </a:p>
              <a:p>
                <a:pPr>
                  <a:lnSpc>
                    <a:spcPct val="150000"/>
                  </a:lnSpc>
                </a:pPr>
                <a:r>
                  <a:rPr lang="en-US" sz="1100">
                    <a:solidFill>
                      <a:schemeClr val="bg1"/>
                    </a:solidFill>
                  </a:rPr>
                  <a:t>b1.Background = New _</a:t>
                </a:r>
                <a:br>
                  <a:rPr lang="en-US" sz="1100">
                    <a:solidFill>
                      <a:schemeClr val="bg1"/>
                    </a:solidFill>
                  </a:rPr>
                </a:br>
                <a:r>
                  <a:rPr lang="en-US" sz="1100">
                    <a:solidFill>
                      <a:schemeClr val="bg1"/>
                    </a:solidFill>
                  </a:rPr>
                  <a:t>    SolidColorBrush(Colors.LightBlue)</a:t>
                </a:r>
              </a:p>
              <a:p>
                <a:pPr>
                  <a:lnSpc>
                    <a:spcPct val="150000"/>
                  </a:lnSpc>
                </a:pPr>
                <a:r>
                  <a:rPr lang="en-US" sz="1100">
                    <a:solidFill>
                      <a:schemeClr val="bg1"/>
                    </a:solidFill>
                  </a:rPr>
                  <a:t>b1.Width = 100</a:t>
                </a:r>
              </a:p>
            </p:txBody>
          </p:sp>
          <p:sp>
            <p:nvSpPr>
              <p:cNvPr id="23" name="Text Box 20"/>
              <p:cNvSpPr txBox="1">
                <a:spLocks noChangeArrowheads="1"/>
              </p:cNvSpPr>
              <p:nvPr/>
            </p:nvSpPr>
            <p:spPr bwMode="auto">
              <a:xfrm>
                <a:off x="3938" y="2995"/>
                <a:ext cx="999" cy="231"/>
              </a:xfrm>
              <a:prstGeom prst="rect">
                <a:avLst/>
              </a:prstGeom>
              <a:noFill/>
              <a:ln w="9525">
                <a:noFill/>
                <a:miter lim="800000"/>
                <a:headEnd/>
                <a:tailEnd/>
              </a:ln>
            </p:spPr>
            <p:txBody>
              <a:bodyPr>
                <a:spAutoFit/>
              </a:bodyPr>
              <a:lstStyle/>
              <a:p>
                <a:pPr>
                  <a:spcBef>
                    <a:spcPct val="50000"/>
                  </a:spcBef>
                </a:pPr>
                <a:r>
                  <a:rPr lang="en-US"/>
                  <a:t>VB.NET</a:t>
                </a:r>
              </a:p>
            </p:txBody>
          </p:sp>
        </p:grpSp>
      </p:grpSp>
      <p:pic>
        <p:nvPicPr>
          <p:cNvPr id="27" name="Picture 6"/>
          <p:cNvPicPr>
            <a:picLocks noChangeAspect="1" noChangeArrowheads="1"/>
          </p:cNvPicPr>
          <p:nvPr/>
        </p:nvPicPr>
        <p:blipFill>
          <a:blip r:embed="rId3"/>
          <a:srcRect/>
          <a:stretch>
            <a:fillRect/>
          </a:stretch>
        </p:blipFill>
        <p:spPr bwMode="auto">
          <a:xfrm>
            <a:off x="2833481" y="1219200"/>
            <a:ext cx="1662319" cy="760799"/>
          </a:xfrm>
          <a:prstGeom prst="rect">
            <a:avLst/>
          </a:prstGeom>
          <a:noFill/>
          <a:ln w="6350" algn="ctr">
            <a:noFill/>
            <a:miter lim="800000"/>
            <a:headEnd/>
            <a:tailEnd/>
          </a:ln>
        </p:spPr>
      </p:pic>
      <p:sp>
        <p:nvSpPr>
          <p:cNvPr id="28" name="Title 1"/>
          <p:cNvSpPr txBox="1">
            <a:spLocks/>
          </p:cNvSpPr>
          <p:nvPr/>
        </p:nvSpPr>
        <p:spPr>
          <a:xfrm>
            <a:off x="533400" y="304800"/>
            <a:ext cx="6347714" cy="7620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Sample Code</a:t>
            </a:r>
            <a:endParaRPr lang="en-US" dirty="0"/>
          </a:p>
        </p:txBody>
      </p:sp>
    </p:spTree>
    <p:extLst>
      <p:ext uri="{BB962C8B-B14F-4D97-AF65-F5344CB8AC3E}">
        <p14:creationId xmlns:p14="http://schemas.microsoft.com/office/powerpoint/2010/main" val="140026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000" fill="hold"/>
                                        <p:tgtEl>
                                          <p:spTgt spid="11"/>
                                        </p:tgtEl>
                                        <p:attrNameLst>
                                          <p:attrName>ppt_x</p:attrName>
                                        </p:attrNameLst>
                                      </p:cBhvr>
                                      <p:tavLst>
                                        <p:tav tm="0">
                                          <p:val>
                                            <p:strVal val="#ppt_x"/>
                                          </p:val>
                                        </p:tav>
                                        <p:tav tm="100000">
                                          <p:val>
                                            <p:strVal val="#ppt_x"/>
                                          </p:val>
                                        </p:tav>
                                      </p:tavLst>
                                    </p:anim>
                                    <p:anim calcmode="lin" valueType="num">
                                      <p:cBhvr additive="base">
                                        <p:cTn id="8" dur="2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2000" fill="hold"/>
                                        <p:tgtEl>
                                          <p:spTgt spid="27"/>
                                        </p:tgtEl>
                                        <p:attrNameLst>
                                          <p:attrName>ppt_x</p:attrName>
                                        </p:attrNameLst>
                                      </p:cBhvr>
                                      <p:tavLst>
                                        <p:tav tm="0">
                                          <p:val>
                                            <p:strVal val="#ppt_x"/>
                                          </p:val>
                                        </p:tav>
                                        <p:tav tm="100000">
                                          <p:val>
                                            <p:strVal val="#ppt_x"/>
                                          </p:val>
                                        </p:tav>
                                      </p:tavLst>
                                    </p:anim>
                                    <p:anim calcmode="lin" valueType="num">
                                      <p:cBhvr additive="base">
                                        <p:cTn id="20" dur="20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762000"/>
          </a:xfrm>
        </p:spPr>
        <p:txBody>
          <a:bodyPr>
            <a:normAutofit/>
          </a:bodyPr>
          <a:lstStyle/>
          <a:p>
            <a:r>
              <a:rPr lang="en-US" dirty="0" smtClean="0"/>
              <a:t>Useful Links</a:t>
            </a:r>
            <a:endParaRPr lang="en-US" dirty="0"/>
          </a:p>
        </p:txBody>
      </p:sp>
      <p:sp>
        <p:nvSpPr>
          <p:cNvPr id="3" name="TextBox 2"/>
          <p:cNvSpPr txBox="1"/>
          <p:nvPr/>
        </p:nvSpPr>
        <p:spPr>
          <a:xfrm>
            <a:off x="228600" y="1905000"/>
            <a:ext cx="6934200" cy="3320058"/>
          </a:xfrm>
          <a:prstGeom prst="roundRect">
            <a:avLst/>
          </a:prstGeom>
          <a:solidFill>
            <a:schemeClr val="accent1">
              <a:lumMod val="20000"/>
              <a:lumOff val="80000"/>
            </a:schemeClr>
          </a:solidFill>
          <a:ln>
            <a:solidFill>
              <a:schemeClr val="accent2">
                <a:lumMod val="40000"/>
                <a:lumOff val="60000"/>
              </a:schemeClr>
            </a:solidFill>
          </a:ln>
        </p:spPr>
        <p:txBody>
          <a:bodyPr wrap="square" rtlCol="0">
            <a:spAutoFit/>
          </a:bodyPr>
          <a:lstStyle/>
          <a:p>
            <a:pPr marL="285750" indent="-285750">
              <a:lnSpc>
                <a:spcPct val="150000"/>
              </a:lnSpc>
              <a:buClr>
                <a:schemeClr val="accent2">
                  <a:lumMod val="50000"/>
                </a:schemeClr>
              </a:buClr>
              <a:buFont typeface="Wingdings" panose="05000000000000000000" pitchFamily="2" charset="2"/>
              <a:buChar char="v"/>
            </a:pPr>
            <a:r>
              <a:rPr lang="en-US" dirty="0">
                <a:solidFill>
                  <a:schemeClr val="accent2"/>
                </a:solidFill>
                <a:hlinkClick r:id="rId2"/>
              </a:rPr>
              <a:t>http://www.microsoft.com/silverlight/what-is-silverlight/</a:t>
            </a:r>
          </a:p>
          <a:p>
            <a:pPr marL="285750" indent="-285750">
              <a:lnSpc>
                <a:spcPct val="150000"/>
              </a:lnSpc>
              <a:buClr>
                <a:schemeClr val="accent2">
                  <a:lumMod val="50000"/>
                </a:schemeClr>
              </a:buClr>
              <a:buFont typeface="Wingdings" panose="05000000000000000000" pitchFamily="2" charset="2"/>
              <a:buChar char="v"/>
            </a:pPr>
            <a:r>
              <a:rPr lang="en-US" dirty="0" smtClean="0">
                <a:solidFill>
                  <a:schemeClr val="accent2"/>
                </a:solidFill>
                <a:hlinkClick r:id="rId2"/>
              </a:rPr>
              <a:t>http</a:t>
            </a:r>
            <a:r>
              <a:rPr lang="en-US" dirty="0">
                <a:solidFill>
                  <a:schemeClr val="accent2"/>
                </a:solidFill>
                <a:hlinkClick r:id="rId2"/>
              </a:rPr>
              <a:t>://www.microsoft.com/silverlight</a:t>
            </a:r>
            <a:r>
              <a:rPr lang="en-US" dirty="0" smtClean="0">
                <a:solidFill>
                  <a:schemeClr val="accent2"/>
                </a:solidFill>
                <a:hlinkClick r:id="rId2"/>
              </a:rPr>
              <a:t>/</a:t>
            </a:r>
            <a:endParaRPr lang="en-US" dirty="0" smtClean="0">
              <a:solidFill>
                <a:schemeClr val="accent2"/>
              </a:solidFill>
            </a:endParaRPr>
          </a:p>
          <a:p>
            <a:pPr marL="285750" indent="-285750">
              <a:lnSpc>
                <a:spcPct val="150000"/>
              </a:lnSpc>
              <a:buClr>
                <a:schemeClr val="accent2">
                  <a:lumMod val="50000"/>
                </a:schemeClr>
              </a:buClr>
              <a:buFont typeface="Wingdings" panose="05000000000000000000" pitchFamily="2" charset="2"/>
              <a:buChar char="v"/>
            </a:pPr>
            <a:r>
              <a:rPr lang="en-US" dirty="0">
                <a:solidFill>
                  <a:schemeClr val="accent2"/>
                </a:solidFill>
                <a:hlinkClick r:id="rId3"/>
              </a:rPr>
              <a:t>http://</a:t>
            </a:r>
            <a:r>
              <a:rPr lang="en-US" dirty="0" smtClean="0">
                <a:solidFill>
                  <a:schemeClr val="accent2"/>
                </a:solidFill>
                <a:hlinkClick r:id="rId3"/>
              </a:rPr>
              <a:t>www.telerik.com/products/silverlight/overview.aspx</a:t>
            </a:r>
            <a:endParaRPr lang="en-US" dirty="0" smtClean="0">
              <a:solidFill>
                <a:schemeClr val="accent2"/>
              </a:solidFill>
            </a:endParaRPr>
          </a:p>
          <a:p>
            <a:pPr marL="285750" indent="-285750">
              <a:lnSpc>
                <a:spcPct val="150000"/>
              </a:lnSpc>
              <a:buClr>
                <a:schemeClr val="accent2">
                  <a:lumMod val="50000"/>
                </a:schemeClr>
              </a:buClr>
              <a:buFont typeface="Wingdings" panose="05000000000000000000" pitchFamily="2" charset="2"/>
              <a:buChar char="v"/>
            </a:pPr>
            <a:r>
              <a:rPr lang="en-US" dirty="0">
                <a:solidFill>
                  <a:schemeClr val="accent2"/>
                </a:solidFill>
                <a:hlinkClick r:id="rId4"/>
              </a:rPr>
              <a:t>http://</a:t>
            </a:r>
            <a:r>
              <a:rPr lang="en-US">
                <a:solidFill>
                  <a:schemeClr val="accent2"/>
                </a:solidFill>
                <a:hlinkClick r:id="rId4"/>
              </a:rPr>
              <a:t>demos.telerik.com/silverlight</a:t>
            </a:r>
            <a:r>
              <a:rPr lang="en-US" smtClean="0">
                <a:solidFill>
                  <a:schemeClr val="accent2"/>
                </a:solidFill>
                <a:hlinkClick r:id="rId4"/>
              </a:rPr>
              <a:t>/</a:t>
            </a:r>
            <a:r>
              <a:rPr lang="en-US" smtClean="0">
                <a:solidFill>
                  <a:schemeClr val="accent2"/>
                </a:solidFill>
              </a:rPr>
              <a:t> </a:t>
            </a:r>
            <a:endParaRPr lang="en-US" dirty="0" smtClean="0">
              <a:solidFill>
                <a:schemeClr val="accent2"/>
              </a:solidFill>
            </a:endParaRPr>
          </a:p>
          <a:p>
            <a:pPr marL="285750" indent="-285750">
              <a:lnSpc>
                <a:spcPct val="150000"/>
              </a:lnSpc>
              <a:buClr>
                <a:schemeClr val="accent2">
                  <a:lumMod val="50000"/>
                </a:schemeClr>
              </a:buClr>
              <a:buFont typeface="Wingdings" panose="05000000000000000000" pitchFamily="2" charset="2"/>
              <a:buChar char="v"/>
            </a:pPr>
            <a:endParaRPr lang="en-US" dirty="0" smtClean="0">
              <a:solidFill>
                <a:schemeClr val="accent2"/>
              </a:solidFill>
            </a:endParaRPr>
          </a:p>
          <a:p>
            <a:pPr marL="285750" indent="-285750">
              <a:lnSpc>
                <a:spcPct val="150000"/>
              </a:lnSpc>
              <a:buClr>
                <a:schemeClr val="accent2">
                  <a:lumMod val="50000"/>
                </a:schemeClr>
              </a:buClr>
              <a:buFont typeface="Wingdings" panose="05000000000000000000" pitchFamily="2" charset="2"/>
              <a:buChar char="v"/>
            </a:pPr>
            <a:endParaRPr lang="en-US" dirty="0">
              <a:solidFill>
                <a:schemeClr val="accent2"/>
              </a:solidFill>
            </a:endParaRPr>
          </a:p>
        </p:txBody>
      </p:sp>
    </p:spTree>
    <p:extLst>
      <p:ext uri="{BB962C8B-B14F-4D97-AF65-F5344CB8AC3E}">
        <p14:creationId xmlns:p14="http://schemas.microsoft.com/office/powerpoint/2010/main" val="2307565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743" y="457200"/>
            <a:ext cx="6347713" cy="685800"/>
          </a:xfrm>
        </p:spPr>
        <p:txBody>
          <a:bodyPr/>
          <a:lstStyle/>
          <a:p>
            <a:r>
              <a:rPr lang="en-US" dirty="0"/>
              <a:t>What is Silverlight</a:t>
            </a:r>
            <a:endParaRPr lang="en-US" dirty="0"/>
          </a:p>
        </p:txBody>
      </p:sp>
      <p:sp>
        <p:nvSpPr>
          <p:cNvPr id="3" name="Content Placeholder 2"/>
          <p:cNvSpPr>
            <a:spLocks noGrp="1"/>
          </p:cNvSpPr>
          <p:nvPr>
            <p:ph idx="1"/>
          </p:nvPr>
        </p:nvSpPr>
        <p:spPr>
          <a:xfrm>
            <a:off x="609599" y="1148427"/>
            <a:ext cx="6347714" cy="2356773"/>
          </a:xfrm>
        </p:spPr>
        <p:txBody>
          <a:bodyPr>
            <a:normAutofit/>
          </a:bodyPr>
          <a:lstStyle/>
          <a:p>
            <a:pPr>
              <a:lnSpc>
                <a:spcPct val="150000"/>
              </a:lnSpc>
            </a:pPr>
            <a:r>
              <a:rPr lang="en-US" dirty="0">
                <a:solidFill>
                  <a:schemeClr val="accent2"/>
                </a:solidFill>
              </a:rPr>
              <a:t>Microsoft Silverlight is a powerful tool for creating and delivering rich internet applications and media experiences on the Web.</a:t>
            </a:r>
            <a:endParaRPr lang="en-US" dirty="0">
              <a:solidFill>
                <a:schemeClr val="accent2"/>
              </a:solidFill>
            </a:endParaRPr>
          </a:p>
        </p:txBody>
      </p:sp>
      <p:sp>
        <p:nvSpPr>
          <p:cNvPr id="4" name="Title 1"/>
          <p:cNvSpPr txBox="1">
            <a:spLocks/>
          </p:cNvSpPr>
          <p:nvPr/>
        </p:nvSpPr>
        <p:spPr>
          <a:xfrm>
            <a:off x="609600" y="3581400"/>
            <a:ext cx="6347713" cy="6858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5" name="Content Placeholder 2"/>
          <p:cNvSpPr txBox="1">
            <a:spLocks/>
          </p:cNvSpPr>
          <p:nvPr/>
        </p:nvSpPr>
        <p:spPr>
          <a:xfrm>
            <a:off x="617456" y="4272627"/>
            <a:ext cx="6347714" cy="14423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endParaRPr lang="en-US"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nodeType="clickEffect" nodePh="1">
                                  <p:stCondLst>
                                    <p:cond delay="0"/>
                                  </p:stCondLst>
                                  <p:endCondLst>
                                    <p:cond evt="begin" delay="0">
                                      <p:tn val="11"/>
                                    </p:cond>
                                  </p:end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19400"/>
            <a:ext cx="7467600" cy="1143000"/>
          </a:xfrm>
        </p:spPr>
        <p:txBody>
          <a:bodyPr>
            <a:normAutofit/>
          </a:bodyPr>
          <a:lstStyle/>
          <a:p>
            <a:r>
              <a:rPr lang="en-US" sz="6600" dirty="0" smtClean="0"/>
              <a:t>Thank You </a:t>
            </a:r>
            <a:endParaRPr lang="en-US" sz="6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743" y="457200"/>
            <a:ext cx="6347713" cy="685800"/>
          </a:xfrm>
        </p:spPr>
        <p:txBody>
          <a:bodyPr/>
          <a:lstStyle/>
          <a:p>
            <a:r>
              <a:rPr lang="en-US" dirty="0" smtClean="0"/>
              <a:t>About Silverlight</a:t>
            </a:r>
            <a:endParaRPr lang="en-US" dirty="0"/>
          </a:p>
        </p:txBody>
      </p:sp>
      <p:sp>
        <p:nvSpPr>
          <p:cNvPr id="3" name="Content Placeholder 2"/>
          <p:cNvSpPr>
            <a:spLocks noGrp="1"/>
          </p:cNvSpPr>
          <p:nvPr>
            <p:ph idx="1"/>
          </p:nvPr>
        </p:nvSpPr>
        <p:spPr>
          <a:xfrm>
            <a:off x="609599" y="1148427"/>
            <a:ext cx="6347714" cy="4871373"/>
          </a:xfrm>
        </p:spPr>
        <p:txBody>
          <a:bodyPr>
            <a:normAutofit/>
          </a:bodyPr>
          <a:lstStyle/>
          <a:p>
            <a:pPr>
              <a:lnSpc>
                <a:spcPct val="150000"/>
              </a:lnSpc>
            </a:pPr>
            <a:r>
              <a:rPr lang="en-US" dirty="0">
                <a:solidFill>
                  <a:schemeClr val="accent2"/>
                </a:solidFill>
              </a:rPr>
              <a:t>Microsoft Silverlight is a free web-browser plug-in that enables interactive media experiences, rich business applications and immersive mobile apps</a:t>
            </a:r>
            <a:r>
              <a:rPr lang="en-US" dirty="0" smtClean="0">
                <a:solidFill>
                  <a:schemeClr val="accent2"/>
                </a:solidFill>
              </a:rPr>
              <a:t>.</a:t>
            </a:r>
          </a:p>
          <a:p>
            <a:pPr>
              <a:lnSpc>
                <a:spcPct val="150000"/>
              </a:lnSpc>
            </a:pPr>
            <a:r>
              <a:rPr lang="en-US" dirty="0">
                <a:solidFill>
                  <a:schemeClr val="accent2"/>
                </a:solidFill>
              </a:rPr>
              <a:t>Windows? Check. Mac? Check. Linux? Check. Silverlight works on all major OS's plus all major browsers, including Firefox, Google Chrome, Safari, and yes, Internet Explorer.</a:t>
            </a:r>
          </a:p>
        </p:txBody>
      </p:sp>
    </p:spTree>
    <p:extLst>
      <p:ext uri="{BB962C8B-B14F-4D97-AF65-F5344CB8AC3E}">
        <p14:creationId xmlns:p14="http://schemas.microsoft.com/office/powerpoint/2010/main" val="13177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599" y="1425025"/>
            <a:ext cx="6347714" cy="4975775"/>
          </a:xfrm>
        </p:spPr>
        <p:txBody>
          <a:bodyPr>
            <a:normAutofit fontScale="92500" lnSpcReduction="10000"/>
          </a:bodyPr>
          <a:lstStyle/>
          <a:p>
            <a:pPr marL="228600" indent="-228600">
              <a:spcBef>
                <a:spcPct val="10000"/>
              </a:spcBef>
              <a:spcAft>
                <a:spcPct val="10000"/>
              </a:spcAft>
              <a:buFontTx/>
              <a:buChar char="-"/>
            </a:pPr>
            <a:r>
              <a:rPr lang="en-US" sz="1700" dirty="0">
                <a:solidFill>
                  <a:schemeClr val="accent2"/>
                </a:solidFill>
              </a:rPr>
              <a:t>Silverlight 1.0</a:t>
            </a:r>
          </a:p>
          <a:p>
            <a:pPr marL="685800" lvl="1" indent="-228600">
              <a:spcBef>
                <a:spcPct val="10000"/>
              </a:spcBef>
              <a:spcAft>
                <a:spcPct val="10000"/>
              </a:spcAft>
              <a:buFontTx/>
              <a:buChar char="-"/>
            </a:pPr>
            <a:r>
              <a:rPr lang="en-US" sz="1700" dirty="0">
                <a:solidFill>
                  <a:schemeClr val="accent2"/>
                </a:solidFill>
              </a:rPr>
              <a:t>Graphic, Media and scripts</a:t>
            </a:r>
          </a:p>
          <a:p>
            <a:pPr marL="685800" lvl="1" indent="-228600">
              <a:spcBef>
                <a:spcPct val="10000"/>
              </a:spcBef>
              <a:spcAft>
                <a:spcPct val="10000"/>
              </a:spcAft>
              <a:buFontTx/>
              <a:buChar char="-"/>
            </a:pPr>
            <a:r>
              <a:rPr lang="en-US" sz="1700" dirty="0">
                <a:solidFill>
                  <a:schemeClr val="accent2"/>
                </a:solidFill>
              </a:rPr>
              <a:t>Only JavaScript based programming model</a:t>
            </a:r>
          </a:p>
          <a:p>
            <a:pPr marL="685800" lvl="1" indent="-228600">
              <a:spcBef>
                <a:spcPct val="10000"/>
              </a:spcBef>
              <a:spcAft>
                <a:spcPct val="10000"/>
              </a:spcAft>
              <a:buFontTx/>
              <a:buChar char="-"/>
            </a:pPr>
            <a:endParaRPr lang="en-US" sz="1700" dirty="0">
              <a:solidFill>
                <a:schemeClr val="accent2"/>
              </a:solidFill>
            </a:endParaRPr>
          </a:p>
          <a:p>
            <a:pPr marL="228600" indent="-228600">
              <a:spcBef>
                <a:spcPct val="10000"/>
              </a:spcBef>
              <a:spcAft>
                <a:spcPct val="10000"/>
              </a:spcAft>
              <a:buFontTx/>
              <a:buChar char="-"/>
            </a:pPr>
            <a:r>
              <a:rPr lang="en-US" sz="1700" dirty="0">
                <a:solidFill>
                  <a:schemeClr val="accent2"/>
                </a:solidFill>
              </a:rPr>
              <a:t>Silverlight 2.0</a:t>
            </a:r>
          </a:p>
          <a:p>
            <a:pPr marL="685800" lvl="1" indent="-228600">
              <a:spcBef>
                <a:spcPct val="10000"/>
              </a:spcBef>
              <a:spcAft>
                <a:spcPct val="10000"/>
              </a:spcAft>
              <a:buFontTx/>
              <a:buChar char="-"/>
            </a:pPr>
            <a:r>
              <a:rPr lang="en-US" sz="1700" dirty="0">
                <a:solidFill>
                  <a:schemeClr val="accent2"/>
                </a:solidFill>
              </a:rPr>
              <a:t>Support for .NET (C# &amp; VB)</a:t>
            </a:r>
          </a:p>
          <a:p>
            <a:pPr marL="685800" lvl="1" indent="-228600">
              <a:spcBef>
                <a:spcPct val="10000"/>
              </a:spcBef>
              <a:spcAft>
                <a:spcPct val="10000"/>
              </a:spcAft>
              <a:buFontTx/>
              <a:buChar char="-"/>
            </a:pPr>
            <a:r>
              <a:rPr lang="en-US" sz="1700" dirty="0">
                <a:solidFill>
                  <a:schemeClr val="accent2"/>
                </a:solidFill>
              </a:rPr>
              <a:t>Multi Threading, Localization, Enhanced Controls </a:t>
            </a:r>
            <a:r>
              <a:rPr lang="en-US" sz="1700" dirty="0" err="1">
                <a:solidFill>
                  <a:schemeClr val="accent2"/>
                </a:solidFill>
              </a:rPr>
              <a:t>etc</a:t>
            </a:r>
            <a:endParaRPr lang="en-US" sz="1700" dirty="0">
              <a:solidFill>
                <a:schemeClr val="accent2"/>
              </a:solidFill>
            </a:endParaRPr>
          </a:p>
          <a:p>
            <a:pPr marL="685800" lvl="1" indent="-228600">
              <a:spcBef>
                <a:spcPct val="10000"/>
              </a:spcBef>
              <a:spcAft>
                <a:spcPct val="10000"/>
              </a:spcAft>
            </a:pPr>
            <a:endParaRPr lang="en-US" sz="1700" dirty="0">
              <a:solidFill>
                <a:schemeClr val="accent2"/>
              </a:solidFill>
            </a:endParaRPr>
          </a:p>
          <a:p>
            <a:pPr marL="228600" indent="-228600">
              <a:spcBef>
                <a:spcPct val="10000"/>
              </a:spcBef>
              <a:spcAft>
                <a:spcPct val="10000"/>
              </a:spcAft>
              <a:buFontTx/>
              <a:buChar char="-"/>
            </a:pPr>
            <a:r>
              <a:rPr lang="en-US" sz="1700" dirty="0">
                <a:solidFill>
                  <a:schemeClr val="accent2"/>
                </a:solidFill>
              </a:rPr>
              <a:t>Silverlight 3.0</a:t>
            </a:r>
          </a:p>
          <a:p>
            <a:pPr marL="685800" lvl="1" indent="-228600">
              <a:spcBef>
                <a:spcPct val="10000"/>
              </a:spcBef>
              <a:spcAft>
                <a:spcPct val="10000"/>
              </a:spcAft>
              <a:buFontTx/>
              <a:buChar char="-"/>
            </a:pPr>
            <a:r>
              <a:rPr lang="en-US" sz="1700" dirty="0">
                <a:solidFill>
                  <a:schemeClr val="accent2"/>
                </a:solidFill>
              </a:rPr>
              <a:t>LOB oriented enhancements</a:t>
            </a:r>
          </a:p>
          <a:p>
            <a:pPr marL="685800" lvl="1" indent="-228600">
              <a:spcBef>
                <a:spcPct val="10000"/>
              </a:spcBef>
              <a:spcAft>
                <a:spcPct val="10000"/>
              </a:spcAft>
              <a:buFontTx/>
              <a:buChar char="-"/>
            </a:pPr>
            <a:r>
              <a:rPr lang="en-US" sz="1700" dirty="0">
                <a:solidFill>
                  <a:schemeClr val="accent2"/>
                </a:solidFill>
              </a:rPr>
              <a:t>Out </a:t>
            </a:r>
            <a:r>
              <a:rPr lang="en-US" sz="1700" dirty="0">
                <a:solidFill>
                  <a:schemeClr val="accent2"/>
                </a:solidFill>
              </a:rPr>
              <a:t>of </a:t>
            </a:r>
            <a:r>
              <a:rPr lang="en-US" sz="1700" dirty="0">
                <a:solidFill>
                  <a:schemeClr val="accent2"/>
                </a:solidFill>
              </a:rPr>
              <a:t>Browser, Better Graphic and Animation, Enhanced Binding</a:t>
            </a:r>
          </a:p>
          <a:p>
            <a:pPr marL="685800" lvl="1" indent="-228600">
              <a:spcBef>
                <a:spcPct val="10000"/>
              </a:spcBef>
              <a:spcAft>
                <a:spcPct val="10000"/>
              </a:spcAft>
              <a:buFontTx/>
              <a:buChar char="-"/>
            </a:pPr>
            <a:endParaRPr lang="en-US" sz="1700" dirty="0">
              <a:solidFill>
                <a:schemeClr val="accent2"/>
              </a:solidFill>
            </a:endParaRPr>
          </a:p>
          <a:p>
            <a:pPr marL="228600" indent="-228600">
              <a:spcBef>
                <a:spcPct val="10000"/>
              </a:spcBef>
              <a:spcAft>
                <a:spcPct val="10000"/>
              </a:spcAft>
              <a:buFontTx/>
              <a:buChar char="-"/>
            </a:pPr>
            <a:r>
              <a:rPr lang="en-US" sz="1700" dirty="0">
                <a:solidFill>
                  <a:schemeClr val="accent2"/>
                </a:solidFill>
              </a:rPr>
              <a:t>Silverlight 4.0</a:t>
            </a:r>
          </a:p>
          <a:p>
            <a:pPr marL="685800" lvl="1" indent="-228600">
              <a:spcBef>
                <a:spcPct val="10000"/>
              </a:spcBef>
              <a:spcAft>
                <a:spcPct val="10000"/>
              </a:spcAft>
              <a:buFontTx/>
              <a:buChar char="-"/>
            </a:pPr>
            <a:r>
              <a:rPr lang="en-US" sz="1700" dirty="0">
                <a:solidFill>
                  <a:schemeClr val="accent2"/>
                </a:solidFill>
              </a:rPr>
              <a:t>Printing, Webcam, Microphone </a:t>
            </a:r>
            <a:r>
              <a:rPr lang="en-US" sz="1700" dirty="0" err="1">
                <a:solidFill>
                  <a:schemeClr val="accent2"/>
                </a:solidFill>
              </a:rPr>
              <a:t>etc</a:t>
            </a:r>
            <a:endParaRPr lang="en-US" sz="1700" dirty="0">
              <a:solidFill>
                <a:schemeClr val="accent2"/>
              </a:solidFill>
            </a:endParaRPr>
          </a:p>
          <a:p>
            <a:pPr marL="685800" lvl="1" indent="-228600">
              <a:spcBef>
                <a:spcPct val="10000"/>
              </a:spcBef>
              <a:spcAft>
                <a:spcPct val="10000"/>
              </a:spcAft>
              <a:buFontTx/>
              <a:buChar char="-"/>
            </a:pPr>
            <a:endParaRPr lang="en-US" sz="1700" dirty="0">
              <a:solidFill>
                <a:schemeClr val="accent2"/>
              </a:solidFill>
            </a:endParaRPr>
          </a:p>
          <a:p>
            <a:pPr marL="228600" indent="-228600">
              <a:spcBef>
                <a:spcPct val="10000"/>
              </a:spcBef>
              <a:spcAft>
                <a:spcPct val="10000"/>
              </a:spcAft>
              <a:buFontTx/>
              <a:buChar char="-"/>
            </a:pPr>
            <a:r>
              <a:rPr lang="en-US" sz="1700" dirty="0">
                <a:solidFill>
                  <a:schemeClr val="accent2"/>
                </a:solidFill>
              </a:rPr>
              <a:t>Silverlight </a:t>
            </a:r>
            <a:r>
              <a:rPr lang="en-US" sz="1700" dirty="0">
                <a:solidFill>
                  <a:schemeClr val="accent2"/>
                </a:solidFill>
              </a:rPr>
              <a:t>5.0</a:t>
            </a:r>
            <a:endParaRPr lang="en-US" sz="1700" dirty="0">
              <a:solidFill>
                <a:schemeClr val="accent2"/>
              </a:solidFill>
            </a:endParaRPr>
          </a:p>
          <a:p>
            <a:pPr marL="685800" lvl="1" indent="-228600">
              <a:spcBef>
                <a:spcPct val="10000"/>
              </a:spcBef>
              <a:spcAft>
                <a:spcPct val="10000"/>
              </a:spcAft>
              <a:buFontTx/>
              <a:buChar char="-"/>
            </a:pPr>
            <a:r>
              <a:rPr lang="en-US" sz="1700" dirty="0">
                <a:solidFill>
                  <a:schemeClr val="accent2"/>
                </a:solidFill>
              </a:rPr>
              <a:t>3D, Multi-column and linked text </a:t>
            </a:r>
            <a:r>
              <a:rPr lang="en-US" sz="1700" dirty="0" err="1">
                <a:solidFill>
                  <a:schemeClr val="accent2"/>
                </a:solidFill>
              </a:rPr>
              <a:t>etc</a:t>
            </a:r>
            <a:endParaRPr lang="en-US" sz="1700" dirty="0">
              <a:solidFill>
                <a:schemeClr val="accent2"/>
              </a:solidFill>
            </a:endParaRPr>
          </a:p>
          <a:p>
            <a:endParaRPr lang="en-US" dirty="0"/>
          </a:p>
        </p:txBody>
      </p:sp>
      <p:sp>
        <p:nvSpPr>
          <p:cNvPr id="7" name="Title 6"/>
          <p:cNvSpPr>
            <a:spLocks noGrp="1"/>
          </p:cNvSpPr>
          <p:nvPr>
            <p:ph type="title"/>
          </p:nvPr>
        </p:nvSpPr>
        <p:spPr>
          <a:xfrm>
            <a:off x="609599" y="609600"/>
            <a:ext cx="6347713" cy="685800"/>
          </a:xfrm>
        </p:spPr>
        <p:txBody>
          <a:bodyPr>
            <a:normAutofit/>
          </a:bodyPr>
          <a:lstStyle/>
          <a:p>
            <a:r>
              <a:rPr lang="en-US" dirty="0" smtClean="0"/>
              <a:t>Silverlight Evolution</a:t>
            </a:r>
            <a:endParaRPr lang="en-US" dirty="0"/>
          </a:p>
        </p:txBody>
      </p:sp>
    </p:spTree>
    <p:extLst>
      <p:ext uri="{BB962C8B-B14F-4D97-AF65-F5344CB8AC3E}">
        <p14:creationId xmlns:p14="http://schemas.microsoft.com/office/powerpoint/2010/main" val="3536458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Requirements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9570433"/>
              </p:ext>
            </p:extLst>
          </p:nvPr>
        </p:nvGraphicFramePr>
        <p:xfrm>
          <a:off x="609600" y="2160588"/>
          <a:ext cx="6348414" cy="2853056"/>
        </p:xfrm>
        <a:graphic>
          <a:graphicData uri="http://schemas.openxmlformats.org/drawingml/2006/table">
            <a:tbl>
              <a:tblPr firstRow="1" bandRow="1">
                <a:tableStyleId>{5C22544A-7EE6-4342-B048-85BDC9FD1C3A}</a:tableStyleId>
              </a:tblPr>
              <a:tblGrid>
                <a:gridCol w="2438400"/>
                <a:gridCol w="3910014"/>
              </a:tblGrid>
              <a:tr h="370840">
                <a:tc>
                  <a:txBody>
                    <a:bodyPr/>
                    <a:lstStyle/>
                    <a:p>
                      <a:r>
                        <a:rPr lang="en-US" dirty="0" smtClean="0"/>
                        <a:t>Components</a:t>
                      </a:r>
                      <a:endParaRPr lang="en-US" dirty="0"/>
                    </a:p>
                  </a:txBody>
                  <a:tcPr/>
                </a:tc>
                <a:tc>
                  <a:txBody>
                    <a:bodyPr/>
                    <a:lstStyle/>
                    <a:p>
                      <a:r>
                        <a:rPr lang="en-US" dirty="0" smtClean="0"/>
                        <a:t>Requirement</a:t>
                      </a:r>
                      <a:endParaRPr lang="en-US" dirty="0"/>
                    </a:p>
                  </a:txBody>
                  <a:tcPr/>
                </a:tc>
              </a:tr>
              <a:tr h="370840">
                <a:tc>
                  <a:txBody>
                    <a:bodyPr/>
                    <a:lstStyle/>
                    <a:p>
                      <a:pPr marL="0" indent="0" algn="l" defTabSz="457200" rtl="0" eaLnBrk="1" latinLnBrk="0" hangingPunct="1">
                        <a:spcBef>
                          <a:spcPts val="1000"/>
                        </a:spcBef>
                        <a:spcAft>
                          <a:spcPts val="0"/>
                        </a:spcAft>
                        <a:buClr>
                          <a:schemeClr val="accent1"/>
                        </a:buClr>
                        <a:buSzPct val="80000"/>
                        <a:buFont typeface="Wingdings 3" charset="2"/>
                        <a:buNone/>
                      </a:pPr>
                      <a:r>
                        <a:rPr lang="en-US" sz="1600" kern="1200" dirty="0" smtClean="0">
                          <a:solidFill>
                            <a:schemeClr val="accent2"/>
                          </a:solidFill>
                          <a:latin typeface="+mn-lt"/>
                          <a:ea typeface="+mn-ea"/>
                          <a:cs typeface="+mn-cs"/>
                        </a:rPr>
                        <a:t>Windows</a:t>
                      </a:r>
                      <a:endParaRPr lang="en-US" sz="1600" kern="1200" dirty="0">
                        <a:solidFill>
                          <a:schemeClr val="accent2"/>
                        </a:solidFill>
                        <a:latin typeface="+mn-lt"/>
                        <a:ea typeface="+mn-ea"/>
                        <a:cs typeface="+mn-cs"/>
                      </a:endParaRPr>
                    </a:p>
                  </a:txBody>
                  <a:tcPr/>
                </a:tc>
                <a:tc>
                  <a:txBody>
                    <a:bodyPr/>
                    <a:lstStyle/>
                    <a:p>
                      <a:pPr marL="0" indent="0" algn="l" defTabSz="457200" rtl="0" eaLnBrk="1" latinLnBrk="0" hangingPunct="1">
                        <a:lnSpc>
                          <a:spcPct val="150000"/>
                        </a:lnSpc>
                        <a:spcBef>
                          <a:spcPts val="1000"/>
                        </a:spcBef>
                        <a:spcAft>
                          <a:spcPts val="0"/>
                        </a:spcAft>
                        <a:buClr>
                          <a:schemeClr val="accent1"/>
                        </a:buClr>
                        <a:buSzPct val="80000"/>
                        <a:buFont typeface="Wingdings 3" charset="2"/>
                        <a:buNone/>
                      </a:pPr>
                      <a:r>
                        <a:rPr lang="en-US" sz="1600" kern="1200" dirty="0" smtClean="0">
                          <a:solidFill>
                            <a:schemeClr val="accent2"/>
                          </a:solidFill>
                          <a:latin typeface="+mn-lt"/>
                          <a:ea typeface="+mn-ea"/>
                          <a:cs typeface="+mn-cs"/>
                        </a:rPr>
                        <a:t>X86 or x64 (64-bit mode support for IE only) 1.6-gigahertz (GHz) or higher processor with 512-MB of RAM</a:t>
                      </a:r>
                      <a:endParaRPr lang="en-US" sz="1600" kern="1200" dirty="0">
                        <a:solidFill>
                          <a:schemeClr val="accent2"/>
                        </a:solidFill>
                        <a:latin typeface="+mn-lt"/>
                        <a:ea typeface="+mn-ea"/>
                        <a:cs typeface="+mn-cs"/>
                      </a:endParaRPr>
                    </a:p>
                  </a:txBody>
                  <a:tcPr/>
                </a:tc>
              </a:tr>
              <a:tr h="370840">
                <a:tc>
                  <a:txBody>
                    <a:bodyPr/>
                    <a:lstStyle/>
                    <a:p>
                      <a:pPr marL="0" indent="0" algn="l" defTabSz="457200" rtl="0" eaLnBrk="1" latinLnBrk="0" hangingPunct="1">
                        <a:spcBef>
                          <a:spcPts val="1000"/>
                        </a:spcBef>
                        <a:spcAft>
                          <a:spcPts val="0"/>
                        </a:spcAft>
                        <a:buClr>
                          <a:schemeClr val="accent1"/>
                        </a:buClr>
                        <a:buSzPct val="80000"/>
                        <a:buFont typeface="Wingdings 3" charset="2"/>
                        <a:buNone/>
                      </a:pPr>
                      <a:r>
                        <a:rPr lang="en-US" sz="1600" kern="1200" dirty="0" smtClean="0">
                          <a:solidFill>
                            <a:schemeClr val="accent2"/>
                          </a:solidFill>
                          <a:latin typeface="+mn-lt"/>
                          <a:ea typeface="+mn-ea"/>
                          <a:cs typeface="+mn-cs"/>
                        </a:rPr>
                        <a:t>Macintosh (Intel-Based)</a:t>
                      </a:r>
                      <a:endParaRPr lang="en-US" sz="1600" kern="1200" dirty="0">
                        <a:solidFill>
                          <a:schemeClr val="accent2"/>
                        </a:solidFill>
                        <a:latin typeface="+mn-lt"/>
                        <a:ea typeface="+mn-ea"/>
                        <a:cs typeface="+mn-cs"/>
                      </a:endParaRPr>
                    </a:p>
                  </a:txBody>
                  <a:tcPr/>
                </a:tc>
                <a:tc>
                  <a:txBody>
                    <a:bodyPr/>
                    <a:lstStyle/>
                    <a:p>
                      <a:pPr marL="0" indent="0" algn="l" defTabSz="457200" rtl="0" eaLnBrk="1" latinLnBrk="0" hangingPunct="1">
                        <a:lnSpc>
                          <a:spcPct val="150000"/>
                        </a:lnSpc>
                        <a:spcBef>
                          <a:spcPts val="1000"/>
                        </a:spcBef>
                        <a:spcAft>
                          <a:spcPts val="0"/>
                        </a:spcAft>
                        <a:buClr>
                          <a:schemeClr val="accent1"/>
                        </a:buClr>
                        <a:buSzPct val="80000"/>
                        <a:buFont typeface="Wingdings 3" charset="2"/>
                        <a:buNone/>
                      </a:pPr>
                      <a:r>
                        <a:rPr lang="en-US" sz="1600" kern="1200" dirty="0">
                          <a:solidFill>
                            <a:schemeClr val="accent2"/>
                          </a:solidFill>
                          <a:latin typeface="+mn-lt"/>
                          <a:ea typeface="+mn-ea"/>
                          <a:cs typeface="+mn-cs"/>
                        </a:rPr>
                        <a:t>Intel Core Duo 1.83-gigahertz (GHz) or higher processor with 512-MB of RAM</a:t>
                      </a:r>
                    </a:p>
                  </a:txBody>
                  <a:tcPr marL="47625" marR="381000" marT="142875" marB="142875" anchor="ctr"/>
                </a:tc>
              </a:tr>
            </a:tbl>
          </a:graphicData>
        </a:graphic>
      </p:graphicFrame>
    </p:spTree>
    <p:extLst>
      <p:ext uri="{BB962C8B-B14F-4D97-AF65-F5344CB8AC3E}">
        <p14:creationId xmlns:p14="http://schemas.microsoft.com/office/powerpoint/2010/main" val="1612216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Silverlight </a:t>
            </a:r>
            <a:r>
              <a:rPr lang="en-US" dirty="0" smtClean="0"/>
              <a:t>?</a:t>
            </a:r>
            <a:endParaRPr lang="en-US" dirty="0"/>
          </a:p>
        </p:txBody>
      </p:sp>
      <p:sp>
        <p:nvSpPr>
          <p:cNvPr id="3" name="TextBox 2"/>
          <p:cNvSpPr txBox="1"/>
          <p:nvPr/>
        </p:nvSpPr>
        <p:spPr>
          <a:xfrm>
            <a:off x="228600" y="1524000"/>
            <a:ext cx="6934200" cy="4239458"/>
          </a:xfrm>
          <a:prstGeom prst="roundRect">
            <a:avLst/>
          </a:prstGeom>
          <a:solidFill>
            <a:schemeClr val="accent1">
              <a:lumMod val="20000"/>
              <a:lumOff val="80000"/>
            </a:schemeClr>
          </a:solidFill>
          <a:ln>
            <a:solidFill>
              <a:schemeClr val="accent2">
                <a:lumMod val="40000"/>
                <a:lumOff val="60000"/>
              </a:schemeClr>
            </a:solidFill>
          </a:ln>
        </p:spPr>
        <p:txBody>
          <a:bodyPr wrap="square" rtlCol="0">
            <a:spAutoFit/>
          </a:bodyPr>
          <a:lstStyle/>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IIS Smooth Streaming</a:t>
            </a:r>
          </a:p>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Pivot Viewer</a:t>
            </a:r>
          </a:p>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Sketch Flow</a:t>
            </a:r>
          </a:p>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Deep Zoom</a:t>
            </a:r>
          </a:p>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Pixel Shader</a:t>
            </a:r>
          </a:p>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New Controls</a:t>
            </a:r>
          </a:p>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Media Format Extensibility</a:t>
            </a:r>
          </a:p>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Perspective 3D Graphics</a:t>
            </a:r>
          </a:p>
          <a:p>
            <a:pPr marL="342900" indent="-342900">
              <a:lnSpc>
                <a:spcPct val="150000"/>
              </a:lnSpc>
              <a:buClr>
                <a:schemeClr val="accent2">
                  <a:lumMod val="50000"/>
                </a:schemeClr>
              </a:buClr>
              <a:buFont typeface="Wingdings" panose="05000000000000000000" pitchFamily="2" charset="2"/>
              <a:buChar char="v"/>
            </a:pPr>
            <a:r>
              <a:rPr lang="en-US" dirty="0" smtClean="0">
                <a:solidFill>
                  <a:schemeClr val="accent2"/>
                </a:solidFill>
              </a:rPr>
              <a:t>Skinning and Styling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685800"/>
          </a:xfrm>
        </p:spPr>
        <p:txBody>
          <a:bodyPr/>
          <a:lstStyle/>
          <a:p>
            <a:r>
              <a:rPr lang="en-US" dirty="0">
                <a:solidFill>
                  <a:schemeClr val="accent2"/>
                </a:solidFill>
              </a:rPr>
              <a:t>IIS Smooth Streaming</a:t>
            </a:r>
            <a:endParaRPr lang="en-US" dirty="0"/>
          </a:p>
        </p:txBody>
      </p:sp>
      <p:sp>
        <p:nvSpPr>
          <p:cNvPr id="3" name="TextBox 2"/>
          <p:cNvSpPr txBox="1"/>
          <p:nvPr/>
        </p:nvSpPr>
        <p:spPr>
          <a:xfrm>
            <a:off x="228600" y="1981200"/>
            <a:ext cx="6934200" cy="2427757"/>
          </a:xfrm>
          <a:prstGeom prst="roundRect">
            <a:avLst/>
          </a:prstGeom>
          <a:solidFill>
            <a:schemeClr val="accent1">
              <a:lumMod val="20000"/>
              <a:lumOff val="80000"/>
            </a:schemeClr>
          </a:solidFill>
          <a:ln>
            <a:solidFill>
              <a:schemeClr val="accent2">
                <a:lumMod val="40000"/>
                <a:lumOff val="60000"/>
              </a:schemeClr>
            </a:solidFill>
          </a:ln>
        </p:spPr>
        <p:txBody>
          <a:bodyPr wrap="square" rtlCol="0">
            <a:spAutoFit/>
          </a:bodyPr>
          <a:lstStyle/>
          <a:p>
            <a:pPr>
              <a:lnSpc>
                <a:spcPct val="200000"/>
              </a:lnSpc>
              <a:buClr>
                <a:schemeClr val="accent2">
                  <a:lumMod val="50000"/>
                </a:schemeClr>
              </a:buClr>
            </a:pPr>
            <a:r>
              <a:rPr lang="en-US" sz="2400" dirty="0" smtClean="0">
                <a:solidFill>
                  <a:schemeClr val="accent2"/>
                </a:solidFill>
              </a:rPr>
              <a:t>IIS Smooth Streaming enables you to deliver high definition streams that play back smoothly on any device running Silverlight.</a:t>
            </a:r>
            <a:endParaRPr lang="en-US" sz="2400" dirty="0"/>
          </a:p>
        </p:txBody>
      </p:sp>
    </p:spTree>
    <p:extLst>
      <p:ext uri="{BB962C8B-B14F-4D97-AF65-F5344CB8AC3E}">
        <p14:creationId xmlns:p14="http://schemas.microsoft.com/office/powerpoint/2010/main" val="805827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685800"/>
          </a:xfrm>
        </p:spPr>
        <p:txBody>
          <a:bodyPr/>
          <a:lstStyle/>
          <a:p>
            <a:r>
              <a:rPr lang="en-US" dirty="0">
                <a:solidFill>
                  <a:schemeClr val="accent2"/>
                </a:solidFill>
              </a:rPr>
              <a:t>Pivot </a:t>
            </a:r>
            <a:r>
              <a:rPr lang="en-US" dirty="0" smtClean="0">
                <a:solidFill>
                  <a:schemeClr val="accent2"/>
                </a:solidFill>
              </a:rPr>
              <a:t>Viewer</a:t>
            </a:r>
            <a:endParaRPr lang="en-US" dirty="0"/>
          </a:p>
        </p:txBody>
      </p:sp>
      <p:sp>
        <p:nvSpPr>
          <p:cNvPr id="3" name="TextBox 2"/>
          <p:cNvSpPr txBox="1"/>
          <p:nvPr/>
        </p:nvSpPr>
        <p:spPr>
          <a:xfrm>
            <a:off x="228600" y="1981200"/>
            <a:ext cx="6934200" cy="4138367"/>
          </a:xfrm>
          <a:prstGeom prst="roundRect">
            <a:avLst/>
          </a:prstGeom>
          <a:solidFill>
            <a:schemeClr val="accent1">
              <a:lumMod val="20000"/>
              <a:lumOff val="80000"/>
            </a:schemeClr>
          </a:solidFill>
          <a:ln>
            <a:solidFill>
              <a:schemeClr val="accent2">
                <a:lumMod val="40000"/>
                <a:lumOff val="60000"/>
              </a:schemeClr>
            </a:solidFill>
          </a:ln>
        </p:spPr>
        <p:txBody>
          <a:bodyPr wrap="square" rtlCol="0">
            <a:spAutoFit/>
          </a:bodyPr>
          <a:lstStyle/>
          <a:p>
            <a:pPr>
              <a:lnSpc>
                <a:spcPct val="150000"/>
              </a:lnSpc>
              <a:buClr>
                <a:schemeClr val="accent2">
                  <a:lumMod val="50000"/>
                </a:schemeClr>
              </a:buClr>
            </a:pPr>
            <a:r>
              <a:rPr lang="en-US" sz="1600" dirty="0">
                <a:solidFill>
                  <a:schemeClr val="accent2"/>
                </a:solidFill>
              </a:rPr>
              <a:t>Pivot Viewer </a:t>
            </a:r>
            <a:r>
              <a:rPr lang="en-US" sz="1600" dirty="0">
                <a:solidFill>
                  <a:schemeClr val="accent2"/>
                </a:solidFill>
              </a:rPr>
              <a:t>makes it easier to interact with massive amounts of data on the web in ways that are powerful, informative, and fun. </a:t>
            </a:r>
            <a:r>
              <a:rPr lang="en-US" sz="1600" dirty="0">
                <a:solidFill>
                  <a:schemeClr val="accent2"/>
                </a:solidFill>
              </a:rPr>
              <a:t>By visualizing thousands of related items at once, users can see trends and patterns that would be hidden when looking at one item at a time</a:t>
            </a:r>
            <a:r>
              <a:rPr lang="en-US" sz="1600" dirty="0" smtClean="0">
                <a:solidFill>
                  <a:schemeClr val="accent2"/>
                </a:solidFill>
              </a:rPr>
              <a:t>.</a:t>
            </a:r>
          </a:p>
          <a:p>
            <a:pPr>
              <a:lnSpc>
                <a:spcPct val="150000"/>
              </a:lnSpc>
              <a:buClr>
                <a:schemeClr val="accent2">
                  <a:lumMod val="50000"/>
                </a:schemeClr>
              </a:buClr>
            </a:pPr>
            <a:endParaRPr lang="en-US" sz="1600" dirty="0">
              <a:solidFill>
                <a:schemeClr val="accent2"/>
              </a:solidFill>
            </a:endParaRPr>
          </a:p>
          <a:p>
            <a:pPr>
              <a:lnSpc>
                <a:spcPct val="150000"/>
              </a:lnSpc>
              <a:buClr>
                <a:schemeClr val="accent2">
                  <a:lumMod val="50000"/>
                </a:schemeClr>
              </a:buClr>
            </a:pPr>
            <a:r>
              <a:rPr lang="en-US" sz="1600" dirty="0">
                <a:solidFill>
                  <a:schemeClr val="accent2"/>
                </a:solidFill>
              </a:rPr>
              <a:t>Pivot Viewer </a:t>
            </a:r>
            <a:r>
              <a:rPr lang="en-US" sz="1600" dirty="0">
                <a:solidFill>
                  <a:schemeClr val="accent2"/>
                </a:solidFill>
              </a:rPr>
              <a:t>leverages Deep Zoom, it displays full, high-resolution content without long load times, while the animations and natural transitions provide context and prevent users from feeling overwhelmed by large quantities of information.</a:t>
            </a:r>
          </a:p>
        </p:txBody>
      </p:sp>
    </p:spTree>
    <p:extLst>
      <p:ext uri="{BB962C8B-B14F-4D97-AF65-F5344CB8AC3E}">
        <p14:creationId xmlns:p14="http://schemas.microsoft.com/office/powerpoint/2010/main" val="649971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914400"/>
          </a:xfrm>
        </p:spPr>
        <p:txBody>
          <a:bodyPr/>
          <a:lstStyle/>
          <a:p>
            <a:pPr>
              <a:lnSpc>
                <a:spcPct val="150000"/>
              </a:lnSpc>
              <a:buClr>
                <a:schemeClr val="accent2">
                  <a:lumMod val="50000"/>
                </a:schemeClr>
              </a:buClr>
            </a:pPr>
            <a:r>
              <a:rPr lang="en-US" dirty="0" smtClean="0">
                <a:solidFill>
                  <a:schemeClr val="accent2"/>
                </a:solidFill>
              </a:rPr>
              <a:t>Deep Zoom</a:t>
            </a:r>
            <a:endParaRPr lang="en-US" dirty="0">
              <a:solidFill>
                <a:schemeClr val="accent2"/>
              </a:solidFill>
            </a:endParaRPr>
          </a:p>
        </p:txBody>
      </p:sp>
      <p:sp>
        <p:nvSpPr>
          <p:cNvPr id="3" name="TextBox 2"/>
          <p:cNvSpPr txBox="1"/>
          <p:nvPr/>
        </p:nvSpPr>
        <p:spPr>
          <a:xfrm>
            <a:off x="228600" y="1981200"/>
            <a:ext cx="6934200" cy="3371136"/>
          </a:xfrm>
          <a:prstGeom prst="roundRect">
            <a:avLst/>
          </a:prstGeom>
          <a:solidFill>
            <a:schemeClr val="accent1">
              <a:lumMod val="20000"/>
              <a:lumOff val="80000"/>
            </a:schemeClr>
          </a:solidFill>
          <a:ln>
            <a:solidFill>
              <a:schemeClr val="accent2">
                <a:lumMod val="40000"/>
                <a:lumOff val="60000"/>
              </a:schemeClr>
            </a:solidFill>
          </a:ln>
        </p:spPr>
        <p:txBody>
          <a:bodyPr wrap="square" rtlCol="0">
            <a:spAutoFit/>
          </a:bodyPr>
          <a:lstStyle/>
          <a:p>
            <a:pPr marL="342900" indent="-342900">
              <a:lnSpc>
                <a:spcPct val="150000"/>
              </a:lnSpc>
              <a:buClr>
                <a:schemeClr val="accent2">
                  <a:lumMod val="50000"/>
                </a:schemeClr>
              </a:buClr>
              <a:buFont typeface="Wingdings" panose="05000000000000000000" pitchFamily="2" charset="2"/>
              <a:buChar char="v"/>
            </a:pPr>
            <a:r>
              <a:rPr lang="en-US" sz="1600" dirty="0">
                <a:solidFill>
                  <a:schemeClr val="accent2"/>
                </a:solidFill>
              </a:rPr>
              <a:t>Silverlight Deep Zoom is the fastest, smoothest, zooming technology on the Web, bringing the highest resolution images and frame rates with the lowest load times to users. </a:t>
            </a:r>
            <a:endParaRPr lang="en-US" sz="1600" dirty="0" smtClean="0">
              <a:solidFill>
                <a:schemeClr val="accent2"/>
              </a:solidFill>
            </a:endParaRPr>
          </a:p>
          <a:p>
            <a:pPr>
              <a:lnSpc>
                <a:spcPct val="150000"/>
              </a:lnSpc>
              <a:buClr>
                <a:schemeClr val="accent2">
                  <a:lumMod val="50000"/>
                </a:schemeClr>
              </a:buClr>
            </a:pPr>
            <a:endParaRPr lang="en-US" sz="1600" dirty="0">
              <a:solidFill>
                <a:schemeClr val="accent2"/>
              </a:solidFill>
            </a:endParaRPr>
          </a:p>
          <a:p>
            <a:pPr marL="342900" indent="-342900">
              <a:lnSpc>
                <a:spcPct val="150000"/>
              </a:lnSpc>
              <a:buClr>
                <a:schemeClr val="accent2">
                  <a:lumMod val="50000"/>
                </a:schemeClr>
              </a:buClr>
              <a:buFont typeface="Wingdings" panose="05000000000000000000" pitchFamily="2" charset="2"/>
              <a:buChar char="v"/>
            </a:pPr>
            <a:r>
              <a:rPr lang="en-US" sz="1600" dirty="0">
                <a:solidFill>
                  <a:schemeClr val="accent2"/>
                </a:solidFill>
              </a:rPr>
              <a:t>Deep Zoom also enables the display of thousands of items simultaneously, giving designers and developers new opportunities to create innovative navigation paradigms for both applications and the Web.</a:t>
            </a:r>
          </a:p>
        </p:txBody>
      </p:sp>
    </p:spTree>
    <p:extLst>
      <p:ext uri="{BB962C8B-B14F-4D97-AF65-F5344CB8AC3E}">
        <p14:creationId xmlns:p14="http://schemas.microsoft.com/office/powerpoint/2010/main" val="2795045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661</TotalTime>
  <Words>785</Words>
  <Application>Microsoft Office PowerPoint</Application>
  <PresentationFormat>On-screen Show (4:3)</PresentationFormat>
  <Paragraphs>102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Kozuka Gothic Pro L</vt:lpstr>
      <vt:lpstr>Kozuka Gothic Pro M</vt:lpstr>
      <vt:lpstr>Arial</vt:lpstr>
      <vt:lpstr>Trebuchet MS</vt:lpstr>
      <vt:lpstr>Wingdings</vt:lpstr>
      <vt:lpstr>Wingdings 3</vt:lpstr>
      <vt:lpstr>Facet</vt:lpstr>
      <vt:lpstr>PowerPoint Presentation</vt:lpstr>
      <vt:lpstr>What is Silverlight</vt:lpstr>
      <vt:lpstr>About Silverlight</vt:lpstr>
      <vt:lpstr>Silverlight Evolution</vt:lpstr>
      <vt:lpstr>Minimal Requirements</vt:lpstr>
      <vt:lpstr>Features in Silverlight ?</vt:lpstr>
      <vt:lpstr>IIS Smooth Streaming</vt:lpstr>
      <vt:lpstr>Pivot Viewer</vt:lpstr>
      <vt:lpstr>Deep Zoom</vt:lpstr>
      <vt:lpstr>Pixel Shader</vt:lpstr>
      <vt:lpstr>Perspective 3D Graphics</vt:lpstr>
      <vt:lpstr>Skinning and Styling</vt:lpstr>
      <vt:lpstr>Types of Layout</vt:lpstr>
      <vt:lpstr>Stack Panel</vt:lpstr>
      <vt:lpstr>Grid Based Layout</vt:lpstr>
      <vt:lpstr>Canvas</vt:lpstr>
      <vt:lpstr>Silverlight Written in XAML</vt:lpstr>
      <vt:lpstr>PowerPoint Presentation</vt:lpstr>
      <vt:lpstr>Useful Links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Zen Coding</dc:title>
  <dc:creator>janak</dc:creator>
  <cp:lastModifiedBy>Jignesh Patel (9951)</cp:lastModifiedBy>
  <cp:revision>185</cp:revision>
  <dcterms:created xsi:type="dcterms:W3CDTF">2013-07-26T06:38:18Z</dcterms:created>
  <dcterms:modified xsi:type="dcterms:W3CDTF">2014-11-03T06:22:16Z</dcterms:modified>
</cp:coreProperties>
</file>