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1" r:id="rId2"/>
    <p:sldId id="259" r:id="rId3"/>
    <p:sldId id="263" r:id="rId4"/>
    <p:sldId id="276" r:id="rId5"/>
    <p:sldId id="264" r:id="rId6"/>
    <p:sldId id="277" r:id="rId7"/>
    <p:sldId id="278" r:id="rId8"/>
    <p:sldId id="267" r:id="rId9"/>
    <p:sldId id="269" r:id="rId10"/>
    <p:sldId id="274" r:id="rId11"/>
    <p:sldId id="279" r:id="rId12"/>
    <p:sldId id="280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6" d="100"/>
          <a:sy n="86" d="100"/>
        </p:scale>
        <p:origin x="-684" y="-4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EA053-E04C-4074-BC93-C726D667B538}" type="datetimeFigureOut">
              <a:rPr lang="en-US" smtClean="0"/>
              <a:pPr/>
              <a:t>3/14/2011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AF7C9-99BE-45F0-B73E-EFDECD4CCA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8650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b404713(v=vs.95).aspx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0" descr="iStock_000005067904Small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96913"/>
            <a:ext cx="9144000" cy="617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0" y="464502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20825" y="464502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4338" name="Picture 11" descr="Cybage logo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72338" y="190500"/>
            <a:ext cx="163988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Rectangle 3"/>
          <p:cNvSpPr>
            <a:spLocks noChangeArrowheads="1"/>
          </p:cNvSpPr>
          <p:nvPr/>
        </p:nvSpPr>
        <p:spPr bwMode="auto">
          <a:xfrm>
            <a:off x="1676400" y="4848225"/>
            <a:ext cx="692467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Kozuka Gothic Pro L" pitchFamily="34" charset="-128"/>
                <a:ea typeface="Kozuka Gothic Pro L" pitchFamily="34" charset="-128"/>
              </a:rPr>
              <a:t>Introduction to </a:t>
            </a:r>
            <a:r>
              <a:rPr lang="en-US" sz="3200" dirty="0" err="1" smtClean="0">
                <a:solidFill>
                  <a:schemeClr val="bg1"/>
                </a:solidFill>
                <a:latin typeface="Kozuka Gothic Pro L" pitchFamily="34" charset="-128"/>
                <a:ea typeface="Kozuka Gothic Pro L" pitchFamily="34" charset="-128"/>
              </a:rPr>
              <a:t>Silverlight</a:t>
            </a:r>
            <a:endParaRPr lang="en-US" sz="3200" dirty="0" smtClean="0">
              <a:solidFill>
                <a:schemeClr val="bg1"/>
              </a:solidFill>
              <a:latin typeface="Kozuka Gothic Pro L" pitchFamily="34" charset="-128"/>
              <a:ea typeface="Kozuka Gothic Pro L" pitchFamily="34" charset="-128"/>
            </a:endParaRPr>
          </a:p>
          <a:p>
            <a:r>
              <a:rPr lang="en-US" sz="3200" smtClean="0">
                <a:solidFill>
                  <a:schemeClr val="bg1"/>
                </a:solidFill>
                <a:latin typeface="Kozuka Gothic Pro L" pitchFamily="34" charset="-128"/>
                <a:ea typeface="Kozuka Gothic Pro L" pitchFamily="34" charset="-128"/>
              </a:rPr>
              <a:t>Session 1</a:t>
            </a:r>
            <a:endParaRPr lang="en-US" sz="3200" dirty="0">
              <a:solidFill>
                <a:schemeClr val="bg1"/>
              </a:solidFill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20" name="Footer Placeholder 3"/>
          <p:cNvSpPr txBox="1">
            <a:spLocks noGrp="1"/>
          </p:cNvSpPr>
          <p:nvPr/>
        </p:nvSpPr>
        <p:spPr bwMode="auto">
          <a:xfrm>
            <a:off x="5781675" y="6497638"/>
            <a:ext cx="32194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50" dirty="0">
                <a:solidFill>
                  <a:schemeClr val="bg1">
                    <a:lumMod val="50000"/>
                  </a:schemeClr>
                </a:solidFill>
                <a:latin typeface="Kozuka Gothic Pro M" pitchFamily="34" charset="-128"/>
              </a:rPr>
              <a:t> Copyright © 2009. Cybage Software Pvt. Ltd. All Rights Reserved. Cybage Confidential.</a:t>
            </a:r>
          </a:p>
        </p:txBody>
      </p:sp>
      <p:pic>
        <p:nvPicPr>
          <p:cNvPr id="14343" name="Picture 20" descr="ExcelShore Logo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163513"/>
            <a:ext cx="154305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11" descr="Cybage logo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72338" y="190500"/>
            <a:ext cx="163988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600200" y="5562600"/>
            <a:ext cx="68119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en-US" sz="1600" dirty="0" smtClean="0">
              <a:latin typeface="Book Antiqua" pitchFamily="18" charset="0"/>
              <a:ea typeface="Kozuka Gothic Pro L"/>
            </a:endParaRPr>
          </a:p>
          <a:p>
            <a:pPr marL="228600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en-US" sz="1600" dirty="0" smtClean="0">
              <a:latin typeface="Book Antiqua" pitchFamily="18" charset="0"/>
              <a:ea typeface="Kozuka Gothic Pro L"/>
            </a:endParaRPr>
          </a:p>
        </p:txBody>
      </p:sp>
      <p:sp>
        <p:nvSpPr>
          <p:cNvPr id="24582" name="Rectangle 2"/>
          <p:cNvSpPr>
            <a:spLocks noChangeArrowheads="1"/>
          </p:cNvSpPr>
          <p:nvPr/>
        </p:nvSpPr>
        <p:spPr bwMode="auto">
          <a:xfrm>
            <a:off x="133350" y="228600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150000"/>
              </a:lnSpc>
            </a:pPr>
            <a:r>
              <a:rPr lang="en-US" sz="800" b="1">
                <a:solidFill>
                  <a:srgbClr val="0075B0"/>
                </a:solidFill>
                <a:latin typeface="Kozuka Gothic Pro R"/>
                <a:ea typeface="Kozuka Gothic Pro R"/>
                <a:cs typeface="Kozuka Gothic Pro R"/>
              </a:rPr>
              <a:t>www.cybage.com</a:t>
            </a:r>
          </a:p>
        </p:txBody>
      </p:sp>
      <p:sp>
        <p:nvSpPr>
          <p:cNvPr id="15" name="Footer Placeholder 3"/>
          <p:cNvSpPr txBox="1">
            <a:spLocks noGrp="1"/>
          </p:cNvSpPr>
          <p:nvPr/>
        </p:nvSpPr>
        <p:spPr bwMode="auto">
          <a:xfrm>
            <a:off x="5781675" y="6497638"/>
            <a:ext cx="32194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50" dirty="0">
                <a:solidFill>
                  <a:schemeClr val="bg1">
                    <a:lumMod val="50000"/>
                  </a:schemeClr>
                </a:solidFill>
                <a:latin typeface="Kozuka Gothic Pro M" pitchFamily="34" charset="-128"/>
              </a:rPr>
              <a:t> Copyright © 2009. Cybage Software Pvt. Ltd. All Rights Reserved. Cybage Confidential.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586" name="Rectangle 3"/>
          <p:cNvSpPr>
            <a:spLocks noChangeArrowheads="1"/>
          </p:cNvSpPr>
          <p:nvPr/>
        </p:nvSpPr>
        <p:spPr bwMode="auto">
          <a:xfrm>
            <a:off x="1600200" y="831850"/>
            <a:ext cx="670560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500" dirty="0" smtClean="0">
                <a:solidFill>
                  <a:schemeClr val="bg1"/>
                </a:solidFill>
                <a:latin typeface="Book Antiqua" pitchFamily="18" charset="0"/>
                <a:ea typeface="Kozuka Gothic Pro L"/>
                <a:cs typeface="Kozuka Gothic Pro L"/>
              </a:rPr>
              <a:t>Silverlight Packaging</a:t>
            </a:r>
            <a:endParaRPr lang="en-US" sz="2000" dirty="0">
              <a:solidFill>
                <a:schemeClr val="bg1"/>
              </a:solidFill>
              <a:latin typeface="Book Antiqua" pitchFamily="18" charset="0"/>
              <a:ea typeface="Kozuka Gothic Pro L"/>
              <a:cs typeface="Kozuka Gothic Pro L"/>
            </a:endParaRPr>
          </a:p>
        </p:txBody>
      </p:sp>
      <p:pic>
        <p:nvPicPr>
          <p:cNvPr id="16" name="Picture 4" descr="silverlight-application-structu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1828800"/>
            <a:ext cx="6654800" cy="354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 descr="Cybage logo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72338" y="190500"/>
            <a:ext cx="163988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0" y="1828800"/>
            <a:ext cx="68119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r>
              <a:rPr lang="en-US" sz="1600" dirty="0" smtClean="0">
                <a:latin typeface="Book Antiqua" pitchFamily="18" charset="0"/>
                <a:ea typeface="Kozuka Gothic Pro L"/>
              </a:rPr>
              <a:t>Silverlight application is packaged into a .</a:t>
            </a:r>
            <a:r>
              <a:rPr lang="en-US" sz="1600" dirty="0" err="1" smtClean="0">
                <a:latin typeface="Book Antiqua" pitchFamily="18" charset="0"/>
                <a:ea typeface="Kozuka Gothic Pro L"/>
              </a:rPr>
              <a:t>xap</a:t>
            </a:r>
            <a:r>
              <a:rPr lang="en-US" sz="1600" dirty="0" smtClean="0">
                <a:latin typeface="Book Antiqua" pitchFamily="18" charset="0"/>
                <a:ea typeface="Kozuka Gothic Pro L"/>
              </a:rPr>
              <a:t> file. The .</a:t>
            </a:r>
            <a:r>
              <a:rPr lang="en-US" sz="1600" dirty="0" err="1" smtClean="0">
                <a:latin typeface="Book Antiqua" pitchFamily="18" charset="0"/>
                <a:ea typeface="Kozuka Gothic Pro L"/>
              </a:rPr>
              <a:t>xap</a:t>
            </a:r>
            <a:r>
              <a:rPr lang="en-US" sz="1600" dirty="0" smtClean="0">
                <a:latin typeface="Book Antiqua" pitchFamily="18" charset="0"/>
                <a:ea typeface="Kozuka Gothic Pro L"/>
              </a:rPr>
              <a:t> file is nothing more than a .zip file.</a:t>
            </a:r>
          </a:p>
          <a:p>
            <a:pPr marL="685800" lvl="1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r>
              <a:rPr lang="en-US" sz="1600" dirty="0" smtClean="0">
                <a:latin typeface="Book Antiqua" pitchFamily="18" charset="0"/>
                <a:ea typeface="Kozuka Gothic Pro L"/>
              </a:rPr>
              <a:t>Main </a:t>
            </a:r>
            <a:r>
              <a:rPr lang="en-US" sz="1600" dirty="0" err="1" smtClean="0">
                <a:latin typeface="Book Antiqua" pitchFamily="18" charset="0"/>
                <a:ea typeface="Kozuka Gothic Pro L"/>
              </a:rPr>
              <a:t>Dll</a:t>
            </a:r>
            <a:endParaRPr lang="en-US" sz="1600" dirty="0" smtClean="0">
              <a:latin typeface="Book Antiqua" pitchFamily="18" charset="0"/>
              <a:ea typeface="Kozuka Gothic Pro L"/>
            </a:endParaRPr>
          </a:p>
          <a:p>
            <a:pPr marL="685800" lvl="1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r>
              <a:rPr lang="en-US" sz="1600" dirty="0" smtClean="0">
                <a:latin typeface="Book Antiqua" pitchFamily="18" charset="0"/>
                <a:ea typeface="Kozuka Gothic Pro L"/>
              </a:rPr>
              <a:t>Dependent </a:t>
            </a:r>
            <a:r>
              <a:rPr lang="en-US" sz="1600" dirty="0" err="1" smtClean="0">
                <a:latin typeface="Book Antiqua" pitchFamily="18" charset="0"/>
                <a:ea typeface="Kozuka Gothic Pro L"/>
              </a:rPr>
              <a:t>Dll’s</a:t>
            </a:r>
            <a:endParaRPr lang="en-US" sz="1600" dirty="0" smtClean="0">
              <a:latin typeface="Book Antiqua" pitchFamily="18" charset="0"/>
              <a:ea typeface="Kozuka Gothic Pro L"/>
            </a:endParaRPr>
          </a:p>
          <a:p>
            <a:pPr marL="685800" lvl="1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r>
              <a:rPr lang="en-US" sz="1600" dirty="0" smtClean="0">
                <a:latin typeface="Book Antiqua" pitchFamily="18" charset="0"/>
                <a:ea typeface="Kozuka Gothic Pro L"/>
              </a:rPr>
              <a:t>Resources</a:t>
            </a:r>
          </a:p>
          <a:p>
            <a:pPr marL="685800" lvl="1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r>
              <a:rPr lang="en-US" sz="1600" dirty="0" smtClean="0">
                <a:latin typeface="Book Antiqua" pitchFamily="18" charset="0"/>
                <a:ea typeface="Kozuka Gothic Pro L"/>
              </a:rPr>
              <a:t>Manifest</a:t>
            </a:r>
          </a:p>
          <a:p>
            <a:pPr marL="228600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en-US" sz="1600" dirty="0" smtClean="0">
              <a:latin typeface="Book Antiqua" pitchFamily="18" charset="0"/>
              <a:ea typeface="Kozuka Gothic Pro L"/>
            </a:endParaRPr>
          </a:p>
          <a:p>
            <a:pPr marL="228600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r>
              <a:rPr lang="en-US" sz="1600" dirty="0" smtClean="0">
                <a:latin typeface="Book Antiqua" pitchFamily="18" charset="0"/>
                <a:ea typeface="Kozuka Gothic Pro L"/>
              </a:rPr>
              <a:t>HTML Page</a:t>
            </a:r>
          </a:p>
          <a:p>
            <a:pPr marL="685800" lvl="1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r>
              <a:rPr lang="en-US" sz="1600" dirty="0" smtClean="0">
                <a:latin typeface="Book Antiqua" pitchFamily="18" charset="0"/>
                <a:ea typeface="Kozuka Gothic Pro L"/>
              </a:rPr>
              <a:t>Plug-in</a:t>
            </a:r>
          </a:p>
          <a:p>
            <a:pPr marL="685800" lvl="1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r>
              <a:rPr lang="en-US" sz="1600" dirty="0" smtClean="0">
                <a:latin typeface="Book Antiqua" pitchFamily="18" charset="0"/>
                <a:ea typeface="Kozuka Gothic Pro L"/>
              </a:rPr>
              <a:t>Optional detection/install UI</a:t>
            </a:r>
          </a:p>
          <a:p>
            <a:pPr marL="228600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en-US" sz="1600" dirty="0" smtClean="0">
              <a:latin typeface="Book Antiqua" pitchFamily="18" charset="0"/>
              <a:ea typeface="Kozuka Gothic Pro L"/>
            </a:endParaRPr>
          </a:p>
          <a:p>
            <a:pPr marL="228600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r>
              <a:rPr lang="en-US" sz="1600" dirty="0" smtClean="0">
                <a:latin typeface="Book Antiqua" pitchFamily="18" charset="0"/>
                <a:ea typeface="Kozuka Gothic Pro L"/>
              </a:rPr>
              <a:t>Compiled Silverlight Application</a:t>
            </a:r>
          </a:p>
          <a:p>
            <a:pPr marL="685800" lvl="1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r>
              <a:rPr lang="en-US" sz="1600" dirty="0" smtClean="0">
                <a:latin typeface="Book Antiqua" pitchFamily="18" charset="0"/>
                <a:ea typeface="Kozuka Gothic Pro L"/>
              </a:rPr>
              <a:t>XAML</a:t>
            </a:r>
          </a:p>
          <a:p>
            <a:pPr marL="685800" lvl="1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r>
              <a:rPr lang="en-US" sz="1600" dirty="0" smtClean="0">
                <a:latin typeface="Book Antiqua" pitchFamily="18" charset="0"/>
                <a:ea typeface="Kozuka Gothic Pro L"/>
              </a:rPr>
              <a:t>.NET Code</a:t>
            </a:r>
          </a:p>
          <a:p>
            <a:pPr marL="228600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en-US" sz="1600" dirty="0" smtClean="0">
              <a:latin typeface="Book Antiqua" pitchFamily="18" charset="0"/>
              <a:ea typeface="Kozuka Gothic Pro L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3350" y="228600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150000"/>
              </a:lnSpc>
            </a:pPr>
            <a:r>
              <a:rPr lang="en-US" sz="800" b="1">
                <a:solidFill>
                  <a:srgbClr val="0075B0"/>
                </a:solidFill>
                <a:latin typeface="Kozuka Gothic Pro R"/>
                <a:ea typeface="Kozuka Gothic Pro R"/>
                <a:cs typeface="Kozuka Gothic Pro R"/>
              </a:rPr>
              <a:t>www.cybage.com</a:t>
            </a:r>
          </a:p>
        </p:txBody>
      </p:sp>
      <p:sp>
        <p:nvSpPr>
          <p:cNvPr id="5" name="Footer Placeholder 3"/>
          <p:cNvSpPr txBox="1">
            <a:spLocks noGrp="1"/>
          </p:cNvSpPr>
          <p:nvPr/>
        </p:nvSpPr>
        <p:spPr bwMode="auto">
          <a:xfrm>
            <a:off x="5781675" y="6497638"/>
            <a:ext cx="32194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50" dirty="0">
                <a:solidFill>
                  <a:schemeClr val="bg1">
                    <a:lumMod val="50000"/>
                  </a:schemeClr>
                </a:solidFill>
                <a:latin typeface="Kozuka Gothic Pro M" pitchFamily="34" charset="-128"/>
              </a:rPr>
              <a:t> Copyright © 2009. Cybage Software Pvt. Ltd. All Rights Reserved. Cybage Confidential.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600200" y="831850"/>
            <a:ext cx="670560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500" dirty="0" smtClean="0">
                <a:solidFill>
                  <a:schemeClr val="bg1"/>
                </a:solidFill>
                <a:latin typeface="Book Antiqua" pitchFamily="18" charset="0"/>
                <a:ea typeface="Kozuka Gothic Pro L"/>
                <a:cs typeface="Kozuka Gothic Pro L"/>
              </a:rPr>
              <a:t>Getting Started</a:t>
            </a:r>
            <a:endParaRPr lang="en-US" sz="2000" dirty="0">
              <a:solidFill>
                <a:schemeClr val="bg1"/>
              </a:solidFill>
              <a:latin typeface="Book Antiqua" pitchFamily="18" charset="0"/>
              <a:ea typeface="Kozuka Gothic Pro L"/>
              <a:cs typeface="Kozuka Gothic Pro 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 descr="Cybage logo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72338" y="190500"/>
            <a:ext cx="163988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3350" y="228600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150000"/>
              </a:lnSpc>
            </a:pPr>
            <a:r>
              <a:rPr lang="en-US" sz="800" b="1">
                <a:solidFill>
                  <a:srgbClr val="0075B0"/>
                </a:solidFill>
                <a:latin typeface="Kozuka Gothic Pro R"/>
                <a:ea typeface="Kozuka Gothic Pro R"/>
                <a:cs typeface="Kozuka Gothic Pro R"/>
              </a:rPr>
              <a:t>www.cybage.com</a:t>
            </a:r>
          </a:p>
        </p:txBody>
      </p:sp>
      <p:sp>
        <p:nvSpPr>
          <p:cNvPr id="5" name="Footer Placeholder 3"/>
          <p:cNvSpPr txBox="1">
            <a:spLocks noGrp="1"/>
          </p:cNvSpPr>
          <p:nvPr/>
        </p:nvSpPr>
        <p:spPr bwMode="auto">
          <a:xfrm>
            <a:off x="5781675" y="6497638"/>
            <a:ext cx="32194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50" dirty="0">
                <a:solidFill>
                  <a:schemeClr val="bg1">
                    <a:lumMod val="50000"/>
                  </a:schemeClr>
                </a:solidFill>
                <a:latin typeface="Kozuka Gothic Pro M" pitchFamily="34" charset="-128"/>
              </a:rPr>
              <a:t> Copyright © 2009. Cybage Software Pvt. Ltd. All Rights Reserved. Cybage Confidential.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600200" y="831850"/>
            <a:ext cx="670560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500" dirty="0" smtClean="0">
                <a:solidFill>
                  <a:schemeClr val="bg1"/>
                </a:solidFill>
                <a:latin typeface="Book Antiqua" pitchFamily="18" charset="0"/>
                <a:ea typeface="Kozuka Gothic Pro L"/>
                <a:cs typeface="Kozuka Gothic Pro L"/>
              </a:rPr>
              <a:t>Summary</a:t>
            </a:r>
            <a:endParaRPr lang="en-US" sz="2000" dirty="0">
              <a:solidFill>
                <a:schemeClr val="bg1"/>
              </a:solidFill>
              <a:latin typeface="Book Antiqua" pitchFamily="18" charset="0"/>
              <a:ea typeface="Kozuka Gothic Pro L"/>
              <a:cs typeface="Kozuka Gothic Pro 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0" y="1828800"/>
            <a:ext cx="7239000" cy="3028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r>
              <a:rPr lang="en-US" dirty="0" smtClean="0">
                <a:latin typeface="Book Antiqua" pitchFamily="18" charset="0"/>
                <a:ea typeface="Kozuka Gothic Pro L"/>
              </a:rPr>
              <a:t>Evolution of Web Technology</a:t>
            </a:r>
          </a:p>
          <a:p>
            <a:pPr marL="228600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en-US" dirty="0" smtClean="0">
              <a:latin typeface="Book Antiqua" pitchFamily="18" charset="0"/>
              <a:ea typeface="Kozuka Gothic Pro L"/>
            </a:endParaRPr>
          </a:p>
          <a:p>
            <a:pPr marL="228600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r>
              <a:rPr lang="en-US" dirty="0" smtClean="0">
                <a:latin typeface="Book Antiqua" pitchFamily="18" charset="0"/>
                <a:ea typeface="Kozuka Gothic Pro L"/>
              </a:rPr>
              <a:t>Rich Internet Application (RIA)</a:t>
            </a:r>
          </a:p>
          <a:p>
            <a:pPr marL="228600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en-US" dirty="0" smtClean="0">
              <a:latin typeface="Book Antiqua" pitchFamily="18" charset="0"/>
              <a:ea typeface="Kozuka Gothic Pro L"/>
            </a:endParaRPr>
          </a:p>
          <a:p>
            <a:pPr marL="228600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r>
              <a:rPr lang="en-US" dirty="0" smtClean="0">
                <a:latin typeface="Book Antiqua" pitchFamily="18" charset="0"/>
                <a:ea typeface="Kozuka Gothic Pro L"/>
              </a:rPr>
              <a:t>What Is </a:t>
            </a:r>
            <a:r>
              <a:rPr lang="en-US" dirty="0" err="1" smtClean="0">
                <a:latin typeface="Book Antiqua" pitchFamily="18" charset="0"/>
                <a:ea typeface="Kozuka Gothic Pro L"/>
              </a:rPr>
              <a:t>Silverlight</a:t>
            </a:r>
            <a:r>
              <a:rPr lang="en-US" dirty="0" smtClean="0">
                <a:latin typeface="Book Antiqua" pitchFamily="18" charset="0"/>
                <a:ea typeface="Kozuka Gothic Pro L"/>
              </a:rPr>
              <a:t>?</a:t>
            </a:r>
          </a:p>
          <a:p>
            <a:pPr marL="228600" indent="-228600">
              <a:spcBef>
                <a:spcPct val="10000"/>
              </a:spcBef>
              <a:spcAft>
                <a:spcPct val="10000"/>
              </a:spcAft>
            </a:pPr>
            <a:endParaRPr lang="en-US" dirty="0" smtClean="0">
              <a:latin typeface="Book Antiqua" pitchFamily="18" charset="0"/>
              <a:ea typeface="Kozuka Gothic Pro L"/>
            </a:endParaRPr>
          </a:p>
          <a:p>
            <a:pPr marL="228600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r>
              <a:rPr lang="en-US" dirty="0" smtClean="0">
                <a:latin typeface="Book Antiqua" pitchFamily="18" charset="0"/>
                <a:ea typeface="Kozuka Gothic Pro L"/>
              </a:rPr>
              <a:t>WPF and </a:t>
            </a:r>
            <a:r>
              <a:rPr lang="en-US" dirty="0" err="1" smtClean="0">
                <a:latin typeface="Book Antiqua" pitchFamily="18" charset="0"/>
                <a:ea typeface="Kozuka Gothic Pro L"/>
              </a:rPr>
              <a:t>Silverlight</a:t>
            </a:r>
            <a:endParaRPr lang="en-US" dirty="0" smtClean="0">
              <a:latin typeface="Book Antiqua" pitchFamily="18" charset="0"/>
              <a:ea typeface="Kozuka Gothic Pro L"/>
            </a:endParaRPr>
          </a:p>
          <a:p>
            <a:pPr marL="228600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en-US" dirty="0" smtClean="0">
              <a:latin typeface="Book Antiqua" pitchFamily="18" charset="0"/>
              <a:ea typeface="Kozuka Gothic Pro L"/>
            </a:endParaRPr>
          </a:p>
          <a:p>
            <a:pPr marL="228600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r>
              <a:rPr lang="en-US" dirty="0" err="1" smtClean="0">
                <a:latin typeface="Book Antiqua" pitchFamily="18" charset="0"/>
                <a:ea typeface="Kozuka Gothic Pro L"/>
              </a:rPr>
              <a:t>Silverlight</a:t>
            </a:r>
            <a:r>
              <a:rPr lang="en-US" dirty="0" smtClean="0">
                <a:latin typeface="Book Antiqua" pitchFamily="18" charset="0"/>
                <a:ea typeface="Kozuka Gothic Pro L"/>
              </a:rPr>
              <a:t> Architecture</a:t>
            </a:r>
            <a:endParaRPr lang="en-US" dirty="0">
              <a:latin typeface="Book Antiqua" pitchFamily="18" charset="0"/>
              <a:ea typeface="Kozuka Gothic Pro 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0" y="687388"/>
            <a:ext cx="9144000" cy="6170612"/>
          </a:xfrm>
          <a:prstGeom prst="rect">
            <a:avLst/>
          </a:prstGeom>
          <a:solidFill>
            <a:srgbClr val="FFFFFF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5540" name="Picture 11" descr="Cybage logo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72338" y="190500"/>
            <a:ext cx="163988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464502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0825" y="464502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5543" name="Rectangle 3"/>
          <p:cNvSpPr>
            <a:spLocks noChangeArrowheads="1"/>
          </p:cNvSpPr>
          <p:nvPr/>
        </p:nvSpPr>
        <p:spPr bwMode="auto">
          <a:xfrm>
            <a:off x="1676400" y="5137150"/>
            <a:ext cx="5395913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000">
                <a:solidFill>
                  <a:schemeClr val="bg1"/>
                </a:solidFill>
                <a:latin typeface="Kozuka Gothic Pro L" pitchFamily="34" charset="-128"/>
                <a:ea typeface="Kozuka Gothic Pro L" pitchFamily="34" charset="-128"/>
              </a:rPr>
              <a:t>Thank You!</a:t>
            </a:r>
          </a:p>
        </p:txBody>
      </p:sp>
      <p:sp>
        <p:nvSpPr>
          <p:cNvPr id="65544" name="Rectangle 2"/>
          <p:cNvSpPr>
            <a:spLocks noChangeArrowheads="1"/>
          </p:cNvSpPr>
          <p:nvPr/>
        </p:nvSpPr>
        <p:spPr bwMode="auto">
          <a:xfrm>
            <a:off x="133350" y="228600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800" b="1">
                <a:solidFill>
                  <a:srgbClr val="0075B0"/>
                </a:solidFill>
                <a:latin typeface="Kozuka Gothic Pro R" pitchFamily="34" charset="-128"/>
                <a:ea typeface="Kozuka Gothic Pro R" pitchFamily="34" charset="-128"/>
              </a:rPr>
              <a:t>www.cybage.com</a:t>
            </a:r>
          </a:p>
        </p:txBody>
      </p:sp>
      <p:sp>
        <p:nvSpPr>
          <p:cNvPr id="13" name="Footer Placeholder 3"/>
          <p:cNvSpPr txBox="1">
            <a:spLocks noGrp="1"/>
          </p:cNvSpPr>
          <p:nvPr/>
        </p:nvSpPr>
        <p:spPr bwMode="auto">
          <a:xfrm>
            <a:off x="5781675" y="6497638"/>
            <a:ext cx="32194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50" dirty="0">
                <a:solidFill>
                  <a:schemeClr val="bg1">
                    <a:lumMod val="50000"/>
                  </a:schemeClr>
                </a:solidFill>
                <a:latin typeface="Kozuka Gothic Pro M" pitchFamily="34" charset="-128"/>
              </a:rPr>
              <a:t> Copyright © 2009. Cybage Software Pvt. Ltd. All Rights Reserved. Cybage Confidential.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11" descr="Cybage logo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72338" y="190500"/>
            <a:ext cx="163988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1905000" y="1905000"/>
            <a:ext cx="5395913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000">
                <a:solidFill>
                  <a:schemeClr val="bg1"/>
                </a:solidFill>
                <a:latin typeface="Kozuka Gothic Pro L"/>
                <a:ea typeface="Kozuka Gothic Pro L"/>
                <a:cs typeface="Kozuka Gothic Pro L"/>
              </a:rPr>
              <a:t>...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600200" y="1752600"/>
            <a:ext cx="6811963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r>
              <a:rPr lang="en-US" sz="1600" dirty="0" smtClean="0">
                <a:latin typeface="Book Antiqua" pitchFamily="18" charset="0"/>
                <a:ea typeface="Kozuka Gothic Pro L"/>
              </a:rPr>
              <a:t>Evolution of Web Technology</a:t>
            </a:r>
          </a:p>
          <a:p>
            <a:pPr marL="228600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r>
              <a:rPr lang="en-US" sz="1600" dirty="0" smtClean="0">
                <a:latin typeface="Book Antiqua" pitchFamily="18" charset="0"/>
                <a:ea typeface="Kozuka Gothic Pro L"/>
              </a:rPr>
              <a:t>Rich Internet Application (RIA)</a:t>
            </a:r>
          </a:p>
          <a:p>
            <a:pPr marL="228600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r>
              <a:rPr lang="en-US" sz="1600" dirty="0" smtClean="0">
                <a:latin typeface="Book Antiqua" pitchFamily="18" charset="0"/>
                <a:ea typeface="Kozuka Gothic Pro L"/>
              </a:rPr>
              <a:t>What Is </a:t>
            </a:r>
            <a:r>
              <a:rPr lang="en-US" sz="1600" dirty="0" err="1" smtClean="0">
                <a:latin typeface="Book Antiqua" pitchFamily="18" charset="0"/>
                <a:ea typeface="Kozuka Gothic Pro L"/>
              </a:rPr>
              <a:t>Silverlight</a:t>
            </a:r>
            <a:r>
              <a:rPr lang="en-US" sz="1600" dirty="0" smtClean="0">
                <a:latin typeface="Book Antiqua" pitchFamily="18" charset="0"/>
                <a:ea typeface="Kozuka Gothic Pro L"/>
              </a:rPr>
              <a:t>?</a:t>
            </a:r>
          </a:p>
          <a:p>
            <a:pPr marL="228600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r>
              <a:rPr lang="en-US" sz="1600" dirty="0" smtClean="0">
                <a:latin typeface="Book Antiqua" pitchFamily="18" charset="0"/>
                <a:ea typeface="Kozuka Gothic Pro L"/>
              </a:rPr>
              <a:t>WPF and </a:t>
            </a:r>
            <a:r>
              <a:rPr lang="en-US" sz="1600" dirty="0" err="1" smtClean="0">
                <a:latin typeface="Book Antiqua" pitchFamily="18" charset="0"/>
                <a:ea typeface="Kozuka Gothic Pro L"/>
              </a:rPr>
              <a:t>Silverlight</a:t>
            </a:r>
            <a:endParaRPr lang="en-US" sz="1600" dirty="0" smtClean="0">
              <a:latin typeface="Book Antiqua" pitchFamily="18" charset="0"/>
              <a:ea typeface="Kozuka Gothic Pro L"/>
            </a:endParaRPr>
          </a:p>
          <a:p>
            <a:pPr marL="228600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r>
              <a:rPr lang="en-US" sz="1600" dirty="0" smtClean="0">
                <a:latin typeface="Book Antiqua" pitchFamily="18" charset="0"/>
                <a:ea typeface="Kozuka Gothic Pro L"/>
              </a:rPr>
              <a:t>Silverlight Architecture</a:t>
            </a:r>
            <a:endParaRPr lang="en-US" sz="1600" dirty="0">
              <a:latin typeface="Book Antiqua" pitchFamily="18" charset="0"/>
              <a:ea typeface="Kozuka Gothic Pro L"/>
            </a:endParaRPr>
          </a:p>
        </p:txBody>
      </p:sp>
      <p:sp>
        <p:nvSpPr>
          <p:cNvPr id="24582" name="Rectangle 2"/>
          <p:cNvSpPr>
            <a:spLocks noChangeArrowheads="1"/>
          </p:cNvSpPr>
          <p:nvPr/>
        </p:nvSpPr>
        <p:spPr bwMode="auto">
          <a:xfrm>
            <a:off x="133350" y="228600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150000"/>
              </a:lnSpc>
            </a:pPr>
            <a:r>
              <a:rPr lang="en-US" sz="800" b="1">
                <a:solidFill>
                  <a:srgbClr val="0075B0"/>
                </a:solidFill>
                <a:latin typeface="Kozuka Gothic Pro R"/>
                <a:ea typeface="Kozuka Gothic Pro R"/>
                <a:cs typeface="Kozuka Gothic Pro R"/>
              </a:rPr>
              <a:t>www.cybage.com</a:t>
            </a:r>
          </a:p>
        </p:txBody>
      </p:sp>
      <p:sp>
        <p:nvSpPr>
          <p:cNvPr id="15" name="Footer Placeholder 3"/>
          <p:cNvSpPr txBox="1">
            <a:spLocks noGrp="1"/>
          </p:cNvSpPr>
          <p:nvPr/>
        </p:nvSpPr>
        <p:spPr bwMode="auto">
          <a:xfrm>
            <a:off x="5781675" y="6497638"/>
            <a:ext cx="32194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50" dirty="0">
                <a:solidFill>
                  <a:schemeClr val="bg1">
                    <a:lumMod val="50000"/>
                  </a:schemeClr>
                </a:solidFill>
                <a:latin typeface="Kozuka Gothic Pro M" pitchFamily="34" charset="-128"/>
              </a:rPr>
              <a:t> Copyright © 2009. Cybage Software Pvt. Ltd. All Rights Reserved. Cybage Confidential.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586" name="Rectangle 3"/>
          <p:cNvSpPr>
            <a:spLocks noChangeArrowheads="1"/>
          </p:cNvSpPr>
          <p:nvPr/>
        </p:nvSpPr>
        <p:spPr bwMode="auto">
          <a:xfrm>
            <a:off x="1600200" y="831850"/>
            <a:ext cx="67056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500" dirty="0" smtClean="0">
                <a:solidFill>
                  <a:schemeClr val="bg1"/>
                </a:solidFill>
                <a:latin typeface="Book Antiqua" pitchFamily="18" charset="0"/>
                <a:ea typeface="Kozuka Gothic Pro L"/>
                <a:cs typeface="Kozuka Gothic Pro L"/>
              </a:rPr>
              <a:t>Agenda</a:t>
            </a:r>
            <a:endParaRPr lang="en-US" sz="2000" dirty="0">
              <a:solidFill>
                <a:schemeClr val="bg1"/>
              </a:solidFill>
              <a:latin typeface="Book Antiqua" pitchFamily="18" charset="0"/>
              <a:ea typeface="Kozuka Gothic Pro L"/>
              <a:cs typeface="Kozuka Gothic Pro 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11" descr="Cybage logo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72338" y="190500"/>
            <a:ext cx="163988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1905000" y="1905000"/>
            <a:ext cx="5395913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000">
                <a:solidFill>
                  <a:schemeClr val="bg1"/>
                </a:solidFill>
                <a:latin typeface="Kozuka Gothic Pro L"/>
                <a:ea typeface="Kozuka Gothic Pro L"/>
                <a:cs typeface="Kozuka Gothic Pro L"/>
              </a:rPr>
              <a:t>...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600200" y="1752600"/>
            <a:ext cx="6811963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r>
              <a:rPr lang="en-US" sz="1600" dirty="0" smtClean="0">
                <a:latin typeface="Book Antiqua" pitchFamily="18" charset="0"/>
                <a:ea typeface="Kozuka Gothic Pro L"/>
              </a:rPr>
              <a:t>Technology</a:t>
            </a:r>
          </a:p>
          <a:p>
            <a:pPr marL="228600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en-US" sz="1600" dirty="0" smtClean="0">
              <a:latin typeface="Book Antiqua" pitchFamily="18" charset="0"/>
              <a:ea typeface="Kozuka Gothic Pro L"/>
            </a:endParaRPr>
          </a:p>
          <a:p>
            <a:pPr marL="685800" lvl="1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r>
              <a:rPr lang="en-US" sz="1600" dirty="0" smtClean="0">
                <a:latin typeface="Book Antiqua" pitchFamily="18" charset="0"/>
                <a:ea typeface="Kozuka Gothic Pro L"/>
              </a:rPr>
              <a:t>HTML</a:t>
            </a:r>
          </a:p>
          <a:p>
            <a:pPr marL="685800" lvl="1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en-US" sz="1600" dirty="0" smtClean="0">
              <a:latin typeface="Book Antiqua" pitchFamily="18" charset="0"/>
              <a:ea typeface="Kozuka Gothic Pro L"/>
            </a:endParaRPr>
          </a:p>
          <a:p>
            <a:pPr marL="685800" lvl="1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r>
              <a:rPr lang="en-US" sz="1600" dirty="0" smtClean="0">
                <a:latin typeface="Book Antiqua" pitchFamily="18" charset="0"/>
                <a:ea typeface="Kozuka Gothic Pro L"/>
              </a:rPr>
              <a:t>ASP</a:t>
            </a:r>
          </a:p>
          <a:p>
            <a:pPr marL="685800" lvl="1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en-US" sz="1600" dirty="0" smtClean="0">
              <a:latin typeface="Book Antiqua" pitchFamily="18" charset="0"/>
              <a:ea typeface="Kozuka Gothic Pro L"/>
            </a:endParaRPr>
          </a:p>
          <a:p>
            <a:pPr marL="685800" lvl="1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r>
              <a:rPr lang="en-US" sz="1600" dirty="0" smtClean="0">
                <a:latin typeface="Book Antiqua" pitchFamily="18" charset="0"/>
                <a:ea typeface="Kozuka Gothic Pro L"/>
              </a:rPr>
              <a:t>ASP.NET (2.0,  3.0, 3.5, 4.0)</a:t>
            </a:r>
          </a:p>
          <a:p>
            <a:pPr marL="685800" lvl="1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en-US" sz="1600" dirty="0" smtClean="0">
              <a:latin typeface="Book Antiqua" pitchFamily="18" charset="0"/>
              <a:ea typeface="Kozuka Gothic Pro L"/>
            </a:endParaRPr>
          </a:p>
          <a:p>
            <a:pPr marL="685800" lvl="1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r>
              <a:rPr lang="en-US" sz="1600" dirty="0" smtClean="0">
                <a:latin typeface="Book Antiqua" pitchFamily="18" charset="0"/>
                <a:ea typeface="Kozuka Gothic Pro L"/>
              </a:rPr>
              <a:t>AJAX</a:t>
            </a:r>
          </a:p>
          <a:p>
            <a:pPr marL="685800" lvl="1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en-US" sz="1600" dirty="0" smtClean="0">
              <a:latin typeface="Book Antiqua" pitchFamily="18" charset="0"/>
              <a:ea typeface="Kozuka Gothic Pro L"/>
            </a:endParaRPr>
          </a:p>
          <a:p>
            <a:pPr marL="685800" lvl="1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r>
              <a:rPr lang="en-US" sz="1600" dirty="0" smtClean="0">
                <a:latin typeface="Book Antiqua" pitchFamily="18" charset="0"/>
                <a:ea typeface="Kozuka Gothic Pro L"/>
              </a:rPr>
              <a:t>Silverlight  (1.0, 2.0, 3.0,4.0)</a:t>
            </a:r>
          </a:p>
          <a:p>
            <a:pPr marL="685800" lvl="1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en-US" sz="1600" dirty="0" smtClean="0">
              <a:latin typeface="Book Antiqua" pitchFamily="18" charset="0"/>
              <a:ea typeface="Kozuka Gothic Pro L"/>
            </a:endParaRPr>
          </a:p>
        </p:txBody>
      </p:sp>
      <p:sp>
        <p:nvSpPr>
          <p:cNvPr id="24582" name="Rectangle 2"/>
          <p:cNvSpPr>
            <a:spLocks noChangeArrowheads="1"/>
          </p:cNvSpPr>
          <p:nvPr/>
        </p:nvSpPr>
        <p:spPr bwMode="auto">
          <a:xfrm>
            <a:off x="133350" y="228600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150000"/>
              </a:lnSpc>
            </a:pPr>
            <a:r>
              <a:rPr lang="en-US" sz="800" b="1">
                <a:solidFill>
                  <a:srgbClr val="0075B0"/>
                </a:solidFill>
                <a:latin typeface="Kozuka Gothic Pro R"/>
                <a:ea typeface="Kozuka Gothic Pro R"/>
                <a:cs typeface="Kozuka Gothic Pro R"/>
              </a:rPr>
              <a:t>www.cybage.com</a:t>
            </a:r>
          </a:p>
        </p:txBody>
      </p:sp>
      <p:sp>
        <p:nvSpPr>
          <p:cNvPr id="15" name="Footer Placeholder 3"/>
          <p:cNvSpPr txBox="1">
            <a:spLocks noGrp="1"/>
          </p:cNvSpPr>
          <p:nvPr/>
        </p:nvSpPr>
        <p:spPr bwMode="auto">
          <a:xfrm>
            <a:off x="5781675" y="6497638"/>
            <a:ext cx="32194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50" dirty="0">
                <a:solidFill>
                  <a:schemeClr val="bg1">
                    <a:lumMod val="50000"/>
                  </a:schemeClr>
                </a:solidFill>
                <a:latin typeface="Kozuka Gothic Pro M" pitchFamily="34" charset="-128"/>
              </a:rPr>
              <a:t> Copyright © 2009. Cybage Software Pvt. Ltd. All Rights Reserved. Cybage Confidential.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586" name="Rectangle 3"/>
          <p:cNvSpPr>
            <a:spLocks noChangeArrowheads="1"/>
          </p:cNvSpPr>
          <p:nvPr/>
        </p:nvSpPr>
        <p:spPr bwMode="auto">
          <a:xfrm>
            <a:off x="1600200" y="831850"/>
            <a:ext cx="670560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500" dirty="0" smtClean="0">
                <a:solidFill>
                  <a:schemeClr val="bg1"/>
                </a:solidFill>
                <a:latin typeface="Book Antiqua" pitchFamily="18" charset="0"/>
                <a:ea typeface="Kozuka Gothic Pro L"/>
                <a:cs typeface="Kozuka Gothic Pro L"/>
              </a:rPr>
              <a:t>Evolution of Web Technology</a:t>
            </a:r>
            <a:endParaRPr lang="en-US" sz="2000" dirty="0">
              <a:solidFill>
                <a:schemeClr val="bg1"/>
              </a:solidFill>
              <a:latin typeface="Book Antiqua" pitchFamily="18" charset="0"/>
              <a:ea typeface="Kozuka Gothic Pro L"/>
              <a:cs typeface="Kozuka Gothic Pro 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 descr="Cybage logo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72338" y="190500"/>
            <a:ext cx="163988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905000" y="1905000"/>
            <a:ext cx="5395913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000">
                <a:solidFill>
                  <a:schemeClr val="bg1"/>
                </a:solidFill>
                <a:latin typeface="Kozuka Gothic Pro L"/>
                <a:ea typeface="Kozuka Gothic Pro L"/>
                <a:cs typeface="Kozuka Gothic Pro L"/>
              </a:rPr>
              <a:t>...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00200" y="1752600"/>
            <a:ext cx="6811963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r>
              <a:rPr lang="en-US" sz="1600" dirty="0" smtClean="0">
                <a:latin typeface="Book Antiqua" pitchFamily="18" charset="0"/>
                <a:ea typeface="Kozuka Gothic Pro L"/>
              </a:rPr>
              <a:t>Rich Internet Applications (RIA) are web applications that have some characteristics of Desktop Applications.</a:t>
            </a:r>
          </a:p>
          <a:p>
            <a:pPr marL="228600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en-US" sz="1600" dirty="0" smtClean="0">
              <a:latin typeface="Book Antiqua" pitchFamily="18" charset="0"/>
              <a:ea typeface="Kozuka Gothic Pro L"/>
            </a:endParaRPr>
          </a:p>
          <a:p>
            <a:pPr marL="228600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r>
              <a:rPr lang="en-US" sz="1600" dirty="0" smtClean="0">
                <a:latin typeface="Book Antiqua" pitchFamily="18" charset="0"/>
                <a:ea typeface="Kozuka Gothic Pro L"/>
              </a:rPr>
              <a:t>RIA’s work in a Sandbox environment. Sandbox typically provides a tightly-controlled set of resources for guest programs to run in.</a:t>
            </a:r>
          </a:p>
          <a:p>
            <a:pPr marL="228600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en-US" sz="1600" dirty="0" smtClean="0">
              <a:latin typeface="Book Antiqua" pitchFamily="18" charset="0"/>
              <a:ea typeface="Kozuka Gothic Pro L"/>
            </a:endParaRPr>
          </a:p>
          <a:p>
            <a:pPr marL="228600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r>
              <a:rPr lang="en-US" sz="1600" dirty="0" smtClean="0">
                <a:latin typeface="Book Antiqua" pitchFamily="18" charset="0"/>
                <a:ea typeface="Kozuka Gothic Pro L"/>
              </a:rPr>
              <a:t>RIA’s require developers to include keywords, descriptions, HTML tags and content for search engine optimization.</a:t>
            </a:r>
          </a:p>
          <a:p>
            <a:pPr marL="228600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en-US" sz="1600" dirty="0" smtClean="0">
              <a:latin typeface="Book Antiqua" pitchFamily="18" charset="0"/>
              <a:ea typeface="Kozuka Gothic Pro L"/>
            </a:endParaRPr>
          </a:p>
          <a:p>
            <a:pPr marL="228600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r>
              <a:rPr lang="en-US" sz="1600" dirty="0" smtClean="0">
                <a:latin typeface="Book Antiqua" pitchFamily="18" charset="0"/>
                <a:ea typeface="Kozuka Gothic Pro L"/>
              </a:rPr>
              <a:t>RIA applications require a plug-in to work. </a:t>
            </a:r>
          </a:p>
          <a:p>
            <a:pPr marL="228600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en-US" sz="1600" dirty="0" smtClean="0">
              <a:latin typeface="Book Antiqua" pitchFamily="18" charset="0"/>
              <a:ea typeface="Kozuka Gothic Pro L"/>
            </a:endParaRPr>
          </a:p>
          <a:p>
            <a:pPr marL="228600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r>
              <a:rPr lang="en-US" sz="1600" dirty="0" smtClean="0">
                <a:latin typeface="Book Antiqua" pitchFamily="18" charset="0"/>
                <a:ea typeface="Kozuka Gothic Pro L"/>
              </a:rPr>
              <a:t>RIA technologies out there:</a:t>
            </a:r>
          </a:p>
          <a:p>
            <a:pPr marL="685800" lvl="1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r>
              <a:rPr lang="en-US" sz="1600" dirty="0" smtClean="0">
                <a:latin typeface="Book Antiqua" pitchFamily="18" charset="0"/>
                <a:ea typeface="Kozuka Gothic Pro L"/>
              </a:rPr>
              <a:t>Flash, Flex, </a:t>
            </a:r>
            <a:r>
              <a:rPr lang="en-US" sz="1600" dirty="0" err="1" smtClean="0">
                <a:latin typeface="Book Antiqua" pitchFamily="18" charset="0"/>
                <a:ea typeface="Kozuka Gothic Pro L"/>
              </a:rPr>
              <a:t>JavaFX</a:t>
            </a:r>
            <a:r>
              <a:rPr lang="en-US" sz="1600" dirty="0" smtClean="0">
                <a:latin typeface="Book Antiqua" pitchFamily="18" charset="0"/>
                <a:ea typeface="Kozuka Gothic Pro L"/>
              </a:rPr>
              <a:t>, Silverlight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33350" y="228600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150000"/>
              </a:lnSpc>
            </a:pPr>
            <a:r>
              <a:rPr lang="en-US" sz="800" b="1">
                <a:solidFill>
                  <a:srgbClr val="0075B0"/>
                </a:solidFill>
                <a:latin typeface="Kozuka Gothic Pro R"/>
                <a:ea typeface="Kozuka Gothic Pro R"/>
                <a:cs typeface="Kozuka Gothic Pro R"/>
              </a:rPr>
              <a:t>www.cybage.com</a:t>
            </a:r>
          </a:p>
        </p:txBody>
      </p:sp>
      <p:sp>
        <p:nvSpPr>
          <p:cNvPr id="6" name="Footer Placeholder 3"/>
          <p:cNvSpPr txBox="1">
            <a:spLocks noGrp="1"/>
          </p:cNvSpPr>
          <p:nvPr/>
        </p:nvSpPr>
        <p:spPr bwMode="auto">
          <a:xfrm>
            <a:off x="5781675" y="6497638"/>
            <a:ext cx="32194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50" dirty="0">
                <a:solidFill>
                  <a:schemeClr val="bg1">
                    <a:lumMod val="50000"/>
                  </a:schemeClr>
                </a:solidFill>
                <a:latin typeface="Kozuka Gothic Pro M" pitchFamily="34" charset="-128"/>
              </a:rPr>
              <a:t> Copyright © 2009. Cybage Software Pvt. Ltd. All Rights Reserved. Cybage Confidential.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600200" y="831850"/>
            <a:ext cx="670560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500" dirty="0" smtClean="0">
                <a:solidFill>
                  <a:schemeClr val="bg1"/>
                </a:solidFill>
                <a:latin typeface="Book Antiqua" pitchFamily="18" charset="0"/>
                <a:ea typeface="Kozuka Gothic Pro L"/>
                <a:cs typeface="Kozuka Gothic Pro L"/>
              </a:rPr>
              <a:t>Rich Internet Application (RIA)</a:t>
            </a:r>
            <a:endParaRPr lang="en-US" sz="2000" dirty="0">
              <a:solidFill>
                <a:schemeClr val="bg1"/>
              </a:solidFill>
              <a:latin typeface="Book Antiqua" pitchFamily="18" charset="0"/>
              <a:ea typeface="Kozuka Gothic Pro L"/>
              <a:cs typeface="Kozuka Gothic Pro 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11" descr="Cybage logo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72338" y="190500"/>
            <a:ext cx="163988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1905000" y="1905000"/>
            <a:ext cx="5395913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000">
                <a:solidFill>
                  <a:schemeClr val="bg1"/>
                </a:solidFill>
                <a:latin typeface="Kozuka Gothic Pro L"/>
                <a:ea typeface="Kozuka Gothic Pro L"/>
                <a:cs typeface="Kozuka Gothic Pro L"/>
              </a:rPr>
              <a:t>...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600200" y="1752600"/>
            <a:ext cx="6811963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r>
              <a:rPr lang="en-US" sz="1600" dirty="0" smtClean="0">
                <a:latin typeface="Book Antiqua" pitchFamily="18" charset="0"/>
                <a:ea typeface="Kozuka Gothic Pro L"/>
              </a:rPr>
              <a:t>Browser plug-in for building RIA’s.</a:t>
            </a:r>
          </a:p>
          <a:p>
            <a:pPr marL="685800" lvl="1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r>
              <a:rPr lang="en-US" sz="1600" dirty="0" smtClean="0">
                <a:latin typeface="Book Antiqua" pitchFamily="18" charset="0"/>
                <a:ea typeface="Kozuka Gothic Pro L"/>
              </a:rPr>
              <a:t>Vector graphics with transform and animation</a:t>
            </a:r>
          </a:p>
          <a:p>
            <a:pPr marL="685800" lvl="1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r>
              <a:rPr lang="en-US" sz="1600" dirty="0" smtClean="0">
                <a:latin typeface="Book Antiqua" pitchFamily="18" charset="0"/>
                <a:ea typeface="Kozuka Gothic Pro L"/>
              </a:rPr>
              <a:t>HD Videos</a:t>
            </a:r>
          </a:p>
          <a:p>
            <a:pPr marL="685800" lvl="1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r>
              <a:rPr lang="en-US" sz="1600" dirty="0" smtClean="0">
                <a:latin typeface="Book Antiqua" pitchFamily="18" charset="0"/>
                <a:ea typeface="Kozuka Gothic Pro L"/>
              </a:rPr>
              <a:t>HTML Integration</a:t>
            </a:r>
          </a:p>
          <a:p>
            <a:pPr marL="685800" lvl="1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en-US" sz="1600" dirty="0" smtClean="0">
              <a:latin typeface="Book Antiqua" pitchFamily="18" charset="0"/>
              <a:ea typeface="Kozuka Gothic Pro L"/>
            </a:endParaRPr>
          </a:p>
          <a:p>
            <a:pPr marL="228600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r>
              <a:rPr lang="en-US" sz="1600" dirty="0" smtClean="0">
                <a:latin typeface="Book Antiqua" pitchFamily="18" charset="0"/>
                <a:ea typeface="Kozuka Gothic Pro L"/>
              </a:rPr>
              <a:t>.NET Programming Model</a:t>
            </a:r>
          </a:p>
          <a:p>
            <a:pPr marL="685800" lvl="1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r>
              <a:rPr lang="en-US" sz="1600" dirty="0" smtClean="0">
                <a:latin typeface="Book Antiqua" pitchFamily="18" charset="0"/>
                <a:ea typeface="Kozuka Gothic Pro L"/>
              </a:rPr>
              <a:t>.NET based  (Write in C# or VB.NET)</a:t>
            </a:r>
          </a:p>
          <a:p>
            <a:pPr marL="685800" lvl="1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r>
              <a:rPr lang="en-US" sz="1600" dirty="0" smtClean="0">
                <a:latin typeface="Book Antiqua" pitchFamily="18" charset="0"/>
                <a:ea typeface="Kozuka Gothic Pro L"/>
              </a:rPr>
              <a:t>JavaScript Support</a:t>
            </a:r>
          </a:p>
          <a:p>
            <a:pPr marL="685800" lvl="1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en-US" sz="1600" dirty="0" smtClean="0">
              <a:latin typeface="Book Antiqua" pitchFamily="18" charset="0"/>
              <a:ea typeface="Kozuka Gothic Pro L"/>
            </a:endParaRPr>
          </a:p>
          <a:p>
            <a:pPr marL="228600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r>
              <a:rPr lang="en-US" sz="1600" dirty="0" smtClean="0">
                <a:latin typeface="Book Antiqua" pitchFamily="18" charset="0"/>
                <a:ea typeface="Kozuka Gothic Pro L"/>
              </a:rPr>
              <a:t>Multi Platform</a:t>
            </a:r>
          </a:p>
          <a:p>
            <a:pPr marL="685800" lvl="1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en-US" sz="1600" dirty="0" smtClean="0">
              <a:latin typeface="Book Antiqua" pitchFamily="18" charset="0"/>
              <a:ea typeface="Kozuka Gothic Pro L"/>
            </a:endParaRPr>
          </a:p>
          <a:p>
            <a:pPr marL="228600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r>
              <a:rPr lang="en-US" sz="1600" dirty="0" smtClean="0">
                <a:latin typeface="Book Antiqua" pitchFamily="18" charset="0"/>
                <a:ea typeface="Kozuka Gothic Pro L"/>
              </a:rPr>
              <a:t>Multi Browser</a:t>
            </a:r>
          </a:p>
          <a:p>
            <a:pPr marL="685800" lvl="1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en-US" sz="1600" dirty="0" smtClean="0">
              <a:latin typeface="Book Antiqua" pitchFamily="18" charset="0"/>
              <a:ea typeface="Kozuka Gothic Pro L"/>
            </a:endParaRPr>
          </a:p>
          <a:p>
            <a:pPr marL="228600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en-US" sz="1600" dirty="0" smtClean="0">
              <a:latin typeface="Book Antiqua" pitchFamily="18" charset="0"/>
              <a:ea typeface="Kozuka Gothic Pro L"/>
            </a:endParaRPr>
          </a:p>
        </p:txBody>
      </p:sp>
      <p:sp>
        <p:nvSpPr>
          <p:cNvPr id="24582" name="Rectangle 2"/>
          <p:cNvSpPr>
            <a:spLocks noChangeArrowheads="1"/>
          </p:cNvSpPr>
          <p:nvPr/>
        </p:nvSpPr>
        <p:spPr bwMode="auto">
          <a:xfrm>
            <a:off x="133350" y="228600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150000"/>
              </a:lnSpc>
            </a:pPr>
            <a:r>
              <a:rPr lang="en-US" sz="800" b="1">
                <a:solidFill>
                  <a:srgbClr val="0075B0"/>
                </a:solidFill>
                <a:latin typeface="Kozuka Gothic Pro R"/>
                <a:ea typeface="Kozuka Gothic Pro R"/>
                <a:cs typeface="Kozuka Gothic Pro R"/>
              </a:rPr>
              <a:t>www.cybage.com</a:t>
            </a:r>
          </a:p>
        </p:txBody>
      </p:sp>
      <p:sp>
        <p:nvSpPr>
          <p:cNvPr id="15" name="Footer Placeholder 3"/>
          <p:cNvSpPr txBox="1">
            <a:spLocks noGrp="1"/>
          </p:cNvSpPr>
          <p:nvPr/>
        </p:nvSpPr>
        <p:spPr bwMode="auto">
          <a:xfrm>
            <a:off x="5781675" y="6497638"/>
            <a:ext cx="32194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50" dirty="0">
                <a:solidFill>
                  <a:schemeClr val="bg1">
                    <a:lumMod val="50000"/>
                  </a:schemeClr>
                </a:solidFill>
                <a:latin typeface="Kozuka Gothic Pro M" pitchFamily="34" charset="-128"/>
              </a:rPr>
              <a:t> Copyright © 2009. Cybage Software Pvt. Ltd. All Rights Reserved. Cybage Confidential.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586" name="Rectangle 3"/>
          <p:cNvSpPr>
            <a:spLocks noChangeArrowheads="1"/>
          </p:cNvSpPr>
          <p:nvPr/>
        </p:nvSpPr>
        <p:spPr bwMode="auto">
          <a:xfrm>
            <a:off x="1600200" y="831850"/>
            <a:ext cx="670560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500" dirty="0" smtClean="0">
                <a:solidFill>
                  <a:schemeClr val="bg1"/>
                </a:solidFill>
                <a:latin typeface="Book Antiqua" pitchFamily="18" charset="0"/>
                <a:ea typeface="Kozuka Gothic Pro L"/>
                <a:cs typeface="Kozuka Gothic Pro L"/>
              </a:rPr>
              <a:t>What Is Silverlight?</a:t>
            </a:r>
            <a:endParaRPr lang="en-US" sz="2000" dirty="0">
              <a:solidFill>
                <a:schemeClr val="bg1"/>
              </a:solidFill>
              <a:latin typeface="Book Antiqua" pitchFamily="18" charset="0"/>
              <a:ea typeface="Kozuka Gothic Pro L"/>
              <a:cs typeface="Kozuka Gothic Pro 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 descr="Cybage logo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72338" y="190500"/>
            <a:ext cx="163988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05000" y="1905000"/>
            <a:ext cx="5395913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000">
                <a:solidFill>
                  <a:schemeClr val="bg1"/>
                </a:solidFill>
                <a:latin typeface="Kozuka Gothic Pro L"/>
                <a:ea typeface="Kozuka Gothic Pro L"/>
                <a:cs typeface="Kozuka Gothic Pro L"/>
              </a:rPr>
              <a:t>...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00200" y="1752600"/>
            <a:ext cx="6811963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r>
              <a:rPr lang="en-US" sz="1600" dirty="0" smtClean="0">
                <a:latin typeface="Book Antiqua" pitchFamily="18" charset="0"/>
                <a:ea typeface="Kozuka Gothic Pro L"/>
              </a:rPr>
              <a:t>Platforms and Browsers</a:t>
            </a:r>
          </a:p>
          <a:p>
            <a:pPr marL="228600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en-US" sz="1600" dirty="0" smtClean="0">
              <a:latin typeface="Book Antiqua" pitchFamily="18" charset="0"/>
              <a:ea typeface="Kozuka Gothic Pro L"/>
            </a:endParaRPr>
          </a:p>
          <a:p>
            <a:pPr marL="228600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en-US" sz="1600" dirty="0" smtClean="0">
              <a:latin typeface="Book Antiqua" pitchFamily="18" charset="0"/>
              <a:ea typeface="Kozuka Gothic Pro L"/>
            </a:endParaRPr>
          </a:p>
          <a:p>
            <a:pPr marL="685800" lvl="1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en-US" sz="1600" dirty="0" smtClean="0">
              <a:latin typeface="Book Antiqua" pitchFamily="18" charset="0"/>
              <a:ea typeface="Kozuka Gothic Pro L"/>
            </a:endParaRPr>
          </a:p>
          <a:p>
            <a:pPr marL="228600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en-US" sz="1600" dirty="0" smtClean="0">
              <a:latin typeface="Book Antiqua" pitchFamily="18" charset="0"/>
              <a:ea typeface="Kozuka Gothic Pro L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33350" y="228600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150000"/>
              </a:lnSpc>
            </a:pPr>
            <a:r>
              <a:rPr lang="en-US" sz="800" b="1">
                <a:solidFill>
                  <a:srgbClr val="0075B0"/>
                </a:solidFill>
                <a:latin typeface="Kozuka Gothic Pro R"/>
                <a:ea typeface="Kozuka Gothic Pro R"/>
                <a:cs typeface="Kozuka Gothic Pro R"/>
              </a:rPr>
              <a:t>www.cybage.com</a:t>
            </a:r>
          </a:p>
        </p:txBody>
      </p:sp>
      <p:sp>
        <p:nvSpPr>
          <p:cNvPr id="7" name="Footer Placeholder 3"/>
          <p:cNvSpPr txBox="1">
            <a:spLocks noGrp="1"/>
          </p:cNvSpPr>
          <p:nvPr/>
        </p:nvSpPr>
        <p:spPr bwMode="auto">
          <a:xfrm>
            <a:off x="5781675" y="6497638"/>
            <a:ext cx="32194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50" dirty="0">
                <a:solidFill>
                  <a:schemeClr val="bg1">
                    <a:lumMod val="50000"/>
                  </a:schemeClr>
                </a:solidFill>
                <a:latin typeface="Kozuka Gothic Pro M" pitchFamily="34" charset="-128"/>
              </a:rPr>
              <a:t> Copyright © 2009. Cybage Software Pvt. Ltd. All Rights Reserved. Cybage Confidential.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600200" y="831850"/>
            <a:ext cx="670560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500" dirty="0" smtClean="0">
                <a:solidFill>
                  <a:schemeClr val="bg1"/>
                </a:solidFill>
                <a:latin typeface="Book Antiqua" pitchFamily="18" charset="0"/>
                <a:ea typeface="Kozuka Gothic Pro L"/>
                <a:cs typeface="Kozuka Gothic Pro L"/>
              </a:rPr>
              <a:t>What Is Silverlight?</a:t>
            </a:r>
            <a:endParaRPr lang="en-US" sz="2000" dirty="0">
              <a:solidFill>
                <a:schemeClr val="bg1"/>
              </a:solidFill>
              <a:latin typeface="Book Antiqua" pitchFamily="18" charset="0"/>
              <a:ea typeface="Kozuka Gothic Pro L"/>
              <a:cs typeface="Kozuka Gothic Pro L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209800"/>
            <a:ext cx="6915150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 descr="Cybage logo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72338" y="190500"/>
            <a:ext cx="163988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05000" y="1905000"/>
            <a:ext cx="5395913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000">
                <a:solidFill>
                  <a:schemeClr val="bg1"/>
                </a:solidFill>
                <a:latin typeface="Kozuka Gothic Pro L"/>
                <a:ea typeface="Kozuka Gothic Pro L"/>
                <a:cs typeface="Kozuka Gothic Pro L"/>
              </a:rPr>
              <a:t>...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00200" y="1752600"/>
            <a:ext cx="6811963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spcBef>
                <a:spcPct val="10000"/>
              </a:spcBef>
              <a:spcAft>
                <a:spcPct val="10000"/>
              </a:spcAft>
            </a:pPr>
            <a:r>
              <a:rPr lang="en-US" sz="1600" b="1" dirty="0" smtClean="0">
                <a:latin typeface="Book Antiqua" pitchFamily="18" charset="0"/>
                <a:ea typeface="Kozuka Gothic Pro L"/>
              </a:rPr>
              <a:t>Silverlight Evolution</a:t>
            </a:r>
          </a:p>
          <a:p>
            <a:pPr marL="228600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r>
              <a:rPr lang="en-US" sz="1600" dirty="0" smtClean="0">
                <a:latin typeface="Book Antiqua" pitchFamily="18" charset="0"/>
                <a:ea typeface="Kozuka Gothic Pro L"/>
              </a:rPr>
              <a:t>Silverlight 1.0</a:t>
            </a:r>
          </a:p>
          <a:p>
            <a:pPr marL="685800" lvl="1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r>
              <a:rPr lang="en-US" sz="1600" dirty="0" smtClean="0">
                <a:latin typeface="Book Antiqua" pitchFamily="18" charset="0"/>
                <a:ea typeface="Kozuka Gothic Pro L"/>
              </a:rPr>
              <a:t>Graphic, Media and scripts</a:t>
            </a:r>
          </a:p>
          <a:p>
            <a:pPr marL="685800" lvl="1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r>
              <a:rPr lang="en-US" sz="1600" dirty="0" smtClean="0">
                <a:latin typeface="Book Antiqua" pitchFamily="18" charset="0"/>
                <a:ea typeface="Kozuka Gothic Pro L"/>
              </a:rPr>
              <a:t>Only JavaScript based programming model</a:t>
            </a:r>
          </a:p>
          <a:p>
            <a:pPr marL="685800" lvl="1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en-US" sz="1600" dirty="0" smtClean="0">
              <a:latin typeface="Book Antiqua" pitchFamily="18" charset="0"/>
              <a:ea typeface="Kozuka Gothic Pro L"/>
            </a:endParaRPr>
          </a:p>
          <a:p>
            <a:pPr marL="228600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r>
              <a:rPr lang="en-US" sz="1600" dirty="0" smtClean="0">
                <a:latin typeface="Book Antiqua" pitchFamily="18" charset="0"/>
                <a:ea typeface="Kozuka Gothic Pro L"/>
              </a:rPr>
              <a:t>Silverlight 2.0</a:t>
            </a:r>
          </a:p>
          <a:p>
            <a:pPr marL="685800" lvl="1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r>
              <a:rPr lang="en-US" sz="1600" dirty="0" smtClean="0">
                <a:latin typeface="Book Antiqua" pitchFamily="18" charset="0"/>
                <a:ea typeface="Kozuka Gothic Pro L"/>
              </a:rPr>
              <a:t>Support for .NET (C# &amp; VB)</a:t>
            </a:r>
          </a:p>
          <a:p>
            <a:pPr marL="685800" lvl="1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r>
              <a:rPr lang="en-US" sz="1600" dirty="0" smtClean="0">
                <a:latin typeface="Book Antiqua" pitchFamily="18" charset="0"/>
                <a:ea typeface="Kozuka Gothic Pro L"/>
              </a:rPr>
              <a:t>Multi Threading, Localization, Enhanced Controls etc</a:t>
            </a:r>
          </a:p>
          <a:p>
            <a:pPr marL="685800" lvl="1" indent="-228600">
              <a:spcBef>
                <a:spcPct val="10000"/>
              </a:spcBef>
              <a:spcAft>
                <a:spcPct val="10000"/>
              </a:spcAft>
            </a:pPr>
            <a:endParaRPr lang="en-US" sz="1600" dirty="0" smtClean="0">
              <a:latin typeface="Book Antiqua" pitchFamily="18" charset="0"/>
              <a:ea typeface="Kozuka Gothic Pro L"/>
            </a:endParaRPr>
          </a:p>
          <a:p>
            <a:pPr marL="228600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r>
              <a:rPr lang="en-US" sz="1600" dirty="0" smtClean="0">
                <a:latin typeface="Book Antiqua" pitchFamily="18" charset="0"/>
                <a:ea typeface="Kozuka Gothic Pro L"/>
              </a:rPr>
              <a:t>Silverlight 3.0</a:t>
            </a:r>
          </a:p>
          <a:p>
            <a:pPr marL="685800" lvl="1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r>
              <a:rPr lang="en-US" sz="1600" dirty="0" smtClean="0">
                <a:latin typeface="Book Antiqua" pitchFamily="18" charset="0"/>
                <a:ea typeface="Kozuka Gothic Pro L"/>
              </a:rPr>
              <a:t>LOB oriented enhancements</a:t>
            </a:r>
          </a:p>
          <a:p>
            <a:pPr marL="685800" lvl="1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r>
              <a:rPr lang="en-US" sz="1600" dirty="0" smtClean="0">
                <a:latin typeface="Book Antiqua" pitchFamily="18" charset="0"/>
                <a:ea typeface="Kozuka Gothic Pro L"/>
              </a:rPr>
              <a:t>Out Of Browser, Better Graphic and Animation, Enhanced Binding</a:t>
            </a:r>
          </a:p>
          <a:p>
            <a:pPr marL="685800" lvl="1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en-US" sz="1600" dirty="0" smtClean="0">
              <a:latin typeface="Book Antiqua" pitchFamily="18" charset="0"/>
              <a:ea typeface="Kozuka Gothic Pro L"/>
            </a:endParaRPr>
          </a:p>
          <a:p>
            <a:pPr marL="228600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r>
              <a:rPr lang="en-US" sz="1600" dirty="0" smtClean="0">
                <a:latin typeface="Book Antiqua" pitchFamily="18" charset="0"/>
                <a:ea typeface="Kozuka Gothic Pro L"/>
              </a:rPr>
              <a:t>Silverlight 4.0</a:t>
            </a:r>
          </a:p>
          <a:p>
            <a:pPr marL="685800" lvl="1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r>
              <a:rPr lang="en-US" sz="1600" dirty="0" smtClean="0">
                <a:latin typeface="Book Antiqua" pitchFamily="18" charset="0"/>
                <a:ea typeface="Kozuka Gothic Pro L"/>
              </a:rPr>
              <a:t>Printing, Webcam, Microphone etc</a:t>
            </a:r>
          </a:p>
          <a:p>
            <a:pPr marL="228600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en-US" sz="1600" dirty="0" smtClean="0">
              <a:latin typeface="Book Antiqua" pitchFamily="18" charset="0"/>
              <a:ea typeface="Kozuka Gothic Pro L"/>
            </a:endParaRPr>
          </a:p>
          <a:p>
            <a:pPr marL="228600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en-US" sz="1600" dirty="0" smtClean="0">
              <a:latin typeface="Book Antiqua" pitchFamily="18" charset="0"/>
              <a:ea typeface="Kozuka Gothic Pro L"/>
            </a:endParaRPr>
          </a:p>
          <a:p>
            <a:pPr marL="228600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en-US" sz="1600" dirty="0" smtClean="0">
              <a:latin typeface="Book Antiqua" pitchFamily="18" charset="0"/>
              <a:ea typeface="Kozuka Gothic Pro L"/>
            </a:endParaRPr>
          </a:p>
          <a:p>
            <a:pPr marL="228600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en-US" sz="1600" dirty="0" smtClean="0">
              <a:latin typeface="Book Antiqua" pitchFamily="18" charset="0"/>
              <a:ea typeface="Kozuka Gothic Pro L"/>
            </a:endParaRPr>
          </a:p>
          <a:p>
            <a:pPr marL="685800" lvl="1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en-US" sz="1600" dirty="0" smtClean="0">
              <a:latin typeface="Book Antiqua" pitchFamily="18" charset="0"/>
              <a:ea typeface="Kozuka Gothic Pro L"/>
            </a:endParaRPr>
          </a:p>
          <a:p>
            <a:pPr marL="228600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en-US" sz="1600" dirty="0" smtClean="0">
              <a:latin typeface="Book Antiqua" pitchFamily="18" charset="0"/>
              <a:ea typeface="Kozuka Gothic Pro L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33350" y="228600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150000"/>
              </a:lnSpc>
            </a:pPr>
            <a:r>
              <a:rPr lang="en-US" sz="800" b="1">
                <a:solidFill>
                  <a:srgbClr val="0075B0"/>
                </a:solidFill>
                <a:latin typeface="Kozuka Gothic Pro R"/>
                <a:ea typeface="Kozuka Gothic Pro R"/>
                <a:cs typeface="Kozuka Gothic Pro R"/>
              </a:rPr>
              <a:t>www.cybage.com</a:t>
            </a:r>
          </a:p>
        </p:txBody>
      </p:sp>
      <p:sp>
        <p:nvSpPr>
          <p:cNvPr id="6" name="Footer Placeholder 3"/>
          <p:cNvSpPr txBox="1">
            <a:spLocks noGrp="1"/>
          </p:cNvSpPr>
          <p:nvPr/>
        </p:nvSpPr>
        <p:spPr bwMode="auto">
          <a:xfrm>
            <a:off x="5781675" y="6497638"/>
            <a:ext cx="32194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50" dirty="0">
                <a:solidFill>
                  <a:schemeClr val="bg1">
                    <a:lumMod val="50000"/>
                  </a:schemeClr>
                </a:solidFill>
                <a:latin typeface="Kozuka Gothic Pro M" pitchFamily="34" charset="-128"/>
              </a:rPr>
              <a:t> Copyright © 2009. Cybage Software Pvt. Ltd. All Rights Reserved. Cybage Confidential.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600200" y="831850"/>
            <a:ext cx="670560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500" dirty="0" smtClean="0">
                <a:solidFill>
                  <a:schemeClr val="bg1"/>
                </a:solidFill>
                <a:latin typeface="Book Antiqua" pitchFamily="18" charset="0"/>
                <a:ea typeface="Kozuka Gothic Pro L"/>
                <a:cs typeface="Kozuka Gothic Pro L"/>
              </a:rPr>
              <a:t>What Is Silverlight?</a:t>
            </a:r>
            <a:endParaRPr lang="en-US" sz="2000" dirty="0">
              <a:solidFill>
                <a:schemeClr val="bg1"/>
              </a:solidFill>
              <a:latin typeface="Book Antiqua" pitchFamily="18" charset="0"/>
              <a:ea typeface="Kozuka Gothic Pro L"/>
              <a:cs typeface="Kozuka Gothic Pro 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11" descr="Cybage logo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72338" y="190500"/>
            <a:ext cx="163988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1905000" y="1905000"/>
            <a:ext cx="5395913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000">
                <a:solidFill>
                  <a:schemeClr val="bg1"/>
                </a:solidFill>
                <a:latin typeface="Kozuka Gothic Pro L"/>
                <a:ea typeface="Kozuka Gothic Pro L"/>
                <a:cs typeface="Kozuka Gothic Pro L"/>
              </a:rPr>
              <a:t>...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600200" y="1752600"/>
            <a:ext cx="6811963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r>
              <a:rPr lang="en-US" sz="1600" dirty="0" smtClean="0">
                <a:latin typeface="Book Antiqua" pitchFamily="18" charset="0"/>
                <a:ea typeface="Kozuka Gothic Pro L"/>
              </a:rPr>
              <a:t>Intended for different scenarios</a:t>
            </a:r>
          </a:p>
          <a:p>
            <a:pPr marL="228600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r>
              <a:rPr lang="en-US" sz="1600" dirty="0" smtClean="0">
                <a:latin typeface="Book Antiqua" pitchFamily="18" charset="0"/>
                <a:ea typeface="Kozuka Gothic Pro L"/>
              </a:rPr>
              <a:t>WPF features not in Silverlight</a:t>
            </a:r>
          </a:p>
          <a:p>
            <a:pPr marL="685800" lvl="1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r>
              <a:rPr lang="en-US" sz="1600" dirty="0" smtClean="0">
                <a:latin typeface="Book Antiqua" pitchFamily="18" charset="0"/>
                <a:ea typeface="Kozuka Gothic Pro L"/>
              </a:rPr>
              <a:t>Hardware Accelerations, Drawing Types, Flow Text</a:t>
            </a:r>
          </a:p>
          <a:p>
            <a:pPr marL="685800" lvl="1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r>
              <a:rPr lang="en-US" sz="1600" dirty="0" smtClean="0">
                <a:latin typeface="Book Antiqua" pitchFamily="18" charset="0"/>
                <a:ea typeface="Kozuka Gothic Pro L"/>
              </a:rPr>
              <a:t>Less powerful feature</a:t>
            </a:r>
          </a:p>
          <a:p>
            <a:pPr marL="1143000" lvl="2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r>
              <a:rPr lang="en-US" sz="1600" dirty="0" smtClean="0">
                <a:latin typeface="Book Antiqua" pitchFamily="18" charset="0"/>
                <a:ea typeface="Kozuka Gothic Pro L"/>
              </a:rPr>
              <a:t>Layout, Resources, Templates, Style</a:t>
            </a:r>
          </a:p>
          <a:p>
            <a:pPr marL="228600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r>
              <a:rPr lang="en-US" sz="1600" dirty="0" smtClean="0">
                <a:latin typeface="Book Antiqua" pitchFamily="18" charset="0"/>
                <a:ea typeface="Kozuka Gothic Pro L"/>
              </a:rPr>
              <a:t>Silverlight features not in WPF</a:t>
            </a:r>
          </a:p>
          <a:p>
            <a:pPr marL="685800" lvl="1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r>
              <a:rPr lang="en-US" sz="1600" dirty="0" smtClean="0">
                <a:latin typeface="Book Antiqua" pitchFamily="18" charset="0"/>
                <a:ea typeface="Kozuka Gothic Pro L"/>
              </a:rPr>
              <a:t>Browser Integrations, Video Brush, Deep Zoom</a:t>
            </a:r>
          </a:p>
          <a:p>
            <a:pPr marL="228600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en-US" sz="1600" dirty="0" smtClean="0">
              <a:latin typeface="Book Antiqua" pitchFamily="18" charset="0"/>
              <a:ea typeface="Kozuka Gothic Pro L"/>
            </a:endParaRPr>
          </a:p>
          <a:p>
            <a:pPr marL="228600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r>
              <a:rPr lang="en-US" sz="1600" dirty="0" smtClean="0">
                <a:latin typeface="Book Antiqua" pitchFamily="18" charset="0"/>
                <a:ea typeface="Kozuka Gothic Pro L"/>
              </a:rPr>
              <a:t>WPF Negatives</a:t>
            </a:r>
          </a:p>
          <a:p>
            <a:pPr marL="685800" lvl="1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r>
              <a:rPr lang="en-US" sz="1600" dirty="0" smtClean="0">
                <a:latin typeface="Book Antiqua" pitchFamily="18" charset="0"/>
                <a:ea typeface="Kozuka Gothic Pro L"/>
              </a:rPr>
              <a:t>Windows only</a:t>
            </a:r>
          </a:p>
          <a:p>
            <a:pPr marL="685800" lvl="1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r>
              <a:rPr lang="en-US" sz="1600" dirty="0" smtClean="0">
                <a:latin typeface="Book Antiqua" pitchFamily="18" charset="0"/>
                <a:ea typeface="Kozuka Gothic Pro L"/>
              </a:rPr>
              <a:t>Requires </a:t>
            </a:r>
            <a:r>
              <a:rPr lang="en-US" sz="1600" dirty="0" smtClean="0">
                <a:latin typeface="Book Antiqua" pitchFamily="18" charset="0"/>
                <a:ea typeface="Kozuka Gothic Pro L"/>
              </a:rPr>
              <a:t>50/300MB </a:t>
            </a:r>
            <a:r>
              <a:rPr lang="en-US" sz="1600" dirty="0" smtClean="0">
                <a:latin typeface="Book Antiqua" pitchFamily="18" charset="0"/>
                <a:ea typeface="Kozuka Gothic Pro L"/>
              </a:rPr>
              <a:t>of .NET 3.5 and 4.0</a:t>
            </a:r>
          </a:p>
          <a:p>
            <a:pPr marL="685800" lvl="1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en-US" sz="1600" dirty="0" smtClean="0">
              <a:latin typeface="Book Antiqua" pitchFamily="18" charset="0"/>
              <a:ea typeface="Kozuka Gothic Pro L"/>
            </a:endParaRPr>
          </a:p>
          <a:p>
            <a:pPr marL="228600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r>
              <a:rPr lang="en-US" sz="1600" dirty="0" smtClean="0">
                <a:latin typeface="Book Antiqua" pitchFamily="18" charset="0"/>
                <a:ea typeface="Kozuka Gothic Pro L"/>
              </a:rPr>
              <a:t>Silverlight Positives</a:t>
            </a:r>
          </a:p>
          <a:p>
            <a:pPr marL="685800" lvl="1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r>
              <a:rPr lang="en-US" sz="1600" dirty="0" smtClean="0">
                <a:latin typeface="Book Antiqua" pitchFamily="18" charset="0"/>
                <a:ea typeface="Kozuka Gothic Pro L"/>
              </a:rPr>
              <a:t>Available on both Windows and Mac</a:t>
            </a:r>
          </a:p>
          <a:p>
            <a:pPr marL="685800" lvl="1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r>
              <a:rPr lang="en-US" sz="1600" dirty="0" smtClean="0">
                <a:latin typeface="Book Antiqua" pitchFamily="18" charset="0"/>
                <a:ea typeface="Kozuka Gothic Pro L"/>
              </a:rPr>
              <a:t>Lightweight at 4-6 MB</a:t>
            </a:r>
          </a:p>
          <a:p>
            <a:pPr marL="228600" indent="-228600"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en-US" sz="1600" dirty="0" smtClean="0">
              <a:latin typeface="Book Antiqua" pitchFamily="18" charset="0"/>
              <a:ea typeface="Kozuka Gothic Pro L"/>
            </a:endParaRPr>
          </a:p>
        </p:txBody>
      </p:sp>
      <p:sp>
        <p:nvSpPr>
          <p:cNvPr id="24582" name="Rectangle 2"/>
          <p:cNvSpPr>
            <a:spLocks noChangeArrowheads="1"/>
          </p:cNvSpPr>
          <p:nvPr/>
        </p:nvSpPr>
        <p:spPr bwMode="auto">
          <a:xfrm>
            <a:off x="133350" y="228600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150000"/>
              </a:lnSpc>
            </a:pPr>
            <a:r>
              <a:rPr lang="en-US" sz="800" b="1">
                <a:solidFill>
                  <a:srgbClr val="0075B0"/>
                </a:solidFill>
                <a:latin typeface="Kozuka Gothic Pro R"/>
                <a:ea typeface="Kozuka Gothic Pro R"/>
                <a:cs typeface="Kozuka Gothic Pro R"/>
              </a:rPr>
              <a:t>www.cybage.com</a:t>
            </a:r>
          </a:p>
        </p:txBody>
      </p:sp>
      <p:sp>
        <p:nvSpPr>
          <p:cNvPr id="15" name="Footer Placeholder 3"/>
          <p:cNvSpPr txBox="1">
            <a:spLocks noGrp="1"/>
          </p:cNvSpPr>
          <p:nvPr/>
        </p:nvSpPr>
        <p:spPr bwMode="auto">
          <a:xfrm>
            <a:off x="5781675" y="6497638"/>
            <a:ext cx="32194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50" dirty="0">
                <a:solidFill>
                  <a:schemeClr val="bg1">
                    <a:lumMod val="50000"/>
                  </a:schemeClr>
                </a:solidFill>
                <a:latin typeface="Kozuka Gothic Pro M" pitchFamily="34" charset="-128"/>
              </a:rPr>
              <a:t> Copyright © 2009. Cybage Software Pvt. Ltd. All Rights Reserved. Cybage Confidential.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586" name="Rectangle 3"/>
          <p:cNvSpPr>
            <a:spLocks noChangeArrowheads="1"/>
          </p:cNvSpPr>
          <p:nvPr/>
        </p:nvSpPr>
        <p:spPr bwMode="auto">
          <a:xfrm>
            <a:off x="1600200" y="831850"/>
            <a:ext cx="670560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500" dirty="0" smtClean="0">
                <a:solidFill>
                  <a:schemeClr val="bg1"/>
                </a:solidFill>
                <a:latin typeface="Book Antiqua" pitchFamily="18" charset="0"/>
                <a:ea typeface="Kozuka Gothic Pro L"/>
                <a:cs typeface="Kozuka Gothic Pro L"/>
              </a:rPr>
              <a:t>Silverlight and WPF</a:t>
            </a:r>
            <a:endParaRPr lang="en-US" sz="2000" dirty="0">
              <a:solidFill>
                <a:schemeClr val="bg1"/>
              </a:solidFill>
              <a:latin typeface="Book Antiqua" pitchFamily="18" charset="0"/>
              <a:ea typeface="Kozuka Gothic Pro L"/>
              <a:cs typeface="Kozuka Gothic Pro 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11" descr="Cybage logo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72338" y="190500"/>
            <a:ext cx="163988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1905000" y="1905000"/>
            <a:ext cx="5395913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000">
                <a:solidFill>
                  <a:schemeClr val="bg1"/>
                </a:solidFill>
                <a:latin typeface="Kozuka Gothic Pro L"/>
                <a:ea typeface="Kozuka Gothic Pro L"/>
                <a:cs typeface="Kozuka Gothic Pro L"/>
              </a:rPr>
              <a:t>...</a:t>
            </a:r>
          </a:p>
        </p:txBody>
      </p:sp>
      <p:sp>
        <p:nvSpPr>
          <p:cNvPr id="24582" name="Rectangle 2"/>
          <p:cNvSpPr>
            <a:spLocks noChangeArrowheads="1"/>
          </p:cNvSpPr>
          <p:nvPr/>
        </p:nvSpPr>
        <p:spPr bwMode="auto">
          <a:xfrm>
            <a:off x="133350" y="228600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150000"/>
              </a:lnSpc>
            </a:pPr>
            <a:r>
              <a:rPr lang="en-US" sz="800" b="1">
                <a:solidFill>
                  <a:srgbClr val="0075B0"/>
                </a:solidFill>
                <a:latin typeface="Kozuka Gothic Pro R"/>
                <a:ea typeface="Kozuka Gothic Pro R"/>
                <a:cs typeface="Kozuka Gothic Pro R"/>
              </a:rPr>
              <a:t>www.cybage.com</a:t>
            </a:r>
          </a:p>
        </p:txBody>
      </p:sp>
      <p:sp>
        <p:nvSpPr>
          <p:cNvPr id="15" name="Footer Placeholder 3"/>
          <p:cNvSpPr txBox="1">
            <a:spLocks noGrp="1"/>
          </p:cNvSpPr>
          <p:nvPr/>
        </p:nvSpPr>
        <p:spPr bwMode="auto">
          <a:xfrm>
            <a:off x="5781675" y="6497638"/>
            <a:ext cx="32194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50" dirty="0">
                <a:solidFill>
                  <a:schemeClr val="bg1">
                    <a:lumMod val="50000"/>
                  </a:schemeClr>
                </a:solidFill>
                <a:latin typeface="Kozuka Gothic Pro M" pitchFamily="34" charset="-128"/>
              </a:rPr>
              <a:t> Copyright © 2009. Cybage Software Pvt. Ltd. All Rights Reserved. Cybage Confidential.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586" name="Rectangle 3"/>
          <p:cNvSpPr>
            <a:spLocks noChangeArrowheads="1"/>
          </p:cNvSpPr>
          <p:nvPr/>
        </p:nvSpPr>
        <p:spPr bwMode="auto">
          <a:xfrm>
            <a:off x="1600200" y="831850"/>
            <a:ext cx="670560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500" dirty="0" smtClean="0">
                <a:solidFill>
                  <a:schemeClr val="bg1"/>
                </a:solidFill>
                <a:latin typeface="Book Antiqua" pitchFamily="18" charset="0"/>
                <a:ea typeface="Kozuka Gothic Pro L"/>
                <a:cs typeface="Kozuka Gothic Pro L"/>
              </a:rPr>
              <a:t>Silverlight Architecture</a:t>
            </a:r>
            <a:endParaRPr lang="en-US" sz="2000" dirty="0">
              <a:solidFill>
                <a:schemeClr val="bg1"/>
              </a:solidFill>
              <a:latin typeface="Book Antiqua" pitchFamily="18" charset="0"/>
              <a:ea typeface="Kozuka Gothic Pro L"/>
              <a:cs typeface="Kozuka Gothic Pro L"/>
            </a:endParaRPr>
          </a:p>
        </p:txBody>
      </p:sp>
      <p:pic>
        <p:nvPicPr>
          <p:cNvPr id="11" name="Picture 6" descr="D:\Training\Silverlight 2\Presentations\Bb404713_SLarch_1(en-us,VS_95).png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1752601"/>
            <a:ext cx="6019800" cy="4541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636</Words>
  <Application>Microsoft Office PowerPoint</Application>
  <PresentationFormat>On-screen Show (4:3)</PresentationFormat>
  <Paragraphs>144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Dhaval Upadhyaya</dc:creator>
  <cp:lastModifiedBy>dhavalu</cp:lastModifiedBy>
  <cp:revision>126</cp:revision>
  <dcterms:created xsi:type="dcterms:W3CDTF">2006-08-16T00:00:00Z</dcterms:created>
  <dcterms:modified xsi:type="dcterms:W3CDTF">2011-03-14T05:06:39Z</dcterms:modified>
</cp:coreProperties>
</file>