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263" r:id="rId3"/>
    <p:sldId id="264" r:id="rId4"/>
    <p:sldId id="283" r:id="rId5"/>
    <p:sldId id="265" r:id="rId6"/>
    <p:sldId id="282" r:id="rId7"/>
    <p:sldId id="269" r:id="rId8"/>
    <p:sldId id="288" r:id="rId9"/>
    <p:sldId id="289" r:id="rId10"/>
    <p:sldId id="290" r:id="rId11"/>
    <p:sldId id="291" r:id="rId12"/>
    <p:sldId id="273" r:id="rId13"/>
    <p:sldId id="284" r:id="rId14"/>
    <p:sldId id="285" r:id="rId15"/>
    <p:sldId id="286" r:id="rId16"/>
    <p:sldId id="274" r:id="rId17"/>
    <p:sldId id="275" r:id="rId18"/>
    <p:sldId id="292" r:id="rId19"/>
    <p:sldId id="276" r:id="rId20"/>
    <p:sldId id="28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EEA053-E04C-4074-BC93-C726D667B538}" type="datetimeFigureOut">
              <a:rPr lang="en-US" smtClean="0"/>
              <a:pPr/>
              <a:t>3/14/2011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AF7C9-99BE-45F0-B73E-EFDECD4CCACE}" type="slidenum">
              <a:rPr lang="en-US" smtClean="0"/>
              <a:pPr/>
              <a:t>‹#›</a:t>
            </a:fld>
            <a:endParaRPr lang="en-US"/>
          </a:p>
        </p:txBody>
      </p:sp>
    </p:spTree>
    <p:extLst>
      <p:ext uri="{BB962C8B-B14F-4D97-AF65-F5344CB8AC3E}">
        <p14:creationId xmlns:p14="http://schemas.microsoft.com/office/powerpoint/2010/main" xmlns="" val="343670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msdn.microsoft.com/en-us/library/system.windows.datatemplate(v=vs.95).aspx"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msdn.microsoft.com/en-us/library/system.windows.hierarchicaldatatemplate(v=vs.95).aspx" TargetMode="External"/><Relationship Id="rId5" Type="http://schemas.openxmlformats.org/officeDocument/2006/relationships/hyperlink" Target="http://msdn.microsoft.com/en-us/library/system.windows.controls.itemscontrol(v=vs.95).aspx" TargetMode="External"/><Relationship Id="rId4" Type="http://schemas.openxmlformats.org/officeDocument/2006/relationships/hyperlink" Target="http://msdn.microsoft.com/en-us/library/system.windows.controls.controltemplate(v=vs.95).asp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0" descr="iStock_000005067904Small.jpg"/>
          <p:cNvPicPr>
            <a:picLocks noChangeAspect="1"/>
          </p:cNvPicPr>
          <p:nvPr/>
        </p:nvPicPr>
        <p:blipFill>
          <a:blip r:embed="rId3"/>
          <a:srcRect/>
          <a:stretch>
            <a:fillRect/>
          </a:stretch>
        </p:blipFill>
        <p:spPr bwMode="auto">
          <a:xfrm>
            <a:off x="0" y="696913"/>
            <a:ext cx="9144000" cy="6170612"/>
          </a:xfrm>
          <a:prstGeom prst="rect">
            <a:avLst/>
          </a:prstGeom>
          <a:noFill/>
          <a:ln w="9525">
            <a:noFill/>
            <a:miter lim="800000"/>
            <a:headEnd/>
            <a:tailEnd/>
          </a:ln>
        </p:spPr>
      </p:pic>
      <p:sp>
        <p:nvSpPr>
          <p:cNvPr id="9" name="Rectangle 8"/>
          <p:cNvSpPr/>
          <p:nvPr/>
        </p:nvSpPr>
        <p:spPr>
          <a:xfrm>
            <a:off x="0" y="464502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1520825" y="464502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4338" name="Picture 11" descr="Cybage logo1"/>
          <p:cNvPicPr>
            <a:picLocks noChangeAspect="1" noChangeArrowheads="1"/>
          </p:cNvPicPr>
          <p:nvPr/>
        </p:nvPicPr>
        <p:blipFill>
          <a:blip r:embed="rId4"/>
          <a:srcRect/>
          <a:stretch>
            <a:fillRect/>
          </a:stretch>
        </p:blipFill>
        <p:spPr bwMode="auto">
          <a:xfrm>
            <a:off x="7272338" y="190500"/>
            <a:ext cx="1639887" cy="342900"/>
          </a:xfrm>
          <a:prstGeom prst="rect">
            <a:avLst/>
          </a:prstGeom>
          <a:noFill/>
          <a:ln w="9525">
            <a:noFill/>
            <a:miter lim="800000"/>
            <a:headEnd/>
            <a:tailEnd/>
          </a:ln>
        </p:spPr>
      </p:pic>
      <p:sp>
        <p:nvSpPr>
          <p:cNvPr id="14341" name="Rectangle 3"/>
          <p:cNvSpPr>
            <a:spLocks noChangeArrowheads="1"/>
          </p:cNvSpPr>
          <p:nvPr/>
        </p:nvSpPr>
        <p:spPr bwMode="auto">
          <a:xfrm>
            <a:off x="1676400" y="4848225"/>
            <a:ext cx="6924675" cy="1446550"/>
          </a:xfrm>
          <a:prstGeom prst="rect">
            <a:avLst/>
          </a:prstGeom>
          <a:noFill/>
          <a:ln w="9525">
            <a:noFill/>
            <a:miter lim="800000"/>
            <a:headEnd/>
            <a:tailEnd/>
          </a:ln>
        </p:spPr>
        <p:txBody>
          <a:bodyPr>
            <a:spAutoFit/>
          </a:bodyPr>
          <a:lstStyle/>
          <a:p>
            <a:r>
              <a:rPr lang="en-US" sz="3200" dirty="0" smtClean="0">
                <a:solidFill>
                  <a:schemeClr val="bg1"/>
                </a:solidFill>
                <a:latin typeface="Kozuka Gothic Pro L" pitchFamily="34" charset="-128"/>
                <a:ea typeface="Kozuka Gothic Pro L" pitchFamily="34" charset="-128"/>
              </a:rPr>
              <a:t>Silverlight</a:t>
            </a:r>
          </a:p>
          <a:p>
            <a:r>
              <a:rPr lang="en-US" sz="2400" dirty="0" smtClean="0">
                <a:solidFill>
                  <a:schemeClr val="bg1"/>
                </a:solidFill>
                <a:latin typeface="Kozuka Gothic Pro L" pitchFamily="34" charset="-128"/>
                <a:ea typeface="Kozuka Gothic Pro L" pitchFamily="34" charset="-128"/>
              </a:rPr>
              <a:t>Session 2</a:t>
            </a:r>
            <a:endParaRPr lang="en-US" sz="2400" dirty="0">
              <a:solidFill>
                <a:schemeClr val="bg1"/>
              </a:solidFill>
              <a:latin typeface="Kozuka Gothic Pro L" pitchFamily="34" charset="-128"/>
              <a:ea typeface="Kozuka Gothic Pro L" pitchFamily="34" charset="-128"/>
            </a:endParaRPr>
          </a:p>
          <a:p>
            <a:endParaRPr lang="en-US" sz="3200" dirty="0">
              <a:solidFill>
                <a:schemeClr val="bg1"/>
              </a:solidFill>
              <a:latin typeface="Kozuka Gothic Pro L" pitchFamily="34" charset="-128"/>
              <a:ea typeface="Kozuka Gothic Pro L" pitchFamily="34" charset="-128"/>
            </a:endParaRPr>
          </a:p>
        </p:txBody>
      </p:sp>
      <p:sp>
        <p:nvSpPr>
          <p:cNvPr id="20"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pic>
        <p:nvPicPr>
          <p:cNvPr id="14343" name="Picture 20" descr="ExcelShore Logo.jpg"/>
          <p:cNvPicPr>
            <a:picLocks noChangeAspect="1"/>
          </p:cNvPicPr>
          <p:nvPr/>
        </p:nvPicPr>
        <p:blipFill>
          <a:blip r:embed="rId5"/>
          <a:srcRect/>
          <a:stretch>
            <a:fillRect/>
          </a:stretch>
        </p:blipFill>
        <p:spPr bwMode="auto">
          <a:xfrm>
            <a:off x="228600" y="163513"/>
            <a:ext cx="1543050" cy="35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3"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dirty="0">
                <a:solidFill>
                  <a:schemeClr val="bg1"/>
                </a:solidFill>
                <a:latin typeface="Kozuka Gothic Pro L"/>
                <a:ea typeface="Kozuka Gothic Pro L"/>
                <a:cs typeface="Kozuka Gothic Pro L"/>
              </a:rPr>
              <a:t>...</a:t>
            </a:r>
          </a:p>
        </p:txBody>
      </p:sp>
      <p:sp>
        <p:nvSpPr>
          <p:cNvPr id="4"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pPr>
            <a:endParaRPr lang="en-US" sz="2000" dirty="0" smtClean="0">
              <a:ea typeface="Kozuka Gothic Pro L"/>
            </a:endParaRPr>
          </a:p>
        </p:txBody>
      </p:sp>
      <p:sp>
        <p:nvSpPr>
          <p:cNvPr id="5"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6"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7" name="Rectangle 6"/>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Layout System</a:t>
            </a:r>
          </a:p>
        </p:txBody>
      </p:sp>
      <p:sp>
        <p:nvSpPr>
          <p:cNvPr id="12" name="Rectangle 2"/>
          <p:cNvSpPr>
            <a:spLocks noChangeArrowheads="1"/>
          </p:cNvSpPr>
          <p:nvPr/>
        </p:nvSpPr>
        <p:spPr bwMode="auto">
          <a:xfrm>
            <a:off x="1752600" y="1905000"/>
            <a:ext cx="6811963" cy="4495800"/>
          </a:xfrm>
          <a:prstGeom prst="rect">
            <a:avLst/>
          </a:prstGeom>
          <a:noFill/>
          <a:ln w="9525">
            <a:noFill/>
            <a:miter lim="800000"/>
            <a:headEnd/>
            <a:tailEnd/>
          </a:ln>
        </p:spPr>
        <p:txBody>
          <a:bodyPr/>
          <a:lstStyle/>
          <a:p>
            <a:pPr marL="228600" indent="-228600">
              <a:spcBef>
                <a:spcPct val="10000"/>
              </a:spcBef>
              <a:spcAft>
                <a:spcPct val="10000"/>
              </a:spcAft>
            </a:pPr>
            <a:r>
              <a:rPr lang="en-US" sz="2000" dirty="0" smtClean="0">
                <a:ea typeface="Kozuka Gothic Pro L"/>
              </a:rPr>
              <a:t>Full Screen Mode</a:t>
            </a:r>
          </a:p>
          <a:p>
            <a:pPr marL="228600" indent="-228600">
              <a:spcBef>
                <a:spcPct val="10000"/>
              </a:spcBef>
              <a:spcAft>
                <a:spcPct val="10000"/>
              </a:spcAft>
              <a:buFontTx/>
              <a:buChar char="-"/>
            </a:pPr>
            <a:r>
              <a:rPr lang="en-US" sz="2000" dirty="0" smtClean="0">
                <a:ea typeface="Kozuka Gothic Pro L"/>
              </a:rPr>
              <a:t>Plug-in can run in full screen mode</a:t>
            </a:r>
          </a:p>
          <a:p>
            <a:pPr marL="228600" indent="-228600">
              <a:spcBef>
                <a:spcPct val="10000"/>
              </a:spcBef>
              <a:spcAft>
                <a:spcPct val="10000"/>
              </a:spcAft>
              <a:buFontTx/>
              <a:buChar char="-"/>
            </a:pPr>
            <a:r>
              <a:rPr lang="en-US" sz="2000" dirty="0" smtClean="0">
                <a:ea typeface="Kozuka Gothic Pro L"/>
              </a:rPr>
              <a:t>Security Constraints</a:t>
            </a:r>
          </a:p>
          <a:p>
            <a:pPr marL="685800" lvl="1" indent="-228600">
              <a:spcBef>
                <a:spcPct val="10000"/>
              </a:spcBef>
              <a:spcAft>
                <a:spcPct val="10000"/>
              </a:spcAft>
              <a:buFontTx/>
              <a:buChar char="-"/>
            </a:pPr>
            <a:r>
              <a:rPr lang="en-US" sz="2000" dirty="0" smtClean="0">
                <a:ea typeface="Kozuka Gothic Pro L"/>
              </a:rPr>
              <a:t>Can only set in input related event handler</a:t>
            </a:r>
          </a:p>
          <a:p>
            <a:pPr marL="685800" lvl="1" indent="-228600">
              <a:spcBef>
                <a:spcPct val="10000"/>
              </a:spcBef>
              <a:spcAft>
                <a:spcPct val="10000"/>
              </a:spcAft>
              <a:buFontTx/>
              <a:buChar char="-"/>
            </a:pPr>
            <a:r>
              <a:rPr lang="en-US" sz="2000" dirty="0" smtClean="0">
                <a:ea typeface="Kozuka Gothic Pro L"/>
              </a:rPr>
              <a:t>Always displays a message</a:t>
            </a:r>
          </a:p>
          <a:p>
            <a:pPr marL="685800" lvl="1"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p:txBody>
      </p:sp>
      <p:pic>
        <p:nvPicPr>
          <p:cNvPr id="3074" name="Picture 2"/>
          <p:cNvPicPr>
            <a:picLocks noChangeAspect="1" noChangeArrowheads="1"/>
          </p:cNvPicPr>
          <p:nvPr/>
        </p:nvPicPr>
        <p:blipFill>
          <a:blip r:embed="rId3"/>
          <a:srcRect/>
          <a:stretch>
            <a:fillRect/>
          </a:stretch>
        </p:blipFill>
        <p:spPr bwMode="auto">
          <a:xfrm>
            <a:off x="2514600" y="3810000"/>
            <a:ext cx="5962650" cy="9334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3"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4"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pPr>
            <a:r>
              <a:rPr lang="en-US" sz="2000" dirty="0" smtClean="0">
                <a:ea typeface="Kozuka Gothic Pro L"/>
              </a:rPr>
              <a:t>Silverlight and HTML layout</a:t>
            </a:r>
          </a:p>
          <a:p>
            <a:pPr marL="228600" indent="-228600">
              <a:spcBef>
                <a:spcPct val="10000"/>
              </a:spcBef>
              <a:spcAft>
                <a:spcPct val="10000"/>
              </a:spcAft>
              <a:buFontTx/>
              <a:buChar char="-"/>
            </a:pPr>
            <a:r>
              <a:rPr lang="en-US" sz="2000" dirty="0" smtClean="0">
                <a:ea typeface="Kozuka Gothic Pro L"/>
              </a:rPr>
              <a:t>Silverlight root element constrained by HTML/CSS</a:t>
            </a:r>
          </a:p>
          <a:p>
            <a:pPr marL="685800" lvl="1" indent="-228600">
              <a:spcBef>
                <a:spcPct val="10000"/>
              </a:spcBef>
              <a:spcAft>
                <a:spcPct val="10000"/>
              </a:spcAft>
              <a:buFontTx/>
              <a:buChar char="-"/>
            </a:pPr>
            <a:r>
              <a:rPr lang="en-US" sz="2000" dirty="0" smtClean="0">
                <a:ea typeface="Kozuka Gothic Pro L"/>
              </a:rPr>
              <a:t>Plug-in cannot size to content</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Adjusting HTML layout based on Silverlight layout</a:t>
            </a:r>
          </a:p>
          <a:p>
            <a:pPr marL="685800" lvl="1" indent="-228600">
              <a:spcBef>
                <a:spcPct val="10000"/>
              </a:spcBef>
              <a:spcAft>
                <a:spcPct val="10000"/>
              </a:spcAft>
              <a:buFontTx/>
              <a:buChar char="-"/>
            </a:pPr>
            <a:r>
              <a:rPr lang="en-US" sz="2000" dirty="0" smtClean="0">
                <a:ea typeface="Kozuka Gothic Pro L"/>
              </a:rPr>
              <a:t>Layout Updated event</a:t>
            </a:r>
          </a:p>
          <a:p>
            <a:pPr marL="685800" lvl="1" indent="-228600">
              <a:spcBef>
                <a:spcPct val="10000"/>
              </a:spcBef>
              <a:spcAft>
                <a:spcPct val="10000"/>
              </a:spcAft>
              <a:buFontTx/>
              <a:buChar char="-"/>
            </a:pPr>
            <a:r>
              <a:rPr lang="en-US" sz="2000" dirty="0" smtClean="0">
                <a:ea typeface="Kozuka Gothic Pro L"/>
              </a:rPr>
              <a:t>Windowless</a:t>
            </a:r>
          </a:p>
          <a:p>
            <a:pPr marL="685800" lvl="1" indent="-228600">
              <a:spcBef>
                <a:spcPct val="10000"/>
              </a:spcBef>
              <a:spcAft>
                <a:spcPct val="10000"/>
              </a:spcAft>
              <a:buFontTx/>
              <a:buChar char="-"/>
            </a:pPr>
            <a:endParaRPr lang="en-US" sz="2000" dirty="0" smtClean="0">
              <a:ea typeface="Kozuka Gothic Pro L"/>
            </a:endParaRPr>
          </a:p>
          <a:p>
            <a:pPr marL="685800" lvl="1" indent="-228600">
              <a:spcBef>
                <a:spcPct val="10000"/>
              </a:spcBef>
              <a:spcAft>
                <a:spcPct val="10000"/>
              </a:spcAft>
            </a:pPr>
            <a:endParaRPr lang="en-US" sz="2000" dirty="0" smtClean="0">
              <a:ea typeface="Kozuka Gothic Pro L"/>
            </a:endParaRPr>
          </a:p>
          <a:p>
            <a:pPr marL="685800" lvl="1" indent="-228600">
              <a:spcBef>
                <a:spcPct val="10000"/>
              </a:spcBef>
              <a:spcAft>
                <a:spcPct val="10000"/>
              </a:spcAft>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p:txBody>
      </p:sp>
      <p:sp>
        <p:nvSpPr>
          <p:cNvPr id="5"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6"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7" name="Rectangle 6"/>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Layout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Conventional Windows Programming world had control and associated fixed set content that it could display. For e.g. a button control could have “Text” or Label could have “Text” and combo box – with few set selection items with “Text”.</a:t>
            </a:r>
          </a:p>
          <a:p>
            <a:pPr marL="228600" indent="-228600">
              <a:spcBef>
                <a:spcPct val="10000"/>
              </a:spcBef>
              <a:spcAft>
                <a:spcPct val="10000"/>
              </a:spcAft>
              <a:buFontTx/>
              <a:buChar char="-"/>
            </a:pPr>
            <a:r>
              <a:rPr lang="en-US" sz="2000" dirty="0" smtClean="0">
                <a:ea typeface="Kozuka Gothic Pro L"/>
              </a:rPr>
              <a:t>Combining content like “Text” and “Image” required additional work of creating custom controls or some efforts in getting the controls to work.</a:t>
            </a:r>
          </a:p>
          <a:p>
            <a:pPr marL="228600" indent="-228600">
              <a:spcBef>
                <a:spcPct val="10000"/>
              </a:spcBef>
              <a:spcAft>
                <a:spcPct val="10000"/>
              </a:spcAft>
              <a:buFontTx/>
              <a:buChar char="-"/>
            </a:pPr>
            <a:r>
              <a:rPr lang="en-US" sz="2000" dirty="0" smtClean="0">
                <a:ea typeface="Kozuka Gothic Pro L"/>
              </a:rPr>
              <a:t>WPF/Silverlight defines this content as Object and allow to add any content to the control with fewer assumptions. </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Content Model</a:t>
            </a:r>
            <a:endParaRPr lang="en-US" sz="2800" dirty="0">
              <a:solidFill>
                <a:schemeClr val="bg1"/>
              </a:solidFill>
              <a:ea typeface="Kozuka Gothic Pro L"/>
              <a:cs typeface="Kozuka Gothic Pro 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10" name="Rectangle 2"/>
          <p:cNvSpPr>
            <a:spLocks noChangeArrowheads="1"/>
          </p:cNvSpPr>
          <p:nvPr/>
        </p:nvSpPr>
        <p:spPr bwMode="auto">
          <a:xfrm>
            <a:off x="1524000" y="1752600"/>
            <a:ext cx="6811963" cy="5334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Control Content Model</a:t>
            </a:r>
          </a:p>
          <a:p>
            <a:pPr marL="228600" indent="-228600">
              <a:spcBef>
                <a:spcPct val="10000"/>
              </a:spcBef>
              <a:spcAft>
                <a:spcPct val="10000"/>
              </a:spcAft>
              <a:buFontTx/>
              <a:buChar char="-"/>
            </a:pPr>
            <a:endParaRPr lang="en-US" sz="2000" dirty="0" smtClean="0">
              <a:ea typeface="Kozuka Gothic Pro L"/>
            </a:endParaRP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954107"/>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Content Model</a:t>
            </a:r>
          </a:p>
          <a:p>
            <a:endParaRPr lang="en-US" sz="2800" dirty="0">
              <a:solidFill>
                <a:schemeClr val="bg1"/>
              </a:solidFill>
              <a:ea typeface="Kozuka Gothic Pro L"/>
              <a:cs typeface="Kozuka Gothic Pro L"/>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162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Picture 2"/>
          <p:cNvPicPr>
            <a:picLocks noChangeAspect="1" noChangeArrowheads="1"/>
          </p:cNvPicPr>
          <p:nvPr/>
        </p:nvPicPr>
        <p:blipFill>
          <a:blip r:embed="rId3"/>
          <a:srcRect/>
          <a:stretch>
            <a:fillRect/>
          </a:stretch>
        </p:blipFill>
        <p:spPr bwMode="auto">
          <a:xfrm>
            <a:off x="7772400" y="2362200"/>
            <a:ext cx="1028700" cy="2895600"/>
          </a:xfrm>
          <a:prstGeom prst="rect">
            <a:avLst/>
          </a:prstGeom>
          <a:noFill/>
          <a:ln w="9525">
            <a:noFill/>
            <a:miter lim="800000"/>
            <a:headEnd/>
            <a:tailEnd/>
          </a:ln>
          <a:effectLst/>
        </p:spPr>
      </p:pic>
      <p:pic>
        <p:nvPicPr>
          <p:cNvPr id="13" name="Picture 3"/>
          <p:cNvPicPr>
            <a:picLocks noChangeAspect="1" noChangeArrowheads="1"/>
          </p:cNvPicPr>
          <p:nvPr/>
        </p:nvPicPr>
        <p:blipFill>
          <a:blip r:embed="rId4"/>
          <a:srcRect/>
          <a:stretch>
            <a:fillRect/>
          </a:stretch>
        </p:blipFill>
        <p:spPr bwMode="auto">
          <a:xfrm>
            <a:off x="1600200" y="2362200"/>
            <a:ext cx="5591175"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10" name="Rectangle 2"/>
          <p:cNvSpPr>
            <a:spLocks noChangeArrowheads="1"/>
          </p:cNvSpPr>
          <p:nvPr/>
        </p:nvSpPr>
        <p:spPr bwMode="auto">
          <a:xfrm>
            <a:off x="1524000" y="1752600"/>
            <a:ext cx="6811963" cy="5334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Decorator Content Model</a:t>
            </a:r>
          </a:p>
          <a:p>
            <a:pPr marL="228600" indent="-228600">
              <a:spcBef>
                <a:spcPct val="10000"/>
              </a:spcBef>
              <a:spcAft>
                <a:spcPct val="10000"/>
              </a:spcAft>
              <a:buFontTx/>
              <a:buChar char="-"/>
            </a:pPr>
            <a:endParaRPr lang="en-US" sz="2000" dirty="0" smtClean="0">
              <a:ea typeface="Kozuka Gothic Pro L"/>
            </a:endParaRP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954107"/>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Content Model</a:t>
            </a:r>
          </a:p>
          <a:p>
            <a:endParaRPr lang="en-US" sz="2800" dirty="0">
              <a:solidFill>
                <a:schemeClr val="bg1"/>
              </a:solidFill>
              <a:ea typeface="Kozuka Gothic Pro L"/>
              <a:cs typeface="Kozuka Gothic Pro L"/>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162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9938" name="Picture 2" descr="TextBox with black border"/>
          <p:cNvPicPr>
            <a:picLocks noChangeAspect="1" noChangeArrowheads="1"/>
          </p:cNvPicPr>
          <p:nvPr/>
        </p:nvPicPr>
        <p:blipFill>
          <a:blip r:embed="rId3"/>
          <a:srcRect/>
          <a:stretch>
            <a:fillRect/>
          </a:stretch>
        </p:blipFill>
        <p:spPr bwMode="auto">
          <a:xfrm>
            <a:off x="1981200" y="2438400"/>
            <a:ext cx="4599872" cy="1143000"/>
          </a:xfrm>
          <a:prstGeom prst="rect">
            <a:avLst/>
          </a:prstGeom>
          <a:noFill/>
        </p:spPr>
      </p:pic>
      <p:pic>
        <p:nvPicPr>
          <p:cNvPr id="5122" name="Picture 2"/>
          <p:cNvPicPr>
            <a:picLocks noChangeAspect="1" noChangeArrowheads="1"/>
          </p:cNvPicPr>
          <p:nvPr/>
        </p:nvPicPr>
        <p:blipFill>
          <a:blip r:embed="rId4"/>
          <a:srcRect/>
          <a:stretch>
            <a:fillRect/>
          </a:stretch>
        </p:blipFill>
        <p:spPr bwMode="auto">
          <a:xfrm>
            <a:off x="2057400" y="3962400"/>
            <a:ext cx="5715000" cy="61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10" name="Rectangle 2"/>
          <p:cNvSpPr>
            <a:spLocks noChangeArrowheads="1"/>
          </p:cNvSpPr>
          <p:nvPr/>
        </p:nvSpPr>
        <p:spPr bwMode="auto">
          <a:xfrm>
            <a:off x="1524000" y="1752600"/>
            <a:ext cx="6811963" cy="45720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Panel Content Model</a:t>
            </a:r>
          </a:p>
          <a:p>
            <a:pPr marL="685800" lvl="1" indent="-228600">
              <a:spcBef>
                <a:spcPct val="10000"/>
              </a:spcBef>
              <a:spcAft>
                <a:spcPct val="10000"/>
              </a:spcAft>
              <a:buFontTx/>
              <a:buChar char="-"/>
            </a:pPr>
            <a:r>
              <a:rPr lang="en-US" sz="2000" dirty="0" smtClean="0"/>
              <a:t>This content model overview describes the supported content for a Panel. Stack Panel and Dock Panel are examples of Panel objects.</a:t>
            </a:r>
          </a:p>
          <a:p>
            <a:pPr marL="685800" lvl="1" indent="-228600">
              <a:spcBef>
                <a:spcPct val="10000"/>
              </a:spcBef>
              <a:spcAft>
                <a:spcPct val="10000"/>
              </a:spcAft>
              <a:buFontTx/>
              <a:buChar char="-"/>
            </a:pPr>
            <a:r>
              <a:rPr lang="en-US" sz="2000" dirty="0" smtClean="0"/>
              <a:t>A Panel has the Children as its content properties </a:t>
            </a:r>
          </a:p>
          <a:p>
            <a:pPr marL="685800" lvl="1" indent="-228600">
              <a:spcBef>
                <a:spcPct val="10000"/>
              </a:spcBef>
              <a:spcAft>
                <a:spcPct val="10000"/>
              </a:spcAft>
              <a:buFontTx/>
              <a:buChar char="-"/>
            </a:pPr>
            <a:r>
              <a:rPr lang="en-US" sz="2000" dirty="0" smtClean="0"/>
              <a:t>The Children property can contain multiple objects, even other Panel objects.</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954107"/>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Content Model</a:t>
            </a:r>
          </a:p>
          <a:p>
            <a:endParaRPr lang="en-US" sz="2800" dirty="0">
              <a:solidFill>
                <a:schemeClr val="bg1"/>
              </a:solidFill>
              <a:ea typeface="Kozuka Gothic Pro L"/>
              <a:cs typeface="Kozuka Gothic Pro L"/>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162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3"/>
          <a:srcRect/>
          <a:stretch>
            <a:fillRect/>
          </a:stretch>
        </p:blipFill>
        <p:spPr bwMode="auto">
          <a:xfrm>
            <a:off x="2286000" y="4343400"/>
            <a:ext cx="2524125" cy="7905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2286000" y="5410200"/>
            <a:ext cx="5191125" cy="101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Allow designers of an application, document, or user interface (UI) to create visually compelling effects and to standardize on a consistent appearance for their product.</a:t>
            </a:r>
          </a:p>
          <a:p>
            <a:pPr marL="228600" indent="-228600">
              <a:spcBef>
                <a:spcPct val="10000"/>
              </a:spcBef>
              <a:spcAft>
                <a:spcPct val="10000"/>
              </a:spcAft>
              <a:buFontTx/>
              <a:buChar char="-"/>
            </a:pPr>
            <a:r>
              <a:rPr lang="en-US" sz="2000" dirty="0" smtClean="0">
                <a:ea typeface="Kozuka Gothic Pro L"/>
              </a:rPr>
              <a:t>Replace visual of Controls</a:t>
            </a:r>
          </a:p>
          <a:p>
            <a:pPr marL="228600" indent="-228600">
              <a:spcBef>
                <a:spcPct val="10000"/>
              </a:spcBef>
              <a:spcAft>
                <a:spcPct val="10000"/>
              </a:spcAft>
              <a:buFontTx/>
              <a:buChar char="-"/>
            </a:pPr>
            <a:r>
              <a:rPr lang="en-US" sz="2000" dirty="0" smtClean="0">
                <a:ea typeface="Kozuka Gothic Pro L"/>
              </a:rPr>
              <a:t>Features like styles, templates, triggers, and storyboards are provided.</a:t>
            </a:r>
          </a:p>
          <a:p>
            <a:pPr marL="228600" indent="-228600">
              <a:spcBef>
                <a:spcPct val="10000"/>
              </a:spcBef>
              <a:spcAft>
                <a:spcPct val="10000"/>
              </a:spcAft>
              <a:buFontTx/>
              <a:buChar char="-"/>
            </a:pPr>
            <a:r>
              <a:rPr lang="en-US" sz="2000" dirty="0" smtClean="0">
                <a:ea typeface="Kozuka Gothic Pro L"/>
              </a:rPr>
              <a:t>WPF styling model(templates) is the separation of presentation and logic. This means that designers can work on the appearance of an application using only XAML at the same time that developers are working on the programming logic using C# or Visual Basic.</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Templates</a:t>
            </a:r>
            <a:endParaRPr lang="en-US" sz="2800" dirty="0">
              <a:solidFill>
                <a:schemeClr val="bg1"/>
              </a:solidFill>
              <a:ea typeface="Kozuka Gothic Pro L"/>
              <a:cs typeface="Kozuka Gothic Pro 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err="1" smtClean="0">
                <a:ea typeface="Kozuka Gothic Pro L"/>
                <a:hlinkClick r:id="rId3"/>
              </a:rPr>
              <a:t>DataTemplate</a:t>
            </a:r>
            <a:r>
              <a:rPr lang="en-US" sz="2000" dirty="0" smtClean="0">
                <a:ea typeface="Kozuka Gothic Pro L"/>
              </a:rPr>
              <a:t> is used to create a visualization of a non-visual object, such as a business object. </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err="1" smtClean="0">
                <a:ea typeface="Kozuka Gothic Pro L"/>
                <a:hlinkClick r:id="rId4"/>
              </a:rPr>
              <a:t>ControlTemplate</a:t>
            </a:r>
            <a:r>
              <a:rPr lang="en-US" sz="2000" dirty="0" smtClean="0">
                <a:ea typeface="Kozuka Gothic Pro L"/>
              </a:rPr>
              <a:t> supplies a visual representation of a UI control, such as a Button or </a:t>
            </a:r>
            <a:r>
              <a:rPr lang="en-US" sz="2000" dirty="0" err="1" smtClean="0">
                <a:ea typeface="Kozuka Gothic Pro L"/>
              </a:rPr>
              <a:t>ListView</a:t>
            </a:r>
            <a:r>
              <a:rPr lang="en-US" sz="2000" dirty="0" smtClean="0">
                <a:ea typeface="Kozuka Gothic Pro L"/>
              </a:rPr>
              <a:t>. </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err="1" smtClean="0">
                <a:ea typeface="Kozuka Gothic Pro L"/>
                <a:hlinkClick r:id="rId5"/>
              </a:rPr>
              <a:t>ItemsControl</a:t>
            </a:r>
            <a:r>
              <a:rPr lang="en-US" sz="2000" dirty="0" smtClean="0">
                <a:ea typeface="Kozuka Gothic Pro L"/>
              </a:rPr>
              <a:t>, and all of its subclasses (such as </a:t>
            </a:r>
            <a:r>
              <a:rPr lang="en-US" sz="2000" dirty="0" err="1" smtClean="0">
                <a:ea typeface="Kozuka Gothic Pro L"/>
              </a:rPr>
              <a:t>ListBox</a:t>
            </a:r>
            <a:r>
              <a:rPr lang="en-US" sz="2000" dirty="0" smtClean="0">
                <a:ea typeface="Kozuka Gothic Pro L"/>
              </a:rPr>
              <a:t>), create the layout panel that hosts their child elements via an </a:t>
            </a:r>
            <a:r>
              <a:rPr lang="en-US" sz="2000" dirty="0" err="1" smtClean="0">
                <a:ea typeface="Kozuka Gothic Pro L"/>
              </a:rPr>
              <a:t>ItemsPanelTemplate</a:t>
            </a:r>
            <a:r>
              <a:rPr lang="en-US" sz="2000" dirty="0" smtClean="0">
                <a:ea typeface="Kozuka Gothic Pro L"/>
              </a:rPr>
              <a:t>. </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err="1" smtClean="0">
                <a:ea typeface="Kozuka Gothic Pro L"/>
                <a:hlinkClick r:id="rId6"/>
              </a:rPr>
              <a:t>HierarchicalDataTemplate</a:t>
            </a:r>
            <a:r>
              <a:rPr lang="en-US" sz="2000" dirty="0" smtClean="0">
                <a:ea typeface="Kozuka Gothic Pro L"/>
              </a:rPr>
              <a:t>, which is a data template that has knowledge of how to display a data object’s child objects, such as in a master-detail situation.</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Templates</a:t>
            </a:r>
            <a:endParaRPr lang="en-US" sz="2800" dirty="0">
              <a:solidFill>
                <a:schemeClr val="bg1"/>
              </a:solidFill>
              <a:ea typeface="Kozuka Gothic Pro L"/>
              <a:cs typeface="Kozuka Gothic Pro 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3"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4"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Style is a collection of property values.</a:t>
            </a:r>
          </a:p>
          <a:p>
            <a:pPr marL="228600" indent="-228600">
              <a:spcBef>
                <a:spcPct val="10000"/>
              </a:spcBef>
              <a:spcAft>
                <a:spcPct val="10000"/>
              </a:spcAft>
              <a:buFontTx/>
              <a:buChar char="-"/>
            </a:pPr>
            <a:r>
              <a:rPr lang="en-US" sz="2000" dirty="0" smtClean="0">
                <a:ea typeface="Kozuka Gothic Pro L"/>
              </a:rPr>
              <a:t>Apply group of properties across multiple element.</a:t>
            </a:r>
          </a:p>
          <a:p>
            <a:pPr marL="228600" indent="-228600">
              <a:spcBef>
                <a:spcPct val="10000"/>
              </a:spcBef>
              <a:spcAft>
                <a:spcPct val="10000"/>
              </a:spcAft>
              <a:buFontTx/>
              <a:buChar char="-"/>
            </a:pPr>
            <a:r>
              <a:rPr lang="en-US" sz="2000" dirty="0" smtClean="0">
                <a:ea typeface="Kozuka Gothic Pro L"/>
              </a:rPr>
              <a:t>Style can be declared in </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p:txBody>
      </p:sp>
      <p:sp>
        <p:nvSpPr>
          <p:cNvPr id="5"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6"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7" name="Rectangle 6"/>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Styles</a:t>
            </a:r>
            <a:endParaRPr lang="en-US" sz="2800" dirty="0">
              <a:solidFill>
                <a:schemeClr val="bg1"/>
              </a:solidFill>
              <a:ea typeface="Kozuka Gothic Pro L"/>
              <a:cs typeface="Kozuka Gothic Pro L"/>
            </a:endParaRPr>
          </a:p>
        </p:txBody>
      </p:sp>
      <p:pic>
        <p:nvPicPr>
          <p:cNvPr id="1026" name="Picture 2"/>
          <p:cNvPicPr>
            <a:picLocks noChangeAspect="1" noChangeArrowheads="1"/>
          </p:cNvPicPr>
          <p:nvPr/>
        </p:nvPicPr>
        <p:blipFill>
          <a:blip r:embed="rId3"/>
          <a:srcRect/>
          <a:stretch>
            <a:fillRect/>
          </a:stretch>
        </p:blipFill>
        <p:spPr bwMode="auto">
          <a:xfrm>
            <a:off x="1905000" y="2895600"/>
            <a:ext cx="6124575" cy="28860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A resource in Silverlight is a quick and easy way to re-use commonly defined objects and values over your XAML or in general Silverlight code</a:t>
            </a:r>
          </a:p>
          <a:p>
            <a:pPr marL="228600" indent="-228600">
              <a:spcBef>
                <a:spcPct val="10000"/>
              </a:spcBef>
              <a:spcAft>
                <a:spcPct val="10000"/>
              </a:spcAft>
              <a:buFontTx/>
              <a:buChar char="-"/>
            </a:pPr>
            <a:r>
              <a:rPr lang="en-US" sz="2000" dirty="0" smtClean="0">
                <a:ea typeface="Kozuka Gothic Pro L"/>
              </a:rPr>
              <a:t>Resources can be defined in</a:t>
            </a:r>
          </a:p>
          <a:p>
            <a:pPr marL="685800" lvl="1" indent="-228600">
              <a:spcBef>
                <a:spcPct val="10000"/>
              </a:spcBef>
              <a:spcAft>
                <a:spcPct val="10000"/>
              </a:spcAft>
              <a:buFontTx/>
              <a:buChar char="-"/>
            </a:pPr>
            <a:r>
              <a:rPr lang="en-US" sz="2000" dirty="0" err="1" smtClean="0">
                <a:ea typeface="Kozuka Gothic Pro L"/>
              </a:rPr>
              <a:t>App.xaml</a:t>
            </a:r>
            <a:r>
              <a:rPr lang="en-US" sz="2000" dirty="0" smtClean="0">
                <a:ea typeface="Kozuka Gothic Pro L"/>
              </a:rPr>
              <a:t>, Any Framework Element and Resource Dictionary</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Resources</a:t>
            </a:r>
            <a:endParaRPr lang="en-US" sz="2800" dirty="0">
              <a:solidFill>
                <a:schemeClr val="bg1"/>
              </a:solidFill>
              <a:ea typeface="Kozuka Gothic Pro L"/>
              <a:cs typeface="Kozuka Gothic Pro L"/>
            </a:endParaRPr>
          </a:p>
        </p:txBody>
      </p:sp>
      <p:pic>
        <p:nvPicPr>
          <p:cNvPr id="7170" name="Picture 2"/>
          <p:cNvPicPr>
            <a:picLocks noChangeAspect="1" noChangeArrowheads="1"/>
          </p:cNvPicPr>
          <p:nvPr/>
        </p:nvPicPr>
        <p:blipFill>
          <a:blip r:embed="rId3"/>
          <a:srcRect/>
          <a:stretch>
            <a:fillRect/>
          </a:stretch>
        </p:blipFill>
        <p:spPr bwMode="auto">
          <a:xfrm>
            <a:off x="1676400" y="3876675"/>
            <a:ext cx="5524500"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XAML	 </a:t>
            </a:r>
          </a:p>
          <a:p>
            <a:pPr marL="228600" indent="-228600">
              <a:spcBef>
                <a:spcPct val="10000"/>
              </a:spcBef>
              <a:spcAft>
                <a:spcPct val="10000"/>
              </a:spcAft>
              <a:buFontTx/>
              <a:buChar char="-"/>
            </a:pPr>
            <a:r>
              <a:rPr lang="en-US" sz="2000" dirty="0" smtClean="0">
                <a:ea typeface="Kozuka Gothic Pro L"/>
              </a:rPr>
              <a:t>Layout System</a:t>
            </a:r>
          </a:p>
          <a:p>
            <a:pPr marL="228600" indent="-228600">
              <a:spcBef>
                <a:spcPct val="10000"/>
              </a:spcBef>
              <a:spcAft>
                <a:spcPct val="10000"/>
              </a:spcAft>
              <a:buFontTx/>
              <a:buChar char="-"/>
            </a:pPr>
            <a:r>
              <a:rPr lang="en-US" sz="2000" dirty="0" smtClean="0">
                <a:ea typeface="Kozuka Gothic Pro L"/>
              </a:rPr>
              <a:t>Content Model</a:t>
            </a:r>
          </a:p>
          <a:p>
            <a:pPr marL="228600" indent="-228600">
              <a:spcBef>
                <a:spcPct val="10000"/>
              </a:spcBef>
              <a:spcAft>
                <a:spcPct val="10000"/>
              </a:spcAft>
              <a:buFontTx/>
              <a:buChar char="-"/>
            </a:pPr>
            <a:r>
              <a:rPr lang="en-US" sz="2000" dirty="0" smtClean="0">
                <a:ea typeface="Kozuka Gothic Pro L"/>
              </a:rPr>
              <a:t>Templates</a:t>
            </a:r>
          </a:p>
          <a:p>
            <a:pPr marL="228600" indent="-228600">
              <a:spcBef>
                <a:spcPct val="10000"/>
              </a:spcBef>
              <a:spcAft>
                <a:spcPct val="10000"/>
              </a:spcAft>
              <a:buFontTx/>
              <a:buChar char="-"/>
            </a:pPr>
            <a:r>
              <a:rPr lang="en-US" sz="2000" dirty="0" smtClean="0">
                <a:ea typeface="Kozuka Gothic Pro L"/>
              </a:rPr>
              <a:t>Styles</a:t>
            </a:r>
          </a:p>
          <a:p>
            <a:pPr marL="228600" indent="-228600">
              <a:spcBef>
                <a:spcPct val="10000"/>
              </a:spcBef>
              <a:spcAft>
                <a:spcPct val="10000"/>
              </a:spcAft>
              <a:buFontTx/>
              <a:buChar char="-"/>
            </a:pPr>
            <a:r>
              <a:rPr lang="en-US" sz="2000" dirty="0" smtClean="0">
                <a:ea typeface="Kozuka Gothic Pro L"/>
              </a:rPr>
              <a:t>Resources</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pPr eaLnBrk="1" hangingPunct="1"/>
            <a:r>
              <a:rPr lang="en-US" sz="2800" dirty="0" smtClean="0">
                <a:solidFill>
                  <a:schemeClr val="bg1"/>
                </a:solidFill>
                <a:ea typeface="Kozuka Gothic Pro L"/>
                <a:cs typeface="Kozuka Gothic Pro L"/>
              </a:rPr>
              <a:t>Agenda</a:t>
            </a:r>
            <a:endParaRPr lang="en-US" sz="2800" dirty="0">
              <a:solidFill>
                <a:schemeClr val="bg1"/>
              </a:solidFill>
              <a:ea typeface="Kozuka Gothic Pro L"/>
              <a:cs typeface="Kozuka Gothic Pro 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XAML	</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Layout System</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Content Model</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Templates</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Resources</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Summary</a:t>
            </a:r>
            <a:endParaRPr lang="en-US" sz="2800" dirty="0">
              <a:solidFill>
                <a:schemeClr val="bg1"/>
              </a:solidFill>
              <a:ea typeface="Kozuka Gothic Pro L"/>
              <a:cs typeface="Kozuka Gothic Pro 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a:srcRect/>
          <a:stretch>
            <a:fillRect/>
          </a:stretch>
        </p:blipFill>
        <p:spPr bwMode="auto">
          <a:xfrm>
            <a:off x="0" y="695325"/>
            <a:ext cx="9142413" cy="6162675"/>
          </a:xfrm>
          <a:prstGeom prst="rect">
            <a:avLst/>
          </a:prstGeom>
          <a:noFill/>
          <a:ln w="9525">
            <a:noFill/>
            <a:miter lim="800000"/>
            <a:headEnd/>
            <a:tailEnd/>
          </a:ln>
        </p:spPr>
      </p:pic>
      <p:sp>
        <p:nvSpPr>
          <p:cNvPr id="17" name="Rectangle 16"/>
          <p:cNvSpPr/>
          <p:nvPr/>
        </p:nvSpPr>
        <p:spPr>
          <a:xfrm>
            <a:off x="0" y="687388"/>
            <a:ext cx="9144000" cy="6170612"/>
          </a:xfrm>
          <a:prstGeom prst="rect">
            <a:avLst/>
          </a:prstGeom>
          <a:solidFill>
            <a:srgbClr val="FFFF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5540" name="Picture 11" descr="Cybage logo1"/>
          <p:cNvPicPr>
            <a:picLocks noChangeAspect="1" noChangeArrowheads="1"/>
          </p:cNvPicPr>
          <p:nvPr/>
        </p:nvPicPr>
        <p:blipFill>
          <a:blip r:embed="rId4"/>
          <a:srcRect/>
          <a:stretch>
            <a:fillRect/>
          </a:stretch>
        </p:blipFill>
        <p:spPr bwMode="auto">
          <a:xfrm>
            <a:off x="7272338" y="190500"/>
            <a:ext cx="1639887" cy="342900"/>
          </a:xfrm>
          <a:prstGeom prst="rect">
            <a:avLst/>
          </a:prstGeom>
          <a:noFill/>
          <a:ln w="9525">
            <a:noFill/>
            <a:miter lim="800000"/>
            <a:headEnd/>
            <a:tailEnd/>
          </a:ln>
        </p:spPr>
      </p:pic>
      <p:sp>
        <p:nvSpPr>
          <p:cNvPr id="6" name="Rectangle 5"/>
          <p:cNvSpPr/>
          <p:nvPr/>
        </p:nvSpPr>
        <p:spPr>
          <a:xfrm>
            <a:off x="0" y="464502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20825" y="464502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543" name="Rectangle 3"/>
          <p:cNvSpPr>
            <a:spLocks noChangeArrowheads="1"/>
          </p:cNvSpPr>
          <p:nvPr/>
        </p:nvSpPr>
        <p:spPr bwMode="auto">
          <a:xfrm>
            <a:off x="1676400" y="5137150"/>
            <a:ext cx="5395913" cy="554038"/>
          </a:xfrm>
          <a:prstGeom prst="rect">
            <a:avLst/>
          </a:prstGeom>
          <a:noFill/>
          <a:ln w="9525">
            <a:noFill/>
            <a:miter lim="800000"/>
            <a:headEnd/>
            <a:tailEnd/>
          </a:ln>
        </p:spPr>
        <p:txBody>
          <a:bodyPr>
            <a:spAutoFit/>
          </a:bodyPr>
          <a:lstStyle/>
          <a:p>
            <a:r>
              <a:rPr lang="en-US" sz="3000">
                <a:solidFill>
                  <a:schemeClr val="bg1"/>
                </a:solidFill>
                <a:latin typeface="Kozuka Gothic Pro L" pitchFamily="34" charset="-128"/>
                <a:ea typeface="Kozuka Gothic Pro L" pitchFamily="34" charset="-128"/>
              </a:rPr>
              <a:t>Thank You!</a:t>
            </a:r>
          </a:p>
        </p:txBody>
      </p:sp>
      <p:sp>
        <p:nvSpPr>
          <p:cNvPr id="65544"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a:lnSpc>
                <a:spcPct val="150000"/>
              </a:lnSpc>
            </a:pPr>
            <a:r>
              <a:rPr lang="en-US" sz="800" b="1">
                <a:solidFill>
                  <a:srgbClr val="0075B0"/>
                </a:solidFill>
                <a:latin typeface="Kozuka Gothic Pro R" pitchFamily="34" charset="-128"/>
                <a:ea typeface="Kozuka Gothic Pro R" pitchFamily="34" charset="-128"/>
              </a:rPr>
              <a:t>www.cybage.com</a:t>
            </a:r>
          </a:p>
        </p:txBody>
      </p:sp>
      <p:sp>
        <p:nvSpPr>
          <p:cNvPr id="13"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XAML is eXtensible Application Markup Language</a:t>
            </a:r>
          </a:p>
          <a:p>
            <a:pPr marL="228600" indent="-228600">
              <a:spcBef>
                <a:spcPct val="10000"/>
              </a:spcBef>
              <a:spcAft>
                <a:spcPct val="10000"/>
              </a:spcAft>
              <a:buFontTx/>
              <a:buChar char="-"/>
            </a:pPr>
            <a:r>
              <a:rPr lang="en-US" sz="2000" dirty="0" smtClean="0">
                <a:ea typeface="Kozuka Gothic Pro L"/>
              </a:rPr>
              <a:t>IntelliSense Support</a:t>
            </a:r>
          </a:p>
          <a:p>
            <a:pPr marL="228600" indent="-228600">
              <a:spcBef>
                <a:spcPct val="10000"/>
              </a:spcBef>
              <a:spcAft>
                <a:spcPct val="10000"/>
              </a:spcAft>
              <a:buFontTx/>
              <a:buChar char="-"/>
            </a:pPr>
            <a:r>
              <a:rPr lang="en-US" sz="2000" dirty="0" smtClean="0">
                <a:ea typeface="Kozuka Gothic Pro L"/>
              </a:rPr>
              <a:t>Currently used in WPF / Silverlight / Window Workflow Foundation</a:t>
            </a:r>
          </a:p>
          <a:p>
            <a:pPr marL="228600" indent="-228600">
              <a:spcBef>
                <a:spcPct val="10000"/>
              </a:spcBef>
              <a:spcAft>
                <a:spcPct val="10000"/>
              </a:spcAft>
              <a:buFontTx/>
              <a:buChar char="-"/>
            </a:pPr>
            <a:r>
              <a:rPr lang="en-US" sz="2000" dirty="0" smtClean="0">
                <a:ea typeface="Kozuka Gothic Pro L"/>
              </a:rPr>
              <a:t>XAML elements map directly to CLR object instances, while XAML attributes map to CLR properties and events on those objects. </a:t>
            </a:r>
          </a:p>
          <a:p>
            <a:pPr marL="228600" indent="-228600">
              <a:spcBef>
                <a:spcPct val="10000"/>
              </a:spcBef>
              <a:spcAft>
                <a:spcPct val="10000"/>
              </a:spcAft>
              <a:buFontTx/>
              <a:buChar char="-"/>
            </a:pPr>
            <a:r>
              <a:rPr lang="en-US" sz="2000" dirty="0" smtClean="0">
                <a:ea typeface="Kozuka Gothic Pro L"/>
              </a:rPr>
              <a:t>XAML files can be created and edited with visual design tools such as Microsoft Expression Blend, Microsoft Visual Studio, and Windows Workflow Foundation visual designer</a:t>
            </a:r>
          </a:p>
          <a:p>
            <a:pPr marL="228600" indent="-228600">
              <a:spcBef>
                <a:spcPct val="10000"/>
              </a:spcBef>
              <a:spcAft>
                <a:spcPct val="10000"/>
              </a:spcAft>
              <a:buFontTx/>
              <a:buChar char="-"/>
            </a:pPr>
            <a:r>
              <a:rPr lang="en-US" sz="2000" dirty="0" smtClean="0">
                <a:ea typeface="Kozuka Gothic Pro L"/>
              </a:rPr>
              <a:t>Supports code behind programming model. Separates design from code allowing graphics designers and coders to work together on the same project</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Introduction to XAML</a:t>
            </a:r>
            <a:endParaRPr lang="en-US" sz="2800" dirty="0">
              <a:solidFill>
                <a:schemeClr val="bg1"/>
              </a:solidFill>
              <a:ea typeface="Kozuka Gothic Pro L"/>
              <a:cs typeface="Kozuka Gothic Pro 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Introduction to XAML</a:t>
            </a:r>
            <a:endParaRPr lang="en-US" sz="2800" dirty="0">
              <a:solidFill>
                <a:schemeClr val="bg1"/>
              </a:solidFill>
              <a:ea typeface="Kozuka Gothic Pro L"/>
              <a:cs typeface="Kozuka Gothic Pro L"/>
            </a:endParaRPr>
          </a:p>
        </p:txBody>
      </p:sp>
      <p:grpSp>
        <p:nvGrpSpPr>
          <p:cNvPr id="11" name="Group 8"/>
          <p:cNvGrpSpPr>
            <a:grpSpLocks/>
          </p:cNvGrpSpPr>
          <p:nvPr/>
        </p:nvGrpSpPr>
        <p:grpSpPr bwMode="auto">
          <a:xfrm>
            <a:off x="1014952" y="3247118"/>
            <a:ext cx="2881313" cy="2463800"/>
            <a:chOff x="0" y="2744"/>
            <a:chExt cx="2103" cy="1848"/>
          </a:xfrm>
        </p:grpSpPr>
        <p:pic>
          <p:nvPicPr>
            <p:cNvPr id="13" name="Picture 9" descr="WinFX__1403"/>
            <p:cNvPicPr>
              <a:picLocks noChangeAspect="1" noChangeArrowheads="1"/>
            </p:cNvPicPr>
            <p:nvPr/>
          </p:nvPicPr>
          <p:blipFill>
            <a:blip r:embed="rId3"/>
            <a:srcRect/>
            <a:stretch>
              <a:fillRect/>
            </a:stretch>
          </p:blipFill>
          <p:spPr bwMode="auto">
            <a:xfrm>
              <a:off x="0" y="2744"/>
              <a:ext cx="2103" cy="1848"/>
            </a:xfrm>
            <a:prstGeom prst="rect">
              <a:avLst/>
            </a:prstGeom>
            <a:noFill/>
            <a:ln w="9525">
              <a:noFill/>
              <a:miter lim="800000"/>
              <a:headEnd/>
              <a:tailEnd/>
            </a:ln>
          </p:spPr>
        </p:pic>
        <p:sp>
          <p:nvSpPr>
            <p:cNvPr id="14" name="Rectangle 8"/>
            <p:cNvSpPr>
              <a:spLocks noChangeArrowheads="1"/>
            </p:cNvSpPr>
            <p:nvPr/>
          </p:nvSpPr>
          <p:spPr bwMode="blackGray">
            <a:xfrm>
              <a:off x="212" y="3303"/>
              <a:ext cx="1669" cy="957"/>
            </a:xfrm>
            <a:prstGeom prst="rect">
              <a:avLst/>
            </a:prstGeom>
            <a:noFill/>
            <a:ln w="9525">
              <a:noFill/>
              <a:miter lim="800000"/>
              <a:headEnd/>
              <a:tailEnd/>
            </a:ln>
          </p:spPr>
          <p:txBody>
            <a:bodyPr>
              <a:spAutoFit/>
            </a:bodyPr>
            <a:lstStyle/>
            <a:p>
              <a:pPr>
                <a:lnSpc>
                  <a:spcPct val="150000"/>
                </a:lnSpc>
              </a:pPr>
              <a:r>
                <a:rPr lang="en-US" sz="1100" dirty="0">
                  <a:solidFill>
                    <a:schemeClr val="bg1"/>
                  </a:solidFill>
                </a:rPr>
                <a:t>&lt;Button Width="100"&gt; OK</a:t>
              </a:r>
            </a:p>
            <a:p>
              <a:pPr>
                <a:lnSpc>
                  <a:spcPct val="150000"/>
                </a:lnSpc>
              </a:pPr>
              <a:r>
                <a:rPr lang="en-US" sz="1100" dirty="0">
                  <a:solidFill>
                    <a:schemeClr val="bg1"/>
                  </a:solidFill>
                </a:rPr>
                <a:t>  &lt;</a:t>
              </a:r>
              <a:r>
                <a:rPr lang="en-US" sz="1100" dirty="0" err="1">
                  <a:solidFill>
                    <a:schemeClr val="bg1"/>
                  </a:solidFill>
                </a:rPr>
                <a:t>Button.Background</a:t>
              </a:r>
              <a:r>
                <a:rPr lang="en-US" sz="1100" dirty="0">
                  <a:solidFill>
                    <a:schemeClr val="bg1"/>
                  </a:solidFill>
                </a:rPr>
                <a:t>&gt;</a:t>
              </a:r>
            </a:p>
            <a:p>
              <a:pPr>
                <a:lnSpc>
                  <a:spcPct val="150000"/>
                </a:lnSpc>
              </a:pPr>
              <a:r>
                <a:rPr lang="en-US" sz="1100" dirty="0">
                  <a:solidFill>
                    <a:schemeClr val="bg1"/>
                  </a:solidFill>
                </a:rPr>
                <a:t>    </a:t>
              </a:r>
              <a:r>
                <a:rPr lang="en-US" sz="1100" dirty="0" err="1">
                  <a:solidFill>
                    <a:schemeClr val="bg1"/>
                  </a:solidFill>
                </a:rPr>
                <a:t>LightBlue</a:t>
              </a:r>
              <a:endParaRPr lang="en-US" sz="1100" dirty="0">
                <a:solidFill>
                  <a:schemeClr val="bg1"/>
                </a:solidFill>
              </a:endParaRPr>
            </a:p>
            <a:p>
              <a:pPr>
                <a:lnSpc>
                  <a:spcPct val="150000"/>
                </a:lnSpc>
              </a:pPr>
              <a:r>
                <a:rPr lang="en-US" sz="1100" dirty="0">
                  <a:solidFill>
                    <a:schemeClr val="bg1"/>
                  </a:solidFill>
                </a:rPr>
                <a:t>  &lt;/</a:t>
              </a:r>
              <a:r>
                <a:rPr lang="en-US" sz="1100" dirty="0" err="1">
                  <a:solidFill>
                    <a:schemeClr val="bg1"/>
                  </a:solidFill>
                </a:rPr>
                <a:t>Button.Background</a:t>
              </a:r>
              <a:r>
                <a:rPr lang="en-US" sz="1100" dirty="0">
                  <a:solidFill>
                    <a:schemeClr val="bg1"/>
                  </a:solidFill>
                </a:rPr>
                <a:t>&gt;</a:t>
              </a:r>
            </a:p>
            <a:p>
              <a:pPr>
                <a:lnSpc>
                  <a:spcPct val="150000"/>
                </a:lnSpc>
              </a:pPr>
              <a:r>
                <a:rPr lang="en-US" sz="1100" dirty="0">
                  <a:solidFill>
                    <a:schemeClr val="bg1"/>
                  </a:solidFill>
                </a:rPr>
                <a:t>&lt;/Button&gt;</a:t>
              </a:r>
            </a:p>
          </p:txBody>
        </p:sp>
        <p:sp>
          <p:nvSpPr>
            <p:cNvPr id="16" name="Text Box 11"/>
            <p:cNvSpPr txBox="1">
              <a:spLocks noChangeArrowheads="1"/>
            </p:cNvSpPr>
            <p:nvPr/>
          </p:nvSpPr>
          <p:spPr bwMode="auto">
            <a:xfrm>
              <a:off x="259" y="2995"/>
              <a:ext cx="999" cy="231"/>
            </a:xfrm>
            <a:prstGeom prst="rect">
              <a:avLst/>
            </a:prstGeom>
            <a:noFill/>
            <a:ln w="9525">
              <a:noFill/>
              <a:miter lim="800000"/>
              <a:headEnd/>
              <a:tailEnd/>
            </a:ln>
          </p:spPr>
          <p:txBody>
            <a:bodyPr>
              <a:spAutoFit/>
            </a:bodyPr>
            <a:lstStyle/>
            <a:p>
              <a:pPr>
                <a:spcBef>
                  <a:spcPct val="50000"/>
                </a:spcBef>
              </a:pPr>
              <a:r>
                <a:rPr lang="en-US"/>
                <a:t>XAML</a:t>
              </a:r>
            </a:p>
          </p:txBody>
        </p:sp>
      </p:grpSp>
      <p:grpSp>
        <p:nvGrpSpPr>
          <p:cNvPr id="17" name="Group 12"/>
          <p:cNvGrpSpPr>
            <a:grpSpLocks/>
          </p:cNvGrpSpPr>
          <p:nvPr/>
        </p:nvGrpSpPr>
        <p:grpSpPr bwMode="auto">
          <a:xfrm>
            <a:off x="3529552" y="3200400"/>
            <a:ext cx="5385848" cy="2485118"/>
            <a:chOff x="1829" y="2744"/>
            <a:chExt cx="3931" cy="1864"/>
          </a:xfrm>
        </p:grpSpPr>
        <p:grpSp>
          <p:nvGrpSpPr>
            <p:cNvPr id="18" name="Group 13"/>
            <p:cNvGrpSpPr>
              <a:grpSpLocks/>
            </p:cNvGrpSpPr>
            <p:nvPr/>
          </p:nvGrpSpPr>
          <p:grpSpPr bwMode="auto">
            <a:xfrm>
              <a:off x="1829" y="2744"/>
              <a:ext cx="2103" cy="1864"/>
              <a:chOff x="1829" y="2744"/>
              <a:chExt cx="2103" cy="1864"/>
            </a:xfrm>
          </p:grpSpPr>
          <p:pic>
            <p:nvPicPr>
              <p:cNvPr id="24" name="Picture 14" descr="WinFX__1403"/>
              <p:cNvPicPr>
                <a:picLocks noChangeAspect="1" noChangeArrowheads="1"/>
              </p:cNvPicPr>
              <p:nvPr/>
            </p:nvPicPr>
            <p:blipFill>
              <a:blip r:embed="rId3"/>
              <a:srcRect/>
              <a:stretch>
                <a:fillRect/>
              </a:stretch>
            </p:blipFill>
            <p:spPr bwMode="auto">
              <a:xfrm>
                <a:off x="1829" y="2744"/>
                <a:ext cx="2103" cy="1864"/>
              </a:xfrm>
              <a:prstGeom prst="rect">
                <a:avLst/>
              </a:prstGeom>
              <a:noFill/>
              <a:ln w="9525">
                <a:noFill/>
                <a:miter lim="800000"/>
                <a:headEnd/>
                <a:tailEnd/>
              </a:ln>
            </p:spPr>
          </p:pic>
          <p:sp>
            <p:nvSpPr>
              <p:cNvPr id="25" name="Rectangle 13"/>
              <p:cNvSpPr>
                <a:spLocks noChangeArrowheads="1"/>
              </p:cNvSpPr>
              <p:nvPr/>
            </p:nvSpPr>
            <p:spPr bwMode="blackGray">
              <a:xfrm>
                <a:off x="2053" y="3303"/>
                <a:ext cx="1797" cy="957"/>
              </a:xfrm>
              <a:prstGeom prst="rect">
                <a:avLst/>
              </a:prstGeom>
              <a:noFill/>
              <a:ln w="9525">
                <a:noFill/>
                <a:miter lim="800000"/>
                <a:headEnd/>
                <a:tailEnd/>
              </a:ln>
            </p:spPr>
            <p:txBody>
              <a:bodyPr>
                <a:spAutoFit/>
              </a:bodyPr>
              <a:lstStyle/>
              <a:p>
                <a:pPr>
                  <a:lnSpc>
                    <a:spcPct val="150000"/>
                  </a:lnSpc>
                </a:pPr>
                <a:r>
                  <a:rPr lang="en-US" sz="1100">
                    <a:solidFill>
                      <a:schemeClr val="bg1"/>
                    </a:solidFill>
                  </a:rPr>
                  <a:t>Button b1 = new Button();</a:t>
                </a:r>
              </a:p>
              <a:p>
                <a:pPr>
                  <a:lnSpc>
                    <a:spcPct val="150000"/>
                  </a:lnSpc>
                </a:pPr>
                <a:r>
                  <a:rPr lang="en-US" sz="1100">
                    <a:solidFill>
                      <a:schemeClr val="bg1"/>
                    </a:solidFill>
                  </a:rPr>
                  <a:t>b1.Content = "OK";</a:t>
                </a:r>
              </a:p>
              <a:p>
                <a:pPr>
                  <a:lnSpc>
                    <a:spcPct val="150000"/>
                  </a:lnSpc>
                </a:pPr>
                <a:r>
                  <a:rPr lang="en-US" sz="1100">
                    <a:solidFill>
                      <a:schemeClr val="bg1"/>
                    </a:solidFill>
                  </a:rPr>
                  <a:t>b1.Background = new SolidColorBrush(Colors.LightBlue);</a:t>
                </a:r>
              </a:p>
              <a:p>
                <a:pPr>
                  <a:lnSpc>
                    <a:spcPct val="150000"/>
                  </a:lnSpc>
                </a:pPr>
                <a:r>
                  <a:rPr lang="en-US" sz="1100">
                    <a:solidFill>
                      <a:schemeClr val="bg1"/>
                    </a:solidFill>
                  </a:rPr>
                  <a:t>b1.Width = 100;</a:t>
                </a:r>
              </a:p>
            </p:txBody>
          </p:sp>
          <p:sp>
            <p:nvSpPr>
              <p:cNvPr id="26" name="Text Box 16"/>
              <p:cNvSpPr txBox="1">
                <a:spLocks noChangeArrowheads="1"/>
              </p:cNvSpPr>
              <p:nvPr/>
            </p:nvSpPr>
            <p:spPr bwMode="auto">
              <a:xfrm>
                <a:off x="2116" y="2995"/>
                <a:ext cx="999" cy="231"/>
              </a:xfrm>
              <a:prstGeom prst="rect">
                <a:avLst/>
              </a:prstGeom>
              <a:noFill/>
              <a:ln w="9525">
                <a:noFill/>
                <a:miter lim="800000"/>
                <a:headEnd/>
                <a:tailEnd/>
              </a:ln>
            </p:spPr>
            <p:txBody>
              <a:bodyPr>
                <a:spAutoFit/>
              </a:bodyPr>
              <a:lstStyle/>
              <a:p>
                <a:pPr>
                  <a:spcBef>
                    <a:spcPct val="50000"/>
                  </a:spcBef>
                </a:pPr>
                <a:r>
                  <a:rPr lang="en-US"/>
                  <a:t>C#</a:t>
                </a:r>
              </a:p>
            </p:txBody>
          </p:sp>
        </p:grpSp>
        <p:grpSp>
          <p:nvGrpSpPr>
            <p:cNvPr id="20" name="Group 17"/>
            <p:cNvGrpSpPr>
              <a:grpSpLocks/>
            </p:cNvGrpSpPr>
            <p:nvPr/>
          </p:nvGrpSpPr>
          <p:grpSpPr bwMode="auto">
            <a:xfrm>
              <a:off x="3657" y="2744"/>
              <a:ext cx="2103" cy="1848"/>
              <a:chOff x="3657" y="2744"/>
              <a:chExt cx="2103" cy="1848"/>
            </a:xfrm>
          </p:grpSpPr>
          <p:pic>
            <p:nvPicPr>
              <p:cNvPr id="21" name="Picture 18" descr="WinFX__1403"/>
              <p:cNvPicPr>
                <a:picLocks noChangeAspect="1" noChangeArrowheads="1"/>
              </p:cNvPicPr>
              <p:nvPr/>
            </p:nvPicPr>
            <p:blipFill>
              <a:blip r:embed="rId3"/>
              <a:srcRect/>
              <a:stretch>
                <a:fillRect/>
              </a:stretch>
            </p:blipFill>
            <p:spPr bwMode="auto">
              <a:xfrm>
                <a:off x="3657" y="2744"/>
                <a:ext cx="2103" cy="1848"/>
              </a:xfrm>
              <a:prstGeom prst="rect">
                <a:avLst/>
              </a:prstGeom>
              <a:noFill/>
              <a:ln w="9525">
                <a:noFill/>
                <a:miter lim="800000"/>
                <a:headEnd/>
                <a:tailEnd/>
              </a:ln>
            </p:spPr>
          </p:pic>
          <p:sp>
            <p:nvSpPr>
              <p:cNvPr id="22" name="Rectangle 18"/>
              <p:cNvSpPr>
                <a:spLocks noChangeArrowheads="1"/>
              </p:cNvSpPr>
              <p:nvPr/>
            </p:nvSpPr>
            <p:spPr bwMode="blackGray">
              <a:xfrm>
                <a:off x="3875" y="3303"/>
                <a:ext cx="1806" cy="957"/>
              </a:xfrm>
              <a:prstGeom prst="rect">
                <a:avLst/>
              </a:prstGeom>
              <a:noFill/>
              <a:ln w="9525">
                <a:noFill/>
                <a:miter lim="800000"/>
                <a:headEnd/>
                <a:tailEnd/>
              </a:ln>
            </p:spPr>
            <p:txBody>
              <a:bodyPr>
                <a:spAutoFit/>
              </a:bodyPr>
              <a:lstStyle/>
              <a:p>
                <a:pPr>
                  <a:lnSpc>
                    <a:spcPct val="150000"/>
                  </a:lnSpc>
                </a:pPr>
                <a:r>
                  <a:rPr lang="en-US" sz="1100">
                    <a:solidFill>
                      <a:schemeClr val="bg1"/>
                    </a:solidFill>
                  </a:rPr>
                  <a:t>Dim b1 As New Button</a:t>
                </a:r>
              </a:p>
              <a:p>
                <a:pPr>
                  <a:lnSpc>
                    <a:spcPct val="150000"/>
                  </a:lnSpc>
                </a:pPr>
                <a:r>
                  <a:rPr lang="en-US" sz="1100">
                    <a:solidFill>
                      <a:schemeClr val="bg1"/>
                    </a:solidFill>
                  </a:rPr>
                  <a:t>b1.Content = "OK"</a:t>
                </a:r>
              </a:p>
              <a:p>
                <a:pPr>
                  <a:lnSpc>
                    <a:spcPct val="150000"/>
                  </a:lnSpc>
                </a:pPr>
                <a:r>
                  <a:rPr lang="en-US" sz="1100">
                    <a:solidFill>
                      <a:schemeClr val="bg1"/>
                    </a:solidFill>
                  </a:rPr>
                  <a:t>b1.Background = New _</a:t>
                </a:r>
                <a:br>
                  <a:rPr lang="en-US" sz="1100">
                    <a:solidFill>
                      <a:schemeClr val="bg1"/>
                    </a:solidFill>
                  </a:rPr>
                </a:br>
                <a:r>
                  <a:rPr lang="en-US" sz="1100">
                    <a:solidFill>
                      <a:schemeClr val="bg1"/>
                    </a:solidFill>
                  </a:rPr>
                  <a:t>    SolidColorBrush(Colors.LightBlue)</a:t>
                </a:r>
              </a:p>
              <a:p>
                <a:pPr>
                  <a:lnSpc>
                    <a:spcPct val="150000"/>
                  </a:lnSpc>
                </a:pPr>
                <a:r>
                  <a:rPr lang="en-US" sz="1100">
                    <a:solidFill>
                      <a:schemeClr val="bg1"/>
                    </a:solidFill>
                  </a:rPr>
                  <a:t>b1.Width = 100</a:t>
                </a:r>
              </a:p>
            </p:txBody>
          </p:sp>
          <p:sp>
            <p:nvSpPr>
              <p:cNvPr id="23" name="Text Box 20"/>
              <p:cNvSpPr txBox="1">
                <a:spLocks noChangeArrowheads="1"/>
              </p:cNvSpPr>
              <p:nvPr/>
            </p:nvSpPr>
            <p:spPr bwMode="auto">
              <a:xfrm>
                <a:off x="3938" y="2995"/>
                <a:ext cx="999" cy="231"/>
              </a:xfrm>
              <a:prstGeom prst="rect">
                <a:avLst/>
              </a:prstGeom>
              <a:noFill/>
              <a:ln w="9525">
                <a:noFill/>
                <a:miter lim="800000"/>
                <a:headEnd/>
                <a:tailEnd/>
              </a:ln>
            </p:spPr>
            <p:txBody>
              <a:bodyPr>
                <a:spAutoFit/>
              </a:bodyPr>
              <a:lstStyle/>
              <a:p>
                <a:pPr>
                  <a:spcBef>
                    <a:spcPct val="50000"/>
                  </a:spcBef>
                </a:pPr>
                <a:r>
                  <a:rPr lang="en-US"/>
                  <a:t>VB.NET</a:t>
                </a:r>
              </a:p>
            </p:txBody>
          </p:sp>
        </p:grpSp>
      </p:grpSp>
      <p:pic>
        <p:nvPicPr>
          <p:cNvPr id="27" name="Picture 6"/>
          <p:cNvPicPr>
            <a:picLocks noChangeAspect="1" noChangeArrowheads="1"/>
          </p:cNvPicPr>
          <p:nvPr/>
        </p:nvPicPr>
        <p:blipFill>
          <a:blip r:embed="rId4"/>
          <a:srcRect/>
          <a:stretch>
            <a:fillRect/>
          </a:stretch>
        </p:blipFill>
        <p:spPr bwMode="auto">
          <a:xfrm>
            <a:off x="3276600" y="1905000"/>
            <a:ext cx="2212547" cy="1012624"/>
          </a:xfrm>
          <a:prstGeom prst="rect">
            <a:avLst/>
          </a:prstGeom>
          <a:noFill/>
          <a:ln w="635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000" fill="hold"/>
                                        <p:tgtEl>
                                          <p:spTgt spid="11"/>
                                        </p:tgtEl>
                                        <p:attrNameLst>
                                          <p:attrName>ppt_x</p:attrName>
                                        </p:attrNameLst>
                                      </p:cBhvr>
                                      <p:tavLst>
                                        <p:tav tm="0">
                                          <p:val>
                                            <p:strVal val="#ppt_x"/>
                                          </p:val>
                                        </p:tav>
                                        <p:tav tm="100000">
                                          <p:val>
                                            <p:strVal val="#ppt_x"/>
                                          </p:val>
                                        </p:tav>
                                      </p:tavLst>
                                    </p:anim>
                                    <p:anim calcmode="lin" valueType="num">
                                      <p:cBhvr additive="base">
                                        <p:cTn id="8"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2000" fill="hold"/>
                                        <p:tgtEl>
                                          <p:spTgt spid="27"/>
                                        </p:tgtEl>
                                        <p:attrNameLst>
                                          <p:attrName>ppt_x</p:attrName>
                                        </p:attrNameLst>
                                      </p:cBhvr>
                                      <p:tavLst>
                                        <p:tav tm="0">
                                          <p:val>
                                            <p:strVal val="#ppt_x"/>
                                          </p:val>
                                        </p:tav>
                                        <p:tav tm="100000">
                                          <p:val>
                                            <p:strVal val="#ppt_x"/>
                                          </p:val>
                                        </p:tav>
                                      </p:tavLst>
                                    </p:anim>
                                    <p:anim calcmode="lin" valueType="num">
                                      <p:cBhvr additive="base">
                                        <p:cTn id="20" dur="2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Introduction to XAML</a:t>
            </a:r>
            <a:endParaRPr lang="en-US" sz="2800" dirty="0">
              <a:solidFill>
                <a:schemeClr val="bg1"/>
              </a:solidFill>
              <a:ea typeface="Kozuka Gothic Pro L"/>
              <a:cs typeface="Kozuka Gothic Pro L"/>
            </a:endParaRPr>
          </a:p>
        </p:txBody>
      </p:sp>
      <p:pic>
        <p:nvPicPr>
          <p:cNvPr id="13" name="Picture 2"/>
          <p:cNvPicPr>
            <a:picLocks noChangeAspect="1" noChangeArrowheads="1"/>
          </p:cNvPicPr>
          <p:nvPr/>
        </p:nvPicPr>
        <p:blipFill>
          <a:blip r:embed="rId3"/>
          <a:srcRect/>
          <a:stretch>
            <a:fillRect/>
          </a:stretch>
        </p:blipFill>
        <p:spPr bwMode="auto">
          <a:xfrm>
            <a:off x="1524000" y="1600200"/>
            <a:ext cx="7620000" cy="4851400"/>
          </a:xfrm>
          <a:prstGeom prst="rect">
            <a:avLst/>
          </a:prstGeom>
          <a:noFill/>
          <a:ln w="6350" algn="ctr">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Introduction to XAML</a:t>
            </a:r>
            <a:endParaRPr lang="en-US" sz="2800" dirty="0">
              <a:solidFill>
                <a:schemeClr val="bg1"/>
              </a:solidFill>
              <a:ea typeface="Kozuka Gothic Pro L"/>
              <a:cs typeface="Kozuka Gothic Pro L"/>
            </a:endParaRPr>
          </a:p>
        </p:txBody>
      </p:sp>
      <p:pic>
        <p:nvPicPr>
          <p:cNvPr id="10" name="Picture 2"/>
          <p:cNvPicPr>
            <a:picLocks noChangeAspect="1" noChangeArrowheads="1"/>
          </p:cNvPicPr>
          <p:nvPr/>
        </p:nvPicPr>
        <p:blipFill>
          <a:blip r:embed="rId3"/>
          <a:srcRect/>
          <a:stretch>
            <a:fillRect/>
          </a:stretch>
        </p:blipFill>
        <p:spPr bwMode="auto">
          <a:xfrm>
            <a:off x="1524000" y="1524000"/>
            <a:ext cx="7619999" cy="4889500"/>
          </a:xfrm>
          <a:prstGeom prst="rect">
            <a:avLst/>
          </a:prstGeom>
          <a:noFill/>
          <a:ln w="6350" algn="ctr">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24580"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10"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buFontTx/>
              <a:buChar char="-"/>
            </a:pPr>
            <a:r>
              <a:rPr lang="en-US" sz="2000" dirty="0" smtClean="0">
                <a:ea typeface="Kozuka Gothic Pro L"/>
              </a:rPr>
              <a:t>Fixed Layout</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Dynamic Layout</a:t>
            </a: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Full Screen Mode</a:t>
            </a: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Silverlight and HTML layout</a:t>
            </a: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p:txBody>
      </p:sp>
      <p:sp>
        <p:nvSpPr>
          <p:cNvPr id="24582"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Layout System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3"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a:solidFill>
                  <a:schemeClr val="bg1"/>
                </a:solidFill>
                <a:latin typeface="Kozuka Gothic Pro L"/>
                <a:ea typeface="Kozuka Gothic Pro L"/>
                <a:cs typeface="Kozuka Gothic Pro L"/>
              </a:rPr>
              <a:t>...</a:t>
            </a:r>
          </a:p>
        </p:txBody>
      </p:sp>
      <p:sp>
        <p:nvSpPr>
          <p:cNvPr id="4"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pPr>
            <a:r>
              <a:rPr lang="en-US" sz="2000" dirty="0" smtClean="0">
                <a:ea typeface="Kozuka Gothic Pro L"/>
              </a:rPr>
              <a:t>Fixed Layout</a:t>
            </a:r>
          </a:p>
          <a:p>
            <a:pPr marL="228600" indent="-228600">
              <a:spcBef>
                <a:spcPct val="10000"/>
              </a:spcBef>
              <a:spcAft>
                <a:spcPct val="10000"/>
              </a:spcAft>
            </a:pPr>
            <a:r>
              <a:rPr lang="en-US" sz="2000" b="1" dirty="0" smtClean="0">
                <a:ea typeface="Kozuka Gothic Pro L"/>
              </a:rPr>
              <a:t>	Canvas : </a:t>
            </a:r>
            <a:r>
              <a:rPr lang="en-US" sz="2000" dirty="0" smtClean="0"/>
              <a:t>Defines an area within which you can explicitly position child elements by coordinates relative to the Canvas area.</a:t>
            </a:r>
            <a:endParaRPr lang="en-US" sz="2000" b="1" dirty="0" smtClean="0">
              <a:ea typeface="Kozuka Gothic Pro L"/>
            </a:endParaRPr>
          </a:p>
          <a:p>
            <a:pPr marL="685800" lvl="1" indent="-228600">
              <a:spcBef>
                <a:spcPct val="10000"/>
              </a:spcBef>
              <a:spcAft>
                <a:spcPct val="10000"/>
              </a:spcAft>
              <a:buFontTx/>
              <a:buChar char="-"/>
            </a:pPr>
            <a:r>
              <a:rPr lang="en-US" sz="2000" dirty="0" err="1" smtClean="0">
                <a:ea typeface="Kozuka Gothic Pro L"/>
              </a:rPr>
              <a:t>Canvas.Left</a:t>
            </a:r>
            <a:endParaRPr lang="en-US" sz="2000" dirty="0" smtClean="0">
              <a:ea typeface="Kozuka Gothic Pro L"/>
            </a:endParaRPr>
          </a:p>
          <a:p>
            <a:pPr marL="685800" lvl="1" indent="-228600">
              <a:spcBef>
                <a:spcPct val="10000"/>
              </a:spcBef>
              <a:spcAft>
                <a:spcPct val="10000"/>
              </a:spcAft>
              <a:buFontTx/>
              <a:buChar char="-"/>
            </a:pPr>
            <a:r>
              <a:rPr lang="en-US" sz="2000" dirty="0" err="1" smtClean="0">
                <a:ea typeface="Kozuka Gothic Pro L"/>
              </a:rPr>
              <a:t>Canvas.Top</a:t>
            </a: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pPr>
            <a:r>
              <a:rPr lang="en-US" sz="2000" dirty="0" smtClean="0">
                <a:ea typeface="Kozuka Gothic Pro L"/>
              </a:rPr>
              <a:t>Attachable Properties</a:t>
            </a:r>
          </a:p>
          <a:p>
            <a:pPr marL="228600" indent="-228600">
              <a:spcBef>
                <a:spcPct val="10000"/>
              </a:spcBef>
              <a:spcAft>
                <a:spcPct val="10000"/>
              </a:spcAft>
            </a:pPr>
            <a:endParaRPr lang="en-US" sz="2000" dirty="0" smtClean="0">
              <a:ea typeface="Kozuka Gothic Pro L"/>
            </a:endParaRPr>
          </a:p>
          <a:p>
            <a:pPr marL="228600" indent="-228600">
              <a:spcBef>
                <a:spcPct val="10000"/>
              </a:spcBef>
              <a:spcAft>
                <a:spcPct val="10000"/>
              </a:spcAft>
              <a:buFontTx/>
              <a:buChar char="-"/>
            </a:pPr>
            <a:endParaRPr lang="en-US" sz="2000" dirty="0" smtClean="0">
              <a:ea typeface="Kozuka Gothic Pro L"/>
            </a:endParaRPr>
          </a:p>
        </p:txBody>
      </p:sp>
      <p:sp>
        <p:nvSpPr>
          <p:cNvPr id="5"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6"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7" name="Rectangle 6"/>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Layout System</a:t>
            </a:r>
          </a:p>
        </p:txBody>
      </p:sp>
      <p:pic>
        <p:nvPicPr>
          <p:cNvPr id="1026" name="Picture 2"/>
          <p:cNvPicPr>
            <a:picLocks noChangeAspect="1" noChangeArrowheads="1"/>
          </p:cNvPicPr>
          <p:nvPr/>
        </p:nvPicPr>
        <p:blipFill>
          <a:blip r:embed="rId3"/>
          <a:srcRect/>
          <a:stretch>
            <a:fillRect/>
          </a:stretch>
        </p:blipFill>
        <p:spPr bwMode="auto">
          <a:xfrm>
            <a:off x="4267200" y="2895600"/>
            <a:ext cx="1943100" cy="151532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676400" y="5943600"/>
            <a:ext cx="2686050" cy="5048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676400" y="5486400"/>
            <a:ext cx="6553200" cy="209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ybage logo1"/>
          <p:cNvPicPr>
            <a:picLocks noChangeAspect="1" noChangeArrowheads="1"/>
          </p:cNvPicPr>
          <p:nvPr/>
        </p:nvPicPr>
        <p:blipFill>
          <a:blip r:embed="rId2"/>
          <a:srcRect/>
          <a:stretch>
            <a:fillRect/>
          </a:stretch>
        </p:blipFill>
        <p:spPr bwMode="auto">
          <a:xfrm>
            <a:off x="7272338" y="190500"/>
            <a:ext cx="1639887" cy="342900"/>
          </a:xfrm>
          <a:prstGeom prst="rect">
            <a:avLst/>
          </a:prstGeom>
          <a:noFill/>
          <a:ln w="9525">
            <a:noFill/>
            <a:miter lim="800000"/>
            <a:headEnd/>
            <a:tailEnd/>
          </a:ln>
        </p:spPr>
      </p:pic>
      <p:sp>
        <p:nvSpPr>
          <p:cNvPr id="3" name="Rectangle 3"/>
          <p:cNvSpPr>
            <a:spLocks noChangeArrowheads="1"/>
          </p:cNvSpPr>
          <p:nvPr/>
        </p:nvSpPr>
        <p:spPr bwMode="auto">
          <a:xfrm>
            <a:off x="1905000" y="1905000"/>
            <a:ext cx="5395913" cy="554038"/>
          </a:xfrm>
          <a:prstGeom prst="rect">
            <a:avLst/>
          </a:prstGeom>
          <a:noFill/>
          <a:ln w="9525">
            <a:noFill/>
            <a:miter lim="800000"/>
            <a:headEnd/>
            <a:tailEnd/>
          </a:ln>
        </p:spPr>
        <p:txBody>
          <a:bodyPr>
            <a:spAutoFit/>
          </a:bodyPr>
          <a:lstStyle/>
          <a:p>
            <a:pPr eaLnBrk="1" hangingPunct="1"/>
            <a:r>
              <a:rPr lang="en-US" sz="3000" dirty="0">
                <a:solidFill>
                  <a:schemeClr val="bg1"/>
                </a:solidFill>
                <a:latin typeface="Kozuka Gothic Pro L"/>
                <a:ea typeface="Kozuka Gothic Pro L"/>
                <a:cs typeface="Kozuka Gothic Pro L"/>
              </a:rPr>
              <a:t>...</a:t>
            </a:r>
          </a:p>
        </p:txBody>
      </p:sp>
      <p:sp>
        <p:nvSpPr>
          <p:cNvPr id="4" name="Rectangle 2"/>
          <p:cNvSpPr>
            <a:spLocks noChangeArrowheads="1"/>
          </p:cNvSpPr>
          <p:nvPr/>
        </p:nvSpPr>
        <p:spPr bwMode="auto">
          <a:xfrm>
            <a:off x="1600200" y="1752600"/>
            <a:ext cx="6811963" cy="4495800"/>
          </a:xfrm>
          <a:prstGeom prst="rect">
            <a:avLst/>
          </a:prstGeom>
          <a:noFill/>
          <a:ln w="9525">
            <a:noFill/>
            <a:miter lim="800000"/>
            <a:headEnd/>
            <a:tailEnd/>
          </a:ln>
        </p:spPr>
        <p:txBody>
          <a:bodyPr/>
          <a:lstStyle/>
          <a:p>
            <a:pPr marL="228600" indent="-228600">
              <a:spcBef>
                <a:spcPct val="10000"/>
              </a:spcBef>
              <a:spcAft>
                <a:spcPct val="10000"/>
              </a:spcAft>
            </a:pPr>
            <a:r>
              <a:rPr lang="en-US" sz="2000" dirty="0" smtClean="0">
                <a:ea typeface="Kozuka Gothic Pro L"/>
              </a:rPr>
              <a:t>Dynamic Layout</a:t>
            </a:r>
          </a:p>
          <a:p>
            <a:pPr marL="228600" indent="-228600">
              <a:spcBef>
                <a:spcPct val="10000"/>
              </a:spcBef>
              <a:spcAft>
                <a:spcPct val="10000"/>
              </a:spcAft>
              <a:buFontTx/>
              <a:buChar char="-"/>
            </a:pPr>
            <a:r>
              <a:rPr lang="en-US" sz="2000" dirty="0" smtClean="0">
                <a:ea typeface="Kozuka Gothic Pro L"/>
              </a:rPr>
              <a:t>Adaptable To : Quantity Of Information, Size of items &amp; Space available</a:t>
            </a:r>
          </a:p>
          <a:p>
            <a:pPr marL="228600" indent="-228600">
              <a:spcBef>
                <a:spcPct val="10000"/>
              </a:spcBef>
              <a:spcAft>
                <a:spcPct val="10000"/>
              </a:spcAft>
              <a:buFontTx/>
              <a:buChar char="-"/>
            </a:pPr>
            <a:r>
              <a:rPr lang="en-US" sz="2000" dirty="0" smtClean="0">
                <a:ea typeface="Kozuka Gothic Pro L"/>
              </a:rPr>
              <a:t>Stack Panel : </a:t>
            </a:r>
            <a:r>
              <a:rPr lang="en-US" sz="2000" dirty="0" smtClean="0"/>
              <a:t>Arranges child elements into a single line that can be oriented horizontally or vertically.</a:t>
            </a:r>
            <a:endParaRPr lang="en-US" sz="2000" dirty="0" smtClean="0">
              <a:ea typeface="Kozuka Gothic Pro L"/>
            </a:endParaRPr>
          </a:p>
          <a:p>
            <a:pPr marL="228600" indent="-228600">
              <a:spcBef>
                <a:spcPct val="10000"/>
              </a:spcBef>
              <a:spcAft>
                <a:spcPct val="10000"/>
              </a:spcAft>
              <a:buFontTx/>
              <a:buChar char="-"/>
            </a:pPr>
            <a:r>
              <a:rPr lang="en-US" sz="2000" dirty="0" smtClean="0">
                <a:ea typeface="Kozuka Gothic Pro L"/>
              </a:rPr>
              <a:t>Grid : </a:t>
            </a:r>
            <a:r>
              <a:rPr lang="en-US" sz="2000" dirty="0" smtClean="0"/>
              <a:t>Defines a flexible grid area consisting of columns and rows.</a:t>
            </a:r>
          </a:p>
          <a:p>
            <a:pPr marL="685800" lvl="1" indent="-228600">
              <a:spcBef>
                <a:spcPct val="10000"/>
              </a:spcBef>
              <a:spcAft>
                <a:spcPct val="10000"/>
              </a:spcAft>
              <a:buFontTx/>
              <a:buChar char="-"/>
            </a:pPr>
            <a:endParaRPr lang="en-US" sz="2000" dirty="0" smtClean="0">
              <a:ea typeface="Kozuka Gothic Pro L"/>
            </a:endParaRPr>
          </a:p>
          <a:p>
            <a:pPr marL="228600" indent="-228600">
              <a:spcBef>
                <a:spcPct val="10000"/>
              </a:spcBef>
              <a:spcAft>
                <a:spcPct val="10000"/>
              </a:spcAft>
            </a:pPr>
            <a:r>
              <a:rPr lang="en-US" sz="2000" dirty="0" smtClean="0">
                <a:ea typeface="Kozuka Gothic Pro L"/>
              </a:rPr>
              <a:t>Stack Panel				Grid</a:t>
            </a:r>
          </a:p>
        </p:txBody>
      </p:sp>
      <p:sp>
        <p:nvSpPr>
          <p:cNvPr id="5"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eaLnBrk="1" hangingPunct="1">
              <a:lnSpc>
                <a:spcPct val="150000"/>
              </a:lnSpc>
            </a:pPr>
            <a:r>
              <a:rPr lang="en-US" sz="800" b="1">
                <a:solidFill>
                  <a:srgbClr val="0075B0"/>
                </a:solidFill>
                <a:latin typeface="Kozuka Gothic Pro R"/>
                <a:ea typeface="Kozuka Gothic Pro R"/>
                <a:cs typeface="Kozuka Gothic Pro R"/>
              </a:rPr>
              <a:t>www.cybage.com</a:t>
            </a:r>
          </a:p>
        </p:txBody>
      </p:sp>
      <p:sp>
        <p:nvSpPr>
          <p:cNvPr id="6"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7" name="Rectangle 6"/>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Layout System</a:t>
            </a:r>
          </a:p>
        </p:txBody>
      </p:sp>
      <p:pic>
        <p:nvPicPr>
          <p:cNvPr id="2050" name="Picture 2"/>
          <p:cNvPicPr>
            <a:picLocks noChangeAspect="1" noChangeArrowheads="1"/>
          </p:cNvPicPr>
          <p:nvPr/>
        </p:nvPicPr>
        <p:blipFill>
          <a:blip r:embed="rId3"/>
          <a:srcRect/>
          <a:stretch>
            <a:fillRect/>
          </a:stretch>
        </p:blipFill>
        <p:spPr bwMode="auto">
          <a:xfrm>
            <a:off x="990600" y="4800600"/>
            <a:ext cx="2851232" cy="159862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105400" y="4876800"/>
            <a:ext cx="3552825" cy="1533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1087</Words>
  <Application>Microsoft Office PowerPoint</Application>
  <PresentationFormat>On-screen Show (4:3)</PresentationFormat>
  <Paragraphs>189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Dhaval Upadhyaya</dc:creator>
  <cp:lastModifiedBy>dhavalu</cp:lastModifiedBy>
  <cp:revision>195</cp:revision>
  <dcterms:created xsi:type="dcterms:W3CDTF">2006-08-16T00:00:00Z</dcterms:created>
  <dcterms:modified xsi:type="dcterms:W3CDTF">2011-03-14T04:24:59Z</dcterms:modified>
</cp:coreProperties>
</file>