
<file path=[Content_Types].xml><?xml version="1.0" encoding="utf-8"?>
<Types xmlns="http://schemas.openxmlformats.org/package/2006/content-types">
  <Default ContentType="application/vnd.openxmlformats-package.relationships+xml" Extension="rels"/>
  <Default ContentType="image/png" Extension="png"/>
  <Default ContentType="application/xml" Extension="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1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3.xml"/>
  <Override ContentType="application/vnd.openxmlformats-officedocument.theme+xml" PartName="/ppt/theme/theme2.xml"/>
  <Override ContentType="application/vnd.openxmlformats-officedocument.theme+xml" PartName="/ppt/theme/theme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6.xml"/>
  <Override ContentType="application/vnd.openxmlformats-officedocument.presentationml.slide+xml" PartName="/ppt/slides/slide21.xml"/>
  <Override ContentType="application/vnd.openxmlformats-officedocument.presentationml.slide+xml" PartName="/ppt/slides/slide2.xml"/>
  <Override ContentType="application/vnd.openxmlformats-officedocument.presentationml.slide+xml" PartName="/ppt/slides/slide26.xml"/>
  <Override ContentType="application/vnd.openxmlformats-officedocument.presentationml.slide+xml" PartName="/ppt/slides/slide25.xml"/>
  <Override ContentType="application/vnd.openxmlformats-officedocument.presentationml.slide+xml" PartName="/ppt/slides/slide6.xml"/>
  <Override ContentType="application/vnd.openxmlformats-officedocument.presentationml.slide+xml" PartName="/ppt/slides/slide3.xml"/>
  <Override ContentType="application/vnd.openxmlformats-officedocument.presentationml.slide+xml" PartName="/ppt/slides/slide17.xml"/>
  <Override ContentType="application/vnd.openxmlformats-officedocument.presentationml.slide+xml" PartName="/ppt/slides/slide24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0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9.xml"/>
  <Override ContentType="application/vnd.openxmlformats-officedocument.presentationml.slide+xml" PartName="/ppt/slides/slide18.xml"/>
  <Override ContentType="application/vnd.openxmlformats-officedocument.presentationml.slide+xml" PartName="/ppt/slides/slide15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27.xml"/>
  <Override ContentType="application/vnd.openxmlformats-officedocument.presentationml.slide+xml" PartName="/ppt/slides/slide19.xml"/>
  <Override ContentType="application/vnd.openxmlformats-officedocument.presentationml.slide+xml" PartName="/ppt/slides/slide4.xml"/>
  <Override ContentType="application/vnd.openxmlformats-officedocument.presentationml.slide+xml" PartName="/ppt/slides/slide14.xml"/>
  <Override ContentType="application/vnd.openxmlformats-officedocument.presentationml.slide+xml" PartName="/ppt/slides/slide5.xml"/>
  <Override ContentType="application/vnd.openxmlformats-officedocument.presentationml.slide+xml" PartName="/ppt/slides/slide22.xml"/>
  <Override ContentType="application/vnd.openxmlformats-officedocument.presentationml.tableStyles+xml" PartName="/ppt/tableStyle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68580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0" Type="http://schemas.openxmlformats.org/officeDocument/2006/relationships/slide" Target="slides/slide25.xml"/><Relationship Id="rId12" Type="http://schemas.openxmlformats.org/officeDocument/2006/relationships/slide" Target="slides/slide7.xml"/><Relationship Id="rId31" Type="http://schemas.openxmlformats.org/officeDocument/2006/relationships/slide" Target="slides/slide26.xml"/><Relationship Id="rId13" Type="http://schemas.openxmlformats.org/officeDocument/2006/relationships/slide" Target="slides/slide8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32" Type="http://schemas.openxmlformats.org/officeDocument/2006/relationships/slide" Target="slides/slide27.xml"/><Relationship Id="rId29" Type="http://schemas.openxmlformats.org/officeDocument/2006/relationships/slide" Target="slides/slide2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" Type="http://schemas.openxmlformats.org/officeDocument/2006/relationships/presProps" Target="presProps.xml"/><Relationship Id="rId21" Type="http://schemas.openxmlformats.org/officeDocument/2006/relationships/slide" Target="slides/slide16.xml"/><Relationship Id="rId1" Type="http://schemas.openxmlformats.org/officeDocument/2006/relationships/theme" Target="theme/theme3.xml"/><Relationship Id="rId22" Type="http://schemas.openxmlformats.org/officeDocument/2006/relationships/slide" Target="slides/slide17.xml"/><Relationship Id="rId4" Type="http://schemas.openxmlformats.org/officeDocument/2006/relationships/slideMaster" Target="slideMasters/slideMaster1.xml"/><Relationship Id="rId23" Type="http://schemas.openxmlformats.org/officeDocument/2006/relationships/slide" Target="slides/slide18.xml"/><Relationship Id="rId3" Type="http://schemas.openxmlformats.org/officeDocument/2006/relationships/tableStyles" Target="tableStyles.xml"/><Relationship Id="rId24" Type="http://schemas.openxmlformats.org/officeDocument/2006/relationships/slide" Target="slides/slide19.xml"/><Relationship Id="rId20" Type="http://schemas.openxmlformats.org/officeDocument/2006/relationships/slide" Target="slides/slide15.xml"/><Relationship Id="rId9" Type="http://schemas.openxmlformats.org/officeDocument/2006/relationships/slide" Target="slides/slide4.xml"/><Relationship Id="rId6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2" Type="http://schemas.openxmlformats.org/officeDocument/2006/relationships/hyperlink" Target="http://www.w3.org/TR/2013/WD-components-intro-20130606/" TargetMode="Externa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"Web components" are actually a group of related standards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http://www.w3.org/TR/2013/WD-components-intro-20130606/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.innerHTML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maybe this will simplify angular's implementation for directives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maybe this will make it easier for angular to consume widgets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still, it's exciting for browsers to have this kind of feature natively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isolate scope : model :: shadow dom : presentation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13" name="Shape 21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better encapsulation means that it'll be easier to share reuse components, especially with regard to style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20" name="Shape 22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Right now we have the digest cycle which does an efficient job of dirty checking.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Developers have to call $apply when some model changes outside of Angular's control.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These are reasonable tradeoffs given what browsers can do today, but what if the browser could handle some of this concern natively?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AngularJS was conceived in a very different world.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We have new features coming to the browser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27" name="Shape 22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35" name="Shape 23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42" name="Shape 24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49" name="Shape 24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This is available under a flag in Chrome. Go check it out!</a:t>
            </a: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56" name="Shape 25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Our hope is that this will allow us to remove one of the common sources of confusion when using Angular while at the same time making Angular faster.</a:t>
            </a: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63" name="Shape 26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It's unlikely that any of what I've shown here will look exactly like this when it's implemented, but you get the idea.</a:t>
            </a: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70" name="Shape 27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check this out</a:t>
            </a: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76" name="Shape 27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To see where Angular is going to go, look at the standards.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WRT standards, Angular's goal is to both internally use them, and make it easier to develop apps using them.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But before I talk about that...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… I have to set some expectations.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Even if we sat down and implemented support for all of this stuff right now, it's not available in most browsers.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Chrome Canary has some of this for those who want to experiment, but it's behind flags.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Even if it was implemented, these standards are still in flux, and so you probably wouldn't want to use them quite yet for anything in production.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The question is not really whether or not Angular will use/implement support for standards, but when, how, and to what extent.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Developers need to choose between fragmented ecosystems.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Right now, you might download an app.js file, which then lazy loads my-module, and fetches my-partial in order to get to your initial rendering.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/>
        </p:nvSpPr>
        <p:spPr>
          <a:xfrm>
            <a:off x="0" y="0"/>
            <a:ext cx="9144000" cy="46913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9" name="Shape 9"/>
          <p:cNvCxnSpPr/>
          <p:nvPr/>
        </p:nvCxnSpPr>
        <p:spPr>
          <a:xfrm>
            <a:off x="0" y="4662139"/>
            <a:ext cx="9144000" cy="0"/>
          </a:xfrm>
          <a:prstGeom prst="straightConnector1">
            <a:avLst/>
          </a:prstGeom>
          <a:noFill/>
          <a:ln cap="flat" cmpd="sng" w="57150">
            <a:solidFill>
              <a:srgbClr val="000000">
                <a:alpha val="14901"/>
              </a:srgbClr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" name="Shape 10"/>
          <p:cNvSpPr txBox="1"/>
          <p:nvPr>
            <p:ph type="ctrTitle"/>
          </p:nvPr>
        </p:nvSpPr>
        <p:spPr>
          <a:xfrm>
            <a:off x="685800" y="2490375"/>
            <a:ext cx="7772400" cy="219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baseline="0" i="0" sz="7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baseline="0" i="0" sz="7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baseline="0" i="0" sz="7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baseline="0" i="0" sz="7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baseline="0" i="0" sz="7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baseline="0" i="0" sz="7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baseline="0" i="0" sz="7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baseline="0" i="0" sz="7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baseline="0" i="0" sz="7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685800" y="4836035"/>
            <a:ext cx="7772400" cy="1032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 algn="l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b="0" baseline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 algn="l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b="0" baseline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rtl="0" algn="l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b="0" baseline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rtl="0" algn="l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b="0" baseline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rtl="0" algn="l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b="0" baseline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rtl="0" algn="l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b="0" baseline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rtl="0" algn="l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b="0" baseline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rtl="0" algn="l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b="0" baseline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rtl="0" algn="l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b="0" baseline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/>
        </p:nvSpPr>
        <p:spPr>
          <a:xfrm>
            <a:off x="0" y="0"/>
            <a:ext cx="9144000" cy="1532999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4" name="Shape 14"/>
          <p:cNvCxnSpPr/>
          <p:nvPr/>
        </p:nvCxnSpPr>
        <p:spPr>
          <a:xfrm>
            <a:off x="0" y="1503833"/>
            <a:ext cx="9144000" cy="0"/>
          </a:xfrm>
          <a:prstGeom prst="straightConnector1">
            <a:avLst/>
          </a:prstGeom>
          <a:noFill/>
          <a:ln cap="flat" cmpd="sng" w="57150">
            <a:solidFill>
              <a:srgbClr val="000000">
                <a:alpha val="14901"/>
              </a:srgbClr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" name="Shape 1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>
              <a:spcBef>
                <a:spcPts val="0"/>
              </a:spcBef>
              <a:defRPr sz="3600"/>
            </a:lvl1pPr>
            <a:lvl2pPr rtl="0">
              <a:spcBef>
                <a:spcPts val="0"/>
              </a:spcBef>
              <a:defRPr sz="3600"/>
            </a:lvl2pPr>
            <a:lvl3pPr rtl="0">
              <a:spcBef>
                <a:spcPts val="0"/>
              </a:spcBef>
              <a:defRPr sz="3600"/>
            </a:lvl3pPr>
            <a:lvl4pPr rtl="0">
              <a:spcBef>
                <a:spcPts val="0"/>
              </a:spcBef>
              <a:defRPr sz="3600"/>
            </a:lvl4pPr>
            <a:lvl5pPr rtl="0">
              <a:spcBef>
                <a:spcPts val="0"/>
              </a:spcBef>
              <a:defRPr sz="3600"/>
            </a:lvl5pPr>
            <a:lvl6pPr rtl="0">
              <a:spcBef>
                <a:spcPts val="0"/>
              </a:spcBef>
              <a:defRPr sz="3600"/>
            </a:lvl6pPr>
            <a:lvl7pPr rtl="0">
              <a:spcBef>
                <a:spcPts val="0"/>
              </a:spcBef>
              <a:defRPr sz="3600"/>
            </a:lvl7pPr>
            <a:lvl8pPr rtl="0">
              <a:spcBef>
                <a:spcPts val="0"/>
              </a:spcBef>
              <a:defRPr sz="3600"/>
            </a:lvl8pPr>
            <a:lvl9pPr rtl="0">
              <a:spcBef>
                <a:spcPts val="0"/>
              </a:spcBef>
              <a:defRPr sz="3600"/>
            </a:lvl9pPr>
          </a:lstStyle>
          <a:p/>
        </p:txBody>
      </p:sp>
      <p:sp>
        <p:nvSpPr>
          <p:cNvPr id="16" name="Shape 16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/>
        </p:nvSpPr>
        <p:spPr>
          <a:xfrm>
            <a:off x="0" y="0"/>
            <a:ext cx="9144000" cy="15329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9" name="Shape 19"/>
          <p:cNvCxnSpPr/>
          <p:nvPr/>
        </p:nvCxnSpPr>
        <p:spPr>
          <a:xfrm>
            <a:off x="0" y="1503833"/>
            <a:ext cx="9144000" cy="0"/>
          </a:xfrm>
          <a:prstGeom prst="straightConnector1">
            <a:avLst/>
          </a:prstGeom>
          <a:noFill/>
          <a:ln cap="flat" cmpd="sng" w="57150">
            <a:solidFill>
              <a:srgbClr val="000000">
                <a:alpha val="14901"/>
              </a:srgbClr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" name="Shape 2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457200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/>
        </p:txBody>
      </p:sp>
      <p:sp>
        <p:nvSpPr>
          <p:cNvPr id="22" name="Shape 22"/>
          <p:cNvSpPr txBox="1"/>
          <p:nvPr>
            <p:ph idx="2" type="body"/>
          </p:nvPr>
        </p:nvSpPr>
        <p:spPr>
          <a:xfrm>
            <a:off x="4692273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0" y="0"/>
            <a:ext cx="9144000" cy="1532999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25" name="Shape 25"/>
          <p:cNvCxnSpPr/>
          <p:nvPr/>
        </p:nvCxnSpPr>
        <p:spPr>
          <a:xfrm>
            <a:off x="0" y="1503833"/>
            <a:ext cx="9144000" cy="0"/>
          </a:xfrm>
          <a:prstGeom prst="straightConnector1">
            <a:avLst/>
          </a:prstGeom>
          <a:noFill/>
          <a:ln cap="flat" cmpd="sng" w="57150">
            <a:solidFill>
              <a:srgbClr val="000000">
                <a:alpha val="14901"/>
              </a:srgbClr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" name="Shape 2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idx="1" type="body"/>
          </p:nvPr>
        </p:nvSpPr>
        <p:spPr>
          <a:xfrm>
            <a:off x="457200" y="5875078"/>
            <a:ext cx="82296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●"/>
              <a:defRPr b="0" sz="1800">
                <a:solidFill>
                  <a:schemeClr val="dk2"/>
                </a:solidFill>
              </a:defRPr>
            </a:lvl1pPr>
            <a:lvl2pPr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ourier New"/>
              <a:buChar char="o"/>
              <a:defRPr b="0" sz="1800">
                <a:solidFill>
                  <a:schemeClr val="dk2"/>
                </a:solidFill>
              </a:defRPr>
            </a:lvl2pPr>
            <a:lvl3pPr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Wingdings"/>
              <a:buChar char="§"/>
              <a:defRPr b="0" sz="1800">
                <a:solidFill>
                  <a:schemeClr val="dk2"/>
                </a:solidFill>
              </a:defRPr>
            </a:lvl3pPr>
            <a:lvl4pPr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●"/>
              <a:defRPr b="0" sz="1800">
                <a:solidFill>
                  <a:schemeClr val="dk2"/>
                </a:solidFill>
              </a:defRPr>
            </a:lvl4pPr>
            <a:lvl5pPr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ourier New"/>
              <a:buChar char="o"/>
              <a:defRPr b="0" sz="1800">
                <a:solidFill>
                  <a:schemeClr val="dk2"/>
                </a:solidFill>
              </a:defRPr>
            </a:lvl5pPr>
            <a:lvl6pPr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Wingdings"/>
              <a:buChar char="§"/>
              <a:defRPr b="0" sz="1800">
                <a:solidFill>
                  <a:schemeClr val="dk2"/>
                </a:solidFill>
              </a:defRPr>
            </a:lvl6pPr>
            <a:lvl7pPr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●"/>
              <a:defRPr b="0" sz="1800">
                <a:solidFill>
                  <a:schemeClr val="dk2"/>
                </a:solidFill>
              </a:defRPr>
            </a:lvl7pPr>
            <a:lvl8pPr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ourier New"/>
              <a:buChar char="o"/>
              <a:defRPr b="0" sz="1800">
                <a:solidFill>
                  <a:schemeClr val="dk2"/>
                </a:solidFill>
              </a:defRPr>
            </a:lvl8pPr>
            <a:lvl9pPr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Wingdings"/>
              <a:buChar char="§"/>
              <a:defRPr b="0"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Shape 29"/>
          <p:cNvSpPr/>
          <p:nvPr/>
        </p:nvSpPr>
        <p:spPr>
          <a:xfrm>
            <a:off x="4274" y="0"/>
            <a:ext cx="9144000" cy="58752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0" name="Shape 30"/>
          <p:cNvCxnSpPr/>
          <p:nvPr/>
        </p:nvCxnSpPr>
        <p:spPr>
          <a:xfrm>
            <a:off x="0" y="5845828"/>
            <a:ext cx="9144000" cy="0"/>
          </a:xfrm>
          <a:prstGeom prst="straightConnector1">
            <a:avLst/>
          </a:prstGeom>
          <a:noFill/>
          <a:ln cap="flat" cmpd="sng" w="57150">
            <a:solidFill>
              <a:srgbClr val="000000">
                <a:alpha val="14901"/>
              </a:srgbClr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bg>
      <p:bgPr>
        <a:solidFill>
          <a:schemeClr val="dk2"/>
        </a:solid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baseline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baseline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baseline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baseline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baseline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baseline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baseline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baseline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baseline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 algn="l"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●"/>
              <a:defRPr b="0" baseline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 algn="l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b="0" baseline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rtl="0" algn="l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b="0" baseline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●"/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rtl="0" algn="l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rtl="0" algn="l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●"/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rtl="0" algn="l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rtl="0" algn="l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3" Type="http://schemas.openxmlformats.org/officeDocument/2006/relationships/image" Target="../media/image00.png"/></Relationships>
</file>

<file path=ppt/slides/_rels/slide10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0.png"/></Relationships>
</file>

<file path=ppt/slides/_rels/slide1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0.png"/></Relationships>
</file>

<file path=ppt/slides/_rels/slide1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0.png"/></Relationships>
</file>

<file path=ppt/slides/_rels/slide1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0.png"/></Relationships>
</file>

<file path=ppt/slides/_rels/slide1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0.png"/></Relationships>
</file>

<file path=ppt/slides/_rels/slide1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0.png"/></Relationships>
</file>

<file path=ppt/slides/_rels/slide1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0.png"/></Relationships>
</file>

<file path=ppt/slides/_rels/slide1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0.png"/></Relationships>
</file>

<file path=ppt/slides/_rels/slide1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0.png"/></Relationships>
</file>

<file path=ppt/slides/_rels/slide1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0.png"/></Relationships>
</file>

<file path=ppt/slides/_rels/slide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0.png"/></Relationships>
</file>

<file path=ppt/slides/_rels/slide20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0.png"/></Relationships>
</file>

<file path=ppt/slides/_rels/slide2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0.png"/></Relationships>
</file>

<file path=ppt/slides/_rels/slide2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0.png"/></Relationships>
</file>

<file path=ppt/slides/_rels/slide2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0.png"/></Relationships>
</file>

<file path=ppt/slides/_rels/slide2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0.png"/></Relationships>
</file>

<file path=ppt/slides/_rels/slide2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0.png"/></Relationships>
</file>

<file path=ppt/slides/_rels/slide2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0.png"/></Relationships>
</file>

<file path=ppt/slides/_rels/slide2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0.png"/></Relationships>
</file>

<file path=ppt/slides/_rels/slide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0.png"/></Relationships>
</file>

<file path=ppt/slides/_rels/slide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0.png"/></Relationships>
</file>

<file path=ppt/slides/_rels/slide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0.png"/></Relationships>
</file>

<file path=ppt/slides/_rels/slide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0.png"/></Relationships>
</file>

<file path=ppt/slides/_rels/slide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0.png"/></Relationships>
</file>

<file path=ppt/slides/_rels/slide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ctrTitle"/>
          </p:nvPr>
        </p:nvSpPr>
        <p:spPr>
          <a:xfrm>
            <a:off x="685800" y="2490375"/>
            <a:ext cx="7772400" cy="2198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the future of AngularJS</a:t>
            </a:r>
          </a:p>
        </p:txBody>
      </p:sp>
      <p:sp>
        <p:nvSpPr>
          <p:cNvPr id="34" name="Shape 34"/>
          <p:cNvSpPr txBox="1"/>
          <p:nvPr>
            <p:ph idx="1" type="subTitle"/>
          </p:nvPr>
        </p:nvSpPr>
        <p:spPr>
          <a:xfrm>
            <a:off x="685800" y="4836035"/>
            <a:ext cx="7772400" cy="1032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brian ford → @briantford</a:t>
            </a:r>
          </a:p>
        </p:txBody>
      </p:sp>
      <p:pic>
        <p:nvPicPr>
          <p:cNvPr id="35" name="Shape 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71399" y="0"/>
            <a:ext cx="3121923" cy="3293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x="457200" y="274650"/>
            <a:ext cx="53643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es6 modules</a:t>
            </a:r>
          </a:p>
        </p:txBody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167550" y="1600200"/>
            <a:ext cx="8853300" cy="4967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3600">
                <a:solidFill>
                  <a:srgbClr val="38761D"/>
                </a:solidFill>
              </a:rPr>
              <a:t>✓</a:t>
            </a:r>
            <a:r>
              <a:rPr lang="en" sz="3600"/>
              <a:t> less js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30555"/>
              <a:buFont typeface="Arial"/>
              <a:buNone/>
            </a:pPr>
            <a:r>
              <a:rPr lang="en" sz="3600">
                <a:solidFill>
                  <a:srgbClr val="38761D"/>
                </a:solidFill>
              </a:rPr>
              <a:t>✓</a:t>
            </a:r>
            <a:r>
              <a:rPr lang="en" sz="3600"/>
              <a:t> interoperability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30555"/>
              <a:buFont typeface="Arial"/>
              <a:buNone/>
            </a:pPr>
            <a:r>
              <a:rPr lang="en" sz="3600">
                <a:solidFill>
                  <a:srgbClr val="38761D"/>
                </a:solidFill>
              </a:rPr>
              <a:t>✓</a:t>
            </a:r>
            <a:r>
              <a:rPr lang="en" sz="3600"/>
              <a:t> better tools</a:t>
            </a:r>
          </a:p>
        </p:txBody>
      </p:sp>
      <p:pic>
        <p:nvPicPr>
          <p:cNvPr id="154" name="Shape 1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71399" y="0"/>
            <a:ext cx="3121923" cy="3293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type="title"/>
          </p:nvPr>
        </p:nvSpPr>
        <p:spPr>
          <a:xfrm>
            <a:off x="457200" y="274650"/>
            <a:ext cx="5230499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web components</a:t>
            </a:r>
          </a:p>
        </p:txBody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web components =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templates</a:t>
            </a: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decorators</a:t>
            </a: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custom elements</a:t>
            </a: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shadow dom</a:t>
            </a: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imports</a:t>
            </a:r>
          </a:p>
        </p:txBody>
      </p:sp>
      <p:pic>
        <p:nvPicPr>
          <p:cNvPr id="161" name="Shape 1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71399" y="0"/>
            <a:ext cx="3121923" cy="3293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type="title"/>
          </p:nvPr>
        </p:nvSpPr>
        <p:spPr>
          <a:xfrm>
            <a:off x="457200" y="274650"/>
            <a:ext cx="5230499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templates</a:t>
            </a:r>
          </a:p>
        </p:txBody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238850" y="1600200"/>
            <a:ext cx="8447999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 is it: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container for dom-to-be</a:t>
            </a:r>
          </a:p>
        </p:txBody>
      </p:sp>
      <p:pic>
        <p:nvPicPr>
          <p:cNvPr id="168" name="Shape 1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71399" y="0"/>
            <a:ext cx="3121923" cy="3293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type="title"/>
          </p:nvPr>
        </p:nvSpPr>
        <p:spPr>
          <a:xfrm>
            <a:off x="457200" y="274650"/>
            <a:ext cx="5230499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templates</a:t>
            </a:r>
          </a:p>
        </p:txBody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238850" y="1600200"/>
            <a:ext cx="8447999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now: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&lt;script type="text/ng-template"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      id="/my-template.html"&gt;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&lt;span&gt;{{hello}}&lt;/span&gt;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&lt;img src="{{picture}}"&gt;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&lt;/script&gt;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future: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&lt;template id="my-template"&gt;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&lt;span&gt;{{hello}}&lt;/span&gt;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&lt;img src="{{picture}}"&gt;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&lt;/template&gt;</a:t>
            </a:r>
          </a:p>
        </p:txBody>
      </p:sp>
      <p:pic>
        <p:nvPicPr>
          <p:cNvPr id="175" name="Shape 1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71399" y="0"/>
            <a:ext cx="3121923" cy="3293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type="title"/>
          </p:nvPr>
        </p:nvSpPr>
        <p:spPr>
          <a:xfrm>
            <a:off x="457200" y="274650"/>
            <a:ext cx="53643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templates</a:t>
            </a:r>
          </a:p>
        </p:txBody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167550" y="1600200"/>
            <a:ext cx="8853300" cy="4967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3600">
                <a:solidFill>
                  <a:srgbClr val="38761D"/>
                </a:solidFill>
              </a:rPr>
              <a:t>✓</a:t>
            </a:r>
            <a:r>
              <a:rPr lang="en" sz="3600"/>
              <a:t> not parsed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3600">
                <a:solidFill>
                  <a:srgbClr val="38761D"/>
                </a:solidFill>
              </a:rPr>
              <a:t>✓</a:t>
            </a:r>
            <a:r>
              <a:rPr lang="en" sz="3600"/>
              <a:t> won't load images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30555"/>
              <a:buFont typeface="Arial"/>
              <a:buNone/>
            </a:pPr>
            <a:r>
              <a:rPr lang="en" sz="3600">
                <a:solidFill>
                  <a:srgbClr val="38761D"/>
                </a:solidFill>
              </a:rPr>
              <a:t>✓</a:t>
            </a:r>
            <a:r>
              <a:rPr lang="en" sz="3600"/>
              <a:t> no security issues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30555"/>
              <a:buFont typeface="Arial"/>
              <a:buNone/>
            </a:pPr>
            <a:r>
              <a:rPr lang="en" sz="3600">
                <a:solidFill>
                  <a:srgbClr val="38761D"/>
                </a:solidFill>
              </a:rPr>
              <a:t>✓</a:t>
            </a:r>
            <a:r>
              <a:rPr lang="en" sz="3600"/>
              <a:t> no html-in-a-string grossness</a:t>
            </a:r>
          </a:p>
        </p:txBody>
      </p:sp>
      <p:pic>
        <p:nvPicPr>
          <p:cNvPr id="182" name="Shape 1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71399" y="0"/>
            <a:ext cx="3121923" cy="3293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/>
          <p:nvPr>
            <p:ph type="title"/>
          </p:nvPr>
        </p:nvSpPr>
        <p:spPr>
          <a:xfrm>
            <a:off x="457200" y="274650"/>
            <a:ext cx="53643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decorators &amp;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custom elements</a:t>
            </a:r>
          </a:p>
        </p:txBody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167550" y="1600200"/>
            <a:ext cx="88533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 is it: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standard for what angular is kinda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already doing with directives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&lt;element extends="button" name="fancy-button"&gt;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  ...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&lt;/element&gt;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&lt;fancy-button&gt;&lt;/fancy-button&gt;</a:t>
            </a:r>
          </a:p>
        </p:txBody>
      </p:sp>
      <p:pic>
        <p:nvPicPr>
          <p:cNvPr id="189" name="Shape 1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71399" y="0"/>
            <a:ext cx="3121923" cy="3293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>
            <p:ph type="title"/>
          </p:nvPr>
        </p:nvSpPr>
        <p:spPr>
          <a:xfrm>
            <a:off x="457200" y="274650"/>
            <a:ext cx="53643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shadow dom</a:t>
            </a:r>
          </a:p>
        </p:txBody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167550" y="1600200"/>
            <a:ext cx="88533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 is it: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lets you encapsulate html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inside a single special container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that looks like one element on the outside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think transclusion in angular 1.x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96" name="Shape 1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71399" y="0"/>
            <a:ext cx="3121923" cy="3293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/>
          <p:nvPr>
            <p:ph idx="1" type="body"/>
          </p:nvPr>
        </p:nvSpPr>
        <p:spPr>
          <a:xfrm>
            <a:off x="167550" y="1600200"/>
            <a:ext cx="88533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if you look at the dom…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None/>
            </a:pPr>
            <a:r>
              <a:rPr lang="en"/>
              <a:t>now: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&lt;div class="pane-container"&gt;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&lt;div class="pane-row pane-active"&gt;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  &lt;div class="pane"&gt;{{hello}}&lt;/div&gt;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&lt;/div&gt;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&lt;/div&gt;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future: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&lt;!-- the other divs are hidden from the outside world --&gt;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&lt;div class="shadow-pane"&gt;{{hello}}&lt;/div&gt;</a:t>
            </a:r>
          </a:p>
        </p:txBody>
      </p:sp>
      <p:sp>
        <p:nvSpPr>
          <p:cNvPr id="202" name="Shape 202"/>
          <p:cNvSpPr txBox="1"/>
          <p:nvPr>
            <p:ph type="title"/>
          </p:nvPr>
        </p:nvSpPr>
        <p:spPr>
          <a:xfrm>
            <a:off x="457200" y="274650"/>
            <a:ext cx="53643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shadow dom</a:t>
            </a:r>
          </a:p>
        </p:txBody>
      </p:sp>
      <p:pic>
        <p:nvPicPr>
          <p:cNvPr id="203" name="Shape 2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71399" y="0"/>
            <a:ext cx="3121923" cy="3293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/>
          <p:nvPr>
            <p:ph type="title"/>
          </p:nvPr>
        </p:nvSpPr>
        <p:spPr>
          <a:xfrm>
            <a:off x="457200" y="274650"/>
            <a:ext cx="53643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shadow dom</a:t>
            </a:r>
          </a:p>
        </p:txBody>
      </p:sp>
      <p:sp>
        <p:nvSpPr>
          <p:cNvPr id="209" name="Shape 209"/>
          <p:cNvSpPr txBox="1"/>
          <p:nvPr>
            <p:ph idx="1" type="body"/>
          </p:nvPr>
        </p:nvSpPr>
        <p:spPr>
          <a:xfrm>
            <a:off x="167550" y="1600200"/>
            <a:ext cx="88533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 directive's new best friend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3600">
                <a:solidFill>
                  <a:srgbClr val="38761D"/>
                </a:solidFill>
              </a:rPr>
              <a:t>✓</a:t>
            </a:r>
            <a:r>
              <a:rPr lang="en" sz="3600"/>
              <a:t> better encapsulation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3600">
                <a:solidFill>
                  <a:srgbClr val="38761D"/>
                </a:solidFill>
              </a:rPr>
              <a:t>✓</a:t>
            </a:r>
            <a:r>
              <a:rPr lang="en" sz="3600"/>
              <a:t> less cognitive overload</a:t>
            </a:r>
          </a:p>
        </p:txBody>
      </p:sp>
      <p:pic>
        <p:nvPicPr>
          <p:cNvPr id="210" name="Shape 2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71399" y="0"/>
            <a:ext cx="3121923" cy="3293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/>
          <p:nvPr>
            <p:ph type="title"/>
          </p:nvPr>
        </p:nvSpPr>
        <p:spPr>
          <a:xfrm>
            <a:off x="457200" y="274650"/>
            <a:ext cx="5159399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when to render?</a:t>
            </a:r>
          </a:p>
        </p:txBody>
      </p:sp>
      <p:sp>
        <p:nvSpPr>
          <p:cNvPr id="216" name="Shape 216"/>
          <p:cNvSpPr txBox="1"/>
          <p:nvPr>
            <p:ph idx="1" type="body"/>
          </p:nvPr>
        </p:nvSpPr>
        <p:spPr>
          <a:xfrm>
            <a:off x="457200" y="1600200"/>
            <a:ext cx="5676599" cy="51413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3600"/>
              <a:t>now: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3600"/>
              <a:t> digest cycle, dirty-checking, $apply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sz="3600"/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3600"/>
              <a:t>future: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3600"/>
              <a:t>    </a:t>
            </a:r>
            <a:r>
              <a:rPr lang="en" sz="1800">
                <a:solidFill>
                  <a:srgbClr val="999999"/>
                </a:solidFill>
              </a:rPr>
              <a:t>(this space left intentionally blank)</a:t>
            </a:r>
          </a:p>
        </p:txBody>
      </p:sp>
      <p:pic>
        <p:nvPicPr>
          <p:cNvPr id="217" name="Shape 2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71399" y="0"/>
            <a:ext cx="3121923" cy="3293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x="457200" y="274650"/>
            <a:ext cx="53733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the past → the present</a:t>
            </a:r>
          </a:p>
        </p:txBody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x="501775" y="1600200"/>
            <a:ext cx="8492699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"reimagine the browser"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0.9.0				oct 2010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0.10.0				sep 2011			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1.0.0				jun 2012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1.1.0				aug 2012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1.2.0-rc.1			aug 2013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changing browsers → time for more imagination</a:t>
            </a:r>
          </a:p>
        </p:txBody>
      </p:sp>
      <p:pic>
        <p:nvPicPr>
          <p:cNvPr id="42" name="Shape 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71399" y="0"/>
            <a:ext cx="3121923" cy="3293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/>
          <p:nvPr>
            <p:ph type="title"/>
          </p:nvPr>
        </p:nvSpPr>
        <p:spPr>
          <a:xfrm>
            <a:off x="457200" y="274650"/>
            <a:ext cx="5159399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Object.observe</a:t>
            </a:r>
          </a:p>
        </p:txBody>
      </p:sp>
      <p:sp>
        <p:nvSpPr>
          <p:cNvPr id="223" name="Shape 223"/>
          <p:cNvSpPr txBox="1"/>
          <p:nvPr>
            <p:ph idx="1" type="body"/>
          </p:nvPr>
        </p:nvSpPr>
        <p:spPr>
          <a:xfrm>
            <a:off x="457200" y="1600200"/>
            <a:ext cx="5676599" cy="51413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3600"/>
              <a:t>native javascript support for getting notifications that an object changed</a:t>
            </a:r>
          </a:p>
        </p:txBody>
      </p:sp>
      <p:pic>
        <p:nvPicPr>
          <p:cNvPr id="224" name="Shape 2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71399" y="0"/>
            <a:ext cx="3121923" cy="3293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/>
          <p:nvPr>
            <p:ph type="title"/>
          </p:nvPr>
        </p:nvSpPr>
        <p:spPr>
          <a:xfrm>
            <a:off x="457200" y="274650"/>
            <a:ext cx="5159399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$apply</a:t>
            </a:r>
            <a:r>
              <a:rPr lang="en"/>
              <a:t>? more like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$goodbye</a:t>
            </a:r>
            <a:r>
              <a:rPr lang="en"/>
              <a:t>*</a:t>
            </a:r>
          </a:p>
        </p:txBody>
      </p:sp>
      <p:sp>
        <p:nvSpPr>
          <p:cNvPr id="230" name="Shape 230"/>
          <p:cNvSpPr txBox="1"/>
          <p:nvPr>
            <p:ph idx="1" type="body"/>
          </p:nvPr>
        </p:nvSpPr>
        <p:spPr>
          <a:xfrm>
            <a:off x="457200" y="1600200"/>
            <a:ext cx="5676599" cy="4967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3600"/>
              <a:t>now: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socket.on('data', function (data) {</a:t>
            </a:r>
            <a:br>
              <a:rPr lang="en" sz="18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$scope.$apply(function () {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  $scope.model = data;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});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});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3600"/>
              <a:t>future: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socket.on('data', function (data) {</a:t>
            </a:r>
            <a:br>
              <a:rPr lang="en" sz="18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800" strike="sngStrike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$scope.$apply(function () {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  $scope.model = data;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800" strike="sngStrike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});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});</a:t>
            </a:r>
          </a:p>
        </p:txBody>
      </p:sp>
      <p:pic>
        <p:nvPicPr>
          <p:cNvPr id="231" name="Shape 2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71399" y="0"/>
            <a:ext cx="3121923" cy="3293074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Shape 232"/>
          <p:cNvSpPr txBox="1"/>
          <p:nvPr/>
        </p:nvSpPr>
        <p:spPr>
          <a:xfrm>
            <a:off x="5484100" y="645580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*$goodbye is not an upcoming angular api</a:t>
            </a:r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/>
          <p:nvPr>
            <p:ph type="title"/>
          </p:nvPr>
        </p:nvSpPr>
        <p:spPr>
          <a:xfrm>
            <a:off x="457200" y="274650"/>
            <a:ext cx="5159399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$apply?</a:t>
            </a:r>
            <a:r>
              <a:rPr lang="en"/>
              <a:t> more like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$goodbye</a:t>
            </a:r>
          </a:p>
        </p:txBody>
      </p:sp>
      <p:sp>
        <p:nvSpPr>
          <p:cNvPr id="238" name="Shape 238"/>
          <p:cNvSpPr txBox="1"/>
          <p:nvPr>
            <p:ph idx="1" type="body"/>
          </p:nvPr>
        </p:nvSpPr>
        <p:spPr>
          <a:xfrm>
            <a:off x="457200" y="1600200"/>
            <a:ext cx="5676599" cy="4967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3600"/>
              <a:t>with </a:t>
            </a:r>
            <a:r>
              <a:rPr lang="en" sz="3600">
                <a:latin typeface="Courier New"/>
                <a:ea typeface="Courier New"/>
                <a:cs typeface="Courier New"/>
                <a:sym typeface="Courier New"/>
              </a:rPr>
              <a:t>Object.observe</a:t>
            </a:r>
            <a:r>
              <a:rPr lang="en" sz="3600"/>
              <a:t>, there's no need to manually tell angular that your app's model updated</a:t>
            </a:r>
          </a:p>
        </p:txBody>
      </p:sp>
      <p:pic>
        <p:nvPicPr>
          <p:cNvPr id="239" name="Shape 2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71399" y="0"/>
            <a:ext cx="3121923" cy="3293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/>
          <p:nvPr>
            <p:ph type="title"/>
          </p:nvPr>
        </p:nvSpPr>
        <p:spPr>
          <a:xfrm>
            <a:off x="457200" y="274650"/>
            <a:ext cx="5159399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object.Observe</a:t>
            </a:r>
          </a:p>
        </p:txBody>
      </p:sp>
      <p:sp>
        <p:nvSpPr>
          <p:cNvPr id="245" name="Shape 245"/>
          <p:cNvSpPr txBox="1"/>
          <p:nvPr>
            <p:ph idx="1" type="body"/>
          </p:nvPr>
        </p:nvSpPr>
        <p:spPr>
          <a:xfrm>
            <a:off x="457200" y="1925500"/>
            <a:ext cx="5957400" cy="46425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3600"/>
              <a:t>but how?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var x = {};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Object.observe(x, console.log);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x.prop = 'some value';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4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// [ { type: 'new',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4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//     object: {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4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//       prop: 'some value'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4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//     },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4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//     name: 'prop' } ]</a:t>
            </a:r>
          </a:p>
        </p:txBody>
      </p:sp>
      <p:pic>
        <p:nvPicPr>
          <p:cNvPr id="246" name="Shape 2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71399" y="0"/>
            <a:ext cx="3121923" cy="3293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/>
          <p:nvPr>
            <p:ph type="title"/>
          </p:nvPr>
        </p:nvSpPr>
        <p:spPr>
          <a:xfrm>
            <a:off x="457200" y="274650"/>
            <a:ext cx="5159399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object.Observe</a:t>
            </a:r>
          </a:p>
        </p:txBody>
      </p:sp>
      <p:sp>
        <p:nvSpPr>
          <p:cNvPr id="252" name="Shape 252"/>
          <p:cNvSpPr txBox="1"/>
          <p:nvPr>
            <p:ph idx="1" type="body"/>
          </p:nvPr>
        </p:nvSpPr>
        <p:spPr>
          <a:xfrm>
            <a:off x="457200" y="1925500"/>
            <a:ext cx="5957400" cy="46425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3600">
                <a:solidFill>
                  <a:srgbClr val="38761D"/>
                </a:solidFill>
              </a:rPr>
              <a:t>✓</a:t>
            </a:r>
            <a:r>
              <a:rPr lang="en" sz="3600"/>
              <a:t> simplified api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3600">
                <a:solidFill>
                  <a:srgbClr val="38761D"/>
                </a:solidFill>
              </a:rPr>
              <a:t>✓</a:t>
            </a:r>
            <a:r>
              <a:rPr lang="en" sz="3600"/>
              <a:t> performance gains</a:t>
            </a:r>
          </a:p>
        </p:txBody>
      </p:sp>
      <p:pic>
        <p:nvPicPr>
          <p:cNvPr id="253" name="Shape 2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71399" y="0"/>
            <a:ext cx="3121923" cy="3293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/>
          <p:nvPr>
            <p:ph type="title"/>
          </p:nvPr>
        </p:nvSpPr>
        <p:spPr>
          <a:xfrm>
            <a:off x="457200" y="274650"/>
            <a:ext cx="5159399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summary</a:t>
            </a:r>
          </a:p>
        </p:txBody>
      </p:sp>
      <p:sp>
        <p:nvSpPr>
          <p:cNvPr id="259" name="Shape 259"/>
          <p:cNvSpPr txBox="1"/>
          <p:nvPr>
            <p:ph idx="1" type="body"/>
          </p:nvPr>
        </p:nvSpPr>
        <p:spPr>
          <a:xfrm>
            <a:off x="457200" y="1600200"/>
            <a:ext cx="5676599" cy="4967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3600"/>
              <a:t>→ this is an early preview of what we hope the future looks like someday maybe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3600"/>
              <a:t>→ angular will definitely co-evolve with standards as they mature for certain</a:t>
            </a:r>
          </a:p>
        </p:txBody>
      </p:sp>
      <p:pic>
        <p:nvPicPr>
          <p:cNvPr id="260" name="Shape 2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71399" y="0"/>
            <a:ext cx="3121923" cy="3293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 txBox="1"/>
          <p:nvPr>
            <p:ph type="title"/>
          </p:nvPr>
        </p:nvSpPr>
        <p:spPr>
          <a:xfrm>
            <a:off x="457200" y="274650"/>
            <a:ext cx="5159399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resources</a:t>
            </a:r>
          </a:p>
        </p:txBody>
      </p:sp>
      <p:sp>
        <p:nvSpPr>
          <p:cNvPr id="266" name="Shape 266"/>
          <p:cNvSpPr txBox="1"/>
          <p:nvPr>
            <p:ph idx="1" type="body"/>
          </p:nvPr>
        </p:nvSpPr>
        <p:spPr>
          <a:xfrm>
            <a:off x="457200" y="1600200"/>
            <a:ext cx="5676599" cy="4967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3600"/>
              <a:t>caniuse.com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3600"/>
              <a:t>html5rocks.com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3600"/>
              <a:t>w3.org</a:t>
            </a:r>
          </a:p>
        </p:txBody>
      </p:sp>
      <p:pic>
        <p:nvPicPr>
          <p:cNvPr id="267" name="Shape 2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71399" y="0"/>
            <a:ext cx="3121923" cy="3293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/>
          <p:nvPr/>
        </p:nvSpPr>
        <p:spPr>
          <a:xfrm>
            <a:off x="0" y="0"/>
            <a:ext cx="9104099" cy="681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b="1" lang="en" sz="9600">
                <a:solidFill>
                  <a:srgbClr val="FFFFFF"/>
                </a:solidFill>
              </a:rPr>
              <a:t>fin</a:t>
            </a:r>
          </a:p>
        </p:txBody>
      </p:sp>
      <p:sp>
        <p:nvSpPr>
          <p:cNvPr id="273" name="Shape 273"/>
          <p:cNvSpPr txBox="1"/>
          <p:nvPr>
            <p:ph idx="1" type="subTitle"/>
          </p:nvPr>
        </p:nvSpPr>
        <p:spPr>
          <a:xfrm>
            <a:off x="6264600" y="6333605"/>
            <a:ext cx="2839500" cy="555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brian ford → @briantford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457200" y="274650"/>
            <a:ext cx="53733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the future</a:t>
            </a:r>
          </a:p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3600"/>
              <a:t>angular + standards = </a:t>
            </a:r>
            <a:r>
              <a:rPr lang="en" sz="6000">
                <a:solidFill>
                  <a:srgbClr val="980000"/>
                </a:solidFill>
              </a:rPr>
              <a:t>♥</a:t>
            </a:r>
          </a:p>
          <a:p>
            <a:pPr indent="-419100" lvl="0" marL="4572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es6 modules</a:t>
            </a:r>
          </a:p>
          <a:p>
            <a:pPr indent="-419100" lvl="0" marL="4572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web components</a:t>
            </a:r>
          </a:p>
        </p:txBody>
      </p:sp>
      <p:pic>
        <p:nvPicPr>
          <p:cNvPr id="49" name="Shape 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71399" y="0"/>
            <a:ext cx="3121923" cy="3293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x="457200" y="274650"/>
            <a:ext cx="53733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the future</a:t>
            </a:r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"/>
              <a:t>standards are mostly:</a:t>
            </a:r>
          </a:p>
          <a:p>
            <a:pPr lvl="0" rtl="0">
              <a:lnSpc>
                <a:spcPct val="120000"/>
              </a:lnSpc>
              <a:spcBef>
                <a:spcPts val="0"/>
              </a:spcBef>
              <a:buClr>
                <a:srgbClr val="000000"/>
              </a:buClr>
              <a:buSzPct val="36666"/>
              <a:buFont typeface="Arial"/>
              <a:buNone/>
            </a:pPr>
            <a:r>
              <a:rPr lang="en"/>
              <a:t>   → still in flux</a:t>
            </a:r>
          </a:p>
          <a:p>
            <a:pPr lvl="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"/>
              <a:t>   → not implemented in browsers</a:t>
            </a:r>
          </a:p>
          <a:p>
            <a:pPr lvl="0" rtl="0">
              <a:lnSpc>
                <a:spcPct val="120000"/>
              </a:lnSpc>
              <a:spcBef>
                <a:spcPts val="0"/>
              </a:spcBef>
              <a:buClr>
                <a:srgbClr val="000000"/>
              </a:buClr>
              <a:buSzPct val="36666"/>
              <a:buFont typeface="Arial"/>
              <a:buNone/>
            </a:pPr>
            <a:r>
              <a:rPr lang="en"/>
              <a:t>we (the angular team) are mostly:</a:t>
            </a:r>
          </a:p>
          <a:p>
            <a:pPr lvl="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"/>
              <a:t>   → still in the exploratory phase</a:t>
            </a:r>
          </a:p>
          <a:p>
            <a:pPr lvl="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"/>
              <a:t>   → excited about these things :)</a:t>
            </a:r>
          </a:p>
          <a:p>
            <a:pPr lvl="0" rtl="0">
              <a:lnSpc>
                <a:spcPct val="120000"/>
              </a:lnSpc>
              <a:spcBef>
                <a:spcPts val="0"/>
              </a:spcBef>
              <a:buNone/>
            </a:pPr>
            <a:r>
              <a:t/>
            </a:r>
            <a:endParaRPr b="1"/>
          </a:p>
          <a:p>
            <a:pPr lvl="0" rtl="0">
              <a:lnSpc>
                <a:spcPct val="120000"/>
              </a:lnSpc>
              <a:spcBef>
                <a:spcPts val="0"/>
              </a:spcBef>
              <a:buNone/>
            </a:pPr>
            <a:r>
              <a:rPr b="1" lang="en"/>
              <a:t>consider this an early preview</a:t>
            </a:r>
          </a:p>
        </p:txBody>
      </p:sp>
      <p:pic>
        <p:nvPicPr>
          <p:cNvPr id="56" name="Shape 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71399" y="0"/>
            <a:ext cx="3121923" cy="3293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457200" y="274650"/>
            <a:ext cx="53643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js modules of today</a:t>
            </a:r>
          </a:p>
        </p:txBody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→ &lt;script&gt; + globals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→ require.js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→ AMD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→ CommonJS (node, browserify)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→ UMD (catch-all for the above)</a:t>
            </a:r>
          </a:p>
        </p:txBody>
      </p:sp>
      <p:pic>
        <p:nvPicPr>
          <p:cNvPr id="63" name="Shape 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71399" y="0"/>
            <a:ext cx="3121923" cy="3293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457200" y="274650"/>
            <a:ext cx="53643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es6 modules</a:t>
            </a:r>
          </a:p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/>
              <a:t>→ new dependency injection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/>
              <a:t>based on es6 modules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/>
              <a:t>→ easier to share and use modules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/>
              <a:t>across frameworks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/>
              <a:t>→ easier to use/write tools around them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/>
              <a:t>         (think bower, yeoman, etc)</a:t>
            </a:r>
          </a:p>
        </p:txBody>
      </p:sp>
      <p:pic>
        <p:nvPicPr>
          <p:cNvPr id="70" name="Shape 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71399" y="0"/>
            <a:ext cx="3121923" cy="3293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/>
              <a:t>now: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angular.module('myStuff' []).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value('x', 42);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/>
              <a:t>future: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module "myStuff" 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  export let x = 42;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  <p:sp>
        <p:nvSpPr>
          <p:cNvPr id="76" name="Shape 76"/>
          <p:cNvSpPr txBox="1"/>
          <p:nvPr>
            <p:ph type="title"/>
          </p:nvPr>
        </p:nvSpPr>
        <p:spPr>
          <a:xfrm>
            <a:off x="457200" y="274650"/>
            <a:ext cx="53643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es6 modules</a:t>
            </a:r>
          </a:p>
        </p:txBody>
      </p:sp>
      <p:pic>
        <p:nvPicPr>
          <p:cNvPr id="77" name="Shape 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71399" y="0"/>
            <a:ext cx="3121923" cy="3293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457200" y="274650"/>
            <a:ext cx="53643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es6 modules</a:t>
            </a:r>
          </a:p>
        </p:txBody>
      </p:sp>
      <p:pic>
        <p:nvPicPr>
          <p:cNvPr id="83" name="Shape 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71399" y="0"/>
            <a:ext cx="3121923" cy="3293074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Shape 84"/>
          <p:cNvSpPr/>
          <p:nvPr/>
        </p:nvSpPr>
        <p:spPr>
          <a:xfrm>
            <a:off x="292100" y="2760200"/>
            <a:ext cx="3886500" cy="3886500"/>
          </a:xfrm>
          <a:prstGeom prst="ellipse">
            <a:avLst/>
          </a:prstGeom>
          <a:solidFill>
            <a:srgbClr val="D9D9D9"/>
          </a:solidFill>
          <a:ln cap="flat" cmpd="sng" w="19050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5" name="Shape 85"/>
          <p:cNvSpPr/>
          <p:nvPr/>
        </p:nvSpPr>
        <p:spPr>
          <a:xfrm>
            <a:off x="915200" y="3065950"/>
            <a:ext cx="1432800" cy="717899"/>
          </a:xfrm>
          <a:prstGeom prst="ellipse">
            <a:avLst/>
          </a:prstGeom>
          <a:solidFill>
            <a:srgbClr val="CCCCCC"/>
          </a:solidFill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6" name="Shape 86"/>
          <p:cNvSpPr txBox="1"/>
          <p:nvPr/>
        </p:nvSpPr>
        <p:spPr>
          <a:xfrm>
            <a:off x="888900" y="3149000"/>
            <a:ext cx="1649100" cy="4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Open Sans"/>
                <a:ea typeface="Open Sans"/>
                <a:cs typeface="Open Sans"/>
                <a:sym typeface="Open Sans"/>
              </a:rPr>
              <a:t>$location</a:t>
            </a:r>
          </a:p>
        </p:txBody>
      </p:sp>
      <p:sp>
        <p:nvSpPr>
          <p:cNvPr id="87" name="Shape 87"/>
          <p:cNvSpPr/>
          <p:nvPr/>
        </p:nvSpPr>
        <p:spPr>
          <a:xfrm>
            <a:off x="2436300" y="3772800"/>
            <a:ext cx="1432800" cy="717899"/>
          </a:xfrm>
          <a:prstGeom prst="ellipse">
            <a:avLst/>
          </a:prstGeom>
          <a:solidFill>
            <a:srgbClr val="CCCCCC"/>
          </a:solidFill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8" name="Shape 88"/>
          <p:cNvSpPr txBox="1"/>
          <p:nvPr/>
        </p:nvSpPr>
        <p:spPr>
          <a:xfrm>
            <a:off x="2408600" y="3837874"/>
            <a:ext cx="1612799" cy="4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Open Sans"/>
                <a:ea typeface="Open Sans"/>
                <a:cs typeface="Open Sans"/>
                <a:sym typeface="Open Sans"/>
              </a:rPr>
              <a:t>$compile</a:t>
            </a:r>
          </a:p>
        </p:txBody>
      </p:sp>
      <p:sp>
        <p:nvSpPr>
          <p:cNvPr id="89" name="Shape 89"/>
          <p:cNvSpPr/>
          <p:nvPr/>
        </p:nvSpPr>
        <p:spPr>
          <a:xfrm>
            <a:off x="2371475" y="3028800"/>
            <a:ext cx="1166999" cy="717899"/>
          </a:xfrm>
          <a:prstGeom prst="ellipse">
            <a:avLst/>
          </a:prstGeom>
          <a:solidFill>
            <a:srgbClr val="CCCCCC"/>
          </a:solidFill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0" name="Shape 90"/>
          <p:cNvSpPr txBox="1"/>
          <p:nvPr/>
        </p:nvSpPr>
        <p:spPr>
          <a:xfrm>
            <a:off x="2469275" y="3149000"/>
            <a:ext cx="993000" cy="4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Open Sans"/>
                <a:ea typeface="Open Sans"/>
                <a:cs typeface="Open Sans"/>
                <a:sym typeface="Open Sans"/>
              </a:rPr>
              <a:t>$http</a:t>
            </a:r>
          </a:p>
        </p:txBody>
      </p:sp>
      <p:sp>
        <p:nvSpPr>
          <p:cNvPr id="91" name="Shape 91"/>
          <p:cNvSpPr/>
          <p:nvPr/>
        </p:nvSpPr>
        <p:spPr>
          <a:xfrm>
            <a:off x="1522350" y="5005550"/>
            <a:ext cx="1432800" cy="717899"/>
          </a:xfrm>
          <a:prstGeom prst="ellipse">
            <a:avLst/>
          </a:prstGeom>
          <a:solidFill>
            <a:srgbClr val="CCCCCC"/>
          </a:solidFill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2" name="Shape 92"/>
          <p:cNvSpPr txBox="1"/>
          <p:nvPr/>
        </p:nvSpPr>
        <p:spPr>
          <a:xfrm>
            <a:off x="1563200" y="5048575"/>
            <a:ext cx="1649100" cy="4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Open Sans"/>
                <a:ea typeface="Open Sans"/>
                <a:cs typeface="Open Sans"/>
                <a:sym typeface="Open Sans"/>
              </a:rPr>
              <a:t>$injector</a:t>
            </a:r>
          </a:p>
        </p:txBody>
      </p:sp>
      <p:sp>
        <p:nvSpPr>
          <p:cNvPr id="93" name="Shape 93"/>
          <p:cNvSpPr/>
          <p:nvPr/>
        </p:nvSpPr>
        <p:spPr>
          <a:xfrm>
            <a:off x="737550" y="3772787"/>
            <a:ext cx="1340999" cy="717899"/>
          </a:xfrm>
          <a:prstGeom prst="ellipse">
            <a:avLst/>
          </a:prstGeom>
          <a:solidFill>
            <a:srgbClr val="CCCCCC"/>
          </a:solidFill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4" name="Shape 94"/>
          <p:cNvSpPr txBox="1"/>
          <p:nvPr/>
        </p:nvSpPr>
        <p:spPr>
          <a:xfrm>
            <a:off x="863400" y="3809137"/>
            <a:ext cx="1649100" cy="4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Open Sans"/>
                <a:ea typeface="Open Sans"/>
                <a:cs typeface="Open Sans"/>
                <a:sym typeface="Open Sans"/>
              </a:rPr>
              <a:t>$parse</a:t>
            </a:r>
          </a:p>
        </p:txBody>
      </p:sp>
      <p:sp>
        <p:nvSpPr>
          <p:cNvPr id="95" name="Shape 95"/>
          <p:cNvSpPr/>
          <p:nvPr/>
        </p:nvSpPr>
        <p:spPr>
          <a:xfrm>
            <a:off x="412050" y="4499550"/>
            <a:ext cx="1717199" cy="579300"/>
          </a:xfrm>
          <a:prstGeom prst="ellipse">
            <a:avLst/>
          </a:prstGeom>
          <a:solidFill>
            <a:srgbClr val="CCCCCC"/>
          </a:solidFill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6" name="Shape 96"/>
          <p:cNvSpPr/>
          <p:nvPr/>
        </p:nvSpPr>
        <p:spPr>
          <a:xfrm>
            <a:off x="2140825" y="4486531"/>
            <a:ext cx="1868399" cy="579300"/>
          </a:xfrm>
          <a:prstGeom prst="ellipse">
            <a:avLst/>
          </a:prstGeom>
          <a:solidFill>
            <a:srgbClr val="CCCCCC"/>
          </a:solidFill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7" name="Shape 97"/>
          <p:cNvSpPr txBox="1"/>
          <p:nvPr/>
        </p:nvSpPr>
        <p:spPr>
          <a:xfrm>
            <a:off x="491725" y="4469300"/>
            <a:ext cx="1649100" cy="4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Open Sans"/>
                <a:ea typeface="Open Sans"/>
                <a:cs typeface="Open Sans"/>
                <a:sym typeface="Open Sans"/>
              </a:rPr>
              <a:t>dateFilter</a:t>
            </a:r>
          </a:p>
        </p:txBody>
      </p:sp>
      <p:sp>
        <p:nvSpPr>
          <p:cNvPr id="98" name="Shape 98"/>
          <p:cNvSpPr txBox="1"/>
          <p:nvPr/>
        </p:nvSpPr>
        <p:spPr>
          <a:xfrm>
            <a:off x="2360100" y="4469300"/>
            <a:ext cx="1649100" cy="4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Open Sans"/>
                <a:ea typeface="Open Sans"/>
                <a:cs typeface="Open Sans"/>
                <a:sym typeface="Open Sans"/>
              </a:rPr>
              <a:t>ngRepeat</a:t>
            </a:r>
          </a:p>
        </p:txBody>
      </p:sp>
      <p:sp>
        <p:nvSpPr>
          <p:cNvPr id="99" name="Shape 99"/>
          <p:cNvSpPr txBox="1"/>
          <p:nvPr/>
        </p:nvSpPr>
        <p:spPr>
          <a:xfrm>
            <a:off x="1553200" y="5853900"/>
            <a:ext cx="1478100" cy="6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Open Sans"/>
                <a:ea typeface="Open Sans"/>
                <a:cs typeface="Open Sans"/>
                <a:sym typeface="Open Sans"/>
              </a:rPr>
              <a:t>etc...</a:t>
            </a:r>
          </a:p>
        </p:txBody>
      </p:sp>
      <p:sp>
        <p:nvSpPr>
          <p:cNvPr id="100" name="Shape 100"/>
          <p:cNvSpPr txBox="1"/>
          <p:nvPr/>
        </p:nvSpPr>
        <p:spPr>
          <a:xfrm>
            <a:off x="1101650" y="2119112"/>
            <a:ext cx="2419799" cy="4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000">
                <a:latin typeface="Open Sans"/>
                <a:ea typeface="Open Sans"/>
                <a:cs typeface="Open Sans"/>
                <a:sym typeface="Open Sans"/>
              </a:rPr>
              <a:t>angular.js</a:t>
            </a:r>
          </a:p>
        </p:txBody>
      </p:sp>
      <p:sp>
        <p:nvSpPr>
          <p:cNvPr id="101" name="Shape 101"/>
          <p:cNvSpPr txBox="1"/>
          <p:nvPr/>
        </p:nvSpPr>
        <p:spPr>
          <a:xfrm>
            <a:off x="4956650" y="3254925"/>
            <a:ext cx="3661499" cy="29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>
                <a:latin typeface="Open Sans"/>
                <a:ea typeface="Open Sans"/>
                <a:cs typeface="Open Sans"/>
                <a:sym typeface="Open Sans"/>
              </a:rPr>
              <a:t>angular-resource.js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3000">
                <a:latin typeface="Open Sans"/>
                <a:ea typeface="Open Sans"/>
                <a:cs typeface="Open Sans"/>
                <a:sym typeface="Open Sans"/>
              </a:rPr>
              <a:t>angular-route.js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3000">
                <a:latin typeface="Open Sans"/>
                <a:ea typeface="Open Sans"/>
                <a:cs typeface="Open Sans"/>
                <a:sym typeface="Open Sans"/>
              </a:rPr>
              <a:t>angular-sanitize.js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3000">
                <a:solidFill>
                  <a:srgbClr val="38761D"/>
                </a:solidFill>
                <a:latin typeface="Open Sans"/>
                <a:ea typeface="Open Sans"/>
                <a:cs typeface="Open Sans"/>
                <a:sym typeface="Open Sans"/>
              </a:rPr>
              <a:t>+ angular-http.js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3000">
                <a:solidFill>
                  <a:srgbClr val="38761D"/>
                </a:solidFill>
                <a:latin typeface="Open Sans"/>
                <a:ea typeface="Open Sans"/>
                <a:cs typeface="Open Sans"/>
                <a:sym typeface="Open Sans"/>
              </a:rPr>
              <a:t>+ angular-filter.js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3000">
                <a:solidFill>
                  <a:srgbClr val="38761D"/>
                </a:solidFill>
                <a:latin typeface="Open Sans"/>
                <a:ea typeface="Open Sans"/>
                <a:cs typeface="Open Sans"/>
                <a:sym typeface="Open Sans"/>
              </a:rPr>
              <a:t>+ ...</a:t>
            </a:r>
          </a:p>
          <a:p>
            <a:pPr lvl="0" rtl="0" algn="ctr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 sz="3000">
              <a:latin typeface="Open Sans"/>
              <a:ea typeface="Open Sans"/>
              <a:cs typeface="Open Sans"/>
              <a:sym typeface="Open Sans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3000"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02" name="Shape 102"/>
          <p:cNvCxnSpPr>
            <a:endCxn id="101" idx="1"/>
          </p:cNvCxnSpPr>
          <p:nvPr/>
        </p:nvCxnSpPr>
        <p:spPr>
          <a:xfrm flipH="1" rot="10800000">
            <a:off x="4393849" y="4730325"/>
            <a:ext cx="562800" cy="6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457200" y="274650"/>
            <a:ext cx="61086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es6 modules + http2 </a:t>
            </a:r>
            <a:r>
              <a:rPr lang="en" sz="1400"/>
              <a:t>(aka spdy)</a:t>
            </a:r>
          </a:p>
        </p:txBody>
      </p:sp>
      <p:pic>
        <p:nvPicPr>
          <p:cNvPr id="108" name="Shape 1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21915" y="0"/>
            <a:ext cx="2171408" cy="2290449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Shape 109"/>
          <p:cNvSpPr/>
          <p:nvPr/>
        </p:nvSpPr>
        <p:spPr>
          <a:xfrm>
            <a:off x="525825" y="2704650"/>
            <a:ext cx="2531099" cy="7286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Server</a:t>
            </a:r>
          </a:p>
          <a:p>
            <a:pPr algn="ctr">
              <a:spcBef>
                <a:spcPts val="0"/>
              </a:spcBef>
              <a:buNone/>
            </a:pPr>
            <a:r>
              <a:rPr lang="en" sz="1000"/>
              <a:t>HTTP/1.1</a:t>
            </a:r>
          </a:p>
        </p:txBody>
      </p:sp>
      <p:sp>
        <p:nvSpPr>
          <p:cNvPr id="110" name="Shape 110"/>
          <p:cNvSpPr/>
          <p:nvPr/>
        </p:nvSpPr>
        <p:spPr>
          <a:xfrm>
            <a:off x="449700" y="5314400"/>
            <a:ext cx="2531099" cy="7286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Browser</a:t>
            </a:r>
          </a:p>
        </p:txBody>
      </p:sp>
      <p:grpSp>
        <p:nvGrpSpPr>
          <p:cNvPr id="111" name="Shape 111"/>
          <p:cNvGrpSpPr/>
          <p:nvPr/>
        </p:nvGrpSpPr>
        <p:grpSpPr>
          <a:xfrm>
            <a:off x="397771" y="3552057"/>
            <a:ext cx="457154" cy="1693030"/>
            <a:chOff x="473971" y="3552057"/>
            <a:chExt cx="457154" cy="1693030"/>
          </a:xfrm>
        </p:grpSpPr>
        <p:sp>
          <p:nvSpPr>
            <p:cNvPr id="112" name="Shape 112"/>
            <p:cNvSpPr txBox="1"/>
            <p:nvPr/>
          </p:nvSpPr>
          <p:spPr>
            <a:xfrm rot="-5400000">
              <a:off x="43514" y="4267486"/>
              <a:ext cx="1318068" cy="457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algn="ctr">
                <a:spcBef>
                  <a:spcPts val="0"/>
                </a:spcBef>
                <a:buNone/>
              </a:pPr>
              <a:r>
                <a:rPr lang="en">
                  <a:solidFill>
                    <a:schemeClr val="dk2"/>
                  </a:solidFill>
                </a:rPr>
                <a:t>index.html</a:t>
              </a:r>
            </a:p>
          </p:txBody>
        </p:sp>
        <p:cxnSp>
          <p:nvCxnSpPr>
            <p:cNvPr id="113" name="Shape 113"/>
            <p:cNvCxnSpPr/>
            <p:nvPr/>
          </p:nvCxnSpPr>
          <p:spPr>
            <a:xfrm rot="-5400000">
              <a:off x="-21003" y="4398572"/>
              <a:ext cx="1693030" cy="0"/>
            </a:xfrm>
            <a:prstGeom prst="straightConnector1">
              <a:avLst/>
            </a:prstGeom>
            <a:noFill/>
            <a:ln cap="flat" cmpd="sng" w="19050">
              <a:solidFill>
                <a:srgbClr val="6D9EEB"/>
              </a:solidFill>
              <a:prstDash val="solid"/>
              <a:round/>
              <a:headEnd len="lg" w="lg" type="none"/>
              <a:tailEnd len="lg" w="lg" type="triangle"/>
            </a:ln>
          </p:spPr>
        </p:cxnSp>
        <p:cxnSp>
          <p:nvCxnSpPr>
            <p:cNvPr id="114" name="Shape 114"/>
            <p:cNvCxnSpPr/>
            <p:nvPr/>
          </p:nvCxnSpPr>
          <p:spPr>
            <a:xfrm rot="5400000">
              <a:off x="55261" y="4398507"/>
              <a:ext cx="16929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lg" w="lg" type="none"/>
              <a:tailEnd len="lg" w="lg" type="triangle"/>
            </a:ln>
          </p:spPr>
        </p:cxnSp>
      </p:grpSp>
      <p:grpSp>
        <p:nvGrpSpPr>
          <p:cNvPr id="115" name="Shape 115"/>
          <p:cNvGrpSpPr/>
          <p:nvPr/>
        </p:nvGrpSpPr>
        <p:grpSpPr>
          <a:xfrm>
            <a:off x="1058142" y="3552057"/>
            <a:ext cx="457200" cy="1693030"/>
            <a:chOff x="473971" y="3552057"/>
            <a:chExt cx="457200" cy="1693030"/>
          </a:xfrm>
        </p:grpSpPr>
        <p:sp>
          <p:nvSpPr>
            <p:cNvPr id="116" name="Shape 116"/>
            <p:cNvSpPr txBox="1"/>
            <p:nvPr/>
          </p:nvSpPr>
          <p:spPr>
            <a:xfrm rot="-5400000">
              <a:off x="43471" y="4267397"/>
              <a:ext cx="1318199" cy="4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>
                  <a:solidFill>
                    <a:schemeClr val="dk2"/>
                  </a:solidFill>
                </a:rPr>
                <a:t>app.js</a:t>
              </a:r>
            </a:p>
          </p:txBody>
        </p:sp>
        <p:cxnSp>
          <p:nvCxnSpPr>
            <p:cNvPr id="117" name="Shape 117"/>
            <p:cNvCxnSpPr/>
            <p:nvPr/>
          </p:nvCxnSpPr>
          <p:spPr>
            <a:xfrm rot="-5400000">
              <a:off x="-20938" y="4398638"/>
              <a:ext cx="1692900" cy="0"/>
            </a:xfrm>
            <a:prstGeom prst="straightConnector1">
              <a:avLst/>
            </a:prstGeom>
            <a:noFill/>
            <a:ln cap="flat" cmpd="sng" w="19050">
              <a:solidFill>
                <a:srgbClr val="6D9EEB"/>
              </a:solidFill>
              <a:prstDash val="solid"/>
              <a:round/>
              <a:headEnd len="lg" w="lg" type="none"/>
              <a:tailEnd len="lg" w="lg" type="triangle"/>
            </a:ln>
          </p:spPr>
        </p:cxnSp>
        <p:cxnSp>
          <p:nvCxnSpPr>
            <p:cNvPr id="118" name="Shape 118"/>
            <p:cNvCxnSpPr/>
            <p:nvPr/>
          </p:nvCxnSpPr>
          <p:spPr>
            <a:xfrm rot="5400000">
              <a:off x="55261" y="4398507"/>
              <a:ext cx="16929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lg" w="lg" type="none"/>
              <a:tailEnd len="lg" w="lg" type="triangle"/>
            </a:ln>
          </p:spPr>
        </p:cxnSp>
      </p:grpSp>
      <p:grpSp>
        <p:nvGrpSpPr>
          <p:cNvPr id="119" name="Shape 119"/>
          <p:cNvGrpSpPr/>
          <p:nvPr/>
        </p:nvGrpSpPr>
        <p:grpSpPr>
          <a:xfrm>
            <a:off x="1718558" y="3552057"/>
            <a:ext cx="457200" cy="1693030"/>
            <a:chOff x="473971" y="3552057"/>
            <a:chExt cx="457200" cy="1693030"/>
          </a:xfrm>
        </p:grpSpPr>
        <p:sp>
          <p:nvSpPr>
            <p:cNvPr id="120" name="Shape 120"/>
            <p:cNvSpPr txBox="1"/>
            <p:nvPr/>
          </p:nvSpPr>
          <p:spPr>
            <a:xfrm rot="-5400000">
              <a:off x="43471" y="4267397"/>
              <a:ext cx="1318199" cy="4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>
                  <a:solidFill>
                    <a:schemeClr val="dk2"/>
                  </a:solidFill>
                </a:rPr>
                <a:t>my-module.js</a:t>
              </a:r>
            </a:p>
          </p:txBody>
        </p:sp>
        <p:cxnSp>
          <p:nvCxnSpPr>
            <p:cNvPr id="121" name="Shape 121"/>
            <p:cNvCxnSpPr/>
            <p:nvPr/>
          </p:nvCxnSpPr>
          <p:spPr>
            <a:xfrm rot="-5400000">
              <a:off x="-20938" y="4398638"/>
              <a:ext cx="1692900" cy="0"/>
            </a:xfrm>
            <a:prstGeom prst="straightConnector1">
              <a:avLst/>
            </a:prstGeom>
            <a:noFill/>
            <a:ln cap="flat" cmpd="sng" w="19050">
              <a:solidFill>
                <a:srgbClr val="6D9EEB"/>
              </a:solidFill>
              <a:prstDash val="solid"/>
              <a:round/>
              <a:headEnd len="lg" w="lg" type="none"/>
              <a:tailEnd len="lg" w="lg" type="triangle"/>
            </a:ln>
          </p:spPr>
        </p:cxnSp>
        <p:cxnSp>
          <p:nvCxnSpPr>
            <p:cNvPr id="122" name="Shape 122"/>
            <p:cNvCxnSpPr/>
            <p:nvPr/>
          </p:nvCxnSpPr>
          <p:spPr>
            <a:xfrm rot="5400000">
              <a:off x="55261" y="4398507"/>
              <a:ext cx="16929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lg" w="lg" type="none"/>
              <a:tailEnd len="lg" w="lg" type="triangle"/>
            </a:ln>
          </p:spPr>
        </p:cxnSp>
      </p:grpSp>
      <p:grpSp>
        <p:nvGrpSpPr>
          <p:cNvPr id="123" name="Shape 123"/>
          <p:cNvGrpSpPr/>
          <p:nvPr/>
        </p:nvGrpSpPr>
        <p:grpSpPr>
          <a:xfrm>
            <a:off x="2378975" y="3552057"/>
            <a:ext cx="457200" cy="1693030"/>
            <a:chOff x="473975" y="3552057"/>
            <a:chExt cx="457200" cy="1693030"/>
          </a:xfrm>
        </p:grpSpPr>
        <p:sp>
          <p:nvSpPr>
            <p:cNvPr id="124" name="Shape 124"/>
            <p:cNvSpPr txBox="1"/>
            <p:nvPr/>
          </p:nvSpPr>
          <p:spPr>
            <a:xfrm rot="-5400000">
              <a:off x="-16674" y="4207250"/>
              <a:ext cx="1438499" cy="4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>
                  <a:solidFill>
                    <a:schemeClr val="dk2"/>
                  </a:solidFill>
                </a:rPr>
                <a:t>my-partial.html</a:t>
              </a:r>
            </a:p>
          </p:txBody>
        </p:sp>
        <p:cxnSp>
          <p:nvCxnSpPr>
            <p:cNvPr id="125" name="Shape 125"/>
            <p:cNvCxnSpPr/>
            <p:nvPr/>
          </p:nvCxnSpPr>
          <p:spPr>
            <a:xfrm rot="-5400000">
              <a:off x="-20938" y="4398638"/>
              <a:ext cx="1692900" cy="0"/>
            </a:xfrm>
            <a:prstGeom prst="straightConnector1">
              <a:avLst/>
            </a:prstGeom>
            <a:noFill/>
            <a:ln cap="flat" cmpd="sng" w="19050">
              <a:solidFill>
                <a:srgbClr val="6D9EEB"/>
              </a:solidFill>
              <a:prstDash val="solid"/>
              <a:round/>
              <a:headEnd len="lg" w="lg" type="none"/>
              <a:tailEnd len="lg" w="lg" type="triangle"/>
            </a:ln>
          </p:spPr>
        </p:cxnSp>
        <p:cxnSp>
          <p:nvCxnSpPr>
            <p:cNvPr id="126" name="Shape 126"/>
            <p:cNvCxnSpPr/>
            <p:nvPr/>
          </p:nvCxnSpPr>
          <p:spPr>
            <a:xfrm rot="5400000">
              <a:off x="55261" y="4398507"/>
              <a:ext cx="16929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lg" w="lg" type="none"/>
              <a:tailEnd len="lg" w="lg" type="triangle"/>
            </a:ln>
          </p:spPr>
        </p:cxnSp>
      </p:grpSp>
      <p:sp>
        <p:nvSpPr>
          <p:cNvPr id="127" name="Shape 127"/>
          <p:cNvSpPr/>
          <p:nvPr/>
        </p:nvSpPr>
        <p:spPr>
          <a:xfrm>
            <a:off x="4637500" y="2704750"/>
            <a:ext cx="2531099" cy="7286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Server</a:t>
            </a:r>
          </a:p>
          <a:p>
            <a:pPr lvl="0" rtl="0" algn="ctr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lang="en" sz="1000"/>
              <a:t>HTTP/2.0</a:t>
            </a:r>
          </a:p>
        </p:txBody>
      </p:sp>
      <p:sp>
        <p:nvSpPr>
          <p:cNvPr id="128" name="Shape 128"/>
          <p:cNvSpPr/>
          <p:nvPr/>
        </p:nvSpPr>
        <p:spPr>
          <a:xfrm>
            <a:off x="4561375" y="5314400"/>
            <a:ext cx="2531099" cy="7286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Browser</a:t>
            </a:r>
          </a:p>
        </p:txBody>
      </p:sp>
      <p:grpSp>
        <p:nvGrpSpPr>
          <p:cNvPr id="129" name="Shape 129"/>
          <p:cNvGrpSpPr/>
          <p:nvPr/>
        </p:nvGrpSpPr>
        <p:grpSpPr>
          <a:xfrm rot="-576103">
            <a:off x="4290964" y="3592258"/>
            <a:ext cx="704514" cy="1660750"/>
            <a:chOff x="4595655" y="3516117"/>
            <a:chExt cx="704507" cy="1660734"/>
          </a:xfrm>
        </p:grpSpPr>
        <p:sp>
          <p:nvSpPr>
            <p:cNvPr id="130" name="Shape 130"/>
            <p:cNvSpPr txBox="1"/>
            <p:nvPr/>
          </p:nvSpPr>
          <p:spPr>
            <a:xfrm rot="-4728145">
              <a:off x="4288785" y="4189510"/>
              <a:ext cx="1318249" cy="45721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>
                  <a:solidFill>
                    <a:schemeClr val="dk2"/>
                  </a:solidFill>
                </a:rPr>
                <a:t>index.html</a:t>
              </a:r>
            </a:p>
          </p:txBody>
        </p:sp>
        <p:cxnSp>
          <p:nvCxnSpPr>
            <p:cNvPr id="131" name="Shape 131"/>
            <p:cNvCxnSpPr/>
            <p:nvPr/>
          </p:nvCxnSpPr>
          <p:spPr>
            <a:xfrm rot="-4728145">
              <a:off x="4240939" y="4346485"/>
              <a:ext cx="1692963" cy="0"/>
            </a:xfrm>
            <a:prstGeom prst="straightConnector1">
              <a:avLst/>
            </a:prstGeom>
            <a:noFill/>
            <a:ln cap="flat" cmpd="sng" w="19050">
              <a:solidFill>
                <a:srgbClr val="6D9EEB"/>
              </a:solidFill>
              <a:prstDash val="solid"/>
              <a:round/>
              <a:headEnd len="lg" w="lg" type="none"/>
              <a:tailEnd len="lg" w="lg" type="triangle"/>
            </a:ln>
          </p:spPr>
        </p:cxnSp>
      </p:grpSp>
      <p:sp>
        <p:nvSpPr>
          <p:cNvPr id="132" name="Shape 132"/>
          <p:cNvSpPr txBox="1"/>
          <p:nvPr/>
        </p:nvSpPr>
        <p:spPr>
          <a:xfrm>
            <a:off x="926875" y="1823375"/>
            <a:ext cx="1723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b="1" lang="en" sz="3000"/>
              <a:t>Now</a:t>
            </a:r>
          </a:p>
        </p:txBody>
      </p:sp>
      <p:sp>
        <p:nvSpPr>
          <p:cNvPr id="133" name="Shape 133"/>
          <p:cNvSpPr txBox="1"/>
          <p:nvPr/>
        </p:nvSpPr>
        <p:spPr>
          <a:xfrm>
            <a:off x="4965025" y="1823375"/>
            <a:ext cx="1723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3000"/>
              <a:t>Future</a:t>
            </a:r>
          </a:p>
        </p:txBody>
      </p:sp>
      <p:grpSp>
        <p:nvGrpSpPr>
          <p:cNvPr id="134" name="Shape 134"/>
          <p:cNvGrpSpPr/>
          <p:nvPr/>
        </p:nvGrpSpPr>
        <p:grpSpPr>
          <a:xfrm rot="-1991751">
            <a:off x="5333373" y="3334168"/>
            <a:ext cx="457197" cy="2055848"/>
            <a:chOff x="5474617" y="3552057"/>
            <a:chExt cx="457200" cy="1692900"/>
          </a:xfrm>
        </p:grpSpPr>
        <p:sp>
          <p:nvSpPr>
            <p:cNvPr id="135" name="Shape 135"/>
            <p:cNvSpPr txBox="1"/>
            <p:nvPr/>
          </p:nvSpPr>
          <p:spPr>
            <a:xfrm flipH="1" rot="5400000">
              <a:off x="4983967" y="4207250"/>
              <a:ext cx="1438499" cy="4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>
                  <a:solidFill>
                    <a:schemeClr val="dk2"/>
                  </a:solidFill>
                </a:rPr>
                <a:t>index.html</a:t>
              </a:r>
            </a:p>
          </p:txBody>
        </p:sp>
        <p:cxnSp>
          <p:nvCxnSpPr>
            <p:cNvPr id="136" name="Shape 136"/>
            <p:cNvCxnSpPr/>
            <p:nvPr/>
          </p:nvCxnSpPr>
          <p:spPr>
            <a:xfrm rot="5400000">
              <a:off x="4733830" y="4398507"/>
              <a:ext cx="16929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lg" w="lg" type="none"/>
              <a:tailEnd len="lg" w="lg" type="triangle"/>
            </a:ln>
          </p:spPr>
        </p:cxnSp>
      </p:grpSp>
      <p:grpSp>
        <p:nvGrpSpPr>
          <p:cNvPr id="137" name="Shape 137"/>
          <p:cNvGrpSpPr/>
          <p:nvPr/>
        </p:nvGrpSpPr>
        <p:grpSpPr>
          <a:xfrm rot="-1991751">
            <a:off x="5663573" y="3334168"/>
            <a:ext cx="457197" cy="2055848"/>
            <a:chOff x="5474617" y="3552057"/>
            <a:chExt cx="457200" cy="1692900"/>
          </a:xfrm>
        </p:grpSpPr>
        <p:sp>
          <p:nvSpPr>
            <p:cNvPr id="138" name="Shape 138"/>
            <p:cNvSpPr txBox="1"/>
            <p:nvPr/>
          </p:nvSpPr>
          <p:spPr>
            <a:xfrm flipH="1" rot="5400000">
              <a:off x="4983967" y="4207250"/>
              <a:ext cx="1438499" cy="4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>
                  <a:solidFill>
                    <a:schemeClr val="dk2"/>
                  </a:solidFill>
                </a:rPr>
                <a:t>app.js</a:t>
              </a:r>
            </a:p>
          </p:txBody>
        </p:sp>
        <p:cxnSp>
          <p:nvCxnSpPr>
            <p:cNvPr id="139" name="Shape 139"/>
            <p:cNvCxnSpPr/>
            <p:nvPr/>
          </p:nvCxnSpPr>
          <p:spPr>
            <a:xfrm rot="5400000">
              <a:off x="4733830" y="4398507"/>
              <a:ext cx="16929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lg" w="lg" type="none"/>
              <a:tailEnd len="lg" w="lg" type="triangle"/>
            </a:ln>
          </p:spPr>
        </p:cxnSp>
      </p:grpSp>
      <p:grpSp>
        <p:nvGrpSpPr>
          <p:cNvPr id="140" name="Shape 140"/>
          <p:cNvGrpSpPr/>
          <p:nvPr/>
        </p:nvGrpSpPr>
        <p:grpSpPr>
          <a:xfrm rot="-1991751">
            <a:off x="5993773" y="3334168"/>
            <a:ext cx="457197" cy="2055848"/>
            <a:chOff x="5474617" y="3552057"/>
            <a:chExt cx="457200" cy="1692900"/>
          </a:xfrm>
        </p:grpSpPr>
        <p:sp>
          <p:nvSpPr>
            <p:cNvPr id="141" name="Shape 141"/>
            <p:cNvSpPr txBox="1"/>
            <p:nvPr/>
          </p:nvSpPr>
          <p:spPr>
            <a:xfrm flipH="1" rot="5400000">
              <a:off x="4983967" y="4207250"/>
              <a:ext cx="1438499" cy="4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>
                  <a:solidFill>
                    <a:schemeClr val="dk2"/>
                  </a:solidFill>
                </a:rPr>
                <a:t>my-module.js</a:t>
              </a:r>
            </a:p>
          </p:txBody>
        </p:sp>
        <p:cxnSp>
          <p:nvCxnSpPr>
            <p:cNvPr id="142" name="Shape 142"/>
            <p:cNvCxnSpPr/>
            <p:nvPr/>
          </p:nvCxnSpPr>
          <p:spPr>
            <a:xfrm rot="5400000">
              <a:off x="4733830" y="4398507"/>
              <a:ext cx="16929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lg" w="lg" type="none"/>
              <a:tailEnd len="lg" w="lg" type="triangle"/>
            </a:ln>
          </p:spPr>
        </p:cxnSp>
      </p:grpSp>
      <p:grpSp>
        <p:nvGrpSpPr>
          <p:cNvPr id="143" name="Shape 143"/>
          <p:cNvGrpSpPr/>
          <p:nvPr/>
        </p:nvGrpSpPr>
        <p:grpSpPr>
          <a:xfrm rot="-1991751">
            <a:off x="6323973" y="3334168"/>
            <a:ext cx="457197" cy="2055848"/>
            <a:chOff x="5474617" y="3552057"/>
            <a:chExt cx="457200" cy="1692900"/>
          </a:xfrm>
        </p:grpSpPr>
        <p:sp>
          <p:nvSpPr>
            <p:cNvPr id="144" name="Shape 144"/>
            <p:cNvSpPr txBox="1"/>
            <p:nvPr/>
          </p:nvSpPr>
          <p:spPr>
            <a:xfrm flipH="1" rot="5400000">
              <a:off x="4983967" y="4207250"/>
              <a:ext cx="1438499" cy="4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>
                  <a:solidFill>
                    <a:schemeClr val="dk2"/>
                  </a:solidFill>
                </a:rPr>
                <a:t>my-partial.html</a:t>
              </a:r>
            </a:p>
          </p:txBody>
        </p:sp>
        <p:cxnSp>
          <p:nvCxnSpPr>
            <p:cNvPr id="145" name="Shape 145"/>
            <p:cNvCxnSpPr/>
            <p:nvPr/>
          </p:nvCxnSpPr>
          <p:spPr>
            <a:xfrm rot="5400000">
              <a:off x="4733830" y="4398507"/>
              <a:ext cx="16929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lg" w="lg" type="none"/>
              <a:tailEnd len="lg" w="lg" type="triangle"/>
            </a:ln>
          </p:spPr>
        </p:cxnSp>
      </p:grpSp>
      <p:sp>
        <p:nvSpPr>
          <p:cNvPr id="146" name="Shape 146"/>
          <p:cNvSpPr txBox="1"/>
          <p:nvPr/>
        </p:nvSpPr>
        <p:spPr>
          <a:xfrm>
            <a:off x="516025" y="6250625"/>
            <a:ext cx="23885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4 requests → 4 responses</a:t>
            </a:r>
          </a:p>
        </p:txBody>
      </p:sp>
      <p:sp>
        <p:nvSpPr>
          <p:cNvPr id="147" name="Shape 147"/>
          <p:cNvSpPr txBox="1"/>
          <p:nvPr/>
        </p:nvSpPr>
        <p:spPr>
          <a:xfrm>
            <a:off x="4630825" y="6250625"/>
            <a:ext cx="23885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1 requests → 4 responses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Custom 233">
      <a:dk1>
        <a:srgbClr val="000000"/>
      </a:dk1>
      <a:lt1>
        <a:srgbClr val="FFFFFF"/>
      </a:lt1>
      <a:dk2>
        <a:srgbClr val="2388DB"/>
      </a:dk2>
      <a:lt2>
        <a:srgbClr val="BBD7F8"/>
      </a:lt2>
      <a:accent1>
        <a:srgbClr val="80B606"/>
      </a:accent1>
      <a:accent2>
        <a:srgbClr val="E29F1D"/>
      </a:accent2>
      <a:accent3>
        <a:srgbClr val="1D6FB2"/>
      </a:accent3>
      <a:accent4>
        <a:srgbClr val="3FAC98"/>
      </a:accent4>
      <a:accent5>
        <a:srgbClr val="5B57BB"/>
      </a:accent5>
      <a:accent6>
        <a:srgbClr val="D1505E"/>
      </a:accent6>
      <a:hlink>
        <a:srgbClr val="185DA2"/>
      </a:hlink>
      <a:folHlink>
        <a:srgbClr val="00487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