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37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25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33.xml"/>
  <Override ContentType="application/vnd.openxmlformats-officedocument.presentationml.slide+xml" PartName="/ppt/slides/slide36.xml"/>
  <Override ContentType="application/vnd.openxmlformats-officedocument.presentationml.slide+xml" PartName="/ppt/slides/slide35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3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38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9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30.xml"/>
  <Override ContentType="application/vnd.openxmlformats-officedocument.presentationml.slide+xml" PartName="/ppt/slides/slide8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28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19" Type="http://schemas.openxmlformats.org/officeDocument/2006/relationships/slide" Target="slides/slide14.xml"/><Relationship Id="rId36" Type="http://schemas.openxmlformats.org/officeDocument/2006/relationships/slide" Target="slides/slide31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12" Type="http://schemas.openxmlformats.org/officeDocument/2006/relationships/slide" Target="slides/slide7.xml"/><Relationship Id="rId31" Type="http://schemas.openxmlformats.org/officeDocument/2006/relationships/slide" Target="slides/slide26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29" Type="http://schemas.openxmlformats.org/officeDocument/2006/relationships/slide" Target="slides/slide2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40" Type="http://schemas.openxmlformats.org/officeDocument/2006/relationships/slide" Target="slides/slide35.xml"/><Relationship Id="rId1" Type="http://schemas.openxmlformats.org/officeDocument/2006/relationships/theme" Target="theme/theme3.xml"/><Relationship Id="rId22" Type="http://schemas.openxmlformats.org/officeDocument/2006/relationships/slide" Target="slides/slide17.xml"/><Relationship Id="rId41" Type="http://schemas.openxmlformats.org/officeDocument/2006/relationships/slide" Target="slides/slide36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42" Type="http://schemas.openxmlformats.org/officeDocument/2006/relationships/slide" Target="slides/slide37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None/>
              <a:defRPr b="1" baseline="0" i="0" sz="7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buClr>
                <a:schemeClr val="dk2"/>
              </a:buClr>
              <a:buSzPct val="100000"/>
              <a:buNone/>
              <a:defRPr b="0" baseline="0" i="0" sz="3000" u="none" cap="none" strike="noStrike">
                <a:solidFill>
                  <a:schemeClr val="dk2"/>
                </a:solidFill>
              </a:defRPr>
            </a:lvl1pPr>
            <a:lvl2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" name="Shape 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71399" y="0"/>
            <a:ext cx="2341442" cy="2469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11495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457200" y="205987"/>
            <a:ext cx="5427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2pPr>
            <a:lvl3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3pPr>
            <a:lvl4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4pPr>
            <a:lvl5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5pPr>
            <a:lvl6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6pPr>
            <a:lvl7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7pPr>
            <a:lvl8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8pPr>
            <a:lvl9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0"/>
            <a:ext cx="9144000" cy="114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0" name="Shape 20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457200" y="205987"/>
            <a:ext cx="55142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0"/>
            <a:ext cx="9144000" cy="11495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6" name="Shape 26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457200" y="205987"/>
            <a:ext cx="55142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b="0" sz="1800">
                <a:solidFill>
                  <a:schemeClr val="dk2"/>
                </a:solidFill>
              </a:defRPr>
            </a:lvl1pPr>
            <a:lvl2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2pPr>
            <a:lvl3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3pPr>
            <a:lvl4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b="0" sz="1800">
                <a:solidFill>
                  <a:schemeClr val="dk2"/>
                </a:solidFill>
              </a:defRPr>
            </a:lvl4pPr>
            <a:lvl5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5pPr>
            <a:lvl6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6pPr>
            <a:lvl7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b="0" sz="1800">
                <a:solidFill>
                  <a:schemeClr val="dk2"/>
                </a:solidFill>
              </a:defRPr>
            </a:lvl7pPr>
            <a:lvl8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8pPr>
            <a:lvl9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" name="Shape 30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1" name="Shape 31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528637" y="92868"/>
            <a:ext cx="8072399" cy="69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5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774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1028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528637" y="1042987"/>
            <a:ext cx="8072399" cy="3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7000" marL="1778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1pPr>
            <a:lvl2pPr indent="-127000" marL="5207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2pPr>
            <a:lvl3pPr indent="-127000" marL="8763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3pPr>
            <a:lvl4pPr indent="-127000" marL="11049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4pPr>
            <a:lvl5pPr indent="-127000" marL="13462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538567" y="4922043"/>
            <a:ext cx="105300" cy="1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rIns="51425" tIns="51425">
            <a:noAutofit/>
          </a:bodyPr>
          <a:lstStyle/>
          <a:p>
            <a:pPr indent="-508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7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0800" lvl="1" marL="2540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0800" lvl="2" marL="5207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0800" lvl="3" marL="7747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0800" lvl="4" marL="10287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0800" lvl="5" marL="12827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0800" lvl="6" marL="15494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0800" lvl="7" marL="1803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0800" lvl="8" marL="2057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3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spcBef>
                <a:spcPts val="50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 algn="l">
              <a:spcBef>
                <a:spcPts val="50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 algn="l">
              <a:spcBef>
                <a:spcPts val="30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rtl="0" algn="l">
              <a:spcBef>
                <a:spcPts val="30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rtl="0" algn="l">
              <a:spcBef>
                <a:spcPts val="30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rtl="0" algn="l">
              <a:spcBef>
                <a:spcPts val="30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ctrTitle"/>
          </p:nvPr>
        </p:nvSpPr>
        <p:spPr>
          <a:xfrm>
            <a:off x="685800" y="1323407"/>
            <a:ext cx="7772400" cy="219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Future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of Angular</a:t>
            </a:r>
          </a:p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5056467" y="3760650"/>
            <a:ext cx="3806400" cy="112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Miško Hevery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misko@hevery.com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x="279922" y="4221383"/>
            <a:ext cx="4314299" cy="5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http://goo.gl/8oqVDn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05987"/>
            <a:ext cx="5427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Object.observe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Object.observe influenced by Angular</a:t>
            </a:r>
            <a:br>
              <a:rPr lang="en"/>
            </a:b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Any object no getters/setters/proxies</a:t>
            </a:r>
            <a:br>
              <a:rPr lang="en"/>
            </a:b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Asynchronous</a:t>
            </a:r>
            <a:br>
              <a:rPr lang="en"/>
            </a:b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Angular does not have to do dirty checking</a:t>
            </a:r>
          </a:p>
        </p:txBody>
      </p:sp>
      <p:sp>
        <p:nvSpPr>
          <p:cNvPr id="96" name="Shape 96"/>
          <p:cNvSpPr txBox="1"/>
          <p:nvPr>
            <p:ph idx="2" type="title"/>
          </p:nvPr>
        </p:nvSpPr>
        <p:spPr>
          <a:xfrm>
            <a:off x="6177050" y="206000"/>
            <a:ext cx="29001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Standards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06000"/>
            <a:ext cx="62718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DOM Mutation Observers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Get notified of structural changes</a:t>
            </a:r>
            <a:br>
              <a:rPr lang="en"/>
            </a:b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3rd party components work out-of-box</a:t>
            </a:r>
            <a:br>
              <a:rPr lang="en"/>
            </a:b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Angular compiler =&gt; implementation detail</a:t>
            </a:r>
          </a:p>
        </p:txBody>
      </p:sp>
      <p:sp>
        <p:nvSpPr>
          <p:cNvPr id="103" name="Shape 103"/>
          <p:cNvSpPr txBox="1"/>
          <p:nvPr>
            <p:ph idx="2" type="title"/>
          </p:nvPr>
        </p:nvSpPr>
        <p:spPr>
          <a:xfrm>
            <a:off x="6177050" y="206000"/>
            <a:ext cx="29001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Standards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06000"/>
            <a:ext cx="62718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Polyfill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Shadow DOM: </a:t>
            </a:r>
            <a:r>
              <a:rPr lang="en" sz="2400"/>
              <a:t>https://github.com/Polymer/ShadowDOM</a:t>
            </a:r>
            <a:br>
              <a:rPr lang="en" sz="2400"/>
            </a:b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Object.observe:</a:t>
            </a:r>
            <a:br>
              <a:rPr lang="en"/>
            </a:br>
            <a:r>
              <a:rPr lang="en" sz="2400"/>
              <a:t>https://github.com/Polymer/observe-js</a:t>
            </a:r>
            <a:br>
              <a:rPr lang="en" sz="2400"/>
            </a:b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DOM Mutation Observers:</a:t>
            </a:r>
            <a:br>
              <a:rPr lang="en"/>
            </a:br>
            <a:r>
              <a:rPr lang="en" sz="2400"/>
              <a:t>https://github.com/Polymer/MutationObservers</a:t>
            </a:r>
          </a:p>
        </p:txBody>
      </p:sp>
      <p:sp>
        <p:nvSpPr>
          <p:cNvPr id="110" name="Shape 110"/>
          <p:cNvSpPr txBox="1"/>
          <p:nvPr>
            <p:ph idx="2" type="title"/>
          </p:nvPr>
        </p:nvSpPr>
        <p:spPr>
          <a:xfrm>
            <a:off x="6177050" y="206000"/>
            <a:ext cx="29001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Standards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06000"/>
            <a:ext cx="62718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Polyfill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transclusion =&gt; Shadow DOM</a:t>
            </a:r>
            <a:br>
              <a:rPr lang="en"/>
            </a:b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$digest</a:t>
            </a:r>
            <a:r>
              <a:rPr lang="en"/>
              <a:t> =&gt; Object.observe</a:t>
            </a:r>
            <a:br>
              <a:rPr lang="en"/>
            </a:b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$compile</a:t>
            </a:r>
            <a:r>
              <a:rPr lang="en"/>
              <a:t> =&gt; DOM Mutation Observers</a:t>
            </a:r>
          </a:p>
        </p:txBody>
      </p:sp>
      <p:sp>
        <p:nvSpPr>
          <p:cNvPr id="117" name="Shape 117"/>
          <p:cNvSpPr txBox="1"/>
          <p:nvPr>
            <p:ph idx="2" type="title"/>
          </p:nvPr>
        </p:nvSpPr>
        <p:spPr>
          <a:xfrm>
            <a:off x="6177050" y="206000"/>
            <a:ext cx="29001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Standards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/>
        </p:nvSpPr>
        <p:spPr>
          <a:xfrm>
            <a:off x="0" y="0"/>
            <a:ext cx="9104099" cy="5109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9600">
                <a:solidFill>
                  <a:srgbClr val="FFFFFF"/>
                </a:solidFill>
              </a:rPr>
              <a:t>Community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205987"/>
            <a:ext cx="5427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Current State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Angular has innovative features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Directives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Dependency Injection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DataBinding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Expression Evaluator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minErr</a:t>
            </a:r>
            <a:br>
              <a:rPr lang="en"/>
            </a:b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All or nothing proposition </a:t>
            </a:r>
          </a:p>
        </p:txBody>
      </p:sp>
      <p:sp>
        <p:nvSpPr>
          <p:cNvPr id="129" name="Shape 129"/>
          <p:cNvSpPr txBox="1"/>
          <p:nvPr>
            <p:ph idx="2" type="title"/>
          </p:nvPr>
        </p:nvSpPr>
        <p:spPr>
          <a:xfrm>
            <a:off x="6177050" y="206000"/>
            <a:ext cx="29001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Community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205987"/>
            <a:ext cx="5427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Break it up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Break it up into small libraries</a:t>
            </a:r>
            <a:br>
              <a:rPr lang="en"/>
            </a:b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Angular becomes an umbrella project</a:t>
            </a:r>
            <a:br>
              <a:rPr lang="en"/>
            </a:b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Community benefits</a:t>
            </a:r>
          </a:p>
        </p:txBody>
      </p:sp>
      <p:sp>
        <p:nvSpPr>
          <p:cNvPr id="136" name="Shape 136"/>
          <p:cNvSpPr txBox="1"/>
          <p:nvPr>
            <p:ph idx="2" type="title"/>
          </p:nvPr>
        </p:nvSpPr>
        <p:spPr>
          <a:xfrm>
            <a:off x="6177050" y="206000"/>
            <a:ext cx="29001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Community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7200" y="205987"/>
            <a:ext cx="5427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Reuse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Community can build better Angular</a:t>
            </a:r>
            <a:br>
              <a:rPr lang="en"/>
            </a:b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Better implementation for each piece</a:t>
            </a:r>
            <a:br>
              <a:rPr lang="en"/>
            </a:b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Easier to create derivative work</a:t>
            </a:r>
          </a:p>
        </p:txBody>
      </p:sp>
      <p:sp>
        <p:nvSpPr>
          <p:cNvPr id="143" name="Shape 143"/>
          <p:cNvSpPr txBox="1"/>
          <p:nvPr>
            <p:ph idx="2" type="title"/>
          </p:nvPr>
        </p:nvSpPr>
        <p:spPr>
          <a:xfrm>
            <a:off x="6177050" y="206000"/>
            <a:ext cx="29001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Community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/>
        </p:nvSpPr>
        <p:spPr>
          <a:xfrm>
            <a:off x="0" y="0"/>
            <a:ext cx="9104099" cy="5109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9600">
                <a:solidFill>
                  <a:srgbClr val="FFFFFF"/>
                </a:solidFill>
              </a:rPr>
              <a:t>Ideas</a:t>
            </a:r>
            <a:br>
              <a:rPr b="1" lang="en" sz="9600">
                <a:solidFill>
                  <a:srgbClr val="FFFFFF"/>
                </a:solidFill>
              </a:rPr>
            </a:br>
            <a:r>
              <a:rPr b="1" lang="en" sz="3000">
                <a:solidFill>
                  <a:srgbClr val="FFFFFF"/>
                </a:solidFill>
              </a:rPr>
              <a:t>(the crazy kind)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205987"/>
            <a:ext cx="5427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Asynchronous DI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en"/>
              <a:t>GOAL</a:t>
            </a:r>
          </a:p>
          <a:p>
            <a:pPr lvl="0" rtl="0"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en"/>
              <a:t>Make lazy loading of code easy</a:t>
            </a:r>
          </a:p>
        </p:txBody>
      </p:sp>
      <p:sp>
        <p:nvSpPr>
          <p:cNvPr id="155" name="Shape 155"/>
          <p:cNvSpPr txBox="1"/>
          <p:nvPr>
            <p:ph idx="2" type="title"/>
          </p:nvPr>
        </p:nvSpPr>
        <p:spPr>
          <a:xfrm>
            <a:off x="6177050" y="206000"/>
            <a:ext cx="29001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Ideas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05987"/>
            <a:ext cx="5427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Goal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Love for everyone</a:t>
            </a:r>
            <a:br>
              <a:rPr lang="en"/>
            </a:b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Lower the cost of writing apps, not only to write more apps, but to write apps which would have not been written.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b="1" lang="en"/>
              <a:t>Make world better through technology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205987"/>
            <a:ext cx="5427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Asynchronous DI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DI vs AMD</a:t>
            </a:r>
            <a:br>
              <a:rPr lang="en"/>
            </a:b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AMD =&gt; in what order to load code</a:t>
            </a:r>
            <a:br>
              <a:rPr lang="en"/>
            </a:br>
            <a:r>
              <a:rPr lang="en"/>
              <a:t>                    (asynchronous)</a:t>
            </a:r>
            <a:br>
              <a:rPr lang="en"/>
            </a:b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DI =&gt; In which order to instantiate classes</a:t>
            </a:r>
            <a:br>
              <a:rPr lang="en"/>
            </a:br>
            <a:r>
              <a:rPr lang="en"/>
              <a:t>                     (synchronous)</a:t>
            </a:r>
          </a:p>
        </p:txBody>
      </p:sp>
      <p:sp>
        <p:nvSpPr>
          <p:cNvPr id="162" name="Shape 162"/>
          <p:cNvSpPr txBox="1"/>
          <p:nvPr>
            <p:ph idx="2" type="title"/>
          </p:nvPr>
        </p:nvSpPr>
        <p:spPr>
          <a:xfrm>
            <a:off x="6177050" y="206000"/>
            <a:ext cx="29001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Ideas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205987"/>
            <a:ext cx="5427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Asynchronous DI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module {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size: 5,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users: Future&lt;XHR&gt; ...,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storage: Future&lt;Code&gt;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class App(size, users, storage) {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…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69" name="Shape 169"/>
          <p:cNvSpPr txBox="1"/>
          <p:nvPr>
            <p:ph idx="2" type="title"/>
          </p:nvPr>
        </p:nvSpPr>
        <p:spPr>
          <a:xfrm>
            <a:off x="6177050" y="206000"/>
            <a:ext cx="29001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Ideas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57200" y="205987"/>
            <a:ext cx="5427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Zone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GOAL</a:t>
            </a:r>
            <a:br>
              <a:rPr lang="en"/>
            </a:b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Remove $apply/$digest</a:t>
            </a:r>
            <a:br>
              <a:rPr lang="en"/>
            </a:br>
            <a:r>
              <a:rPr lang="en"/>
              <a:t>Use existing libraries in Angular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Make stack traces sane</a:t>
            </a:r>
          </a:p>
        </p:txBody>
      </p:sp>
      <p:sp>
        <p:nvSpPr>
          <p:cNvPr id="176" name="Shape 176"/>
          <p:cNvSpPr txBox="1"/>
          <p:nvPr>
            <p:ph idx="2" type="title"/>
          </p:nvPr>
        </p:nvSpPr>
        <p:spPr>
          <a:xfrm>
            <a:off x="6177050" y="206000"/>
            <a:ext cx="29001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Ideas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57200" y="205987"/>
            <a:ext cx="5427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Zone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future1 =xhr.get(url).then(fn);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var ngZone = new AngularZone();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ngZone.run(function(){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future2 = xhr.get(url).then(fn);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</p:txBody>
      </p:sp>
      <p:sp>
        <p:nvSpPr>
          <p:cNvPr id="183" name="Shape 183"/>
          <p:cNvSpPr txBox="1"/>
          <p:nvPr>
            <p:ph idx="2" type="title"/>
          </p:nvPr>
        </p:nvSpPr>
        <p:spPr>
          <a:xfrm>
            <a:off x="6177050" y="206000"/>
            <a:ext cx="29001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Ideas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457200" y="205987"/>
            <a:ext cx="5427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Zone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Monkey patch all async API in browser</a:t>
            </a:r>
            <a:br>
              <a:rPr lang="en"/>
            </a:b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Propagates zone across callbacks</a:t>
            </a:r>
            <a:br>
              <a:rPr lang="en"/>
            </a:b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Zone is callback-chain-local variable</a:t>
            </a:r>
            <a:br>
              <a:rPr lang="en"/>
            </a:b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Detect VM turns =&gt; Object.observe polyfill</a:t>
            </a:r>
          </a:p>
        </p:txBody>
      </p:sp>
      <p:sp>
        <p:nvSpPr>
          <p:cNvPr id="190" name="Shape 190"/>
          <p:cNvSpPr txBox="1"/>
          <p:nvPr>
            <p:ph idx="2" type="title"/>
          </p:nvPr>
        </p:nvSpPr>
        <p:spPr>
          <a:xfrm>
            <a:off x="6177050" y="206000"/>
            <a:ext cx="29001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Ideas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457200" y="205987"/>
            <a:ext cx="5427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Zone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DefaultZone</a:t>
            </a:r>
            <a:r>
              <a:rPr lang="en"/>
              <a:t>: behaves just like browser</a:t>
            </a:r>
            <a:br>
              <a:rPr lang="en"/>
            </a:b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StackTraceZone</a:t>
            </a:r>
            <a:r>
              <a:rPr lang="en"/>
              <a:t>: long-stack-traces</a:t>
            </a:r>
            <a:br>
              <a:rPr lang="en"/>
            </a:b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AngularZone</a:t>
            </a:r>
            <a:r>
              <a:rPr lang="en"/>
              <a:t>: applies data-binding</a:t>
            </a:r>
            <a:br>
              <a:rPr lang="en"/>
            </a:b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MockZone</a:t>
            </a:r>
            <a:r>
              <a:rPr lang="en"/>
              <a:t>: makes testing your code easy</a:t>
            </a:r>
          </a:p>
        </p:txBody>
      </p:sp>
      <p:sp>
        <p:nvSpPr>
          <p:cNvPr id="197" name="Shape 197"/>
          <p:cNvSpPr txBox="1"/>
          <p:nvPr>
            <p:ph idx="2" type="title"/>
          </p:nvPr>
        </p:nvSpPr>
        <p:spPr>
          <a:xfrm>
            <a:off x="6177050" y="206000"/>
            <a:ext cx="29001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Ideas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457200" y="205987"/>
            <a:ext cx="5427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ES6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Feature: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Classes</a:t>
            </a:r>
            <a:br>
              <a:rPr lang="en"/>
            </a:b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Feature: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Modules</a:t>
            </a:r>
            <a:br>
              <a:rPr lang="en"/>
            </a:b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Makes DI better</a:t>
            </a:r>
            <a:br>
              <a:rPr lang="en"/>
            </a:b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https://github.com/google/traceur-compiler</a:t>
            </a:r>
          </a:p>
        </p:txBody>
      </p:sp>
      <p:sp>
        <p:nvSpPr>
          <p:cNvPr id="204" name="Shape 204"/>
          <p:cNvSpPr txBox="1"/>
          <p:nvPr>
            <p:ph idx="2" type="title"/>
          </p:nvPr>
        </p:nvSpPr>
        <p:spPr>
          <a:xfrm>
            <a:off x="6177050" y="206000"/>
            <a:ext cx="29001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Ideas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457200" y="205987"/>
            <a:ext cx="5427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ES6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class MyApp {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constructor(size, users, storage) {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...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11" name="Shape 211"/>
          <p:cNvSpPr txBox="1"/>
          <p:nvPr>
            <p:ph idx="2" type="title"/>
          </p:nvPr>
        </p:nvSpPr>
        <p:spPr>
          <a:xfrm>
            <a:off x="6177050" y="206000"/>
            <a:ext cx="29001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Ideas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457200" y="205987"/>
            <a:ext cx="5427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ES6 &amp; Annotations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@NgDirective({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selector: '[ng-bind]',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map: {'ng-bind': '@ngBind'} })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class NgBindDirective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2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@Inject([Element])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constructor(element) { … }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set ngBind(value) { element.text=value; }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18" name="Shape 218"/>
          <p:cNvSpPr txBox="1"/>
          <p:nvPr>
            <p:ph idx="2" type="title"/>
          </p:nvPr>
        </p:nvSpPr>
        <p:spPr>
          <a:xfrm>
            <a:off x="6177050" y="206000"/>
            <a:ext cx="29001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Ideas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457200" y="205987"/>
            <a:ext cx="5427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ES6 &amp; Types???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@NgDirective({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selector: ['ng-bind'],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map: {'ng-bind': '@ngBind'} })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class NgBindDirective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constructor(element:</a:t>
            </a:r>
            <a:r>
              <a:rPr lang="en" sz="2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Element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 { … }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set ngBind(value) { element.text=value; }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25" name="Shape 225"/>
          <p:cNvSpPr txBox="1"/>
          <p:nvPr>
            <p:ph idx="2" type="title"/>
          </p:nvPr>
        </p:nvSpPr>
        <p:spPr>
          <a:xfrm>
            <a:off x="6177050" y="206000"/>
            <a:ext cx="29001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Ideas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87"/>
            <a:ext cx="5427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Disclaimer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This is highly speculative.</a:t>
            </a:r>
            <a:br>
              <a:rPr lang="en"/>
            </a:b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The finished product will look different.</a:t>
            </a:r>
            <a:br>
              <a:rPr lang="en"/>
            </a:b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It will be built far far in the future.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457200" y="205987"/>
            <a:ext cx="5427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ES6 &amp; Types???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function NgBindDirective(element)…;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NgBindDirective.__annotation__ =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type: new NgDirective(...)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arguments: [{type:Element}]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32" name="Shape 232"/>
          <p:cNvSpPr txBox="1"/>
          <p:nvPr>
            <p:ph idx="2" type="title"/>
          </p:nvPr>
        </p:nvSpPr>
        <p:spPr>
          <a:xfrm>
            <a:off x="6177050" y="206000"/>
            <a:ext cx="29001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Ideas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457200" y="205987"/>
            <a:ext cx="5427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ES6 &amp; Contracts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Static types spread like cancer</a:t>
            </a:r>
            <a:br>
              <a:rPr lang="en"/>
            </a:b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Types don't help with non-typed libraries</a:t>
            </a:r>
            <a:br>
              <a:rPr lang="en"/>
            </a:br>
          </a:p>
        </p:txBody>
      </p:sp>
      <p:sp>
        <p:nvSpPr>
          <p:cNvPr id="239" name="Shape 239"/>
          <p:cNvSpPr txBox="1"/>
          <p:nvPr>
            <p:ph idx="2" type="title"/>
          </p:nvPr>
        </p:nvSpPr>
        <p:spPr>
          <a:xfrm>
            <a:off x="6177050" y="206000"/>
            <a:ext cx="29001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Ideas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457200" y="205987"/>
            <a:ext cx="5427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ES6 &amp; Contracts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Static Types =&gt; TypeScript (structural)</a:t>
            </a:r>
            <a:br>
              <a:rPr lang="en"/>
            </a:b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Optional Types =&gt; Dart (nominal)</a:t>
            </a:r>
            <a:br>
              <a:rPr lang="en"/>
            </a:b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Type inference =&gt; (Static Types </a:t>
            </a:r>
            <a:r>
              <a:rPr lang="en" sz="1800"/>
              <a:t>with less typing</a:t>
            </a:r>
            <a:r>
              <a:rPr lang="en"/>
              <a:t>)</a:t>
            </a:r>
            <a:br>
              <a:rPr lang="en"/>
            </a:b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JSON (and 3rd party libs) have no type</a:t>
            </a:r>
          </a:p>
        </p:txBody>
      </p:sp>
      <p:sp>
        <p:nvSpPr>
          <p:cNvPr id="246" name="Shape 246"/>
          <p:cNvSpPr txBox="1"/>
          <p:nvPr>
            <p:ph idx="2" type="title"/>
          </p:nvPr>
        </p:nvSpPr>
        <p:spPr>
          <a:xfrm>
            <a:off x="6177050" y="206000"/>
            <a:ext cx="29001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Ideas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457200" y="205987"/>
            <a:ext cx="5427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ES6 &amp; Contracts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Dynamic Types or Contracts</a:t>
            </a:r>
            <a:br>
              <a:rPr lang="en"/>
            </a:b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Really just an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assert()</a:t>
            </a:r>
            <a:br>
              <a:rPr lang="en"/>
            </a:b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Contract is a function which is evaluated at type declaration</a:t>
            </a:r>
          </a:p>
        </p:txBody>
      </p:sp>
      <p:sp>
        <p:nvSpPr>
          <p:cNvPr id="253" name="Shape 253"/>
          <p:cNvSpPr txBox="1"/>
          <p:nvPr>
            <p:ph idx="2" type="title"/>
          </p:nvPr>
        </p:nvSpPr>
        <p:spPr>
          <a:xfrm>
            <a:off x="6177050" y="206000"/>
            <a:ext cx="29001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Ideas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457200" y="205987"/>
            <a:ext cx="5427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ES6 &amp; Contracts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var a = …;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 b = 'foo';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JQuery c = $('#foo');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RegExp d = '/some\s+(regexp?)/';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List&lt;CSS&gt; = ['.foo', 'a[b]'];</a:t>
            </a:r>
          </a:p>
        </p:txBody>
      </p:sp>
      <p:sp>
        <p:nvSpPr>
          <p:cNvPr id="260" name="Shape 260"/>
          <p:cNvSpPr txBox="1"/>
          <p:nvPr>
            <p:ph idx="2" type="title"/>
          </p:nvPr>
        </p:nvSpPr>
        <p:spPr>
          <a:xfrm>
            <a:off x="6177050" y="206000"/>
            <a:ext cx="29001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Ideas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457200" y="205987"/>
            <a:ext cx="5427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ES6 &amp; Contracts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class MyController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constructor(e:Element, s:CSS)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JQuery b = $(e.find(s);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67" name="Shape 267"/>
          <p:cNvSpPr txBox="1"/>
          <p:nvPr>
            <p:ph idx="2" type="title"/>
          </p:nvPr>
        </p:nvSpPr>
        <p:spPr>
          <a:xfrm>
            <a:off x="6177050" y="206000"/>
            <a:ext cx="29001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Ideas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457200" y="205987"/>
            <a:ext cx="5427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ES6 &amp; Contracts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Contracts are asserts 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No cost at production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Verification in development runtime only</a:t>
            </a:r>
            <a:br>
              <a:rPr lang="en"/>
            </a:b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Contracts are composable functions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Assert a list of CSS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Assert the JSON has right structure</a:t>
            </a:r>
          </a:p>
        </p:txBody>
      </p:sp>
      <p:sp>
        <p:nvSpPr>
          <p:cNvPr id="274" name="Shape 274"/>
          <p:cNvSpPr txBox="1"/>
          <p:nvPr>
            <p:ph idx="2" type="title"/>
          </p:nvPr>
        </p:nvSpPr>
        <p:spPr>
          <a:xfrm>
            <a:off x="6177050" y="206000"/>
            <a:ext cx="29001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Ideas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457200" y="205987"/>
            <a:ext cx="5427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ES6.next???</a:t>
            </a:r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If Angular uses ES6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It can benefit from adding</a:t>
            </a:r>
          </a:p>
          <a:p>
            <a:pPr indent="-381000" lvl="2" marL="1371600" rtl="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Annotations</a:t>
            </a:r>
          </a:p>
          <a:p>
            <a:pPr indent="-381000" lvl="2" marL="1371600" rtl="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Contracts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To create a seamless DI/lazy code loading story</a:t>
            </a:r>
          </a:p>
        </p:txBody>
      </p:sp>
      <p:sp>
        <p:nvSpPr>
          <p:cNvPr id="281" name="Shape 281"/>
          <p:cNvSpPr txBox="1"/>
          <p:nvPr>
            <p:ph idx="2" type="title"/>
          </p:nvPr>
        </p:nvSpPr>
        <p:spPr>
          <a:xfrm>
            <a:off x="6177050" y="206000"/>
            <a:ext cx="29001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Ideas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/>
        </p:nvSpPr>
        <p:spPr>
          <a:xfrm>
            <a:off x="0" y="0"/>
            <a:ext cx="9104099" cy="5109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" sz="9600">
                <a:solidFill>
                  <a:srgbClr val="FFFFFF"/>
                </a:solidFill>
              </a:rPr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/>
        </p:nvSpPr>
        <p:spPr>
          <a:xfrm>
            <a:off x="0" y="0"/>
            <a:ext cx="9104099" cy="5109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96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Fin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05987"/>
            <a:ext cx="5427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Browsers</a:t>
            </a:r>
            <a:br>
              <a:rPr lang="en"/>
            </a:b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Standards</a:t>
            </a:r>
            <a:br>
              <a:rPr lang="en"/>
            </a:b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Community</a:t>
            </a:r>
            <a:br>
              <a:rPr lang="en"/>
            </a:b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Ideas (a bit crazy)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/>
        </p:nvSpPr>
        <p:spPr>
          <a:xfrm>
            <a:off x="0" y="0"/>
            <a:ext cx="9104099" cy="5109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9600">
                <a:solidFill>
                  <a:srgbClr val="FFFFFF"/>
                </a:solidFill>
              </a:rPr>
              <a:t>Browsers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05987"/>
            <a:ext cx="5427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Support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Modern Browsers Only</a:t>
            </a:r>
            <a:br>
              <a:rPr lang="en"/>
            </a:b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Old browsers supported through </a:t>
            </a:r>
            <a:br>
              <a:rPr lang="en"/>
            </a:br>
            <a:r>
              <a:rPr lang="en"/>
              <a:t>Angular v1.x branch </a:t>
            </a:r>
            <a:br>
              <a:rPr lang="en"/>
            </a:b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Allows us to push the envelope of possible</a:t>
            </a:r>
          </a:p>
        </p:txBody>
      </p:sp>
      <p:sp>
        <p:nvSpPr>
          <p:cNvPr id="70" name="Shape 70"/>
          <p:cNvSpPr txBox="1"/>
          <p:nvPr>
            <p:ph idx="2" type="title"/>
          </p:nvPr>
        </p:nvSpPr>
        <p:spPr>
          <a:xfrm>
            <a:off x="6177050" y="206000"/>
            <a:ext cx="29001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Browsers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/>
        </p:nvSpPr>
        <p:spPr>
          <a:xfrm>
            <a:off x="0" y="0"/>
            <a:ext cx="9104099" cy="5109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9600">
                <a:solidFill>
                  <a:srgbClr val="FFFFFF"/>
                </a:solidFill>
              </a:rPr>
              <a:t>Standards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205987"/>
            <a:ext cx="5427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 Components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Shadow DOM</a:t>
            </a:r>
            <a:br>
              <a:rPr lang="en"/>
            </a:b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document.register()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&lt;template&gt;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Packaging standard</a:t>
            </a:r>
          </a:p>
        </p:txBody>
      </p:sp>
      <p:sp>
        <p:nvSpPr>
          <p:cNvPr id="82" name="Shape 82"/>
          <p:cNvSpPr txBox="1"/>
          <p:nvPr>
            <p:ph idx="2" type="title"/>
          </p:nvPr>
        </p:nvSpPr>
        <p:spPr>
          <a:xfrm>
            <a:off x="6177050" y="206000"/>
            <a:ext cx="29001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Standards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57200" y="205987"/>
            <a:ext cx="5427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 Components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content re-projection =&gt; transclusion</a:t>
            </a:r>
            <a:br>
              <a:rPr lang="en"/>
            </a:b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Web Components are just elements</a:t>
            </a:r>
            <a:br>
              <a:rPr lang="en"/>
            </a:b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Angular acts as a facade: </a:t>
            </a:r>
            <a:br>
              <a:rPr lang="en"/>
            </a:br>
            <a:r>
              <a:rPr lang="en"/>
              <a:t>Components =&gt; Web Components</a:t>
            </a:r>
          </a:p>
        </p:txBody>
      </p:sp>
      <p:sp>
        <p:nvSpPr>
          <p:cNvPr id="89" name="Shape 89"/>
          <p:cNvSpPr txBox="1"/>
          <p:nvPr>
            <p:ph idx="2" type="title"/>
          </p:nvPr>
        </p:nvSpPr>
        <p:spPr>
          <a:xfrm>
            <a:off x="6177050" y="206000"/>
            <a:ext cx="29001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Standards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