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handoutMasterIdLst>
    <p:handoutMasterId r:id="rId59"/>
  </p:handoutMasterIdLst>
  <p:sldIdLst>
    <p:sldId id="257" r:id="rId2"/>
    <p:sldId id="280" r:id="rId3"/>
    <p:sldId id="282" r:id="rId4"/>
    <p:sldId id="285" r:id="rId5"/>
    <p:sldId id="286" r:id="rId6"/>
    <p:sldId id="287" r:id="rId7"/>
    <p:sldId id="288" r:id="rId8"/>
    <p:sldId id="289" r:id="rId9"/>
    <p:sldId id="290" r:id="rId10"/>
    <p:sldId id="316" r:id="rId11"/>
    <p:sldId id="291" r:id="rId12"/>
    <p:sldId id="284" r:id="rId13"/>
    <p:sldId id="293" r:id="rId14"/>
    <p:sldId id="296" r:id="rId15"/>
    <p:sldId id="297" r:id="rId16"/>
    <p:sldId id="295" r:id="rId17"/>
    <p:sldId id="298" r:id="rId18"/>
    <p:sldId id="301" r:id="rId19"/>
    <p:sldId id="300" r:id="rId20"/>
    <p:sldId id="302" r:id="rId21"/>
    <p:sldId id="303" r:id="rId22"/>
    <p:sldId id="304" r:id="rId23"/>
    <p:sldId id="317" r:id="rId24"/>
    <p:sldId id="318" r:id="rId25"/>
    <p:sldId id="294" r:id="rId26"/>
    <p:sldId id="305" r:id="rId27"/>
    <p:sldId id="319" r:id="rId28"/>
    <p:sldId id="292" r:id="rId29"/>
    <p:sldId id="307" r:id="rId30"/>
    <p:sldId id="321" r:id="rId31"/>
    <p:sldId id="322" r:id="rId32"/>
    <p:sldId id="311" r:id="rId33"/>
    <p:sldId id="308" r:id="rId34"/>
    <p:sldId id="309" r:id="rId35"/>
    <p:sldId id="312" r:id="rId36"/>
    <p:sldId id="310" r:id="rId37"/>
    <p:sldId id="314" r:id="rId38"/>
    <p:sldId id="313" r:id="rId39"/>
    <p:sldId id="323" r:id="rId40"/>
    <p:sldId id="324" r:id="rId41"/>
    <p:sldId id="325" r:id="rId42"/>
    <p:sldId id="326" r:id="rId43"/>
    <p:sldId id="327" r:id="rId44"/>
    <p:sldId id="328" r:id="rId45"/>
    <p:sldId id="329" r:id="rId46"/>
    <p:sldId id="330" r:id="rId47"/>
    <p:sldId id="331" r:id="rId48"/>
    <p:sldId id="335" r:id="rId49"/>
    <p:sldId id="334" r:id="rId50"/>
    <p:sldId id="332" r:id="rId51"/>
    <p:sldId id="336" r:id="rId52"/>
    <p:sldId id="306" r:id="rId53"/>
    <p:sldId id="337" r:id="rId54"/>
    <p:sldId id="315" r:id="rId55"/>
    <p:sldId id="277" r:id="rId56"/>
    <p:sldId id="281" r:id="rId5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63A56076-112A-4336-8805-74923A03CAEF}">
          <p14:sldIdLst>
            <p14:sldId id="257"/>
            <p14:sldId id="280"/>
            <p14:sldId id="282"/>
            <p14:sldId id="285"/>
            <p14:sldId id="286"/>
            <p14:sldId id="287"/>
            <p14:sldId id="288"/>
            <p14:sldId id="289"/>
            <p14:sldId id="290"/>
            <p14:sldId id="316"/>
            <p14:sldId id="291"/>
            <p14:sldId id="284"/>
          </p14:sldIdLst>
        </p14:section>
        <p14:section name="Session 2" id="{C41B2CE8-DB1C-40C5-A10F-E29977D3BBB2}">
          <p14:sldIdLst>
            <p14:sldId id="293"/>
            <p14:sldId id="296"/>
            <p14:sldId id="297"/>
            <p14:sldId id="295"/>
            <p14:sldId id="298"/>
          </p14:sldIdLst>
        </p14:section>
        <p14:section name="Session 3" id="{0ED63AE1-316A-4BC0-943F-904210ED657A}">
          <p14:sldIdLst>
            <p14:sldId id="301"/>
            <p14:sldId id="300"/>
            <p14:sldId id="302"/>
            <p14:sldId id="303"/>
            <p14:sldId id="304"/>
            <p14:sldId id="317"/>
            <p14:sldId id="318"/>
            <p14:sldId id="294"/>
            <p14:sldId id="305"/>
          </p14:sldIdLst>
        </p14:section>
        <p14:section name="Session 4" id="{45C0065D-4B9A-4FB0-A77A-30DDBA16BB8F}">
          <p14:sldIdLst>
            <p14:sldId id="319"/>
            <p14:sldId id="292"/>
            <p14:sldId id="307"/>
          </p14:sldIdLst>
        </p14:section>
        <p14:section name="Session 5" id="{3CE0F2FD-73F2-4F1E-9263-9BF2532B6105}">
          <p14:sldIdLst>
            <p14:sldId id="321"/>
            <p14:sldId id="322"/>
            <p14:sldId id="311"/>
            <p14:sldId id="308"/>
            <p14:sldId id="309"/>
            <p14:sldId id="312"/>
            <p14:sldId id="310"/>
            <p14:sldId id="314"/>
            <p14:sldId id="313"/>
          </p14:sldIdLst>
        </p14:section>
        <p14:section name="Session 6" id="{DF746B3B-D7AF-4D76-93F0-1526C3101101}">
          <p14:sldIdLst>
            <p14:sldId id="323"/>
            <p14:sldId id="324"/>
            <p14:sldId id="325"/>
            <p14:sldId id="326"/>
            <p14:sldId id="327"/>
            <p14:sldId id="328"/>
            <p14:sldId id="329"/>
            <p14:sldId id="330"/>
          </p14:sldIdLst>
        </p14:section>
        <p14:section name="Session 7" id="{5146C31A-BCF9-47CD-A7A9-8D1C67FF6C4D}">
          <p14:sldIdLst>
            <p14:sldId id="331"/>
            <p14:sldId id="335"/>
            <p14:sldId id="334"/>
            <p14:sldId id="332"/>
          </p14:sldIdLst>
        </p14:section>
        <p14:section name="Future" id="{826DCA68-1445-4C47-8259-B16E22545E3E}">
          <p14:sldIdLst>
            <p14:sldId id="336"/>
            <p14:sldId id="306"/>
            <p14:sldId id="337"/>
            <p14:sldId id="315"/>
            <p14:sldId id="277"/>
            <p14:sldId id="28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7E"/>
    <a:srgbClr val="B36005"/>
    <a:srgbClr val="984807"/>
    <a:srgbClr val="F79646"/>
    <a:srgbClr val="D1F0FF"/>
    <a:srgbClr val="FEE1C2"/>
    <a:srgbClr val="000000"/>
    <a:srgbClr val="DDF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85258" autoAdjust="0"/>
  </p:normalViewPr>
  <p:slideViewPr>
    <p:cSldViewPr snapToGrid="0">
      <p:cViewPr>
        <p:scale>
          <a:sx n="96" d="100"/>
          <a:sy n="96" d="100"/>
        </p:scale>
        <p:origin x="-630" y="180"/>
      </p:cViewPr>
      <p:guideLst>
        <p:guide orient="horz" pos="3756"/>
        <p:guide orient="horz" pos="437"/>
        <p:guide orient="horz" pos="4170"/>
        <p:guide orient="horz" pos="1564"/>
        <p:guide pos="5592"/>
        <p:guide pos="144"/>
        <p:guide pos="1105"/>
        <p:guide pos="964"/>
      </p:guideLst>
    </p:cSldViewPr>
  </p:slideViewPr>
  <p:outlineViewPr>
    <p:cViewPr>
      <p:scale>
        <a:sx n="33" d="100"/>
        <a:sy n="33" d="100"/>
      </p:scale>
      <p:origin x="0" y="11052"/>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8" d="100"/>
          <a:sy n="78" d="100"/>
        </p:scale>
        <p:origin x="-197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84742E74-6F3C-42D9-8907-2ADDC05A596E}" type="datetimeFigureOut">
              <a:rPr lang="en-US"/>
              <a:pPr>
                <a:defRPr/>
              </a:pPr>
              <a:t>9/12/2014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47E4CB5F-0C44-4A73-B126-B55436FE7647}" type="slidenum">
              <a:rPr lang="en-US"/>
              <a:pPr>
                <a:defRPr/>
              </a:pPr>
              <a:t>‹#›</a:t>
            </a:fld>
            <a:endParaRPr lang="en-US" dirty="0"/>
          </a:p>
        </p:txBody>
      </p:sp>
    </p:spTree>
    <p:extLst>
      <p:ext uri="{BB962C8B-B14F-4D97-AF65-F5344CB8AC3E}">
        <p14:creationId xmlns:p14="http://schemas.microsoft.com/office/powerpoint/2010/main" val="35085717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4A025116-8D04-4E03-A111-CEE563A977BE}" type="datetimeFigureOut">
              <a:rPr lang="en-US"/>
              <a:pPr>
                <a:defRPr/>
              </a:pPr>
              <a:t>9/12/2014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396A3DF1-7D71-4DDB-AE79-6CC90B02FE59}" type="slidenum">
              <a:rPr lang="en-US"/>
              <a:pPr>
                <a:defRPr/>
              </a:pPr>
              <a:t>‹#›</a:t>
            </a:fld>
            <a:endParaRPr lang="en-US" dirty="0"/>
          </a:p>
        </p:txBody>
      </p:sp>
    </p:spTree>
    <p:extLst>
      <p:ext uri="{BB962C8B-B14F-4D97-AF65-F5344CB8AC3E}">
        <p14:creationId xmlns:p14="http://schemas.microsoft.com/office/powerpoint/2010/main" val="10951318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bugs.webkit.org/show_bug.cgi?id=42940"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bugs.webkit.org/show_bug.cgi?id=42940"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bugs.webkit.org/show_bug.cgi?id=42940"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code.angularjs.org/1.2.18/docs/api/ng/directive/ngApp"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96A3DF1-7D71-4DDB-AE79-6CC90B02FE59}" type="slidenum">
              <a:rPr lang="en-US" smtClean="0"/>
              <a:pPr>
                <a:defRPr/>
              </a:pPr>
              <a:t>2</a:t>
            </a:fld>
            <a:endParaRPr lang="en-US" dirty="0"/>
          </a:p>
        </p:txBody>
      </p:sp>
    </p:spTree>
    <p:extLst>
      <p:ext uri="{BB962C8B-B14F-4D97-AF65-F5344CB8AC3E}">
        <p14:creationId xmlns:p14="http://schemas.microsoft.com/office/powerpoint/2010/main" val="776102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A0EA21D7-5D4F-4BF8-8474-54E642487026}" type="slidenum">
              <a:rPr lang="en-US" smtClean="0"/>
              <a:pPr>
                <a:defRPr/>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b="0" i="0" u="none" strike="noStrike" kern="1200" baseline="0" dirty="0" smtClean="0">
                <a:solidFill>
                  <a:schemeClr val="tx1"/>
                </a:solidFill>
                <a:latin typeface="+mn-lt"/>
                <a:ea typeface="+mn-ea"/>
                <a:cs typeface="+mn-cs"/>
              </a:rPr>
              <a:t>The controllers are classes or types you write to tell Angular which objects or primitives make up your model by assigning them to the $scope object passed into your controller:</a:t>
            </a:r>
          </a:p>
          <a:p>
            <a:endParaRPr lang="en-US" alt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Controllers have three responsibilities in your app:</a:t>
            </a:r>
          </a:p>
          <a:p>
            <a:r>
              <a:rPr lang="en-US" sz="1200" b="0" i="0" u="none" strike="noStrike" kern="1200" baseline="0" dirty="0" smtClean="0">
                <a:solidFill>
                  <a:schemeClr val="tx1"/>
                </a:solidFill>
                <a:latin typeface="+mn-lt"/>
                <a:ea typeface="+mn-ea"/>
                <a:cs typeface="+mn-cs"/>
              </a:rPr>
              <a:t>• Set up the initial state in your application’s model</a:t>
            </a:r>
          </a:p>
          <a:p>
            <a:r>
              <a:rPr lang="en-US" sz="1200" b="0" i="0" u="none" strike="noStrike" kern="1200" baseline="0" dirty="0" smtClean="0">
                <a:solidFill>
                  <a:schemeClr val="tx1"/>
                </a:solidFill>
                <a:latin typeface="+mn-lt"/>
                <a:ea typeface="+mn-ea"/>
                <a:cs typeface="+mn-cs"/>
              </a:rPr>
              <a:t>• Expose model and functions to the view (UI template) through $scope</a:t>
            </a:r>
          </a:p>
          <a:p>
            <a:r>
              <a:rPr lang="en-US" sz="1200" b="0" i="0" u="none" strike="noStrike" kern="1200" baseline="0" dirty="0" smtClean="0">
                <a:solidFill>
                  <a:schemeClr val="tx1"/>
                </a:solidFill>
                <a:latin typeface="+mn-lt"/>
                <a:ea typeface="+mn-ea"/>
                <a:cs typeface="+mn-cs"/>
              </a:rPr>
              <a:t>• Watch other parts of the model for changes and take action</a:t>
            </a:r>
          </a:p>
          <a:p>
            <a:r>
              <a:rPr lang="en-US" sz="1200" b="0" i="0" u="none" strike="noStrike" kern="1200" baseline="0" dirty="0" smtClean="0">
                <a:solidFill>
                  <a:schemeClr val="tx1"/>
                </a:solidFill>
                <a:latin typeface="+mn-lt"/>
                <a:ea typeface="+mn-ea"/>
                <a:cs typeface="+mn-cs"/>
              </a:rPr>
              <a:t>We’ve seen many examples of the first two in this chapter already. We’ll get to that last one in a bit. The conceptual purpose of controllers, however, is to provide the code or logic to execute the user’s wishes as they interact with the view.</a:t>
            </a:r>
          </a:p>
          <a:p>
            <a:r>
              <a:rPr lang="en-US" sz="1200" b="0" i="0" u="none" strike="noStrike" kern="1200" baseline="0" dirty="0" smtClean="0">
                <a:solidFill>
                  <a:schemeClr val="tx1"/>
                </a:solidFill>
                <a:latin typeface="+mn-lt"/>
                <a:ea typeface="+mn-ea"/>
                <a:cs typeface="+mn-cs"/>
              </a:rPr>
              <a:t>To keep your controllers small and manageable, our recommendation is that you create one controller per functional area in your view.</a:t>
            </a:r>
          </a:p>
          <a:p>
            <a:endParaRPr lang="en-US" alt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but to be explicit, controllers are tied to a</a:t>
            </a:r>
          </a:p>
          <a:p>
            <a:r>
              <a:rPr lang="en-US" sz="1200" b="0" i="0" u="none" strike="noStrike" kern="1200" baseline="0" dirty="0" smtClean="0">
                <a:solidFill>
                  <a:schemeClr val="tx1"/>
                </a:solidFill>
                <a:latin typeface="+mn-lt"/>
                <a:ea typeface="+mn-ea"/>
                <a:cs typeface="+mn-cs"/>
              </a:rPr>
              <a:t>specific piece of the DOM that they’re in charge of managing. The two main ways of associating a controller with a DOM node are specifying it in the template by declaring it in an ng-controller attribute, and associating it with a dynamically loadable DOM template fragment, called a </a:t>
            </a:r>
            <a:r>
              <a:rPr lang="en-US" sz="1200" b="0" i="1" u="none" strike="noStrike" kern="1200" baseline="0" dirty="0" smtClean="0">
                <a:solidFill>
                  <a:schemeClr val="tx1"/>
                </a:solidFill>
                <a:latin typeface="+mn-lt"/>
                <a:ea typeface="+mn-ea"/>
                <a:cs typeface="+mn-cs"/>
              </a:rPr>
              <a:t>view</a:t>
            </a:r>
            <a:r>
              <a:rPr lang="en-US" sz="1200" b="0" i="0" u="none" strike="noStrike" kern="1200" baseline="0" dirty="0" smtClean="0">
                <a:solidFill>
                  <a:schemeClr val="tx1"/>
                </a:solidFill>
                <a:latin typeface="+mn-lt"/>
                <a:ea typeface="+mn-ea"/>
                <a:cs typeface="+mn-cs"/>
              </a:rPr>
              <a:t>, through a </a:t>
            </a:r>
            <a:r>
              <a:rPr lang="en-US" sz="1200" b="0" i="1" u="none" strike="noStrike" kern="1200" baseline="0" dirty="0" smtClean="0">
                <a:solidFill>
                  <a:schemeClr val="tx1"/>
                </a:solidFill>
                <a:latin typeface="+mn-lt"/>
                <a:ea typeface="+mn-ea"/>
                <a:cs typeface="+mn-cs"/>
              </a:rPr>
              <a:t>route</a:t>
            </a:r>
            <a:r>
              <a:rPr lang="en-US" sz="1200" b="0" i="0" u="none" strike="noStrike" kern="1200" baseline="0" dirty="0" smtClean="0">
                <a:solidFill>
                  <a:schemeClr val="tx1"/>
                </a:solidFill>
                <a:latin typeface="+mn-lt"/>
                <a:ea typeface="+mn-ea"/>
                <a:cs typeface="+mn-cs"/>
              </a:rPr>
              <a:t>.</a:t>
            </a:r>
          </a:p>
          <a:p>
            <a:endParaRPr lang="en-US" alt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$scope object passed to our controllers is the mechanism we use to expose model data to views.</a:t>
            </a:r>
          </a:p>
          <a:p>
            <a:r>
              <a:rPr lang="en-US" sz="1200" b="0" i="0" u="none" strike="noStrike" kern="1200" baseline="0" dirty="0" smtClean="0">
                <a:solidFill>
                  <a:schemeClr val="tx1"/>
                </a:solidFill>
                <a:latin typeface="+mn-lt"/>
                <a:ea typeface="+mn-ea"/>
                <a:cs typeface="+mn-cs"/>
              </a:rPr>
              <a:t>You can think of scopes as a context that you use to make changes to your model observable.</a:t>
            </a:r>
            <a:endParaRPr lang="en-US" altLang="en-US" dirty="0" smtClean="0"/>
          </a:p>
        </p:txBody>
      </p:sp>
      <p:sp>
        <p:nvSpPr>
          <p:cNvPr id="4" name="Slide Number Placeholder 3"/>
          <p:cNvSpPr>
            <a:spLocks noGrp="1"/>
          </p:cNvSpPr>
          <p:nvPr>
            <p:ph type="sldNum" sz="quarter" idx="5"/>
          </p:nvPr>
        </p:nvSpPr>
        <p:spPr/>
        <p:txBody>
          <a:bodyPr/>
          <a:lstStyle/>
          <a:p>
            <a:pPr>
              <a:defRPr/>
            </a:pPr>
            <a:fld id="{A0EA21D7-5D4F-4BF8-8474-54E642487026}" type="slidenum">
              <a:rPr lang="en-US" smtClean="0"/>
              <a:pPr>
                <a:defRPr/>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Ng-repeat – </a:t>
            </a:r>
            <a:r>
              <a:rPr lang="en-US" dirty="0" err="1" smtClean="0"/>
              <a:t>neesd</a:t>
            </a:r>
            <a:r>
              <a:rPr lang="en-US" dirty="0" smtClean="0"/>
              <a:t> a container – limitation</a:t>
            </a:r>
          </a:p>
          <a:p>
            <a:endParaRPr lang="en-US" dirty="0" smtClean="0"/>
          </a:p>
          <a:p>
            <a:r>
              <a:rPr lang="en-US" dirty="0" smtClean="0"/>
              <a:t>If we want to physically remove or add DOM nodes conditionally the family of ng-switch directives (ng-switch, ng-switch-when, ng-switch-default) will come handy: &lt; div ng-switch on =" </a:t>
            </a:r>
            <a:r>
              <a:rPr lang="en-US" dirty="0" err="1" smtClean="0"/>
              <a:t>showSecret</a:t>
            </a:r>
            <a:r>
              <a:rPr lang="en-US" dirty="0" smtClean="0"/>
              <a:t>" &gt; &lt; div ng-switch-when =" true" &gt; Secret &lt;/ div &gt; &lt; div ng-switch-default &gt; Won't show you my secrets! &lt;/ div &gt; &lt;/ div &gt;</a:t>
            </a:r>
          </a:p>
          <a:p>
            <a:endParaRPr lang="en-US" dirty="0" smtClean="0"/>
          </a:p>
          <a:p>
            <a:r>
              <a:rPr lang="en-US" dirty="0" smtClean="0"/>
              <a:t>The main difference between the ng-show/ ng-hide and the ng-switch directives is the way the DOM elements are treated. The ng-switch directive will add/ remove DOM elements from the DOM tree while the ng-show/ ng-hide will simply apply style =" display: none;" to hide elements. The ng-switch directive is creating a new scope. The ng-show/ ng-hide directives are easy to use but might have unpleasant performance consequences if applied to large number of DOM nodes. If you spot performance issues related to the size of DOM tree you should lean towards using more verbose ng-switch family of directives. The problem with the ng-switch family of directives is that the syntax can get quite verbose for simple use-case. Fortunately </a:t>
            </a:r>
            <a:r>
              <a:rPr lang="en-US" dirty="0" err="1" smtClean="0"/>
              <a:t>AngularJS</a:t>
            </a:r>
            <a:r>
              <a:rPr lang="en-US" dirty="0" smtClean="0"/>
              <a:t> has one more directive in its arsenal: ng-if. It behaves similarly to the ng-switch directive (in the sense that it adds / removes elements from the DOM tree) but has very simple syntax: &lt; div ng-if =" </a:t>
            </a:r>
            <a:r>
              <a:rPr lang="en-US" dirty="0" err="1" smtClean="0"/>
              <a:t>showSecret</a:t>
            </a:r>
            <a:r>
              <a:rPr lang="en-US" dirty="0" smtClean="0"/>
              <a:t>" &gt; Secret &lt;/ div &gt;</a:t>
            </a:r>
          </a:p>
          <a:p>
            <a:endParaRPr lang="en-US" dirty="0" smtClean="0"/>
          </a:p>
          <a:p>
            <a:r>
              <a:rPr lang="en-US" sz="1200" b="0" i="0" u="none" strike="noStrike" kern="1200" baseline="0" dirty="0" smtClean="0">
                <a:solidFill>
                  <a:schemeClr val="tx1"/>
                </a:solidFill>
                <a:latin typeface="+mn-lt"/>
                <a:ea typeface="+mn-ea"/>
                <a:cs typeface="+mn-cs"/>
              </a:rPr>
              <a:t>Ng-class</a:t>
            </a:r>
          </a:p>
          <a:p>
            <a:r>
              <a:rPr lang="en-US" sz="1200" b="0" i="0" u="none" strike="noStrike" kern="1200" baseline="0" dirty="0" smtClean="0">
                <a:solidFill>
                  <a:schemeClr val="tx1"/>
                </a:solidFill>
                <a:latin typeface="+mn-lt"/>
                <a:ea typeface="+mn-ea"/>
                <a:cs typeface="+mn-cs"/>
              </a:rPr>
              <a:t>Expression whose </a:t>
            </a:r>
            <a:r>
              <a:rPr lang="en-US" sz="1200" b="0" i="0" u="none" strike="noStrike" kern="1200" baseline="0" dirty="0" err="1" smtClean="0">
                <a:solidFill>
                  <a:schemeClr val="tx1"/>
                </a:solidFill>
                <a:latin typeface="+mn-lt"/>
                <a:ea typeface="+mn-ea"/>
                <a:cs typeface="+mn-cs"/>
              </a:rPr>
              <a:t>evalution</a:t>
            </a:r>
            <a:r>
              <a:rPr lang="en-US" sz="1200" b="0" i="0" u="none" strike="noStrike" kern="1200" baseline="0" dirty="0" smtClean="0">
                <a:solidFill>
                  <a:schemeClr val="tx1"/>
                </a:solidFill>
                <a:latin typeface="+mn-lt"/>
                <a:ea typeface="+mn-ea"/>
                <a:cs typeface="+mn-cs"/>
              </a:rPr>
              <a:t> can be any of</a:t>
            </a:r>
          </a:p>
          <a:p>
            <a:r>
              <a:rPr lang="en-US" sz="1200" b="0" i="0" u="none" strike="noStrike" kern="1200" baseline="0" dirty="0" smtClean="0">
                <a:solidFill>
                  <a:schemeClr val="tx1"/>
                </a:solidFill>
                <a:latin typeface="+mn-lt"/>
                <a:ea typeface="+mn-ea"/>
                <a:cs typeface="+mn-cs"/>
              </a:rPr>
              <a:t>A string representing space-delimited class names</a:t>
            </a:r>
          </a:p>
          <a:p>
            <a:r>
              <a:rPr lang="en-US" sz="1200" b="0" i="0" u="none" strike="noStrike" kern="1200" baseline="0" dirty="0" smtClean="0">
                <a:solidFill>
                  <a:schemeClr val="tx1"/>
                </a:solidFill>
                <a:latin typeface="+mn-lt"/>
                <a:ea typeface="+mn-ea"/>
                <a:cs typeface="+mn-cs"/>
              </a:rPr>
              <a:t>• An array of class names</a:t>
            </a:r>
          </a:p>
          <a:p>
            <a:r>
              <a:rPr lang="en-US" sz="1200" b="0" i="0" u="none" strike="noStrike" kern="1200" baseline="0" dirty="0" smtClean="0">
                <a:solidFill>
                  <a:schemeClr val="tx1"/>
                </a:solidFill>
                <a:latin typeface="+mn-lt"/>
                <a:ea typeface="+mn-ea"/>
                <a:cs typeface="+mn-cs"/>
              </a:rPr>
              <a:t>• A map of class names to </a:t>
            </a:r>
            <a:r>
              <a:rPr lang="en-US" sz="1200" b="0" i="0" u="none" strike="noStrike" kern="1200" baseline="0" dirty="0" err="1" smtClean="0">
                <a:solidFill>
                  <a:schemeClr val="tx1"/>
                </a:solidFill>
                <a:latin typeface="+mn-lt"/>
                <a:ea typeface="+mn-ea"/>
                <a:cs typeface="+mn-cs"/>
              </a:rPr>
              <a:t>boolean</a:t>
            </a:r>
            <a:r>
              <a:rPr lang="en-US" sz="1200" b="0" i="0" u="none" strike="noStrike" kern="1200" baseline="0" dirty="0" smtClean="0">
                <a:solidFill>
                  <a:schemeClr val="tx1"/>
                </a:solidFill>
                <a:latin typeface="+mn-lt"/>
                <a:ea typeface="+mn-ea"/>
                <a:cs typeface="+mn-cs"/>
              </a:rPr>
              <a:t> values</a:t>
            </a:r>
          </a:p>
          <a:p>
            <a:endParaRPr lang="en-US" dirty="0" smtClean="0"/>
          </a:p>
          <a:p>
            <a:endParaRPr lang="en-US" dirty="0" smtClean="0"/>
          </a:p>
          <a:p>
            <a:r>
              <a:rPr lang="en-US" sz="1200" b="0" i="0" u="none" strike="noStrike" kern="1200" baseline="0" dirty="0" smtClean="0">
                <a:solidFill>
                  <a:schemeClr val="tx1"/>
                </a:solidFill>
                <a:latin typeface="+mn-lt"/>
                <a:ea typeface="+mn-ea"/>
                <a:cs typeface="+mn-cs"/>
              </a:rPr>
              <a:t>When data binding to an &lt;</a:t>
            </a:r>
            <a:r>
              <a:rPr lang="en-US" sz="1200" b="0" i="0" u="none" strike="noStrike" kern="1200" baseline="0" dirty="0" err="1" smtClean="0">
                <a:solidFill>
                  <a:schemeClr val="tx1"/>
                </a:solidFill>
                <a:latin typeface="+mn-lt"/>
                <a:ea typeface="+mn-ea"/>
                <a:cs typeface="+mn-cs"/>
              </a:rPr>
              <a:t>img</a:t>
            </a:r>
            <a:r>
              <a:rPr lang="en-US" sz="1200" b="0" i="0" u="none" strike="noStrike" kern="1200" baseline="0" dirty="0" smtClean="0">
                <a:solidFill>
                  <a:schemeClr val="tx1"/>
                </a:solidFill>
                <a:latin typeface="+mn-lt"/>
                <a:ea typeface="+mn-ea"/>
                <a:cs typeface="+mn-cs"/>
              </a:rPr>
              <a:t>&gt; or &lt;a&gt; tag, the obvious path of using {{ }} in the </a:t>
            </a:r>
            <a:r>
              <a:rPr lang="en-US" sz="1200" b="0" i="0" u="none" strike="noStrike" kern="1200" baseline="0" dirty="0" err="1" smtClean="0">
                <a:solidFill>
                  <a:schemeClr val="tx1"/>
                </a:solidFill>
                <a:latin typeface="+mn-lt"/>
                <a:ea typeface="+mn-ea"/>
                <a:cs typeface="+mn-cs"/>
              </a:rPr>
              <a:t>src</a:t>
            </a:r>
            <a:r>
              <a:rPr lang="en-US" sz="1200" b="0" i="0" u="none" strike="noStrike" kern="1200" baseline="0" dirty="0" smtClean="0">
                <a:solidFill>
                  <a:schemeClr val="tx1"/>
                </a:solidFill>
                <a:latin typeface="+mn-lt"/>
                <a:ea typeface="+mn-ea"/>
                <a:cs typeface="+mn-cs"/>
              </a:rPr>
              <a:t> or</a:t>
            </a:r>
          </a:p>
          <a:p>
            <a:r>
              <a:rPr lang="en-US" sz="1200" b="0" i="0" u="none" strike="noStrike" kern="1200" baseline="0" dirty="0" err="1" smtClean="0">
                <a:solidFill>
                  <a:schemeClr val="tx1"/>
                </a:solidFill>
                <a:latin typeface="+mn-lt"/>
                <a:ea typeface="+mn-ea"/>
                <a:cs typeface="+mn-cs"/>
              </a:rPr>
              <a:t>href</a:t>
            </a:r>
            <a:r>
              <a:rPr lang="en-US" sz="1200" b="0" i="0" u="none" strike="noStrike" kern="1200" baseline="0" dirty="0" smtClean="0">
                <a:solidFill>
                  <a:schemeClr val="tx1"/>
                </a:solidFill>
                <a:latin typeface="+mn-lt"/>
                <a:ea typeface="+mn-ea"/>
                <a:cs typeface="+mn-cs"/>
              </a:rPr>
              <a:t> attributes won’t work well. Because browsers are aggressive about loading images</a:t>
            </a:r>
          </a:p>
          <a:p>
            <a:r>
              <a:rPr lang="en-US" sz="1200" b="0" i="0" u="none" strike="noStrike" kern="1200" baseline="0" dirty="0" smtClean="0">
                <a:solidFill>
                  <a:schemeClr val="tx1"/>
                </a:solidFill>
                <a:latin typeface="+mn-lt"/>
                <a:ea typeface="+mn-ea"/>
                <a:cs typeface="+mn-cs"/>
              </a:rPr>
              <a:t>parallel to other content, Angular doesn’t get a chance to intercept data binding requests.</a:t>
            </a:r>
          </a:p>
          <a:p>
            <a:r>
              <a:rPr lang="en-US" sz="1200" b="0" i="0" u="none" strike="noStrike" kern="1200" baseline="0" dirty="0" smtClean="0">
                <a:solidFill>
                  <a:schemeClr val="tx1"/>
                </a:solidFill>
                <a:latin typeface="+mn-lt"/>
                <a:ea typeface="+mn-ea"/>
                <a:cs typeface="+mn-cs"/>
              </a:rPr>
              <a:t>While the obvious syntax for an &lt;</a:t>
            </a:r>
            <a:r>
              <a:rPr lang="en-US" sz="1200" b="0" i="0" u="none" strike="noStrike" kern="1200" baseline="0" dirty="0" err="1" smtClean="0">
                <a:solidFill>
                  <a:schemeClr val="tx1"/>
                </a:solidFill>
                <a:latin typeface="+mn-lt"/>
                <a:ea typeface="+mn-ea"/>
                <a:cs typeface="+mn-cs"/>
              </a:rPr>
              <a:t>img</a:t>
            </a:r>
            <a:r>
              <a:rPr lang="en-US" sz="1200" b="0" i="0" u="none" strike="noStrike" kern="1200" baseline="0" dirty="0" smtClean="0">
                <a:solidFill>
                  <a:schemeClr val="tx1"/>
                </a:solidFill>
                <a:latin typeface="+mn-lt"/>
                <a:ea typeface="+mn-ea"/>
                <a:cs typeface="+mn-cs"/>
              </a:rPr>
              <a:t>&gt; might be:</a:t>
            </a:r>
          </a:p>
          <a:p>
            <a:r>
              <a:rPr lang="en-US" sz="1200" b="1" i="0" u="none" strike="noStrike" kern="1200" baseline="0" dirty="0" smtClean="0">
                <a:solidFill>
                  <a:schemeClr val="tx1"/>
                </a:solidFill>
                <a:latin typeface="+mn-lt"/>
                <a:ea typeface="+mn-ea"/>
                <a:cs typeface="+mn-cs"/>
              </a:rPr>
              <a:t>&lt;</a:t>
            </a:r>
            <a:r>
              <a:rPr lang="en-US" sz="1200" b="1" i="0" u="none" strike="noStrike" kern="1200" baseline="0" dirty="0" err="1" smtClean="0">
                <a:solidFill>
                  <a:schemeClr val="tx1"/>
                </a:solidFill>
                <a:latin typeface="+mn-lt"/>
                <a:ea typeface="+mn-ea"/>
                <a:cs typeface="+mn-cs"/>
              </a:rPr>
              <a:t>img</a:t>
            </a:r>
            <a:r>
              <a:rPr lang="en-US" sz="1200" b="1"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src</a:t>
            </a:r>
            <a:r>
              <a:rPr lang="en-US" sz="1200" b="0" i="0" u="none" strike="noStrike" kern="1200" baseline="0" dirty="0" smtClean="0">
                <a:solidFill>
                  <a:schemeClr val="tx1"/>
                </a:solidFill>
                <a:latin typeface="+mn-lt"/>
                <a:ea typeface="+mn-ea"/>
                <a:cs typeface="+mn-cs"/>
              </a:rPr>
              <a:t>="/images/cats/{{</a:t>
            </a:r>
            <a:r>
              <a:rPr lang="en-US" sz="1200" b="0" i="0" u="none" strike="noStrike" kern="1200" baseline="0" dirty="0" err="1" smtClean="0">
                <a:solidFill>
                  <a:schemeClr val="tx1"/>
                </a:solidFill>
                <a:latin typeface="+mn-lt"/>
                <a:ea typeface="+mn-ea"/>
                <a:cs typeface="+mn-cs"/>
              </a:rPr>
              <a:t>favoriteCat</a:t>
            </a:r>
            <a:r>
              <a:rPr lang="en-US" sz="1200" b="0" i="0" u="none" strike="noStrike" kern="1200" baseline="0" dirty="0" smtClean="0">
                <a:solidFill>
                  <a:schemeClr val="tx1"/>
                </a:solidFill>
                <a:latin typeface="+mn-lt"/>
                <a:ea typeface="+mn-ea"/>
                <a:cs typeface="+mn-cs"/>
              </a:rPr>
              <a:t>}}"</a:t>
            </a:r>
            <a:r>
              <a:rPr lang="en-US" sz="1200" b="1" i="0" u="none" strike="noStrike" kern="1200" baseline="0" dirty="0" smtClean="0">
                <a:solidFill>
                  <a:schemeClr val="tx1"/>
                </a:solidFill>
                <a:latin typeface="+mn-lt"/>
                <a:ea typeface="+mn-ea"/>
                <a:cs typeface="+mn-cs"/>
              </a:rPr>
              <a:t>&gt;</a:t>
            </a:r>
          </a:p>
          <a:p>
            <a:r>
              <a:rPr lang="en-US" sz="1200" b="0" i="0" u="none" strike="noStrike" kern="1200" baseline="0" dirty="0" smtClean="0">
                <a:solidFill>
                  <a:schemeClr val="tx1"/>
                </a:solidFill>
                <a:latin typeface="+mn-lt"/>
                <a:ea typeface="+mn-ea"/>
                <a:cs typeface="+mn-cs"/>
              </a:rPr>
              <a:t>Instead, you should use the ng-</a:t>
            </a:r>
            <a:r>
              <a:rPr lang="en-US" sz="1200" b="0" i="0" u="none" strike="noStrike" kern="1200" baseline="0" dirty="0" err="1" smtClean="0">
                <a:solidFill>
                  <a:schemeClr val="tx1"/>
                </a:solidFill>
                <a:latin typeface="+mn-lt"/>
                <a:ea typeface="+mn-ea"/>
                <a:cs typeface="+mn-cs"/>
              </a:rPr>
              <a:t>src</a:t>
            </a:r>
            <a:r>
              <a:rPr lang="en-US" sz="1200" b="0" i="0" u="none" strike="noStrike" kern="1200" baseline="0" dirty="0" smtClean="0">
                <a:solidFill>
                  <a:schemeClr val="tx1"/>
                </a:solidFill>
                <a:latin typeface="+mn-lt"/>
                <a:ea typeface="+mn-ea"/>
                <a:cs typeface="+mn-cs"/>
              </a:rPr>
              <a:t> attribute and write your template as:</a:t>
            </a:r>
          </a:p>
          <a:p>
            <a:r>
              <a:rPr lang="en-US" sz="1200" b="1" i="0" u="none" strike="noStrike" kern="1200" baseline="0" dirty="0" smtClean="0">
                <a:solidFill>
                  <a:schemeClr val="tx1"/>
                </a:solidFill>
                <a:latin typeface="+mn-lt"/>
                <a:ea typeface="+mn-ea"/>
                <a:cs typeface="+mn-cs"/>
              </a:rPr>
              <a:t>&lt;</a:t>
            </a:r>
            <a:r>
              <a:rPr lang="en-US" sz="1200" b="1" i="0" u="none" strike="noStrike" kern="1200" baseline="0" dirty="0" err="1" smtClean="0">
                <a:solidFill>
                  <a:schemeClr val="tx1"/>
                </a:solidFill>
                <a:latin typeface="+mn-lt"/>
                <a:ea typeface="+mn-ea"/>
                <a:cs typeface="+mn-cs"/>
              </a:rPr>
              <a:t>img</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ng-</a:t>
            </a:r>
            <a:r>
              <a:rPr lang="en-US" sz="1200" b="0" i="0" u="none" strike="noStrike" kern="1200" baseline="0" dirty="0" err="1" smtClean="0">
                <a:solidFill>
                  <a:schemeClr val="tx1"/>
                </a:solidFill>
                <a:latin typeface="+mn-lt"/>
                <a:ea typeface="+mn-ea"/>
                <a:cs typeface="+mn-cs"/>
              </a:rPr>
              <a:t>src</a:t>
            </a:r>
            <a:r>
              <a:rPr lang="en-US" sz="1200" b="0" i="0" u="none" strike="noStrike" kern="1200" baseline="0" dirty="0" smtClean="0">
                <a:solidFill>
                  <a:schemeClr val="tx1"/>
                </a:solidFill>
                <a:latin typeface="+mn-lt"/>
                <a:ea typeface="+mn-ea"/>
                <a:cs typeface="+mn-cs"/>
              </a:rPr>
              <a:t>="/images/cats/{{</a:t>
            </a:r>
            <a:r>
              <a:rPr lang="en-US" sz="1200" b="0" i="0" u="none" strike="noStrike" kern="1200" baseline="0" dirty="0" err="1" smtClean="0">
                <a:solidFill>
                  <a:schemeClr val="tx1"/>
                </a:solidFill>
                <a:latin typeface="+mn-lt"/>
                <a:ea typeface="+mn-ea"/>
                <a:cs typeface="+mn-cs"/>
              </a:rPr>
              <a:t>favoriteCat</a:t>
            </a:r>
            <a:r>
              <a:rPr lang="en-US" sz="1200" b="0" i="0" u="none" strike="noStrike" kern="1200" baseline="0" dirty="0" smtClean="0">
                <a:solidFill>
                  <a:schemeClr val="tx1"/>
                </a:solidFill>
                <a:latin typeface="+mn-lt"/>
                <a:ea typeface="+mn-ea"/>
                <a:cs typeface="+mn-cs"/>
              </a:rPr>
              <a:t>}}"</a:t>
            </a:r>
            <a:r>
              <a:rPr lang="en-US" sz="1200" b="1" i="0" u="none" strike="noStrike" kern="1200" baseline="0" dirty="0" smtClean="0">
                <a:solidFill>
                  <a:schemeClr val="tx1"/>
                </a:solidFill>
                <a:latin typeface="+mn-lt"/>
                <a:ea typeface="+mn-ea"/>
                <a:cs typeface="+mn-cs"/>
              </a:rPr>
              <a:t>&gt;</a:t>
            </a:r>
          </a:p>
          <a:p>
            <a:r>
              <a:rPr lang="en-US" sz="1200" b="0" i="0" u="none" strike="noStrike" kern="1200" baseline="0" dirty="0" smtClean="0">
                <a:solidFill>
                  <a:schemeClr val="tx1"/>
                </a:solidFill>
                <a:latin typeface="+mn-lt"/>
                <a:ea typeface="+mn-ea"/>
                <a:cs typeface="+mn-cs"/>
              </a:rPr>
              <a:t>Similarly, for the &lt;a&gt; tag, you should use ng-</a:t>
            </a:r>
            <a:r>
              <a:rPr lang="en-US" sz="1200" b="0" i="0" u="none" strike="noStrike" kern="1200" baseline="0" dirty="0" err="1" smtClean="0">
                <a:solidFill>
                  <a:schemeClr val="tx1"/>
                </a:solidFill>
                <a:latin typeface="+mn-lt"/>
                <a:ea typeface="+mn-ea"/>
                <a:cs typeface="+mn-cs"/>
              </a:rPr>
              <a:t>href</a:t>
            </a:r>
            <a:r>
              <a:rPr lang="en-US" sz="1200" b="0" i="0" u="none" strike="noStrike" kern="1200" baseline="0" dirty="0" smtClean="0">
                <a:solidFill>
                  <a:schemeClr val="tx1"/>
                </a:solidFill>
                <a:latin typeface="+mn-lt"/>
                <a:ea typeface="+mn-ea"/>
                <a:cs typeface="+mn-cs"/>
              </a:rPr>
              <a:t>:</a:t>
            </a:r>
          </a:p>
          <a:p>
            <a:r>
              <a:rPr lang="en-US" sz="1200" b="1" i="0" u="none" strike="noStrike" kern="1200" baseline="0" dirty="0" smtClean="0">
                <a:solidFill>
                  <a:schemeClr val="tx1"/>
                </a:solidFill>
                <a:latin typeface="+mn-lt"/>
                <a:ea typeface="+mn-ea"/>
                <a:cs typeface="+mn-cs"/>
              </a:rPr>
              <a:t>&lt;a </a:t>
            </a:r>
            <a:r>
              <a:rPr lang="en-US" sz="1200" b="0" i="0" u="none" strike="noStrike" kern="1200" baseline="0" dirty="0" smtClean="0">
                <a:solidFill>
                  <a:schemeClr val="tx1"/>
                </a:solidFill>
                <a:latin typeface="+mn-lt"/>
                <a:ea typeface="+mn-ea"/>
                <a:cs typeface="+mn-cs"/>
              </a:rPr>
              <a:t>ng-</a:t>
            </a:r>
            <a:r>
              <a:rPr lang="en-US" sz="1200" b="0" i="0" u="none" strike="noStrike" kern="1200" baseline="0" dirty="0" err="1" smtClean="0">
                <a:solidFill>
                  <a:schemeClr val="tx1"/>
                </a:solidFill>
                <a:latin typeface="+mn-lt"/>
                <a:ea typeface="+mn-ea"/>
                <a:cs typeface="+mn-cs"/>
              </a:rPr>
              <a:t>href</a:t>
            </a:r>
            <a:r>
              <a:rPr lang="en-US" sz="1200" b="0" i="0" u="none" strike="noStrike" kern="1200" baseline="0" dirty="0" smtClean="0">
                <a:solidFill>
                  <a:schemeClr val="tx1"/>
                </a:solidFill>
                <a:latin typeface="+mn-lt"/>
                <a:ea typeface="+mn-ea"/>
                <a:cs typeface="+mn-cs"/>
              </a:rPr>
              <a:t>="/shop/category={{</a:t>
            </a:r>
            <a:r>
              <a:rPr lang="en-US" sz="1200" b="0" i="0" u="none" strike="noStrike" kern="1200" baseline="0" dirty="0" err="1" smtClean="0">
                <a:solidFill>
                  <a:schemeClr val="tx1"/>
                </a:solidFill>
                <a:latin typeface="+mn-lt"/>
                <a:ea typeface="+mn-ea"/>
                <a:cs typeface="+mn-cs"/>
              </a:rPr>
              <a:t>numberOfBalloons</a:t>
            </a:r>
            <a:r>
              <a:rPr lang="en-US" sz="1200" b="0" i="0" u="none" strike="noStrike" kern="1200" baseline="0" dirty="0" smtClean="0">
                <a:solidFill>
                  <a:schemeClr val="tx1"/>
                </a:solidFill>
                <a:latin typeface="+mn-lt"/>
                <a:ea typeface="+mn-ea"/>
                <a:cs typeface="+mn-cs"/>
              </a:rPr>
              <a:t>}}"</a:t>
            </a:r>
            <a:r>
              <a:rPr lang="en-US" sz="1200" b="1" i="0" u="none" strike="noStrike" kern="1200" baseline="0" dirty="0" smtClean="0">
                <a:solidFill>
                  <a:schemeClr val="tx1"/>
                </a:solidFill>
                <a:latin typeface="+mn-lt"/>
                <a:ea typeface="+mn-ea"/>
                <a:cs typeface="+mn-cs"/>
              </a:rPr>
              <a:t>&gt;</a:t>
            </a:r>
            <a:r>
              <a:rPr lang="en-US" sz="1200" b="0" i="0" u="none" strike="noStrike" kern="1200" baseline="0" dirty="0" smtClean="0">
                <a:solidFill>
                  <a:schemeClr val="tx1"/>
                </a:solidFill>
                <a:latin typeface="+mn-lt"/>
                <a:ea typeface="+mn-ea"/>
                <a:cs typeface="+mn-cs"/>
              </a:rPr>
              <a:t>some text</a:t>
            </a:r>
            <a:r>
              <a:rPr lang="en-US" sz="1200" b="1" i="0" u="none" strike="noStrike" kern="1200" baseline="0" dirty="0" smtClean="0">
                <a:solidFill>
                  <a:schemeClr val="tx1"/>
                </a:solidFill>
                <a:latin typeface="+mn-lt"/>
                <a:ea typeface="+mn-ea"/>
                <a:cs typeface="+mn-cs"/>
              </a:rPr>
              <a:t>&lt;/a&gt;</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396A3DF1-7D71-4DDB-AE79-6CC90B02FE59}" type="slidenum">
              <a:rPr lang="en-US" smtClean="0"/>
              <a:pPr>
                <a:defRPr/>
              </a:pPr>
              <a:t>14</a:t>
            </a:fld>
            <a:endParaRPr lang="en-US" dirty="0"/>
          </a:p>
        </p:txBody>
      </p:sp>
    </p:spTree>
    <p:extLst>
      <p:ext uri="{BB962C8B-B14F-4D97-AF65-F5344CB8AC3E}">
        <p14:creationId xmlns:p14="http://schemas.microsoft.com/office/powerpoint/2010/main" val="3472710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AngularJS</a:t>
            </a:r>
            <a:r>
              <a:rPr lang="en-US" dirty="0" smtClean="0"/>
              <a:t> has the built-in support for the different events with the following directives: Click events: </a:t>
            </a:r>
            <a:r>
              <a:rPr lang="en-US" dirty="0" err="1" smtClean="0"/>
              <a:t>ngClick</a:t>
            </a:r>
            <a:r>
              <a:rPr lang="en-US" dirty="0" smtClean="0"/>
              <a:t> and </a:t>
            </a:r>
            <a:r>
              <a:rPr lang="en-US" dirty="0" err="1" smtClean="0"/>
              <a:t>ngDblClick</a:t>
            </a:r>
            <a:r>
              <a:rPr lang="en-US" dirty="0" smtClean="0"/>
              <a:t> Mouse events: </a:t>
            </a:r>
            <a:r>
              <a:rPr lang="en-US" dirty="0" err="1" smtClean="0"/>
              <a:t>ngMousedown</a:t>
            </a:r>
            <a:r>
              <a:rPr lang="en-US" dirty="0" smtClean="0"/>
              <a:t>, </a:t>
            </a:r>
            <a:r>
              <a:rPr lang="en-US" dirty="0" err="1" smtClean="0"/>
              <a:t>ngMouseup</a:t>
            </a:r>
            <a:r>
              <a:rPr lang="en-US" dirty="0" smtClean="0"/>
              <a:t>, </a:t>
            </a:r>
            <a:r>
              <a:rPr lang="en-US" dirty="0" err="1" smtClean="0"/>
              <a:t>ngMouseenter</a:t>
            </a:r>
            <a:r>
              <a:rPr lang="en-US" dirty="0" smtClean="0"/>
              <a:t>, </a:t>
            </a:r>
            <a:r>
              <a:rPr lang="en-US" dirty="0" err="1" smtClean="0"/>
              <a:t>ngMouseleave</a:t>
            </a:r>
            <a:r>
              <a:rPr lang="en-US" dirty="0" smtClean="0"/>
              <a:t>, </a:t>
            </a:r>
            <a:r>
              <a:rPr lang="en-US" dirty="0" err="1" smtClean="0"/>
              <a:t>ngMousemove</a:t>
            </a:r>
            <a:r>
              <a:rPr lang="en-US" dirty="0" smtClean="0"/>
              <a:t> and </a:t>
            </a:r>
            <a:r>
              <a:rPr lang="en-US" dirty="0" err="1" smtClean="0"/>
              <a:t>ngMouseover</a:t>
            </a:r>
            <a:r>
              <a:rPr lang="en-US" dirty="0" smtClean="0"/>
              <a:t> Keyboard events: </a:t>
            </a:r>
            <a:r>
              <a:rPr lang="en-US" dirty="0" err="1" smtClean="0"/>
              <a:t>ngKeydown</a:t>
            </a:r>
            <a:r>
              <a:rPr lang="en-US" dirty="0" smtClean="0"/>
              <a:t>, </a:t>
            </a:r>
            <a:r>
              <a:rPr lang="en-US" dirty="0" err="1" smtClean="0"/>
              <a:t>ngKeyup</a:t>
            </a:r>
            <a:r>
              <a:rPr lang="en-US" dirty="0" smtClean="0"/>
              <a:t> and </a:t>
            </a:r>
            <a:r>
              <a:rPr lang="en-US" dirty="0" err="1" smtClean="0"/>
              <a:t>ngKeypress</a:t>
            </a:r>
            <a:r>
              <a:rPr lang="en-US" dirty="0" smtClean="0"/>
              <a:t> Input change event (</a:t>
            </a:r>
            <a:r>
              <a:rPr lang="en-US" dirty="0" err="1" smtClean="0"/>
              <a:t>ngChange</a:t>
            </a:r>
            <a:r>
              <a:rPr lang="en-US" dirty="0" smtClean="0"/>
              <a:t>): The </a:t>
            </a:r>
            <a:r>
              <a:rPr lang="en-US" dirty="0" err="1" smtClean="0"/>
              <a:t>ngChange</a:t>
            </a:r>
            <a:r>
              <a:rPr lang="en-US" dirty="0" smtClean="0"/>
              <a:t> directive cooperates with the </a:t>
            </a:r>
            <a:r>
              <a:rPr lang="en-US" dirty="0" err="1" smtClean="0"/>
              <a:t>ngModel</a:t>
            </a:r>
            <a:r>
              <a:rPr lang="en-US" dirty="0" smtClean="0"/>
              <a:t> one, and let us to react on model changes initiated by user input. Mentioned DOM event handlers can accept a special argument $event in their expression, which represents the raw</a:t>
            </a:r>
            <a:r>
              <a:rPr lang="en-US" baseline="0" dirty="0" smtClean="0"/>
              <a:t> </a:t>
            </a:r>
            <a:r>
              <a:rPr lang="en-US" baseline="0" dirty="0" err="1" smtClean="0"/>
              <a:t>dom</a:t>
            </a:r>
            <a:r>
              <a:rPr lang="en-US" baseline="0" dirty="0" smtClean="0"/>
              <a:t> event</a:t>
            </a:r>
            <a:endParaRPr lang="en-US" dirty="0" smtClean="0"/>
          </a:p>
        </p:txBody>
      </p:sp>
      <p:sp>
        <p:nvSpPr>
          <p:cNvPr id="4" name="Slide Number Placeholder 3"/>
          <p:cNvSpPr>
            <a:spLocks noGrp="1"/>
          </p:cNvSpPr>
          <p:nvPr>
            <p:ph type="sldNum" sz="quarter" idx="10"/>
          </p:nvPr>
        </p:nvSpPr>
        <p:spPr/>
        <p:txBody>
          <a:bodyPr/>
          <a:lstStyle/>
          <a:p>
            <a:pPr>
              <a:defRPr/>
            </a:pPr>
            <a:fld id="{396A3DF1-7D71-4DDB-AE79-6CC90B02FE59}" type="slidenum">
              <a:rPr lang="en-US" smtClean="0"/>
              <a:pPr>
                <a:defRPr/>
              </a:pPr>
              <a:t>15</a:t>
            </a:fld>
            <a:endParaRPr lang="en-US" dirty="0"/>
          </a:p>
        </p:txBody>
      </p:sp>
    </p:spTree>
    <p:extLst>
      <p:ext uri="{BB962C8B-B14F-4D97-AF65-F5344CB8AC3E}">
        <p14:creationId xmlns:p14="http://schemas.microsoft.com/office/powerpoint/2010/main" val="3472710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smtClean="0"/>
          </a:p>
        </p:txBody>
      </p:sp>
      <p:sp>
        <p:nvSpPr>
          <p:cNvPr id="4" name="Slide Number Placeholder 3"/>
          <p:cNvSpPr>
            <a:spLocks noGrp="1"/>
          </p:cNvSpPr>
          <p:nvPr>
            <p:ph type="sldNum" sz="quarter" idx="10"/>
          </p:nvPr>
        </p:nvSpPr>
        <p:spPr/>
        <p:txBody>
          <a:bodyPr/>
          <a:lstStyle/>
          <a:p>
            <a:pPr>
              <a:defRPr/>
            </a:pPr>
            <a:fld id="{396A3DF1-7D71-4DDB-AE79-6CC90B02FE59}" type="slidenum">
              <a:rPr lang="en-US" smtClean="0"/>
              <a:pPr>
                <a:defRPr/>
              </a:pPr>
              <a:t>16</a:t>
            </a:fld>
            <a:endParaRPr lang="en-US" dirty="0"/>
          </a:p>
        </p:txBody>
      </p:sp>
    </p:spTree>
    <p:extLst>
      <p:ext uri="{BB962C8B-B14F-4D97-AF65-F5344CB8AC3E}">
        <p14:creationId xmlns:p14="http://schemas.microsoft.com/office/powerpoint/2010/main" val="579481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Modules</a:t>
            </a:r>
          </a:p>
          <a:p>
            <a:r>
              <a:rPr lang="en-US" sz="1200" b="0" i="0" u="none" strike="noStrike" kern="1200" baseline="0" dirty="0" smtClean="0">
                <a:solidFill>
                  <a:schemeClr val="tx1"/>
                </a:solidFill>
                <a:latin typeface="+mn-lt"/>
                <a:ea typeface="+mn-ea"/>
                <a:cs typeface="+mn-cs"/>
              </a:rPr>
              <a:t>While we’re discussing practices that will save you in the long run, in the previous</a:t>
            </a:r>
          </a:p>
          <a:p>
            <a:r>
              <a:rPr lang="en-US" sz="1200" b="0" i="0" u="none" strike="noStrike" kern="1200" baseline="0" dirty="0" smtClean="0">
                <a:solidFill>
                  <a:schemeClr val="tx1"/>
                </a:solidFill>
                <a:latin typeface="+mn-lt"/>
                <a:ea typeface="+mn-ea"/>
                <a:cs typeface="+mn-cs"/>
              </a:rPr>
              <a:t>example, we’ve created </a:t>
            </a:r>
            <a:r>
              <a:rPr lang="en-US" sz="1200" b="0" i="0" u="none" strike="noStrike" kern="1200" baseline="0" dirty="0" err="1" smtClean="0">
                <a:solidFill>
                  <a:schemeClr val="tx1"/>
                </a:solidFill>
                <a:latin typeface="+mn-lt"/>
                <a:ea typeface="+mn-ea"/>
                <a:cs typeface="+mn-cs"/>
              </a:rPr>
              <a:t>TextController</a:t>
            </a:r>
            <a:r>
              <a:rPr lang="en-US" sz="1200" b="0" i="0" u="none" strike="noStrike" kern="1200" baseline="0" dirty="0" smtClean="0">
                <a:solidFill>
                  <a:schemeClr val="tx1"/>
                </a:solidFill>
                <a:latin typeface="+mn-lt"/>
                <a:ea typeface="+mn-ea"/>
                <a:cs typeface="+mn-cs"/>
              </a:rPr>
              <a:t> in the global scope. While this is fine for examples,- </a:t>
            </a:r>
          </a:p>
          <a:p>
            <a:r>
              <a:rPr lang="en-US" sz="1200" b="0" i="0" u="none" strike="noStrike" kern="1200" baseline="0" dirty="0" smtClean="0">
                <a:solidFill>
                  <a:schemeClr val="tx1"/>
                </a:solidFill>
                <a:latin typeface="+mn-lt"/>
                <a:ea typeface="+mn-ea"/>
                <a:cs typeface="+mn-cs"/>
              </a:rPr>
              <a:t>the right way to define a controller is as part of something called a module, which provides a namespace for related parts of your application. The updated code</a:t>
            </a:r>
          </a:p>
          <a:p>
            <a:r>
              <a:rPr lang="en-US" sz="1200" b="0" i="0" u="none" strike="noStrike" kern="1200" baseline="0" dirty="0" smtClean="0">
                <a:solidFill>
                  <a:schemeClr val="tx1"/>
                </a:solidFill>
                <a:latin typeface="+mn-lt"/>
                <a:ea typeface="+mn-ea"/>
                <a:cs typeface="+mn-cs"/>
              </a:rPr>
              <a:t>would look like the following:</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Services</a:t>
            </a:r>
          </a:p>
          <a:p>
            <a:r>
              <a:rPr lang="en-US" sz="1200" b="0" i="0" u="none" strike="noStrike" kern="1200" baseline="0" dirty="0" smtClean="0">
                <a:solidFill>
                  <a:schemeClr val="tx1"/>
                </a:solidFill>
                <a:latin typeface="+mn-lt"/>
                <a:ea typeface="+mn-ea"/>
                <a:cs typeface="+mn-cs"/>
              </a:rPr>
              <a:t>Services are singleton (single-instance) objects that carry out the tasks necessary to</a:t>
            </a:r>
          </a:p>
          <a:p>
            <a:r>
              <a:rPr lang="en-US" sz="1200" b="0" i="0" u="none" strike="noStrike" kern="1200" baseline="0" dirty="0" smtClean="0">
                <a:solidFill>
                  <a:schemeClr val="tx1"/>
                </a:solidFill>
                <a:latin typeface="+mn-lt"/>
                <a:ea typeface="+mn-ea"/>
                <a:cs typeface="+mn-cs"/>
              </a:rPr>
              <a:t>support your application’s functionality. Angular comes with many services like $</a:t>
            </a:r>
            <a:r>
              <a:rPr lang="en-US" sz="1200" b="0" i="0" u="none" strike="noStrike" kern="1200" baseline="0" dirty="0" err="1" smtClean="0">
                <a:solidFill>
                  <a:schemeClr val="tx1"/>
                </a:solidFill>
                <a:latin typeface="+mn-lt"/>
                <a:ea typeface="+mn-ea"/>
                <a:cs typeface="+mn-cs"/>
              </a:rPr>
              <a:t>loca</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err="1" smtClean="0">
                <a:solidFill>
                  <a:schemeClr val="tx1"/>
                </a:solidFill>
                <a:latin typeface="+mn-lt"/>
                <a:ea typeface="+mn-ea"/>
                <a:cs typeface="+mn-cs"/>
              </a:rPr>
              <a:t>tion</a:t>
            </a:r>
            <a:r>
              <a:rPr lang="en-US" sz="1200" b="0" i="0" u="none" strike="noStrike" kern="1200" baseline="0" dirty="0" smtClean="0">
                <a:solidFill>
                  <a:schemeClr val="tx1"/>
                </a:solidFill>
                <a:latin typeface="+mn-lt"/>
                <a:ea typeface="+mn-ea"/>
                <a:cs typeface="+mn-cs"/>
              </a:rPr>
              <a:t>, for interacting with the browser’s location, $route, for switching views based on</a:t>
            </a:r>
          </a:p>
          <a:p>
            <a:r>
              <a:rPr lang="en-US" sz="1200" b="0" i="0" u="none" strike="noStrike" kern="1200" baseline="0" dirty="0" smtClean="0">
                <a:solidFill>
                  <a:schemeClr val="tx1"/>
                </a:solidFill>
                <a:latin typeface="+mn-lt"/>
                <a:ea typeface="+mn-ea"/>
                <a:cs typeface="+mn-cs"/>
              </a:rPr>
              <a:t>location (URL) changes, and $http, for communicating with servers.</a:t>
            </a:r>
          </a:p>
          <a:p>
            <a:r>
              <a:rPr lang="en-US" sz="1200" b="0" i="0" u="none" strike="noStrike" kern="1200" baseline="0" dirty="0" smtClean="0">
                <a:solidFill>
                  <a:schemeClr val="tx1"/>
                </a:solidFill>
                <a:latin typeface="+mn-lt"/>
                <a:ea typeface="+mn-ea"/>
                <a:cs typeface="+mn-cs"/>
              </a:rPr>
              <a:t>You can, and should, create your own services to do all of the tasks unique to your</a:t>
            </a:r>
          </a:p>
          <a:p>
            <a:r>
              <a:rPr lang="en-US" sz="1200" b="0" i="0" u="none" strike="noStrike" kern="1200" baseline="0" dirty="0" smtClean="0">
                <a:solidFill>
                  <a:schemeClr val="tx1"/>
                </a:solidFill>
                <a:latin typeface="+mn-lt"/>
                <a:ea typeface="+mn-ea"/>
                <a:cs typeface="+mn-cs"/>
              </a:rPr>
              <a:t>application. Services can be shared across any controllers that need them. As such,</a:t>
            </a:r>
          </a:p>
          <a:p>
            <a:r>
              <a:rPr lang="en-US" sz="1200" b="0" i="0" u="none" strike="noStrike" kern="1200" baseline="0" dirty="0" smtClean="0">
                <a:solidFill>
                  <a:schemeClr val="tx1"/>
                </a:solidFill>
                <a:latin typeface="+mn-lt"/>
                <a:ea typeface="+mn-ea"/>
                <a:cs typeface="+mn-cs"/>
              </a:rPr>
              <a:t>they’re a good mechanism to use when you need to communicate across controllers and</a:t>
            </a:r>
          </a:p>
          <a:p>
            <a:r>
              <a:rPr lang="en-US" sz="1200" b="0" i="0" u="none" strike="noStrike" kern="1200" baseline="0" dirty="0" smtClean="0">
                <a:solidFill>
                  <a:schemeClr val="tx1"/>
                </a:solidFill>
                <a:latin typeface="+mn-lt"/>
                <a:ea typeface="+mn-ea"/>
                <a:cs typeface="+mn-cs"/>
              </a:rPr>
              <a:t>share state. </a:t>
            </a:r>
            <a:r>
              <a:rPr lang="en-US" sz="1200" b="0" i="0" u="none" strike="noStrike" kern="1200" baseline="0" dirty="0" err="1" smtClean="0">
                <a:solidFill>
                  <a:schemeClr val="tx1"/>
                </a:solidFill>
                <a:latin typeface="+mn-lt"/>
                <a:ea typeface="+mn-ea"/>
                <a:cs typeface="+mn-cs"/>
              </a:rPr>
              <a:t>Angular’s</a:t>
            </a:r>
            <a:r>
              <a:rPr lang="en-US" sz="1200" b="0" i="0" u="none" strike="noStrike" kern="1200" baseline="0" dirty="0" smtClean="0">
                <a:solidFill>
                  <a:schemeClr val="tx1"/>
                </a:solidFill>
                <a:latin typeface="+mn-lt"/>
                <a:ea typeface="+mn-ea"/>
                <a:cs typeface="+mn-cs"/>
              </a:rPr>
              <a:t> bundled services start with a $, so while you can name them</a:t>
            </a:r>
          </a:p>
          <a:p>
            <a:r>
              <a:rPr lang="en-US" sz="1200" b="0" i="0" u="none" strike="noStrike" kern="1200" baseline="0" dirty="0" smtClean="0">
                <a:solidFill>
                  <a:schemeClr val="tx1"/>
                </a:solidFill>
                <a:latin typeface="+mn-lt"/>
                <a:ea typeface="+mn-ea"/>
                <a:cs typeface="+mn-cs"/>
              </a:rPr>
              <a:t>anything you like, its a good idea to avoid starting them with $ to avoid naming collisions.</a:t>
            </a:r>
          </a:p>
        </p:txBody>
      </p:sp>
      <p:sp>
        <p:nvSpPr>
          <p:cNvPr id="4" name="Slide Number Placeholder 3"/>
          <p:cNvSpPr>
            <a:spLocks noGrp="1"/>
          </p:cNvSpPr>
          <p:nvPr>
            <p:ph type="sldNum" sz="quarter" idx="10"/>
          </p:nvPr>
        </p:nvSpPr>
        <p:spPr/>
        <p:txBody>
          <a:bodyPr/>
          <a:lstStyle/>
          <a:p>
            <a:pPr>
              <a:defRPr/>
            </a:pPr>
            <a:fld id="{396A3DF1-7D71-4DDB-AE79-6CC90B02FE59}" type="slidenum">
              <a:rPr lang="en-US" smtClean="0"/>
              <a:pPr>
                <a:defRPr/>
              </a:pPr>
              <a:t>18</a:t>
            </a:fld>
            <a:endParaRPr lang="en-US" dirty="0"/>
          </a:p>
        </p:txBody>
      </p:sp>
    </p:spTree>
    <p:extLst>
      <p:ext uri="{BB962C8B-B14F-4D97-AF65-F5344CB8AC3E}">
        <p14:creationId xmlns:p14="http://schemas.microsoft.com/office/powerpoint/2010/main" val="3581017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Modules</a:t>
            </a:r>
          </a:p>
          <a:p>
            <a:r>
              <a:rPr lang="en-US" sz="1200" b="0" i="0" u="none" strike="noStrike" kern="1200" baseline="0" dirty="0" smtClean="0">
                <a:solidFill>
                  <a:schemeClr val="tx1"/>
                </a:solidFill>
                <a:latin typeface="+mn-lt"/>
                <a:ea typeface="+mn-ea"/>
                <a:cs typeface="+mn-cs"/>
              </a:rPr>
              <a:t>While we’re discussing practices that will save you in the long run, in the previous</a:t>
            </a:r>
          </a:p>
          <a:p>
            <a:r>
              <a:rPr lang="en-US" sz="1200" b="0" i="0" u="none" strike="noStrike" kern="1200" baseline="0" dirty="0" smtClean="0">
                <a:solidFill>
                  <a:schemeClr val="tx1"/>
                </a:solidFill>
                <a:latin typeface="+mn-lt"/>
                <a:ea typeface="+mn-ea"/>
                <a:cs typeface="+mn-cs"/>
              </a:rPr>
              <a:t>example, we’ve created </a:t>
            </a:r>
            <a:r>
              <a:rPr lang="en-US" sz="1200" b="0" i="0" u="none" strike="noStrike" kern="1200" baseline="0" dirty="0" err="1" smtClean="0">
                <a:solidFill>
                  <a:schemeClr val="tx1"/>
                </a:solidFill>
                <a:latin typeface="+mn-lt"/>
                <a:ea typeface="+mn-ea"/>
                <a:cs typeface="+mn-cs"/>
              </a:rPr>
              <a:t>TextController</a:t>
            </a:r>
            <a:r>
              <a:rPr lang="en-US" sz="1200" b="0" i="0" u="none" strike="noStrike" kern="1200" baseline="0" dirty="0" smtClean="0">
                <a:solidFill>
                  <a:schemeClr val="tx1"/>
                </a:solidFill>
                <a:latin typeface="+mn-lt"/>
                <a:ea typeface="+mn-ea"/>
                <a:cs typeface="+mn-cs"/>
              </a:rPr>
              <a:t> in the global scope. While this is fine for examples,- </a:t>
            </a:r>
          </a:p>
          <a:p>
            <a:r>
              <a:rPr lang="en-US" sz="1200" b="0" i="0" u="none" strike="noStrike" kern="1200" baseline="0" dirty="0" smtClean="0">
                <a:solidFill>
                  <a:schemeClr val="tx1"/>
                </a:solidFill>
                <a:latin typeface="+mn-lt"/>
                <a:ea typeface="+mn-ea"/>
                <a:cs typeface="+mn-cs"/>
              </a:rPr>
              <a:t>the right way to define a controller is as part of something called a module, which provides a namespace for related parts of your application. The updated code</a:t>
            </a:r>
          </a:p>
          <a:p>
            <a:r>
              <a:rPr lang="en-US" sz="1200" b="0" i="0" u="none" strike="noStrike" kern="1200" baseline="0" dirty="0" smtClean="0">
                <a:solidFill>
                  <a:schemeClr val="tx1"/>
                </a:solidFill>
                <a:latin typeface="+mn-lt"/>
                <a:ea typeface="+mn-ea"/>
                <a:cs typeface="+mn-cs"/>
              </a:rPr>
              <a:t>would look like the following:</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Services</a:t>
            </a:r>
          </a:p>
          <a:p>
            <a:r>
              <a:rPr lang="en-US" sz="1200" b="0" i="0" u="none" strike="noStrike" kern="1200" baseline="0" dirty="0" smtClean="0">
                <a:solidFill>
                  <a:schemeClr val="tx1"/>
                </a:solidFill>
                <a:latin typeface="+mn-lt"/>
                <a:ea typeface="+mn-ea"/>
                <a:cs typeface="+mn-cs"/>
              </a:rPr>
              <a:t>Services are singleton (single-instance) objects that carry out the tasks necessary to</a:t>
            </a:r>
          </a:p>
          <a:p>
            <a:r>
              <a:rPr lang="en-US" sz="1200" b="0" i="0" u="none" strike="noStrike" kern="1200" baseline="0" dirty="0" smtClean="0">
                <a:solidFill>
                  <a:schemeClr val="tx1"/>
                </a:solidFill>
                <a:latin typeface="+mn-lt"/>
                <a:ea typeface="+mn-ea"/>
                <a:cs typeface="+mn-cs"/>
              </a:rPr>
              <a:t>support your application’s functionality. Angular comes with many services like $</a:t>
            </a:r>
            <a:r>
              <a:rPr lang="en-US" sz="1200" b="0" i="0" u="none" strike="noStrike" kern="1200" baseline="0" dirty="0" err="1" smtClean="0">
                <a:solidFill>
                  <a:schemeClr val="tx1"/>
                </a:solidFill>
                <a:latin typeface="+mn-lt"/>
                <a:ea typeface="+mn-ea"/>
                <a:cs typeface="+mn-cs"/>
              </a:rPr>
              <a:t>loca</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err="1" smtClean="0">
                <a:solidFill>
                  <a:schemeClr val="tx1"/>
                </a:solidFill>
                <a:latin typeface="+mn-lt"/>
                <a:ea typeface="+mn-ea"/>
                <a:cs typeface="+mn-cs"/>
              </a:rPr>
              <a:t>tion</a:t>
            </a:r>
            <a:r>
              <a:rPr lang="en-US" sz="1200" b="0" i="0" u="none" strike="noStrike" kern="1200" baseline="0" dirty="0" smtClean="0">
                <a:solidFill>
                  <a:schemeClr val="tx1"/>
                </a:solidFill>
                <a:latin typeface="+mn-lt"/>
                <a:ea typeface="+mn-ea"/>
                <a:cs typeface="+mn-cs"/>
              </a:rPr>
              <a:t>, for interacting with the browser’s location, $route, for switching views based on</a:t>
            </a:r>
          </a:p>
          <a:p>
            <a:r>
              <a:rPr lang="en-US" sz="1200" b="0" i="0" u="none" strike="noStrike" kern="1200" baseline="0" dirty="0" smtClean="0">
                <a:solidFill>
                  <a:schemeClr val="tx1"/>
                </a:solidFill>
                <a:latin typeface="+mn-lt"/>
                <a:ea typeface="+mn-ea"/>
                <a:cs typeface="+mn-cs"/>
              </a:rPr>
              <a:t>location (URL) changes, and $http, for communicating with servers.</a:t>
            </a:r>
          </a:p>
          <a:p>
            <a:r>
              <a:rPr lang="en-US" sz="1200" b="0" i="0" u="none" strike="noStrike" kern="1200" baseline="0" dirty="0" smtClean="0">
                <a:solidFill>
                  <a:schemeClr val="tx1"/>
                </a:solidFill>
                <a:latin typeface="+mn-lt"/>
                <a:ea typeface="+mn-ea"/>
                <a:cs typeface="+mn-cs"/>
              </a:rPr>
              <a:t>You can, and should, create your own services to do all of the tasks unique to your</a:t>
            </a:r>
          </a:p>
          <a:p>
            <a:r>
              <a:rPr lang="en-US" sz="1200" b="0" i="0" u="none" strike="noStrike" kern="1200" baseline="0" dirty="0" smtClean="0">
                <a:solidFill>
                  <a:schemeClr val="tx1"/>
                </a:solidFill>
                <a:latin typeface="+mn-lt"/>
                <a:ea typeface="+mn-ea"/>
                <a:cs typeface="+mn-cs"/>
              </a:rPr>
              <a:t>application. Services can be shared across any controllers that need them. As such,</a:t>
            </a:r>
          </a:p>
          <a:p>
            <a:r>
              <a:rPr lang="en-US" sz="1200" b="0" i="0" u="none" strike="noStrike" kern="1200" baseline="0" dirty="0" smtClean="0">
                <a:solidFill>
                  <a:schemeClr val="tx1"/>
                </a:solidFill>
                <a:latin typeface="+mn-lt"/>
                <a:ea typeface="+mn-ea"/>
                <a:cs typeface="+mn-cs"/>
              </a:rPr>
              <a:t>they’re a good mechanism to use when you need to communicate across controllers and</a:t>
            </a:r>
          </a:p>
          <a:p>
            <a:r>
              <a:rPr lang="en-US" sz="1200" b="0" i="0" u="none" strike="noStrike" kern="1200" baseline="0" dirty="0" smtClean="0">
                <a:solidFill>
                  <a:schemeClr val="tx1"/>
                </a:solidFill>
                <a:latin typeface="+mn-lt"/>
                <a:ea typeface="+mn-ea"/>
                <a:cs typeface="+mn-cs"/>
              </a:rPr>
              <a:t>share state. </a:t>
            </a:r>
            <a:r>
              <a:rPr lang="en-US" sz="1200" b="0" i="0" u="none" strike="noStrike" kern="1200" baseline="0" dirty="0" err="1" smtClean="0">
                <a:solidFill>
                  <a:schemeClr val="tx1"/>
                </a:solidFill>
                <a:latin typeface="+mn-lt"/>
                <a:ea typeface="+mn-ea"/>
                <a:cs typeface="+mn-cs"/>
              </a:rPr>
              <a:t>Angular’s</a:t>
            </a:r>
            <a:r>
              <a:rPr lang="en-US" sz="1200" b="0" i="0" u="none" strike="noStrike" kern="1200" baseline="0" dirty="0" smtClean="0">
                <a:solidFill>
                  <a:schemeClr val="tx1"/>
                </a:solidFill>
                <a:latin typeface="+mn-lt"/>
                <a:ea typeface="+mn-ea"/>
                <a:cs typeface="+mn-cs"/>
              </a:rPr>
              <a:t> bundled services start with a $, so while you can name them</a:t>
            </a:r>
          </a:p>
          <a:p>
            <a:r>
              <a:rPr lang="en-US" sz="1200" b="0" i="0" u="none" strike="noStrike" kern="1200" baseline="0" dirty="0" smtClean="0">
                <a:solidFill>
                  <a:schemeClr val="tx1"/>
                </a:solidFill>
                <a:latin typeface="+mn-lt"/>
                <a:ea typeface="+mn-ea"/>
                <a:cs typeface="+mn-cs"/>
              </a:rPr>
              <a:t>anything you like, its a good idea to avoid starting them with $ to avoid naming collisions.</a:t>
            </a:r>
          </a:p>
        </p:txBody>
      </p:sp>
      <p:sp>
        <p:nvSpPr>
          <p:cNvPr id="4" name="Slide Number Placeholder 3"/>
          <p:cNvSpPr>
            <a:spLocks noGrp="1"/>
          </p:cNvSpPr>
          <p:nvPr>
            <p:ph type="sldNum" sz="quarter" idx="10"/>
          </p:nvPr>
        </p:nvSpPr>
        <p:spPr/>
        <p:txBody>
          <a:bodyPr/>
          <a:lstStyle/>
          <a:p>
            <a:pPr>
              <a:defRPr/>
            </a:pPr>
            <a:fld id="{396A3DF1-7D71-4DDB-AE79-6CC90B02FE59}" type="slidenum">
              <a:rPr lang="en-US" smtClean="0"/>
              <a:pPr>
                <a:defRPr/>
              </a:pPr>
              <a:t>19</a:t>
            </a:fld>
            <a:endParaRPr lang="en-US" dirty="0"/>
          </a:p>
        </p:txBody>
      </p:sp>
    </p:spTree>
    <p:extLst>
      <p:ext uri="{BB962C8B-B14F-4D97-AF65-F5344CB8AC3E}">
        <p14:creationId xmlns:p14="http://schemas.microsoft.com/office/powerpoint/2010/main" val="35810171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Modules</a:t>
            </a:r>
          </a:p>
          <a:p>
            <a:r>
              <a:rPr lang="en-US" sz="1200" b="0" i="0" u="none" strike="noStrike" kern="1200" baseline="0" dirty="0" smtClean="0">
                <a:solidFill>
                  <a:schemeClr val="tx1"/>
                </a:solidFill>
                <a:latin typeface="+mn-lt"/>
                <a:ea typeface="+mn-ea"/>
                <a:cs typeface="+mn-cs"/>
              </a:rPr>
              <a:t>While we’re discussing practices that will save you in the long run, in the previous</a:t>
            </a:r>
          </a:p>
          <a:p>
            <a:r>
              <a:rPr lang="en-US" sz="1200" b="0" i="0" u="none" strike="noStrike" kern="1200" baseline="0" dirty="0" smtClean="0">
                <a:solidFill>
                  <a:schemeClr val="tx1"/>
                </a:solidFill>
                <a:latin typeface="+mn-lt"/>
                <a:ea typeface="+mn-ea"/>
                <a:cs typeface="+mn-cs"/>
              </a:rPr>
              <a:t>example, we’ve created </a:t>
            </a:r>
            <a:r>
              <a:rPr lang="en-US" sz="1200" b="0" i="0" u="none" strike="noStrike" kern="1200" baseline="0" dirty="0" err="1" smtClean="0">
                <a:solidFill>
                  <a:schemeClr val="tx1"/>
                </a:solidFill>
                <a:latin typeface="+mn-lt"/>
                <a:ea typeface="+mn-ea"/>
                <a:cs typeface="+mn-cs"/>
              </a:rPr>
              <a:t>TextController</a:t>
            </a:r>
            <a:r>
              <a:rPr lang="en-US" sz="1200" b="0" i="0" u="none" strike="noStrike" kern="1200" baseline="0" dirty="0" smtClean="0">
                <a:solidFill>
                  <a:schemeClr val="tx1"/>
                </a:solidFill>
                <a:latin typeface="+mn-lt"/>
                <a:ea typeface="+mn-ea"/>
                <a:cs typeface="+mn-cs"/>
              </a:rPr>
              <a:t> in the global scope. While this is fine for examples,- </a:t>
            </a:r>
          </a:p>
          <a:p>
            <a:r>
              <a:rPr lang="en-US" sz="1200" b="0" i="0" u="none" strike="noStrike" kern="1200" baseline="0" dirty="0" smtClean="0">
                <a:solidFill>
                  <a:schemeClr val="tx1"/>
                </a:solidFill>
                <a:latin typeface="+mn-lt"/>
                <a:ea typeface="+mn-ea"/>
                <a:cs typeface="+mn-cs"/>
              </a:rPr>
              <a:t>the right way to define a controller is as part of something called a module, which provides a namespace for related parts of your application. The updated code</a:t>
            </a:r>
          </a:p>
          <a:p>
            <a:r>
              <a:rPr lang="en-US" sz="1200" b="0" i="0" u="none" strike="noStrike" kern="1200" baseline="0" dirty="0" smtClean="0">
                <a:solidFill>
                  <a:schemeClr val="tx1"/>
                </a:solidFill>
                <a:latin typeface="+mn-lt"/>
                <a:ea typeface="+mn-ea"/>
                <a:cs typeface="+mn-cs"/>
              </a:rPr>
              <a:t>would look like the following:</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Services</a:t>
            </a:r>
          </a:p>
          <a:p>
            <a:r>
              <a:rPr lang="en-US" sz="1200" b="0" i="0" u="none" strike="noStrike" kern="1200" baseline="0" dirty="0" smtClean="0">
                <a:solidFill>
                  <a:schemeClr val="tx1"/>
                </a:solidFill>
                <a:latin typeface="+mn-lt"/>
                <a:ea typeface="+mn-ea"/>
                <a:cs typeface="+mn-cs"/>
              </a:rPr>
              <a:t>Services are singleton (single-instance) objects that carry out the tasks necessary to</a:t>
            </a:r>
          </a:p>
          <a:p>
            <a:r>
              <a:rPr lang="en-US" sz="1200" b="0" i="0" u="none" strike="noStrike" kern="1200" baseline="0" dirty="0" smtClean="0">
                <a:solidFill>
                  <a:schemeClr val="tx1"/>
                </a:solidFill>
                <a:latin typeface="+mn-lt"/>
                <a:ea typeface="+mn-ea"/>
                <a:cs typeface="+mn-cs"/>
              </a:rPr>
              <a:t>support your application’s functionality. Angular comes with many services like $</a:t>
            </a:r>
            <a:r>
              <a:rPr lang="en-US" sz="1200" b="0" i="0" u="none" strike="noStrike" kern="1200" baseline="0" dirty="0" err="1" smtClean="0">
                <a:solidFill>
                  <a:schemeClr val="tx1"/>
                </a:solidFill>
                <a:latin typeface="+mn-lt"/>
                <a:ea typeface="+mn-ea"/>
                <a:cs typeface="+mn-cs"/>
              </a:rPr>
              <a:t>loca</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err="1" smtClean="0">
                <a:solidFill>
                  <a:schemeClr val="tx1"/>
                </a:solidFill>
                <a:latin typeface="+mn-lt"/>
                <a:ea typeface="+mn-ea"/>
                <a:cs typeface="+mn-cs"/>
              </a:rPr>
              <a:t>tion</a:t>
            </a:r>
            <a:r>
              <a:rPr lang="en-US" sz="1200" b="0" i="0" u="none" strike="noStrike" kern="1200" baseline="0" dirty="0" smtClean="0">
                <a:solidFill>
                  <a:schemeClr val="tx1"/>
                </a:solidFill>
                <a:latin typeface="+mn-lt"/>
                <a:ea typeface="+mn-ea"/>
                <a:cs typeface="+mn-cs"/>
              </a:rPr>
              <a:t>, for interacting with the browser’s location, $route, for switching views based on</a:t>
            </a:r>
          </a:p>
          <a:p>
            <a:r>
              <a:rPr lang="en-US" sz="1200" b="0" i="0" u="none" strike="noStrike" kern="1200" baseline="0" dirty="0" smtClean="0">
                <a:solidFill>
                  <a:schemeClr val="tx1"/>
                </a:solidFill>
                <a:latin typeface="+mn-lt"/>
                <a:ea typeface="+mn-ea"/>
                <a:cs typeface="+mn-cs"/>
              </a:rPr>
              <a:t>location (URL) changes, and $http, for communicating with servers.</a:t>
            </a:r>
          </a:p>
          <a:p>
            <a:r>
              <a:rPr lang="en-US" sz="1200" b="0" i="0" u="none" strike="noStrike" kern="1200" baseline="0" dirty="0" smtClean="0">
                <a:solidFill>
                  <a:schemeClr val="tx1"/>
                </a:solidFill>
                <a:latin typeface="+mn-lt"/>
                <a:ea typeface="+mn-ea"/>
                <a:cs typeface="+mn-cs"/>
              </a:rPr>
              <a:t>You can, and should, create your own services to do all of the tasks unique to your</a:t>
            </a:r>
          </a:p>
          <a:p>
            <a:r>
              <a:rPr lang="en-US" sz="1200" b="0" i="0" u="none" strike="noStrike" kern="1200" baseline="0" dirty="0" smtClean="0">
                <a:solidFill>
                  <a:schemeClr val="tx1"/>
                </a:solidFill>
                <a:latin typeface="+mn-lt"/>
                <a:ea typeface="+mn-ea"/>
                <a:cs typeface="+mn-cs"/>
              </a:rPr>
              <a:t>application. Services can be shared across any controllers that need them. As such,</a:t>
            </a:r>
          </a:p>
          <a:p>
            <a:r>
              <a:rPr lang="en-US" sz="1200" b="0" i="0" u="none" strike="noStrike" kern="1200" baseline="0" dirty="0" smtClean="0">
                <a:solidFill>
                  <a:schemeClr val="tx1"/>
                </a:solidFill>
                <a:latin typeface="+mn-lt"/>
                <a:ea typeface="+mn-ea"/>
                <a:cs typeface="+mn-cs"/>
              </a:rPr>
              <a:t>they’re a good mechanism to use when you need to communicate across controllers and</a:t>
            </a:r>
          </a:p>
          <a:p>
            <a:r>
              <a:rPr lang="en-US" sz="1200" b="0" i="0" u="none" strike="noStrike" kern="1200" baseline="0" dirty="0" smtClean="0">
                <a:solidFill>
                  <a:schemeClr val="tx1"/>
                </a:solidFill>
                <a:latin typeface="+mn-lt"/>
                <a:ea typeface="+mn-ea"/>
                <a:cs typeface="+mn-cs"/>
              </a:rPr>
              <a:t>share state. </a:t>
            </a:r>
            <a:r>
              <a:rPr lang="en-US" sz="1200" b="0" i="0" u="none" strike="noStrike" kern="1200" baseline="0" dirty="0" err="1" smtClean="0">
                <a:solidFill>
                  <a:schemeClr val="tx1"/>
                </a:solidFill>
                <a:latin typeface="+mn-lt"/>
                <a:ea typeface="+mn-ea"/>
                <a:cs typeface="+mn-cs"/>
              </a:rPr>
              <a:t>Angular’s</a:t>
            </a:r>
            <a:r>
              <a:rPr lang="en-US" sz="1200" b="0" i="0" u="none" strike="noStrike" kern="1200" baseline="0" dirty="0" smtClean="0">
                <a:solidFill>
                  <a:schemeClr val="tx1"/>
                </a:solidFill>
                <a:latin typeface="+mn-lt"/>
                <a:ea typeface="+mn-ea"/>
                <a:cs typeface="+mn-cs"/>
              </a:rPr>
              <a:t> bundled services start with a $, so while you can name them</a:t>
            </a:r>
          </a:p>
          <a:p>
            <a:r>
              <a:rPr lang="en-US" sz="1200" b="0" i="0" u="none" strike="noStrike" kern="1200" baseline="0" dirty="0" smtClean="0">
                <a:solidFill>
                  <a:schemeClr val="tx1"/>
                </a:solidFill>
                <a:latin typeface="+mn-lt"/>
                <a:ea typeface="+mn-ea"/>
                <a:cs typeface="+mn-cs"/>
              </a:rPr>
              <a:t>anything you like, its a good idea to avoid starting them with $ to avoid naming collisions.</a:t>
            </a:r>
          </a:p>
        </p:txBody>
      </p:sp>
      <p:sp>
        <p:nvSpPr>
          <p:cNvPr id="4" name="Slide Number Placeholder 3"/>
          <p:cNvSpPr>
            <a:spLocks noGrp="1"/>
          </p:cNvSpPr>
          <p:nvPr>
            <p:ph type="sldNum" sz="quarter" idx="10"/>
          </p:nvPr>
        </p:nvSpPr>
        <p:spPr/>
        <p:txBody>
          <a:bodyPr/>
          <a:lstStyle/>
          <a:p>
            <a:pPr>
              <a:defRPr/>
            </a:pPr>
            <a:fld id="{396A3DF1-7D71-4DDB-AE79-6CC90B02FE59}" type="slidenum">
              <a:rPr lang="en-US" smtClean="0"/>
              <a:pPr>
                <a:defRPr/>
              </a:pPr>
              <a:t>20</a:t>
            </a:fld>
            <a:endParaRPr lang="en-US" dirty="0"/>
          </a:p>
        </p:txBody>
      </p:sp>
    </p:spTree>
    <p:extLst>
      <p:ext uri="{BB962C8B-B14F-4D97-AF65-F5344CB8AC3E}">
        <p14:creationId xmlns:p14="http://schemas.microsoft.com/office/powerpoint/2010/main" val="35810171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u="none" strike="noStrike" kern="1200" baseline="0" dirty="0" smtClean="0">
                <a:solidFill>
                  <a:schemeClr val="tx1"/>
                </a:solidFill>
                <a:latin typeface="+mn-lt"/>
                <a:ea typeface="+mn-ea"/>
                <a:cs typeface="+mn-cs"/>
              </a:rPr>
              <a:t>Directives on an input element can also tell the </a:t>
            </a:r>
            <a:r>
              <a:rPr lang="en-US" sz="1200" b="0" i="0" u="none" strike="noStrike" kern="1200" baseline="0" dirty="0" err="1" smtClean="0">
                <a:solidFill>
                  <a:schemeClr val="tx1"/>
                </a:solidFill>
                <a:latin typeface="+mn-lt"/>
                <a:ea typeface="+mn-ea"/>
                <a:cs typeface="+mn-cs"/>
              </a:rPr>
              <a:t>ngModelController</a:t>
            </a:r>
            <a:r>
              <a:rPr lang="en-US" sz="1200" b="0" i="0" u="none" strike="noStrike" kern="1200" baseline="0" dirty="0" smtClean="0">
                <a:solidFill>
                  <a:schemeClr val="tx1"/>
                </a:solidFill>
                <a:latin typeface="+mn-lt"/>
                <a:ea typeface="+mn-ea"/>
                <a:cs typeface="+mn-cs"/>
              </a:rPr>
              <a:t> whether they believe the value is valid or invalid. This is normally done by hooking into the transformation pipeline and checking the value rather than transforming it. The </a:t>
            </a:r>
            <a:r>
              <a:rPr lang="en-US" sz="1200" b="0" i="0" u="none" strike="noStrike" kern="1200" baseline="0" dirty="0" err="1" smtClean="0">
                <a:solidFill>
                  <a:schemeClr val="tx1"/>
                </a:solidFill>
                <a:latin typeface="+mn-lt"/>
                <a:ea typeface="+mn-ea"/>
                <a:cs typeface="+mn-cs"/>
              </a:rPr>
              <a:t>ngModelController</a:t>
            </a:r>
            <a:r>
              <a:rPr lang="en-US" sz="1200" b="0" i="0" u="none" strike="noStrike" kern="1200" baseline="0" dirty="0" smtClean="0">
                <a:solidFill>
                  <a:schemeClr val="tx1"/>
                </a:solidFill>
                <a:latin typeface="+mn-lt"/>
                <a:ea typeface="+mn-ea"/>
                <a:cs typeface="+mn-cs"/>
              </a:rPr>
              <a:t> tracks the validity and applies the ng-valid or ng-invalid CSS classes accordingly. We can provide further styles to change the appearance of the element based on these classes:</a:t>
            </a: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396A3DF1-7D71-4DDB-AE79-6CC90B02FE59}" type="slidenum">
              <a:rPr lang="en-US" smtClean="0"/>
              <a:pPr>
                <a:defRPr/>
              </a:pPr>
              <a:t>21</a:t>
            </a:fld>
            <a:endParaRPr lang="en-US" dirty="0"/>
          </a:p>
        </p:txBody>
      </p:sp>
    </p:spTree>
    <p:extLst>
      <p:ext uri="{BB962C8B-B14F-4D97-AF65-F5344CB8AC3E}">
        <p14:creationId xmlns:p14="http://schemas.microsoft.com/office/powerpoint/2010/main" val="35810171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u="none" strike="noStrike" kern="1200" baseline="0" dirty="0" smtClean="0">
                <a:solidFill>
                  <a:schemeClr val="tx1"/>
                </a:solidFill>
                <a:latin typeface="+mn-lt"/>
                <a:ea typeface="+mn-ea"/>
                <a:cs typeface="+mn-cs"/>
              </a:rPr>
              <a:t>Directives on an input element can also tell the </a:t>
            </a:r>
            <a:r>
              <a:rPr lang="en-US" sz="1200" b="0" i="0" u="none" strike="noStrike" kern="1200" baseline="0" dirty="0" err="1" smtClean="0">
                <a:solidFill>
                  <a:schemeClr val="tx1"/>
                </a:solidFill>
                <a:latin typeface="+mn-lt"/>
                <a:ea typeface="+mn-ea"/>
                <a:cs typeface="+mn-cs"/>
              </a:rPr>
              <a:t>ngModelController</a:t>
            </a:r>
            <a:r>
              <a:rPr lang="en-US" sz="1200" b="0" i="0" u="none" strike="noStrike" kern="1200" baseline="0" dirty="0" smtClean="0">
                <a:solidFill>
                  <a:schemeClr val="tx1"/>
                </a:solidFill>
                <a:latin typeface="+mn-lt"/>
                <a:ea typeface="+mn-ea"/>
                <a:cs typeface="+mn-cs"/>
              </a:rPr>
              <a:t> whether they believe the value is valid or invalid. This is normally done by hooking into the transformation pipeline and checking the value rather than transforming it. The </a:t>
            </a:r>
            <a:r>
              <a:rPr lang="en-US" sz="1200" b="0" i="0" u="none" strike="noStrike" kern="1200" baseline="0" dirty="0" err="1" smtClean="0">
                <a:solidFill>
                  <a:schemeClr val="tx1"/>
                </a:solidFill>
                <a:latin typeface="+mn-lt"/>
                <a:ea typeface="+mn-ea"/>
                <a:cs typeface="+mn-cs"/>
              </a:rPr>
              <a:t>ngModelController</a:t>
            </a:r>
            <a:r>
              <a:rPr lang="en-US" sz="1200" b="0" i="0" u="none" strike="noStrike" kern="1200" baseline="0" dirty="0" smtClean="0">
                <a:solidFill>
                  <a:schemeClr val="tx1"/>
                </a:solidFill>
                <a:latin typeface="+mn-lt"/>
                <a:ea typeface="+mn-ea"/>
                <a:cs typeface="+mn-cs"/>
              </a:rPr>
              <a:t> tracks the validity and applies the ng-valid or ng-invalid CSS classes accordingly. We can provide further styles to change the appearance of the element based on these classes:</a:t>
            </a: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396A3DF1-7D71-4DDB-AE79-6CC90B02FE59}" type="slidenum">
              <a:rPr lang="en-US" smtClean="0"/>
              <a:pPr>
                <a:defRPr/>
              </a:pPr>
              <a:t>22</a:t>
            </a:fld>
            <a:endParaRPr lang="en-US" dirty="0"/>
          </a:p>
        </p:txBody>
      </p:sp>
    </p:spTree>
    <p:extLst>
      <p:ext uri="{BB962C8B-B14F-4D97-AF65-F5344CB8AC3E}">
        <p14:creationId xmlns:p14="http://schemas.microsoft.com/office/powerpoint/2010/main" val="3581017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A0EA21D7-5D4F-4BF8-8474-54E642487026}" type="slidenum">
              <a:rPr lang="en-US" smtClean="0"/>
              <a:pPr>
                <a:defRPr/>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u="none" strike="noStrike" kern="1200" baseline="0" dirty="0" smtClean="0">
                <a:solidFill>
                  <a:schemeClr val="tx1"/>
                </a:solidFill>
                <a:latin typeface="+mn-lt"/>
                <a:ea typeface="+mn-ea"/>
                <a:cs typeface="+mn-cs"/>
              </a:rPr>
              <a:t>Directives on an input element can also tell the </a:t>
            </a:r>
            <a:r>
              <a:rPr lang="en-US" sz="1200" b="0" i="0" u="none" strike="noStrike" kern="1200" baseline="0" dirty="0" err="1" smtClean="0">
                <a:solidFill>
                  <a:schemeClr val="tx1"/>
                </a:solidFill>
                <a:latin typeface="+mn-lt"/>
                <a:ea typeface="+mn-ea"/>
                <a:cs typeface="+mn-cs"/>
              </a:rPr>
              <a:t>ngModelController</a:t>
            </a:r>
            <a:r>
              <a:rPr lang="en-US" sz="1200" b="0" i="0" u="none" strike="noStrike" kern="1200" baseline="0" dirty="0" smtClean="0">
                <a:solidFill>
                  <a:schemeClr val="tx1"/>
                </a:solidFill>
                <a:latin typeface="+mn-lt"/>
                <a:ea typeface="+mn-ea"/>
                <a:cs typeface="+mn-cs"/>
              </a:rPr>
              <a:t> whether they believe the value is valid or invalid. This is normally done by hooking into the transformation pipeline and checking the value rather than transforming it. The </a:t>
            </a:r>
            <a:r>
              <a:rPr lang="en-US" sz="1200" b="0" i="0" u="none" strike="noStrike" kern="1200" baseline="0" dirty="0" err="1" smtClean="0">
                <a:solidFill>
                  <a:schemeClr val="tx1"/>
                </a:solidFill>
                <a:latin typeface="+mn-lt"/>
                <a:ea typeface="+mn-ea"/>
                <a:cs typeface="+mn-cs"/>
              </a:rPr>
              <a:t>ngModelController</a:t>
            </a:r>
            <a:r>
              <a:rPr lang="en-US" sz="1200" b="0" i="0" u="none" strike="noStrike" kern="1200" baseline="0" dirty="0" smtClean="0">
                <a:solidFill>
                  <a:schemeClr val="tx1"/>
                </a:solidFill>
                <a:latin typeface="+mn-lt"/>
                <a:ea typeface="+mn-ea"/>
                <a:cs typeface="+mn-cs"/>
              </a:rPr>
              <a:t> tracks the validity and applies the ng-valid or ng-invalid CSS classes accordingly. We can provide further styles to change the appearance of the element based on these classes:</a:t>
            </a: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396A3DF1-7D71-4DDB-AE79-6CC90B02FE59}" type="slidenum">
              <a:rPr lang="en-US" smtClean="0"/>
              <a:pPr>
                <a:defRPr/>
              </a:pPr>
              <a:t>23</a:t>
            </a:fld>
            <a:endParaRPr lang="en-US" dirty="0"/>
          </a:p>
        </p:txBody>
      </p:sp>
    </p:spTree>
    <p:extLst>
      <p:ext uri="{BB962C8B-B14F-4D97-AF65-F5344CB8AC3E}">
        <p14:creationId xmlns:p14="http://schemas.microsoft.com/office/powerpoint/2010/main" val="35810171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Modules</a:t>
            </a:r>
          </a:p>
          <a:p>
            <a:r>
              <a:rPr lang="en-US" sz="1200" b="0" i="0" u="none" strike="noStrike" kern="1200" baseline="0" dirty="0" smtClean="0">
                <a:solidFill>
                  <a:schemeClr val="tx1"/>
                </a:solidFill>
                <a:latin typeface="+mn-lt"/>
                <a:ea typeface="+mn-ea"/>
                <a:cs typeface="+mn-cs"/>
              </a:rPr>
              <a:t>While we’re discussing practices that will save you in the long run, in the previous</a:t>
            </a:r>
          </a:p>
          <a:p>
            <a:r>
              <a:rPr lang="en-US" sz="1200" b="0" i="0" u="none" strike="noStrike" kern="1200" baseline="0" dirty="0" smtClean="0">
                <a:solidFill>
                  <a:schemeClr val="tx1"/>
                </a:solidFill>
                <a:latin typeface="+mn-lt"/>
                <a:ea typeface="+mn-ea"/>
                <a:cs typeface="+mn-cs"/>
              </a:rPr>
              <a:t>example, we’ve created </a:t>
            </a:r>
            <a:r>
              <a:rPr lang="en-US" sz="1200" b="0" i="0" u="none" strike="noStrike" kern="1200" baseline="0" dirty="0" err="1" smtClean="0">
                <a:solidFill>
                  <a:schemeClr val="tx1"/>
                </a:solidFill>
                <a:latin typeface="+mn-lt"/>
                <a:ea typeface="+mn-ea"/>
                <a:cs typeface="+mn-cs"/>
              </a:rPr>
              <a:t>TextController</a:t>
            </a:r>
            <a:r>
              <a:rPr lang="en-US" sz="1200" b="0" i="0" u="none" strike="noStrike" kern="1200" baseline="0" dirty="0" smtClean="0">
                <a:solidFill>
                  <a:schemeClr val="tx1"/>
                </a:solidFill>
                <a:latin typeface="+mn-lt"/>
                <a:ea typeface="+mn-ea"/>
                <a:cs typeface="+mn-cs"/>
              </a:rPr>
              <a:t> in the global scope. While this is fine for examples,- </a:t>
            </a:r>
          </a:p>
          <a:p>
            <a:r>
              <a:rPr lang="en-US" sz="1200" b="0" i="0" u="none" strike="noStrike" kern="1200" baseline="0" dirty="0" smtClean="0">
                <a:solidFill>
                  <a:schemeClr val="tx1"/>
                </a:solidFill>
                <a:latin typeface="+mn-lt"/>
                <a:ea typeface="+mn-ea"/>
                <a:cs typeface="+mn-cs"/>
              </a:rPr>
              <a:t>the right way to define a controller is as part of something called a module, which provides a namespace for related parts of your application. The updated code</a:t>
            </a:r>
          </a:p>
          <a:p>
            <a:r>
              <a:rPr lang="en-US" sz="1200" b="0" i="0" u="none" strike="noStrike" kern="1200" baseline="0" dirty="0" smtClean="0">
                <a:solidFill>
                  <a:schemeClr val="tx1"/>
                </a:solidFill>
                <a:latin typeface="+mn-lt"/>
                <a:ea typeface="+mn-ea"/>
                <a:cs typeface="+mn-cs"/>
              </a:rPr>
              <a:t>would look like the following:</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Services</a:t>
            </a:r>
          </a:p>
          <a:p>
            <a:r>
              <a:rPr lang="en-US" sz="1200" b="0" i="0" u="none" strike="noStrike" kern="1200" baseline="0" dirty="0" smtClean="0">
                <a:solidFill>
                  <a:schemeClr val="tx1"/>
                </a:solidFill>
                <a:latin typeface="+mn-lt"/>
                <a:ea typeface="+mn-ea"/>
                <a:cs typeface="+mn-cs"/>
              </a:rPr>
              <a:t>Services are singleton (single-instance) objects that carry out the tasks necessary to</a:t>
            </a:r>
          </a:p>
          <a:p>
            <a:r>
              <a:rPr lang="en-US" sz="1200" b="0" i="0" u="none" strike="noStrike" kern="1200" baseline="0" dirty="0" smtClean="0">
                <a:solidFill>
                  <a:schemeClr val="tx1"/>
                </a:solidFill>
                <a:latin typeface="+mn-lt"/>
                <a:ea typeface="+mn-ea"/>
                <a:cs typeface="+mn-cs"/>
              </a:rPr>
              <a:t>support your application’s functionality. Angular comes with many services like $</a:t>
            </a:r>
            <a:r>
              <a:rPr lang="en-US" sz="1200" b="0" i="0" u="none" strike="noStrike" kern="1200" baseline="0" dirty="0" err="1" smtClean="0">
                <a:solidFill>
                  <a:schemeClr val="tx1"/>
                </a:solidFill>
                <a:latin typeface="+mn-lt"/>
                <a:ea typeface="+mn-ea"/>
                <a:cs typeface="+mn-cs"/>
              </a:rPr>
              <a:t>loca</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err="1" smtClean="0">
                <a:solidFill>
                  <a:schemeClr val="tx1"/>
                </a:solidFill>
                <a:latin typeface="+mn-lt"/>
                <a:ea typeface="+mn-ea"/>
                <a:cs typeface="+mn-cs"/>
              </a:rPr>
              <a:t>tion</a:t>
            </a:r>
            <a:r>
              <a:rPr lang="en-US" sz="1200" b="0" i="0" u="none" strike="noStrike" kern="1200" baseline="0" dirty="0" smtClean="0">
                <a:solidFill>
                  <a:schemeClr val="tx1"/>
                </a:solidFill>
                <a:latin typeface="+mn-lt"/>
                <a:ea typeface="+mn-ea"/>
                <a:cs typeface="+mn-cs"/>
              </a:rPr>
              <a:t>, for interacting with the browser’s location, $route, for switching views based on</a:t>
            </a:r>
          </a:p>
          <a:p>
            <a:r>
              <a:rPr lang="en-US" sz="1200" b="0" i="0" u="none" strike="noStrike" kern="1200" baseline="0" dirty="0" smtClean="0">
                <a:solidFill>
                  <a:schemeClr val="tx1"/>
                </a:solidFill>
                <a:latin typeface="+mn-lt"/>
                <a:ea typeface="+mn-ea"/>
                <a:cs typeface="+mn-cs"/>
              </a:rPr>
              <a:t>location (URL) changes, and $http, for communicating with servers.</a:t>
            </a:r>
          </a:p>
          <a:p>
            <a:r>
              <a:rPr lang="en-US" sz="1200" b="0" i="0" u="none" strike="noStrike" kern="1200" baseline="0" dirty="0" smtClean="0">
                <a:solidFill>
                  <a:schemeClr val="tx1"/>
                </a:solidFill>
                <a:latin typeface="+mn-lt"/>
                <a:ea typeface="+mn-ea"/>
                <a:cs typeface="+mn-cs"/>
              </a:rPr>
              <a:t>You can, and should, create your own services to do all of the tasks unique to your</a:t>
            </a:r>
          </a:p>
          <a:p>
            <a:r>
              <a:rPr lang="en-US" sz="1200" b="0" i="0" u="none" strike="noStrike" kern="1200" baseline="0" dirty="0" smtClean="0">
                <a:solidFill>
                  <a:schemeClr val="tx1"/>
                </a:solidFill>
                <a:latin typeface="+mn-lt"/>
                <a:ea typeface="+mn-ea"/>
                <a:cs typeface="+mn-cs"/>
              </a:rPr>
              <a:t>application. Services can be shared across any controllers that need them. As such,</a:t>
            </a:r>
          </a:p>
          <a:p>
            <a:r>
              <a:rPr lang="en-US" sz="1200" b="0" i="0" u="none" strike="noStrike" kern="1200" baseline="0" dirty="0" smtClean="0">
                <a:solidFill>
                  <a:schemeClr val="tx1"/>
                </a:solidFill>
                <a:latin typeface="+mn-lt"/>
                <a:ea typeface="+mn-ea"/>
                <a:cs typeface="+mn-cs"/>
              </a:rPr>
              <a:t>they’re a good mechanism to use when you need to communicate across controllers and</a:t>
            </a:r>
          </a:p>
          <a:p>
            <a:r>
              <a:rPr lang="en-US" sz="1200" b="0" i="0" u="none" strike="noStrike" kern="1200" baseline="0" dirty="0" smtClean="0">
                <a:solidFill>
                  <a:schemeClr val="tx1"/>
                </a:solidFill>
                <a:latin typeface="+mn-lt"/>
                <a:ea typeface="+mn-ea"/>
                <a:cs typeface="+mn-cs"/>
              </a:rPr>
              <a:t>share state. </a:t>
            </a:r>
            <a:r>
              <a:rPr lang="en-US" sz="1200" b="0" i="0" u="none" strike="noStrike" kern="1200" baseline="0" dirty="0" err="1" smtClean="0">
                <a:solidFill>
                  <a:schemeClr val="tx1"/>
                </a:solidFill>
                <a:latin typeface="+mn-lt"/>
                <a:ea typeface="+mn-ea"/>
                <a:cs typeface="+mn-cs"/>
              </a:rPr>
              <a:t>Angular’s</a:t>
            </a:r>
            <a:r>
              <a:rPr lang="en-US" sz="1200" b="0" i="0" u="none" strike="noStrike" kern="1200" baseline="0" dirty="0" smtClean="0">
                <a:solidFill>
                  <a:schemeClr val="tx1"/>
                </a:solidFill>
                <a:latin typeface="+mn-lt"/>
                <a:ea typeface="+mn-ea"/>
                <a:cs typeface="+mn-cs"/>
              </a:rPr>
              <a:t> bundled services start with a $, so while you can name them</a:t>
            </a:r>
          </a:p>
          <a:p>
            <a:r>
              <a:rPr lang="en-US" sz="1200" b="0" i="0" u="none" strike="noStrike" kern="1200" baseline="0" dirty="0" smtClean="0">
                <a:solidFill>
                  <a:schemeClr val="tx1"/>
                </a:solidFill>
                <a:latin typeface="+mn-lt"/>
                <a:ea typeface="+mn-ea"/>
                <a:cs typeface="+mn-cs"/>
              </a:rPr>
              <a:t>anything you like, its a good idea to avoid starting them with $ to avoid naming collisions.</a:t>
            </a:r>
          </a:p>
        </p:txBody>
      </p:sp>
      <p:sp>
        <p:nvSpPr>
          <p:cNvPr id="4" name="Slide Number Placeholder 3"/>
          <p:cNvSpPr>
            <a:spLocks noGrp="1"/>
          </p:cNvSpPr>
          <p:nvPr>
            <p:ph type="sldNum" sz="quarter" idx="10"/>
          </p:nvPr>
        </p:nvSpPr>
        <p:spPr/>
        <p:txBody>
          <a:bodyPr/>
          <a:lstStyle/>
          <a:p>
            <a:pPr>
              <a:defRPr/>
            </a:pPr>
            <a:fld id="{396A3DF1-7D71-4DDB-AE79-6CC90B02FE59}" type="slidenum">
              <a:rPr lang="en-US" smtClean="0"/>
              <a:pPr>
                <a:defRPr/>
              </a:pPr>
              <a:t>25</a:t>
            </a:fld>
            <a:endParaRPr lang="en-US" dirty="0"/>
          </a:p>
        </p:txBody>
      </p:sp>
    </p:spTree>
    <p:extLst>
      <p:ext uri="{BB962C8B-B14F-4D97-AF65-F5344CB8AC3E}">
        <p14:creationId xmlns:p14="http://schemas.microsoft.com/office/powerpoint/2010/main" val="35810171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u="none" strike="noStrike" kern="1200" baseline="0" dirty="0" smtClean="0">
                <a:solidFill>
                  <a:schemeClr val="tx1"/>
                </a:solidFill>
                <a:latin typeface="+mn-lt"/>
                <a:ea typeface="+mn-ea"/>
                <a:cs typeface="+mn-cs"/>
              </a:rPr>
              <a:t>DI:</a:t>
            </a:r>
          </a:p>
          <a:p>
            <a:r>
              <a:rPr lang="en-US" sz="1200" b="0" i="0" u="none" strike="noStrike" kern="1200" baseline="0" dirty="0" smtClean="0">
                <a:solidFill>
                  <a:schemeClr val="tx1"/>
                </a:solidFill>
                <a:latin typeface="+mn-lt"/>
                <a:ea typeface="+mn-ea"/>
                <a:cs typeface="+mn-cs"/>
              </a:rPr>
              <a:t>The $scope object that does our data binding is passed to us automatically; we didn’t have to create it by calling any function. We just </a:t>
            </a:r>
            <a:r>
              <a:rPr lang="en-US" sz="1200" b="0" i="1" u="none" strike="noStrike" kern="1200" baseline="0" dirty="0" smtClean="0">
                <a:solidFill>
                  <a:schemeClr val="tx1"/>
                </a:solidFill>
                <a:latin typeface="+mn-lt"/>
                <a:ea typeface="+mn-ea"/>
                <a:cs typeface="+mn-cs"/>
              </a:rPr>
              <a:t>asked </a:t>
            </a:r>
            <a:r>
              <a:rPr lang="en-US" sz="1200" b="0" i="0" u="none" strike="noStrike" kern="1200" baseline="0" dirty="0" smtClean="0">
                <a:solidFill>
                  <a:schemeClr val="tx1"/>
                </a:solidFill>
                <a:latin typeface="+mn-lt"/>
                <a:ea typeface="+mn-ea"/>
                <a:cs typeface="+mn-cs"/>
              </a:rPr>
              <a:t>for it by putting it in </a:t>
            </a:r>
            <a:r>
              <a:rPr lang="en-US" sz="1200" b="0" i="0" u="none" strike="noStrike" kern="1200" baseline="0" dirty="0" err="1" smtClean="0">
                <a:solidFill>
                  <a:schemeClr val="tx1"/>
                </a:solidFill>
                <a:latin typeface="+mn-lt"/>
                <a:ea typeface="+mn-ea"/>
                <a:cs typeface="+mn-cs"/>
              </a:rPr>
              <a:t>HelloController’s</a:t>
            </a:r>
            <a:r>
              <a:rPr lang="en-US" sz="1200" b="0" i="0" u="none" strike="noStrike" kern="1200" baseline="0" dirty="0" smtClean="0">
                <a:solidFill>
                  <a:schemeClr val="tx1"/>
                </a:solidFill>
                <a:latin typeface="+mn-lt"/>
                <a:ea typeface="+mn-ea"/>
                <a:cs typeface="+mn-cs"/>
              </a:rPr>
              <a:t> constructor. As we’ll find out in later chapters, $scope isn’t the only thing we can ask for. </a:t>
            </a:r>
          </a:p>
          <a:p>
            <a:r>
              <a:rPr lang="en-US" sz="1200" b="0" i="0" u="none" strike="noStrike" kern="1200" baseline="0" dirty="0" smtClean="0">
                <a:solidFill>
                  <a:schemeClr val="tx1"/>
                </a:solidFill>
                <a:latin typeface="+mn-lt"/>
                <a:ea typeface="+mn-ea"/>
                <a:cs typeface="+mn-cs"/>
              </a:rPr>
              <a:t>If we want to data bind to the location URL in the user’s browser, we can ask for an object that manages this by putting $location in our constructor, like so:</a:t>
            </a:r>
          </a:p>
          <a:p>
            <a:r>
              <a:rPr lang="en-US" sz="1200" b="1" i="0" u="none" strike="noStrike" kern="1200" baseline="0" dirty="0" smtClean="0">
                <a:solidFill>
                  <a:schemeClr val="tx1"/>
                </a:solidFill>
                <a:latin typeface="+mn-lt"/>
                <a:ea typeface="+mn-ea"/>
                <a:cs typeface="+mn-cs"/>
              </a:rPr>
              <a:t>function </a:t>
            </a:r>
            <a:r>
              <a:rPr lang="en-US" sz="1200" b="0" i="0" u="none" strike="noStrike" kern="1200" baseline="0" dirty="0" err="1" smtClean="0">
                <a:solidFill>
                  <a:schemeClr val="tx1"/>
                </a:solidFill>
                <a:latin typeface="+mn-lt"/>
                <a:ea typeface="+mn-ea"/>
                <a:cs typeface="+mn-cs"/>
              </a:rPr>
              <a:t>HelloController</a:t>
            </a:r>
            <a:r>
              <a:rPr lang="en-US" sz="1200" b="0" i="0" u="none" strike="noStrike" kern="1200" baseline="0" dirty="0" smtClean="0">
                <a:solidFill>
                  <a:schemeClr val="tx1"/>
                </a:solidFill>
                <a:latin typeface="+mn-lt"/>
                <a:ea typeface="+mn-ea"/>
                <a:cs typeface="+mn-cs"/>
              </a:rPr>
              <a:t>($scope, $location) {</a:t>
            </a:r>
          </a:p>
          <a:p>
            <a:r>
              <a:rPr lang="en-US" sz="1200" b="0" i="0" u="none" strike="noStrike" kern="1200" baseline="0" dirty="0" smtClean="0">
                <a:solidFill>
                  <a:schemeClr val="tx1"/>
                </a:solidFill>
                <a:latin typeface="+mn-lt"/>
                <a:ea typeface="+mn-ea"/>
                <a:cs typeface="+mn-cs"/>
              </a:rPr>
              <a:t>$</a:t>
            </a:r>
            <a:r>
              <a:rPr lang="en-US" sz="1200" b="0" i="0" u="none" strike="noStrike" kern="1200" baseline="0" dirty="0" err="1" smtClean="0">
                <a:solidFill>
                  <a:schemeClr val="tx1"/>
                </a:solidFill>
                <a:latin typeface="+mn-lt"/>
                <a:ea typeface="+mn-ea"/>
                <a:cs typeface="+mn-cs"/>
              </a:rPr>
              <a:t>scope.greeting</a:t>
            </a:r>
            <a:r>
              <a:rPr lang="en-US" sz="1200" b="0" i="0" u="none" strike="noStrike" kern="1200" baseline="0" dirty="0" smtClean="0">
                <a:solidFill>
                  <a:schemeClr val="tx1"/>
                </a:solidFill>
                <a:latin typeface="+mn-lt"/>
                <a:ea typeface="+mn-ea"/>
                <a:cs typeface="+mn-cs"/>
              </a:rPr>
              <a:t> = { text: 'Hello' };</a:t>
            </a:r>
          </a:p>
          <a:p>
            <a:r>
              <a:rPr lang="en-US" sz="1200" b="0" i="1" u="none" strike="noStrike" kern="1200" baseline="0" dirty="0" smtClean="0">
                <a:solidFill>
                  <a:schemeClr val="tx1"/>
                </a:solidFill>
                <a:latin typeface="+mn-lt"/>
                <a:ea typeface="+mn-ea"/>
                <a:cs typeface="+mn-cs"/>
              </a:rPr>
              <a:t>// use $location for something good here...</a:t>
            </a:r>
          </a:p>
          <a:p>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We get this magical effect through </a:t>
            </a:r>
            <a:r>
              <a:rPr lang="en-US" sz="1200" b="0" i="0" u="none" strike="noStrike" kern="1200" baseline="0" dirty="0" err="1" smtClean="0">
                <a:solidFill>
                  <a:schemeClr val="tx1"/>
                </a:solidFill>
                <a:latin typeface="+mn-lt"/>
                <a:ea typeface="+mn-ea"/>
                <a:cs typeface="+mn-cs"/>
              </a:rPr>
              <a:t>Angular’s</a:t>
            </a:r>
            <a:r>
              <a:rPr lang="en-US" sz="1200" b="0" i="0" u="none" strike="noStrike" kern="1200" baseline="0" dirty="0" smtClean="0">
                <a:solidFill>
                  <a:schemeClr val="tx1"/>
                </a:solidFill>
                <a:latin typeface="+mn-lt"/>
                <a:ea typeface="+mn-ea"/>
                <a:cs typeface="+mn-cs"/>
              </a:rPr>
              <a:t> dependency injection system. Dependency injection lets us follow a development style in which, instead of creating dependencies, our classes just ask for what they need.</a:t>
            </a:r>
          </a:p>
          <a:p>
            <a:r>
              <a:rPr lang="en-US" sz="1200" b="0" i="0" u="none" strike="noStrike" kern="1200" baseline="0" dirty="0" smtClean="0">
                <a:solidFill>
                  <a:schemeClr val="tx1"/>
                </a:solidFill>
                <a:latin typeface="+mn-lt"/>
                <a:ea typeface="+mn-ea"/>
                <a:cs typeface="+mn-cs"/>
              </a:rPr>
              <a:t>This follows a design pattern called the Law of Demeter, also known as the principle of least knowledge. Since our </a:t>
            </a:r>
            <a:r>
              <a:rPr lang="en-US" sz="1200" b="0" i="0" u="none" strike="noStrike" kern="1200" baseline="0" dirty="0" err="1" smtClean="0">
                <a:solidFill>
                  <a:schemeClr val="tx1"/>
                </a:solidFill>
                <a:latin typeface="+mn-lt"/>
                <a:ea typeface="+mn-ea"/>
                <a:cs typeface="+mn-cs"/>
              </a:rPr>
              <a:t>HelloController’s</a:t>
            </a:r>
            <a:r>
              <a:rPr lang="en-US" sz="1200" b="0" i="0" u="none" strike="noStrike" kern="1200" baseline="0" dirty="0" smtClean="0">
                <a:solidFill>
                  <a:schemeClr val="tx1"/>
                </a:solidFill>
                <a:latin typeface="+mn-lt"/>
                <a:ea typeface="+mn-ea"/>
                <a:cs typeface="+mn-cs"/>
              </a:rPr>
              <a:t> job is to set up the initial state for the greeting model, this pattern would say that it shouldn’t worry about anything else, like how $scope gets created, or where to find it.</a:t>
            </a:r>
          </a:p>
          <a:p>
            <a:r>
              <a:rPr lang="en-US" sz="1200" b="0" i="0" u="none" strike="noStrike" kern="1200" baseline="0" dirty="0" smtClean="0">
                <a:solidFill>
                  <a:schemeClr val="tx1"/>
                </a:solidFill>
                <a:latin typeface="+mn-lt"/>
                <a:ea typeface="+mn-ea"/>
                <a:cs typeface="+mn-cs"/>
              </a:rPr>
              <a:t>This feature isn’t just for objects created by the Angular framework. </a:t>
            </a:r>
          </a:p>
          <a:p>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396A3DF1-7D71-4DDB-AE79-6CC90B02FE59}" type="slidenum">
              <a:rPr lang="en-US" smtClean="0"/>
              <a:pPr>
                <a:defRPr/>
              </a:pPr>
              <a:t>27</a:t>
            </a:fld>
            <a:endParaRPr lang="en-US" dirty="0"/>
          </a:p>
        </p:txBody>
      </p:sp>
    </p:spTree>
    <p:extLst>
      <p:ext uri="{BB962C8B-B14F-4D97-AF65-F5344CB8AC3E}">
        <p14:creationId xmlns:p14="http://schemas.microsoft.com/office/powerpoint/2010/main" val="35543380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u="none" strike="noStrike" kern="1200" baseline="0" dirty="0" smtClean="0">
                <a:solidFill>
                  <a:schemeClr val="tx1"/>
                </a:solidFill>
                <a:latin typeface="+mn-lt"/>
                <a:ea typeface="+mn-ea"/>
                <a:cs typeface="+mn-cs"/>
              </a:rPr>
              <a:t>DI:</a:t>
            </a:r>
          </a:p>
          <a:p>
            <a:r>
              <a:rPr lang="en-US" sz="1200" b="0" i="0" u="none" strike="noStrike" kern="1200" baseline="0" dirty="0" smtClean="0">
                <a:solidFill>
                  <a:schemeClr val="tx1"/>
                </a:solidFill>
                <a:latin typeface="+mn-lt"/>
                <a:ea typeface="+mn-ea"/>
                <a:cs typeface="+mn-cs"/>
              </a:rPr>
              <a:t>The $scope object that does our data binding is passed to us automatically; we didn’t have to create it by calling any function. We just </a:t>
            </a:r>
            <a:r>
              <a:rPr lang="en-US" sz="1200" b="0" i="1" u="none" strike="noStrike" kern="1200" baseline="0" dirty="0" smtClean="0">
                <a:solidFill>
                  <a:schemeClr val="tx1"/>
                </a:solidFill>
                <a:latin typeface="+mn-lt"/>
                <a:ea typeface="+mn-ea"/>
                <a:cs typeface="+mn-cs"/>
              </a:rPr>
              <a:t>asked </a:t>
            </a:r>
            <a:r>
              <a:rPr lang="en-US" sz="1200" b="0" i="0" u="none" strike="noStrike" kern="1200" baseline="0" dirty="0" smtClean="0">
                <a:solidFill>
                  <a:schemeClr val="tx1"/>
                </a:solidFill>
                <a:latin typeface="+mn-lt"/>
                <a:ea typeface="+mn-ea"/>
                <a:cs typeface="+mn-cs"/>
              </a:rPr>
              <a:t>for it by putting it in </a:t>
            </a:r>
            <a:r>
              <a:rPr lang="en-US" sz="1200" b="0" i="0" u="none" strike="noStrike" kern="1200" baseline="0" dirty="0" err="1" smtClean="0">
                <a:solidFill>
                  <a:schemeClr val="tx1"/>
                </a:solidFill>
                <a:latin typeface="+mn-lt"/>
                <a:ea typeface="+mn-ea"/>
                <a:cs typeface="+mn-cs"/>
              </a:rPr>
              <a:t>HelloController’s</a:t>
            </a:r>
            <a:r>
              <a:rPr lang="en-US" sz="1200" b="0" i="0" u="none" strike="noStrike" kern="1200" baseline="0" dirty="0" smtClean="0">
                <a:solidFill>
                  <a:schemeClr val="tx1"/>
                </a:solidFill>
                <a:latin typeface="+mn-lt"/>
                <a:ea typeface="+mn-ea"/>
                <a:cs typeface="+mn-cs"/>
              </a:rPr>
              <a:t> constructor. As we’ll find out in later chapters, $scope isn’t the only thing we can ask for. </a:t>
            </a:r>
          </a:p>
          <a:p>
            <a:r>
              <a:rPr lang="en-US" sz="1200" b="0" i="0" u="none" strike="noStrike" kern="1200" baseline="0" dirty="0" smtClean="0">
                <a:solidFill>
                  <a:schemeClr val="tx1"/>
                </a:solidFill>
                <a:latin typeface="+mn-lt"/>
                <a:ea typeface="+mn-ea"/>
                <a:cs typeface="+mn-cs"/>
              </a:rPr>
              <a:t>If we want to data bind to the location URL in the user’s browser, we can ask for an object that manages this by putting $location in our constructor, like so:</a:t>
            </a:r>
          </a:p>
          <a:p>
            <a:r>
              <a:rPr lang="en-US" sz="1200" b="1" i="0" u="none" strike="noStrike" kern="1200" baseline="0" dirty="0" smtClean="0">
                <a:solidFill>
                  <a:schemeClr val="tx1"/>
                </a:solidFill>
                <a:latin typeface="+mn-lt"/>
                <a:ea typeface="+mn-ea"/>
                <a:cs typeface="+mn-cs"/>
              </a:rPr>
              <a:t>function </a:t>
            </a:r>
            <a:r>
              <a:rPr lang="en-US" sz="1200" b="0" i="0" u="none" strike="noStrike" kern="1200" baseline="0" dirty="0" err="1" smtClean="0">
                <a:solidFill>
                  <a:schemeClr val="tx1"/>
                </a:solidFill>
                <a:latin typeface="+mn-lt"/>
                <a:ea typeface="+mn-ea"/>
                <a:cs typeface="+mn-cs"/>
              </a:rPr>
              <a:t>HelloController</a:t>
            </a:r>
            <a:r>
              <a:rPr lang="en-US" sz="1200" b="0" i="0" u="none" strike="noStrike" kern="1200" baseline="0" dirty="0" smtClean="0">
                <a:solidFill>
                  <a:schemeClr val="tx1"/>
                </a:solidFill>
                <a:latin typeface="+mn-lt"/>
                <a:ea typeface="+mn-ea"/>
                <a:cs typeface="+mn-cs"/>
              </a:rPr>
              <a:t>($scope, $location) {</a:t>
            </a:r>
          </a:p>
          <a:p>
            <a:r>
              <a:rPr lang="en-US" sz="1200" b="0" i="0" u="none" strike="noStrike" kern="1200" baseline="0" dirty="0" smtClean="0">
                <a:solidFill>
                  <a:schemeClr val="tx1"/>
                </a:solidFill>
                <a:latin typeface="+mn-lt"/>
                <a:ea typeface="+mn-ea"/>
                <a:cs typeface="+mn-cs"/>
              </a:rPr>
              <a:t>$</a:t>
            </a:r>
            <a:r>
              <a:rPr lang="en-US" sz="1200" b="0" i="0" u="none" strike="noStrike" kern="1200" baseline="0" dirty="0" err="1" smtClean="0">
                <a:solidFill>
                  <a:schemeClr val="tx1"/>
                </a:solidFill>
                <a:latin typeface="+mn-lt"/>
                <a:ea typeface="+mn-ea"/>
                <a:cs typeface="+mn-cs"/>
              </a:rPr>
              <a:t>scope.greeting</a:t>
            </a:r>
            <a:r>
              <a:rPr lang="en-US" sz="1200" b="0" i="0" u="none" strike="noStrike" kern="1200" baseline="0" dirty="0" smtClean="0">
                <a:solidFill>
                  <a:schemeClr val="tx1"/>
                </a:solidFill>
                <a:latin typeface="+mn-lt"/>
                <a:ea typeface="+mn-ea"/>
                <a:cs typeface="+mn-cs"/>
              </a:rPr>
              <a:t> = { text: 'Hello' };</a:t>
            </a:r>
          </a:p>
          <a:p>
            <a:r>
              <a:rPr lang="en-US" sz="1200" b="0" i="1" u="none" strike="noStrike" kern="1200" baseline="0" dirty="0" smtClean="0">
                <a:solidFill>
                  <a:schemeClr val="tx1"/>
                </a:solidFill>
                <a:latin typeface="+mn-lt"/>
                <a:ea typeface="+mn-ea"/>
                <a:cs typeface="+mn-cs"/>
              </a:rPr>
              <a:t>// use $location for something good here...</a:t>
            </a:r>
          </a:p>
          <a:p>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We get this magical effect through </a:t>
            </a:r>
            <a:r>
              <a:rPr lang="en-US" sz="1200" b="0" i="0" u="none" strike="noStrike" kern="1200" baseline="0" dirty="0" err="1" smtClean="0">
                <a:solidFill>
                  <a:schemeClr val="tx1"/>
                </a:solidFill>
                <a:latin typeface="+mn-lt"/>
                <a:ea typeface="+mn-ea"/>
                <a:cs typeface="+mn-cs"/>
              </a:rPr>
              <a:t>Angular’s</a:t>
            </a:r>
            <a:r>
              <a:rPr lang="en-US" sz="1200" b="0" i="0" u="none" strike="noStrike" kern="1200" baseline="0" dirty="0" smtClean="0">
                <a:solidFill>
                  <a:schemeClr val="tx1"/>
                </a:solidFill>
                <a:latin typeface="+mn-lt"/>
                <a:ea typeface="+mn-ea"/>
                <a:cs typeface="+mn-cs"/>
              </a:rPr>
              <a:t> dependency injection system. Dependency injection lets us follow a development style in which, instead of creating dependencies, our classes just ask for what they need.</a:t>
            </a:r>
          </a:p>
          <a:p>
            <a:r>
              <a:rPr lang="en-US" sz="1200" b="0" i="0" u="none" strike="noStrike" kern="1200" baseline="0" dirty="0" smtClean="0">
                <a:solidFill>
                  <a:schemeClr val="tx1"/>
                </a:solidFill>
                <a:latin typeface="+mn-lt"/>
                <a:ea typeface="+mn-ea"/>
                <a:cs typeface="+mn-cs"/>
              </a:rPr>
              <a:t>This follows a design pattern called the Law of Demeter, also known as the principle of least knowledge. Since our </a:t>
            </a:r>
            <a:r>
              <a:rPr lang="en-US" sz="1200" b="0" i="0" u="none" strike="noStrike" kern="1200" baseline="0" dirty="0" err="1" smtClean="0">
                <a:solidFill>
                  <a:schemeClr val="tx1"/>
                </a:solidFill>
                <a:latin typeface="+mn-lt"/>
                <a:ea typeface="+mn-ea"/>
                <a:cs typeface="+mn-cs"/>
              </a:rPr>
              <a:t>HelloController’s</a:t>
            </a:r>
            <a:r>
              <a:rPr lang="en-US" sz="1200" b="0" i="0" u="none" strike="noStrike" kern="1200" baseline="0" dirty="0" smtClean="0">
                <a:solidFill>
                  <a:schemeClr val="tx1"/>
                </a:solidFill>
                <a:latin typeface="+mn-lt"/>
                <a:ea typeface="+mn-ea"/>
                <a:cs typeface="+mn-cs"/>
              </a:rPr>
              <a:t> job is to set up the initial state for the greeting model, this pattern would say that it shouldn’t worry about anything else, like how $scope gets created, or where to find it.</a:t>
            </a:r>
          </a:p>
          <a:p>
            <a:r>
              <a:rPr lang="en-US" sz="1200" b="0" i="0" u="none" strike="noStrike" kern="1200" baseline="0" dirty="0" smtClean="0">
                <a:solidFill>
                  <a:schemeClr val="tx1"/>
                </a:solidFill>
                <a:latin typeface="+mn-lt"/>
                <a:ea typeface="+mn-ea"/>
                <a:cs typeface="+mn-cs"/>
              </a:rPr>
              <a:t>This feature isn’t just for objects created by the Angular framework. </a:t>
            </a:r>
          </a:p>
          <a:p>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396A3DF1-7D71-4DDB-AE79-6CC90B02FE59}" type="slidenum">
              <a:rPr lang="en-US" smtClean="0"/>
              <a:pPr>
                <a:defRPr/>
              </a:pPr>
              <a:t>28</a:t>
            </a:fld>
            <a:endParaRPr lang="en-US" dirty="0"/>
          </a:p>
        </p:txBody>
      </p:sp>
    </p:spTree>
    <p:extLst>
      <p:ext uri="{BB962C8B-B14F-4D97-AF65-F5344CB8AC3E}">
        <p14:creationId xmlns:p14="http://schemas.microsoft.com/office/powerpoint/2010/main" val="35543380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u="none" strike="noStrike" kern="1200" baseline="0" dirty="0" smtClean="0">
                <a:solidFill>
                  <a:schemeClr val="tx1"/>
                </a:solidFill>
                <a:latin typeface="+mn-lt"/>
                <a:ea typeface="+mn-ea"/>
                <a:cs typeface="+mn-cs"/>
              </a:rPr>
              <a:t>DI:</a:t>
            </a:r>
          </a:p>
          <a:p>
            <a:r>
              <a:rPr lang="en-US" sz="1200" b="0" i="0" u="none" strike="noStrike" kern="1200" baseline="0" dirty="0" smtClean="0">
                <a:solidFill>
                  <a:schemeClr val="tx1"/>
                </a:solidFill>
                <a:latin typeface="+mn-lt"/>
                <a:ea typeface="+mn-ea"/>
                <a:cs typeface="+mn-cs"/>
              </a:rPr>
              <a:t>The $scope object that does our data binding is passed to us automatically; we didn’t have to create it by calling any function. We just </a:t>
            </a:r>
            <a:r>
              <a:rPr lang="en-US" sz="1200" b="0" i="1" u="none" strike="noStrike" kern="1200" baseline="0" dirty="0" smtClean="0">
                <a:solidFill>
                  <a:schemeClr val="tx1"/>
                </a:solidFill>
                <a:latin typeface="+mn-lt"/>
                <a:ea typeface="+mn-ea"/>
                <a:cs typeface="+mn-cs"/>
              </a:rPr>
              <a:t>asked </a:t>
            </a:r>
            <a:r>
              <a:rPr lang="en-US" sz="1200" b="0" i="0" u="none" strike="noStrike" kern="1200" baseline="0" dirty="0" smtClean="0">
                <a:solidFill>
                  <a:schemeClr val="tx1"/>
                </a:solidFill>
                <a:latin typeface="+mn-lt"/>
                <a:ea typeface="+mn-ea"/>
                <a:cs typeface="+mn-cs"/>
              </a:rPr>
              <a:t>for it by putting it in </a:t>
            </a:r>
            <a:r>
              <a:rPr lang="en-US" sz="1200" b="0" i="0" u="none" strike="noStrike" kern="1200" baseline="0" dirty="0" err="1" smtClean="0">
                <a:solidFill>
                  <a:schemeClr val="tx1"/>
                </a:solidFill>
                <a:latin typeface="+mn-lt"/>
                <a:ea typeface="+mn-ea"/>
                <a:cs typeface="+mn-cs"/>
              </a:rPr>
              <a:t>HelloController’s</a:t>
            </a:r>
            <a:r>
              <a:rPr lang="en-US" sz="1200" b="0" i="0" u="none" strike="noStrike" kern="1200" baseline="0" dirty="0" smtClean="0">
                <a:solidFill>
                  <a:schemeClr val="tx1"/>
                </a:solidFill>
                <a:latin typeface="+mn-lt"/>
                <a:ea typeface="+mn-ea"/>
                <a:cs typeface="+mn-cs"/>
              </a:rPr>
              <a:t> constructor. As we’ll find out in later chapters, $scope isn’t the only thing we can ask for. </a:t>
            </a:r>
          </a:p>
          <a:p>
            <a:r>
              <a:rPr lang="en-US" sz="1200" b="0" i="0" u="none" strike="noStrike" kern="1200" baseline="0" dirty="0" smtClean="0">
                <a:solidFill>
                  <a:schemeClr val="tx1"/>
                </a:solidFill>
                <a:latin typeface="+mn-lt"/>
                <a:ea typeface="+mn-ea"/>
                <a:cs typeface="+mn-cs"/>
              </a:rPr>
              <a:t>If we want to data bind to the location URL in the user’s browser, we can ask for an object that manages this by putting $location in our constructor, like so:</a:t>
            </a:r>
          </a:p>
          <a:p>
            <a:r>
              <a:rPr lang="en-US" sz="1200" b="1" i="0" u="none" strike="noStrike" kern="1200" baseline="0" dirty="0" smtClean="0">
                <a:solidFill>
                  <a:schemeClr val="tx1"/>
                </a:solidFill>
                <a:latin typeface="+mn-lt"/>
                <a:ea typeface="+mn-ea"/>
                <a:cs typeface="+mn-cs"/>
              </a:rPr>
              <a:t>function </a:t>
            </a:r>
            <a:r>
              <a:rPr lang="en-US" sz="1200" b="0" i="0" u="none" strike="noStrike" kern="1200" baseline="0" dirty="0" err="1" smtClean="0">
                <a:solidFill>
                  <a:schemeClr val="tx1"/>
                </a:solidFill>
                <a:latin typeface="+mn-lt"/>
                <a:ea typeface="+mn-ea"/>
                <a:cs typeface="+mn-cs"/>
              </a:rPr>
              <a:t>HelloController</a:t>
            </a:r>
            <a:r>
              <a:rPr lang="en-US" sz="1200" b="0" i="0" u="none" strike="noStrike" kern="1200" baseline="0" dirty="0" smtClean="0">
                <a:solidFill>
                  <a:schemeClr val="tx1"/>
                </a:solidFill>
                <a:latin typeface="+mn-lt"/>
                <a:ea typeface="+mn-ea"/>
                <a:cs typeface="+mn-cs"/>
              </a:rPr>
              <a:t>($scope, $location) {</a:t>
            </a:r>
          </a:p>
          <a:p>
            <a:r>
              <a:rPr lang="en-US" sz="1200" b="0" i="0" u="none" strike="noStrike" kern="1200" baseline="0" dirty="0" smtClean="0">
                <a:solidFill>
                  <a:schemeClr val="tx1"/>
                </a:solidFill>
                <a:latin typeface="+mn-lt"/>
                <a:ea typeface="+mn-ea"/>
                <a:cs typeface="+mn-cs"/>
              </a:rPr>
              <a:t>$</a:t>
            </a:r>
            <a:r>
              <a:rPr lang="en-US" sz="1200" b="0" i="0" u="none" strike="noStrike" kern="1200" baseline="0" dirty="0" err="1" smtClean="0">
                <a:solidFill>
                  <a:schemeClr val="tx1"/>
                </a:solidFill>
                <a:latin typeface="+mn-lt"/>
                <a:ea typeface="+mn-ea"/>
                <a:cs typeface="+mn-cs"/>
              </a:rPr>
              <a:t>scope.greeting</a:t>
            </a:r>
            <a:r>
              <a:rPr lang="en-US" sz="1200" b="0" i="0" u="none" strike="noStrike" kern="1200" baseline="0" dirty="0" smtClean="0">
                <a:solidFill>
                  <a:schemeClr val="tx1"/>
                </a:solidFill>
                <a:latin typeface="+mn-lt"/>
                <a:ea typeface="+mn-ea"/>
                <a:cs typeface="+mn-cs"/>
              </a:rPr>
              <a:t> = { text: 'Hello' };</a:t>
            </a:r>
          </a:p>
          <a:p>
            <a:r>
              <a:rPr lang="en-US" sz="1200" b="0" i="1" u="none" strike="noStrike" kern="1200" baseline="0" dirty="0" smtClean="0">
                <a:solidFill>
                  <a:schemeClr val="tx1"/>
                </a:solidFill>
                <a:latin typeface="+mn-lt"/>
                <a:ea typeface="+mn-ea"/>
                <a:cs typeface="+mn-cs"/>
              </a:rPr>
              <a:t>// use $location for something good here...</a:t>
            </a:r>
          </a:p>
          <a:p>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We get this magical effect through </a:t>
            </a:r>
            <a:r>
              <a:rPr lang="en-US" sz="1200" b="0" i="0" u="none" strike="noStrike" kern="1200" baseline="0" dirty="0" err="1" smtClean="0">
                <a:solidFill>
                  <a:schemeClr val="tx1"/>
                </a:solidFill>
                <a:latin typeface="+mn-lt"/>
                <a:ea typeface="+mn-ea"/>
                <a:cs typeface="+mn-cs"/>
              </a:rPr>
              <a:t>Angular’s</a:t>
            </a:r>
            <a:r>
              <a:rPr lang="en-US" sz="1200" b="0" i="0" u="none" strike="noStrike" kern="1200" baseline="0" dirty="0" smtClean="0">
                <a:solidFill>
                  <a:schemeClr val="tx1"/>
                </a:solidFill>
                <a:latin typeface="+mn-lt"/>
                <a:ea typeface="+mn-ea"/>
                <a:cs typeface="+mn-cs"/>
              </a:rPr>
              <a:t> dependency injection system. Dependency injection lets us follow a development style in which, instead of creating dependencies, our classes just ask for what they need.</a:t>
            </a:r>
          </a:p>
          <a:p>
            <a:r>
              <a:rPr lang="en-US" sz="1200" b="0" i="0" u="none" strike="noStrike" kern="1200" baseline="0" dirty="0" smtClean="0">
                <a:solidFill>
                  <a:schemeClr val="tx1"/>
                </a:solidFill>
                <a:latin typeface="+mn-lt"/>
                <a:ea typeface="+mn-ea"/>
                <a:cs typeface="+mn-cs"/>
              </a:rPr>
              <a:t>This follows a design pattern called the Law of Demeter, also known as the principle of least knowledge. Since our </a:t>
            </a:r>
            <a:r>
              <a:rPr lang="en-US" sz="1200" b="0" i="0" u="none" strike="noStrike" kern="1200" baseline="0" dirty="0" err="1" smtClean="0">
                <a:solidFill>
                  <a:schemeClr val="tx1"/>
                </a:solidFill>
                <a:latin typeface="+mn-lt"/>
                <a:ea typeface="+mn-ea"/>
                <a:cs typeface="+mn-cs"/>
              </a:rPr>
              <a:t>HelloController’s</a:t>
            </a:r>
            <a:r>
              <a:rPr lang="en-US" sz="1200" b="0" i="0" u="none" strike="noStrike" kern="1200" baseline="0" dirty="0" smtClean="0">
                <a:solidFill>
                  <a:schemeClr val="tx1"/>
                </a:solidFill>
                <a:latin typeface="+mn-lt"/>
                <a:ea typeface="+mn-ea"/>
                <a:cs typeface="+mn-cs"/>
              </a:rPr>
              <a:t> job is to set up the initial state for the greeting model, this pattern would say that it shouldn’t worry about anything else, like how $scope gets created, or where to find it.</a:t>
            </a:r>
          </a:p>
          <a:p>
            <a:r>
              <a:rPr lang="en-US" sz="1200" b="0" i="0" u="none" strike="noStrike" kern="1200" baseline="0" dirty="0" smtClean="0">
                <a:solidFill>
                  <a:schemeClr val="tx1"/>
                </a:solidFill>
                <a:latin typeface="+mn-lt"/>
                <a:ea typeface="+mn-ea"/>
                <a:cs typeface="+mn-cs"/>
              </a:rPr>
              <a:t>This feature isn’t just for objects created by the Angular framework. </a:t>
            </a:r>
          </a:p>
          <a:p>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396A3DF1-7D71-4DDB-AE79-6CC90B02FE59}" type="slidenum">
              <a:rPr lang="en-US" smtClean="0"/>
              <a:pPr>
                <a:defRPr/>
              </a:pPr>
              <a:t>29</a:t>
            </a:fld>
            <a:endParaRPr lang="en-US" dirty="0"/>
          </a:p>
        </p:txBody>
      </p:sp>
    </p:spTree>
    <p:extLst>
      <p:ext uri="{BB962C8B-B14F-4D97-AF65-F5344CB8AC3E}">
        <p14:creationId xmlns:p14="http://schemas.microsoft.com/office/powerpoint/2010/main" val="35543380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u="none" strike="noStrike" kern="1200" baseline="0" dirty="0" smtClean="0">
                <a:solidFill>
                  <a:schemeClr val="tx1"/>
                </a:solidFill>
                <a:latin typeface="+mn-lt"/>
                <a:ea typeface="+mn-ea"/>
                <a:cs typeface="+mn-cs"/>
              </a:rPr>
              <a:t>DI:</a:t>
            </a:r>
          </a:p>
          <a:p>
            <a:r>
              <a:rPr lang="en-US" sz="1200" b="0" i="0" u="none" strike="noStrike" kern="1200" baseline="0" dirty="0" smtClean="0">
                <a:solidFill>
                  <a:schemeClr val="tx1"/>
                </a:solidFill>
                <a:latin typeface="+mn-lt"/>
                <a:ea typeface="+mn-ea"/>
                <a:cs typeface="+mn-cs"/>
              </a:rPr>
              <a:t>The $scope object that does our data binding is passed to us automatically; we didn’t have to create it by calling any function. We just </a:t>
            </a:r>
            <a:r>
              <a:rPr lang="en-US" sz="1200" b="0" i="1" u="none" strike="noStrike" kern="1200" baseline="0" dirty="0" smtClean="0">
                <a:solidFill>
                  <a:schemeClr val="tx1"/>
                </a:solidFill>
                <a:latin typeface="+mn-lt"/>
                <a:ea typeface="+mn-ea"/>
                <a:cs typeface="+mn-cs"/>
              </a:rPr>
              <a:t>asked </a:t>
            </a:r>
            <a:r>
              <a:rPr lang="en-US" sz="1200" b="0" i="0" u="none" strike="noStrike" kern="1200" baseline="0" dirty="0" smtClean="0">
                <a:solidFill>
                  <a:schemeClr val="tx1"/>
                </a:solidFill>
                <a:latin typeface="+mn-lt"/>
                <a:ea typeface="+mn-ea"/>
                <a:cs typeface="+mn-cs"/>
              </a:rPr>
              <a:t>for it by putting it in </a:t>
            </a:r>
            <a:r>
              <a:rPr lang="en-US" sz="1200" b="0" i="0" u="none" strike="noStrike" kern="1200" baseline="0" dirty="0" err="1" smtClean="0">
                <a:solidFill>
                  <a:schemeClr val="tx1"/>
                </a:solidFill>
                <a:latin typeface="+mn-lt"/>
                <a:ea typeface="+mn-ea"/>
                <a:cs typeface="+mn-cs"/>
              </a:rPr>
              <a:t>HelloController’s</a:t>
            </a:r>
            <a:r>
              <a:rPr lang="en-US" sz="1200" b="0" i="0" u="none" strike="noStrike" kern="1200" baseline="0" dirty="0" smtClean="0">
                <a:solidFill>
                  <a:schemeClr val="tx1"/>
                </a:solidFill>
                <a:latin typeface="+mn-lt"/>
                <a:ea typeface="+mn-ea"/>
                <a:cs typeface="+mn-cs"/>
              </a:rPr>
              <a:t> constructor. As we’ll find out in later chapters, $scope isn’t the only thing we can ask for. </a:t>
            </a:r>
          </a:p>
          <a:p>
            <a:r>
              <a:rPr lang="en-US" sz="1200" b="0" i="0" u="none" strike="noStrike" kern="1200" baseline="0" dirty="0" smtClean="0">
                <a:solidFill>
                  <a:schemeClr val="tx1"/>
                </a:solidFill>
                <a:latin typeface="+mn-lt"/>
                <a:ea typeface="+mn-ea"/>
                <a:cs typeface="+mn-cs"/>
              </a:rPr>
              <a:t>If we want to data bind to the location URL in the user’s browser, we can ask for an object that manages this by putting $location in our constructor, like so:</a:t>
            </a:r>
          </a:p>
          <a:p>
            <a:r>
              <a:rPr lang="en-US" sz="1200" b="1" i="0" u="none" strike="noStrike" kern="1200" baseline="0" dirty="0" smtClean="0">
                <a:solidFill>
                  <a:schemeClr val="tx1"/>
                </a:solidFill>
                <a:latin typeface="+mn-lt"/>
                <a:ea typeface="+mn-ea"/>
                <a:cs typeface="+mn-cs"/>
              </a:rPr>
              <a:t>function </a:t>
            </a:r>
            <a:r>
              <a:rPr lang="en-US" sz="1200" b="0" i="0" u="none" strike="noStrike" kern="1200" baseline="0" dirty="0" err="1" smtClean="0">
                <a:solidFill>
                  <a:schemeClr val="tx1"/>
                </a:solidFill>
                <a:latin typeface="+mn-lt"/>
                <a:ea typeface="+mn-ea"/>
                <a:cs typeface="+mn-cs"/>
              </a:rPr>
              <a:t>HelloController</a:t>
            </a:r>
            <a:r>
              <a:rPr lang="en-US" sz="1200" b="0" i="0" u="none" strike="noStrike" kern="1200" baseline="0" dirty="0" smtClean="0">
                <a:solidFill>
                  <a:schemeClr val="tx1"/>
                </a:solidFill>
                <a:latin typeface="+mn-lt"/>
                <a:ea typeface="+mn-ea"/>
                <a:cs typeface="+mn-cs"/>
              </a:rPr>
              <a:t>($scope, $location) {</a:t>
            </a:r>
          </a:p>
          <a:p>
            <a:r>
              <a:rPr lang="en-US" sz="1200" b="0" i="0" u="none" strike="noStrike" kern="1200" baseline="0" dirty="0" smtClean="0">
                <a:solidFill>
                  <a:schemeClr val="tx1"/>
                </a:solidFill>
                <a:latin typeface="+mn-lt"/>
                <a:ea typeface="+mn-ea"/>
                <a:cs typeface="+mn-cs"/>
              </a:rPr>
              <a:t>$</a:t>
            </a:r>
            <a:r>
              <a:rPr lang="en-US" sz="1200" b="0" i="0" u="none" strike="noStrike" kern="1200" baseline="0" dirty="0" err="1" smtClean="0">
                <a:solidFill>
                  <a:schemeClr val="tx1"/>
                </a:solidFill>
                <a:latin typeface="+mn-lt"/>
                <a:ea typeface="+mn-ea"/>
                <a:cs typeface="+mn-cs"/>
              </a:rPr>
              <a:t>scope.greeting</a:t>
            </a:r>
            <a:r>
              <a:rPr lang="en-US" sz="1200" b="0" i="0" u="none" strike="noStrike" kern="1200" baseline="0" dirty="0" smtClean="0">
                <a:solidFill>
                  <a:schemeClr val="tx1"/>
                </a:solidFill>
                <a:latin typeface="+mn-lt"/>
                <a:ea typeface="+mn-ea"/>
                <a:cs typeface="+mn-cs"/>
              </a:rPr>
              <a:t> = { text: 'Hello' };</a:t>
            </a:r>
          </a:p>
          <a:p>
            <a:r>
              <a:rPr lang="en-US" sz="1200" b="0" i="1" u="none" strike="noStrike" kern="1200" baseline="0" dirty="0" smtClean="0">
                <a:solidFill>
                  <a:schemeClr val="tx1"/>
                </a:solidFill>
                <a:latin typeface="+mn-lt"/>
                <a:ea typeface="+mn-ea"/>
                <a:cs typeface="+mn-cs"/>
              </a:rPr>
              <a:t>// use $location for something good here...</a:t>
            </a:r>
          </a:p>
          <a:p>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We get this magical effect through </a:t>
            </a:r>
            <a:r>
              <a:rPr lang="en-US" sz="1200" b="0" i="0" u="none" strike="noStrike" kern="1200" baseline="0" dirty="0" err="1" smtClean="0">
                <a:solidFill>
                  <a:schemeClr val="tx1"/>
                </a:solidFill>
                <a:latin typeface="+mn-lt"/>
                <a:ea typeface="+mn-ea"/>
                <a:cs typeface="+mn-cs"/>
              </a:rPr>
              <a:t>Angular’s</a:t>
            </a:r>
            <a:r>
              <a:rPr lang="en-US" sz="1200" b="0" i="0" u="none" strike="noStrike" kern="1200" baseline="0" dirty="0" smtClean="0">
                <a:solidFill>
                  <a:schemeClr val="tx1"/>
                </a:solidFill>
                <a:latin typeface="+mn-lt"/>
                <a:ea typeface="+mn-ea"/>
                <a:cs typeface="+mn-cs"/>
              </a:rPr>
              <a:t> dependency injection system. Dependency injection lets us follow a development style in which, instead of creating dependencies, our classes just ask for what they need.</a:t>
            </a:r>
          </a:p>
          <a:p>
            <a:r>
              <a:rPr lang="en-US" sz="1200" b="0" i="0" u="none" strike="noStrike" kern="1200" baseline="0" dirty="0" smtClean="0">
                <a:solidFill>
                  <a:schemeClr val="tx1"/>
                </a:solidFill>
                <a:latin typeface="+mn-lt"/>
                <a:ea typeface="+mn-ea"/>
                <a:cs typeface="+mn-cs"/>
              </a:rPr>
              <a:t>This follows a design pattern called the Law of Demeter, also known as the principle of least knowledge. Since our </a:t>
            </a:r>
            <a:r>
              <a:rPr lang="en-US" sz="1200" b="0" i="0" u="none" strike="noStrike" kern="1200" baseline="0" dirty="0" err="1" smtClean="0">
                <a:solidFill>
                  <a:schemeClr val="tx1"/>
                </a:solidFill>
                <a:latin typeface="+mn-lt"/>
                <a:ea typeface="+mn-ea"/>
                <a:cs typeface="+mn-cs"/>
              </a:rPr>
              <a:t>HelloController’s</a:t>
            </a:r>
            <a:r>
              <a:rPr lang="en-US" sz="1200" b="0" i="0" u="none" strike="noStrike" kern="1200" baseline="0" dirty="0" smtClean="0">
                <a:solidFill>
                  <a:schemeClr val="tx1"/>
                </a:solidFill>
                <a:latin typeface="+mn-lt"/>
                <a:ea typeface="+mn-ea"/>
                <a:cs typeface="+mn-cs"/>
              </a:rPr>
              <a:t> job is to set up the initial state for the greeting model, this pattern would say that it shouldn’t worry about anything else, like how $scope gets created, or where to find it.</a:t>
            </a:r>
          </a:p>
          <a:p>
            <a:r>
              <a:rPr lang="en-US" sz="1200" b="0" i="0" u="none" strike="noStrike" kern="1200" baseline="0" dirty="0" smtClean="0">
                <a:solidFill>
                  <a:schemeClr val="tx1"/>
                </a:solidFill>
                <a:latin typeface="+mn-lt"/>
                <a:ea typeface="+mn-ea"/>
                <a:cs typeface="+mn-cs"/>
              </a:rPr>
              <a:t>This feature isn’t just for objects created by the Angular framework. </a:t>
            </a:r>
          </a:p>
          <a:p>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396A3DF1-7D71-4DDB-AE79-6CC90B02FE59}" type="slidenum">
              <a:rPr lang="en-US" smtClean="0"/>
              <a:pPr>
                <a:defRPr/>
              </a:pPr>
              <a:t>30</a:t>
            </a:fld>
            <a:endParaRPr lang="en-US" dirty="0"/>
          </a:p>
        </p:txBody>
      </p:sp>
    </p:spTree>
    <p:extLst>
      <p:ext uri="{BB962C8B-B14F-4D97-AF65-F5344CB8AC3E}">
        <p14:creationId xmlns:p14="http://schemas.microsoft.com/office/powerpoint/2010/main" val="35543380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u="none" strike="noStrike" kern="1200" baseline="0" dirty="0" smtClean="0">
                <a:solidFill>
                  <a:schemeClr val="tx1"/>
                </a:solidFill>
                <a:latin typeface="+mn-lt"/>
                <a:ea typeface="+mn-ea"/>
                <a:cs typeface="+mn-cs"/>
              </a:rPr>
              <a:t>DI:</a:t>
            </a:r>
          </a:p>
          <a:p>
            <a:r>
              <a:rPr lang="en-US" sz="1200" b="0" i="0" u="none" strike="noStrike" kern="1200" baseline="0" dirty="0" smtClean="0">
                <a:solidFill>
                  <a:schemeClr val="tx1"/>
                </a:solidFill>
                <a:latin typeface="+mn-lt"/>
                <a:ea typeface="+mn-ea"/>
                <a:cs typeface="+mn-cs"/>
              </a:rPr>
              <a:t>The $scope object that does our data binding is passed to us automatically; we didn’t have to create it by calling any function. We just </a:t>
            </a:r>
            <a:r>
              <a:rPr lang="en-US" sz="1200" b="0" i="1" u="none" strike="noStrike" kern="1200" baseline="0" dirty="0" smtClean="0">
                <a:solidFill>
                  <a:schemeClr val="tx1"/>
                </a:solidFill>
                <a:latin typeface="+mn-lt"/>
                <a:ea typeface="+mn-ea"/>
                <a:cs typeface="+mn-cs"/>
              </a:rPr>
              <a:t>asked </a:t>
            </a:r>
            <a:r>
              <a:rPr lang="en-US" sz="1200" b="0" i="0" u="none" strike="noStrike" kern="1200" baseline="0" dirty="0" smtClean="0">
                <a:solidFill>
                  <a:schemeClr val="tx1"/>
                </a:solidFill>
                <a:latin typeface="+mn-lt"/>
                <a:ea typeface="+mn-ea"/>
                <a:cs typeface="+mn-cs"/>
              </a:rPr>
              <a:t>for it by putting it in </a:t>
            </a:r>
            <a:r>
              <a:rPr lang="en-US" sz="1200" b="0" i="0" u="none" strike="noStrike" kern="1200" baseline="0" dirty="0" err="1" smtClean="0">
                <a:solidFill>
                  <a:schemeClr val="tx1"/>
                </a:solidFill>
                <a:latin typeface="+mn-lt"/>
                <a:ea typeface="+mn-ea"/>
                <a:cs typeface="+mn-cs"/>
              </a:rPr>
              <a:t>HelloController’s</a:t>
            </a:r>
            <a:r>
              <a:rPr lang="en-US" sz="1200" b="0" i="0" u="none" strike="noStrike" kern="1200" baseline="0" dirty="0" smtClean="0">
                <a:solidFill>
                  <a:schemeClr val="tx1"/>
                </a:solidFill>
                <a:latin typeface="+mn-lt"/>
                <a:ea typeface="+mn-ea"/>
                <a:cs typeface="+mn-cs"/>
              </a:rPr>
              <a:t> constructor. As we’ll find out in later chapters, $scope isn’t the only thing we can ask for. </a:t>
            </a:r>
          </a:p>
          <a:p>
            <a:r>
              <a:rPr lang="en-US" sz="1200" b="0" i="0" u="none" strike="noStrike" kern="1200" baseline="0" dirty="0" smtClean="0">
                <a:solidFill>
                  <a:schemeClr val="tx1"/>
                </a:solidFill>
                <a:latin typeface="+mn-lt"/>
                <a:ea typeface="+mn-ea"/>
                <a:cs typeface="+mn-cs"/>
              </a:rPr>
              <a:t>If we want to data bind to the location URL in the user’s browser, we can ask for an object that manages this by putting $location in our constructor, like so:</a:t>
            </a:r>
          </a:p>
          <a:p>
            <a:r>
              <a:rPr lang="en-US" sz="1200" b="1" i="0" u="none" strike="noStrike" kern="1200" baseline="0" dirty="0" smtClean="0">
                <a:solidFill>
                  <a:schemeClr val="tx1"/>
                </a:solidFill>
                <a:latin typeface="+mn-lt"/>
                <a:ea typeface="+mn-ea"/>
                <a:cs typeface="+mn-cs"/>
              </a:rPr>
              <a:t>function </a:t>
            </a:r>
            <a:r>
              <a:rPr lang="en-US" sz="1200" b="0" i="0" u="none" strike="noStrike" kern="1200" baseline="0" dirty="0" err="1" smtClean="0">
                <a:solidFill>
                  <a:schemeClr val="tx1"/>
                </a:solidFill>
                <a:latin typeface="+mn-lt"/>
                <a:ea typeface="+mn-ea"/>
                <a:cs typeface="+mn-cs"/>
              </a:rPr>
              <a:t>HelloController</a:t>
            </a:r>
            <a:r>
              <a:rPr lang="en-US" sz="1200" b="0" i="0" u="none" strike="noStrike" kern="1200" baseline="0" dirty="0" smtClean="0">
                <a:solidFill>
                  <a:schemeClr val="tx1"/>
                </a:solidFill>
                <a:latin typeface="+mn-lt"/>
                <a:ea typeface="+mn-ea"/>
                <a:cs typeface="+mn-cs"/>
              </a:rPr>
              <a:t>($scope, $location) {</a:t>
            </a:r>
          </a:p>
          <a:p>
            <a:r>
              <a:rPr lang="en-US" sz="1200" b="0" i="0" u="none" strike="noStrike" kern="1200" baseline="0" dirty="0" smtClean="0">
                <a:solidFill>
                  <a:schemeClr val="tx1"/>
                </a:solidFill>
                <a:latin typeface="+mn-lt"/>
                <a:ea typeface="+mn-ea"/>
                <a:cs typeface="+mn-cs"/>
              </a:rPr>
              <a:t>$</a:t>
            </a:r>
            <a:r>
              <a:rPr lang="en-US" sz="1200" b="0" i="0" u="none" strike="noStrike" kern="1200" baseline="0" dirty="0" err="1" smtClean="0">
                <a:solidFill>
                  <a:schemeClr val="tx1"/>
                </a:solidFill>
                <a:latin typeface="+mn-lt"/>
                <a:ea typeface="+mn-ea"/>
                <a:cs typeface="+mn-cs"/>
              </a:rPr>
              <a:t>scope.greeting</a:t>
            </a:r>
            <a:r>
              <a:rPr lang="en-US" sz="1200" b="0" i="0" u="none" strike="noStrike" kern="1200" baseline="0" dirty="0" smtClean="0">
                <a:solidFill>
                  <a:schemeClr val="tx1"/>
                </a:solidFill>
                <a:latin typeface="+mn-lt"/>
                <a:ea typeface="+mn-ea"/>
                <a:cs typeface="+mn-cs"/>
              </a:rPr>
              <a:t> = { text: 'Hello' };</a:t>
            </a:r>
          </a:p>
          <a:p>
            <a:r>
              <a:rPr lang="en-US" sz="1200" b="0" i="1" u="none" strike="noStrike" kern="1200" baseline="0" dirty="0" smtClean="0">
                <a:solidFill>
                  <a:schemeClr val="tx1"/>
                </a:solidFill>
                <a:latin typeface="+mn-lt"/>
                <a:ea typeface="+mn-ea"/>
                <a:cs typeface="+mn-cs"/>
              </a:rPr>
              <a:t>// use $location for something good here...</a:t>
            </a:r>
          </a:p>
          <a:p>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We get this magical effect through </a:t>
            </a:r>
            <a:r>
              <a:rPr lang="en-US" sz="1200" b="0" i="0" u="none" strike="noStrike" kern="1200" baseline="0" dirty="0" err="1" smtClean="0">
                <a:solidFill>
                  <a:schemeClr val="tx1"/>
                </a:solidFill>
                <a:latin typeface="+mn-lt"/>
                <a:ea typeface="+mn-ea"/>
                <a:cs typeface="+mn-cs"/>
              </a:rPr>
              <a:t>Angular’s</a:t>
            </a:r>
            <a:r>
              <a:rPr lang="en-US" sz="1200" b="0" i="0" u="none" strike="noStrike" kern="1200" baseline="0" dirty="0" smtClean="0">
                <a:solidFill>
                  <a:schemeClr val="tx1"/>
                </a:solidFill>
                <a:latin typeface="+mn-lt"/>
                <a:ea typeface="+mn-ea"/>
                <a:cs typeface="+mn-cs"/>
              </a:rPr>
              <a:t> dependency injection system. Dependency injection lets us follow a development style in which, instead of creating dependencies, our classes just ask for what they need.</a:t>
            </a:r>
          </a:p>
          <a:p>
            <a:r>
              <a:rPr lang="en-US" sz="1200" b="0" i="0" u="none" strike="noStrike" kern="1200" baseline="0" dirty="0" smtClean="0">
                <a:solidFill>
                  <a:schemeClr val="tx1"/>
                </a:solidFill>
                <a:latin typeface="+mn-lt"/>
                <a:ea typeface="+mn-ea"/>
                <a:cs typeface="+mn-cs"/>
              </a:rPr>
              <a:t>This follows a design pattern called the Law of Demeter, also known as the principle of least knowledge. Since our </a:t>
            </a:r>
            <a:r>
              <a:rPr lang="en-US" sz="1200" b="0" i="0" u="none" strike="noStrike" kern="1200" baseline="0" dirty="0" err="1" smtClean="0">
                <a:solidFill>
                  <a:schemeClr val="tx1"/>
                </a:solidFill>
                <a:latin typeface="+mn-lt"/>
                <a:ea typeface="+mn-ea"/>
                <a:cs typeface="+mn-cs"/>
              </a:rPr>
              <a:t>HelloController’s</a:t>
            </a:r>
            <a:r>
              <a:rPr lang="en-US" sz="1200" b="0" i="0" u="none" strike="noStrike" kern="1200" baseline="0" dirty="0" smtClean="0">
                <a:solidFill>
                  <a:schemeClr val="tx1"/>
                </a:solidFill>
                <a:latin typeface="+mn-lt"/>
                <a:ea typeface="+mn-ea"/>
                <a:cs typeface="+mn-cs"/>
              </a:rPr>
              <a:t> job is to set up the initial state for the greeting model, this pattern would say that it shouldn’t worry about anything else, like how $scope gets created, or where to find it.</a:t>
            </a:r>
          </a:p>
          <a:p>
            <a:r>
              <a:rPr lang="en-US" sz="1200" b="0" i="0" u="none" strike="noStrike" kern="1200" baseline="0" dirty="0" smtClean="0">
                <a:solidFill>
                  <a:schemeClr val="tx1"/>
                </a:solidFill>
                <a:latin typeface="+mn-lt"/>
                <a:ea typeface="+mn-ea"/>
                <a:cs typeface="+mn-cs"/>
              </a:rPr>
              <a:t>This feature isn’t just for objects created by the Angular framework. </a:t>
            </a:r>
          </a:p>
          <a:p>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396A3DF1-7D71-4DDB-AE79-6CC90B02FE59}" type="slidenum">
              <a:rPr lang="en-US" smtClean="0"/>
              <a:pPr>
                <a:defRPr/>
              </a:pPr>
              <a:t>31</a:t>
            </a:fld>
            <a:endParaRPr lang="en-US" dirty="0"/>
          </a:p>
        </p:txBody>
      </p:sp>
    </p:spTree>
    <p:extLst>
      <p:ext uri="{BB962C8B-B14F-4D97-AF65-F5344CB8AC3E}">
        <p14:creationId xmlns:p14="http://schemas.microsoft.com/office/powerpoint/2010/main" val="35543380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kern="1200" dirty="0" smtClean="0">
                <a:solidFill>
                  <a:schemeClr val="tx1"/>
                </a:solidFill>
                <a:effectLst/>
                <a:latin typeface="+mn-lt"/>
                <a:ea typeface="+mn-ea"/>
                <a:cs typeface="+mn-cs"/>
              </a:rPr>
              <a:t>Module Loading &amp; Dependencies</a:t>
            </a:r>
          </a:p>
          <a:p>
            <a:r>
              <a:rPr lang="en-US" sz="1200" b="0" i="0" kern="1200" dirty="0" smtClean="0">
                <a:solidFill>
                  <a:schemeClr val="tx1"/>
                </a:solidFill>
                <a:effectLst/>
                <a:latin typeface="+mn-lt"/>
                <a:ea typeface="+mn-ea"/>
                <a:cs typeface="+mn-cs"/>
              </a:rPr>
              <a:t>A module is a collection of configuration and run blocks which get applied to the application during the bootstrap process. In its simplest form the module consist of collection of two kinds of blocks:</a:t>
            </a:r>
          </a:p>
          <a:p>
            <a:r>
              <a:rPr lang="en-US" sz="1200" b="1" i="0" kern="1200" dirty="0" smtClean="0">
                <a:solidFill>
                  <a:schemeClr val="tx1"/>
                </a:solidFill>
                <a:effectLst/>
                <a:latin typeface="+mn-lt"/>
                <a:ea typeface="+mn-ea"/>
                <a:cs typeface="+mn-cs"/>
              </a:rPr>
              <a:t>Configuration blocks</a:t>
            </a:r>
            <a:r>
              <a:rPr lang="en-US" sz="1200" b="0" i="0" kern="1200" dirty="0" smtClean="0">
                <a:solidFill>
                  <a:schemeClr val="tx1"/>
                </a:solidFill>
                <a:effectLst/>
                <a:latin typeface="+mn-lt"/>
                <a:ea typeface="+mn-ea"/>
                <a:cs typeface="+mn-cs"/>
              </a:rPr>
              <a:t> - get executed during the provider registrations and configuration phase. Only providers and constants can be injected into configuration blocks. This is to prevent accidental instantiation of services before they have been fully configured.</a:t>
            </a:r>
          </a:p>
          <a:p>
            <a:r>
              <a:rPr lang="en-US" sz="1200" b="1" i="0" kern="1200" dirty="0" smtClean="0">
                <a:solidFill>
                  <a:schemeClr val="tx1"/>
                </a:solidFill>
                <a:effectLst/>
                <a:latin typeface="+mn-lt"/>
                <a:ea typeface="+mn-ea"/>
                <a:cs typeface="+mn-cs"/>
              </a:rPr>
              <a:t>Run blocks</a:t>
            </a:r>
            <a:r>
              <a:rPr lang="en-US" sz="1200" b="0" i="0" kern="1200" dirty="0" smtClean="0">
                <a:solidFill>
                  <a:schemeClr val="tx1"/>
                </a:solidFill>
                <a:effectLst/>
                <a:latin typeface="+mn-lt"/>
                <a:ea typeface="+mn-ea"/>
                <a:cs typeface="+mn-cs"/>
              </a:rPr>
              <a:t> - get executed after the injector is created and are used to </a:t>
            </a:r>
            <a:r>
              <a:rPr lang="en-US" sz="1200" b="0" i="0" kern="1200" dirty="0" err="1" smtClean="0">
                <a:solidFill>
                  <a:schemeClr val="tx1"/>
                </a:solidFill>
                <a:effectLst/>
                <a:latin typeface="+mn-lt"/>
                <a:ea typeface="+mn-ea"/>
                <a:cs typeface="+mn-cs"/>
              </a:rPr>
              <a:t>kickstart</a:t>
            </a:r>
            <a:r>
              <a:rPr lang="en-US" sz="1200" b="0" i="0" kern="1200" dirty="0" smtClean="0">
                <a:solidFill>
                  <a:schemeClr val="tx1"/>
                </a:solidFill>
                <a:effectLst/>
                <a:latin typeface="+mn-lt"/>
                <a:ea typeface="+mn-ea"/>
                <a:cs typeface="+mn-cs"/>
              </a:rPr>
              <a:t> the application. Only instances and constants can be injected into run blocks. This is to prevent further system configuration during application run time.</a:t>
            </a: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396A3DF1-7D71-4DDB-AE79-6CC90B02FE59}" type="slidenum">
              <a:rPr lang="en-US" smtClean="0"/>
              <a:pPr>
                <a:defRPr/>
              </a:pPr>
              <a:t>32</a:t>
            </a:fld>
            <a:endParaRPr lang="en-US" dirty="0"/>
          </a:p>
        </p:txBody>
      </p:sp>
    </p:spTree>
    <p:extLst>
      <p:ext uri="{BB962C8B-B14F-4D97-AF65-F5344CB8AC3E}">
        <p14:creationId xmlns:p14="http://schemas.microsoft.com/office/powerpoint/2010/main" val="35810171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US" dirty="0"/>
          </a:p>
        </p:txBody>
      </p:sp>
      <p:sp>
        <p:nvSpPr>
          <p:cNvPr id="4" name="Slide Number Placeholder 3"/>
          <p:cNvSpPr>
            <a:spLocks noGrp="1"/>
          </p:cNvSpPr>
          <p:nvPr>
            <p:ph type="sldNum" sz="quarter" idx="10"/>
          </p:nvPr>
        </p:nvSpPr>
        <p:spPr/>
        <p:txBody>
          <a:bodyPr/>
          <a:lstStyle/>
          <a:p>
            <a:pPr>
              <a:defRPr/>
            </a:pPr>
            <a:fld id="{396A3DF1-7D71-4DDB-AE79-6CC90B02FE59}" type="slidenum">
              <a:rPr lang="en-US" smtClean="0"/>
              <a:pPr>
                <a:defRPr/>
              </a:pPr>
              <a:t>33</a:t>
            </a:fld>
            <a:endParaRPr lang="en-US" dirty="0"/>
          </a:p>
        </p:txBody>
      </p:sp>
    </p:spTree>
    <p:extLst>
      <p:ext uri="{BB962C8B-B14F-4D97-AF65-F5344CB8AC3E}">
        <p14:creationId xmlns:p14="http://schemas.microsoft.com/office/powerpoint/2010/main" val="35543380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96A3DF1-7D71-4DDB-AE79-6CC90B02FE59}" type="slidenum">
              <a:rPr lang="en-US" smtClean="0"/>
              <a:pPr>
                <a:defRPr/>
              </a:pPr>
              <a:t>36</a:t>
            </a:fld>
            <a:endParaRPr lang="en-US" dirty="0"/>
          </a:p>
        </p:txBody>
      </p:sp>
    </p:spTree>
    <p:extLst>
      <p:ext uri="{BB962C8B-B14F-4D97-AF65-F5344CB8AC3E}">
        <p14:creationId xmlns:p14="http://schemas.microsoft.com/office/powerpoint/2010/main" val="3668903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A0EA21D7-5D4F-4BF8-8474-54E642487026}" type="slidenum">
              <a:rPr lang="en-US" smtClean="0"/>
              <a:pPr>
                <a:defRPr/>
              </a:pPr>
              <a:t>4</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96A3DF1-7D71-4DDB-AE79-6CC90B02FE59}" type="slidenum">
              <a:rPr lang="en-US" smtClean="0"/>
              <a:pPr>
                <a:defRPr/>
              </a:pPr>
              <a:t>37</a:t>
            </a:fld>
            <a:endParaRPr lang="en-US" dirty="0"/>
          </a:p>
        </p:txBody>
      </p:sp>
    </p:spTree>
    <p:extLst>
      <p:ext uri="{BB962C8B-B14F-4D97-AF65-F5344CB8AC3E}">
        <p14:creationId xmlns:p14="http://schemas.microsoft.com/office/powerpoint/2010/main" val="18056051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fontAlgn="base"/>
            <a:r>
              <a:rPr lang="en-US" sz="1200" b="0" i="0" kern="1200" dirty="0" smtClean="0">
                <a:solidFill>
                  <a:schemeClr val="tx1"/>
                </a:solidFill>
                <a:effectLst/>
                <a:latin typeface="+mn-lt"/>
                <a:ea typeface="+mn-ea"/>
                <a:cs typeface="+mn-cs"/>
              </a:rPr>
              <a:t>We’ve made a tradeoff, however, in making twitter.com into an application using the hash, which is that it now cannot be both an app and a site at the same time. This capability might not sound compelling, but it is. For instance, browsers without JavaScript cannot access content that has been shared using the URL hash, since that is a marker to the JS app, not to a Web page. In a perfect world, we would have been able to use the original URL structure with the hashes for our application, and served both the site and the app simultaneously. This would be the absolute best thing for users of all kinds, and this debate would not be happening.</a:t>
            </a:r>
          </a:p>
          <a:p>
            <a:pPr fontAlgn="base"/>
            <a:r>
              <a:rPr lang="en-US" sz="1200" b="0" i="0" kern="1200" dirty="0" smtClean="0">
                <a:solidFill>
                  <a:schemeClr val="tx1"/>
                </a:solidFill>
                <a:effectLst/>
                <a:latin typeface="+mn-lt"/>
                <a:ea typeface="+mn-ea"/>
                <a:cs typeface="+mn-cs"/>
              </a:rPr>
              <a:t>There is hope on the horizon, in the form of the HTML5 History API. This new browser feature will allow developers to change the entire URL path and query string without incurring a page refresh. By using this, we could drop the hash, and get all the benefits of traditional Web sites with all the benefits of a desktop-class application. Support for this has been in Chrome and Safari for some time (albeit with </a:t>
            </a:r>
            <a:r>
              <a:rPr lang="en-US" sz="1200" b="0" i="0" u="none" strike="noStrike" kern="1200" dirty="0" smtClean="0">
                <a:solidFill>
                  <a:schemeClr val="tx1"/>
                </a:solidFill>
                <a:effectLst/>
                <a:latin typeface="+mn-lt"/>
                <a:ea typeface="+mn-ea"/>
                <a:cs typeface="+mn-cs"/>
                <a:hlinkClick r:id="rId3"/>
              </a:rPr>
              <a:t>a bug we found</a:t>
            </a:r>
            <a:r>
              <a:rPr lang="en-US" sz="1200" b="0" i="0" kern="1200" dirty="0" smtClean="0">
                <a:solidFill>
                  <a:schemeClr val="tx1"/>
                </a:solidFill>
                <a:effectLst/>
                <a:latin typeface="+mn-lt"/>
                <a:ea typeface="+mn-ea"/>
                <a:cs typeface="+mn-cs"/>
              </a:rPr>
              <a:t> (now fixed)), and will arrive in Firefox 4. Internet Explorer currently has no plans to implement this in IE9, which is a shame. Had it not been for the bug we found, we would have shipped #</a:t>
            </a:r>
            <a:r>
              <a:rPr lang="en-US" sz="1200" b="0" i="0" kern="1200" dirty="0" err="1" smtClean="0">
                <a:solidFill>
                  <a:schemeClr val="tx1"/>
                </a:solidFill>
                <a:effectLst/>
                <a:latin typeface="+mn-lt"/>
                <a:ea typeface="+mn-ea"/>
                <a:cs typeface="+mn-cs"/>
              </a:rPr>
              <a:t>newtwitter</a:t>
            </a:r>
            <a:r>
              <a:rPr lang="en-US" sz="1200" b="0" i="0" kern="1200" dirty="0" smtClean="0">
                <a:solidFill>
                  <a:schemeClr val="tx1"/>
                </a:solidFill>
                <a:effectLst/>
                <a:latin typeface="+mn-lt"/>
                <a:ea typeface="+mn-ea"/>
                <a:cs typeface="+mn-cs"/>
              </a:rPr>
              <a:t> with HTML5 History on day one (and in fact, the integration is already built).</a:t>
            </a:r>
          </a:p>
          <a:p>
            <a:endParaRPr lang="en-US" dirty="0" smtClean="0"/>
          </a:p>
          <a:p>
            <a:r>
              <a:rPr lang="en-US" sz="1200" b="0" i="0" kern="1200" dirty="0" err="1" smtClean="0">
                <a:solidFill>
                  <a:schemeClr val="tx1"/>
                </a:solidFill>
                <a:effectLst/>
                <a:latin typeface="+mn-lt"/>
                <a:ea typeface="+mn-ea"/>
                <a:cs typeface="+mn-cs"/>
              </a:rPr>
              <a:t>Hashbangs</a:t>
            </a:r>
            <a:r>
              <a:rPr lang="en-US" sz="1200" b="0" i="0" kern="1200" dirty="0" smtClean="0">
                <a:solidFill>
                  <a:schemeClr val="tx1"/>
                </a:solidFill>
                <a:effectLst/>
                <a:latin typeface="+mn-lt"/>
                <a:ea typeface="+mn-ea"/>
                <a:cs typeface="+mn-cs"/>
              </a:rPr>
              <a:t> reduce two of the most fundamental usability issues with web interfaces: responsiveness and context. The web is made of links, and every link we click causes a full page refresh. We have to wait for that page to refresh (the responsiveness problem) and while we wait, we have a visual gap between the previous page and the next page (the context problem). Interfaces in our native applications don't generally have these problems. They can smoothly and quickly transition between contexts in ways that don't require users to re-orient themselves</a:t>
            </a:r>
          </a:p>
          <a:p>
            <a:endParaRPr lang="en-US" dirty="0" smtClean="0"/>
          </a:p>
          <a:p>
            <a:r>
              <a:rPr lang="en-US" sz="1200" b="0" i="0" kern="1200" dirty="0" smtClean="0">
                <a:solidFill>
                  <a:schemeClr val="tx1"/>
                </a:solidFill>
                <a:effectLst/>
                <a:latin typeface="+mn-lt"/>
                <a:ea typeface="+mn-ea"/>
                <a:cs typeface="+mn-cs"/>
              </a:rPr>
              <a:t>happy HTML5 has already solved it for us. &lt;a </a:t>
            </a:r>
            <a:r>
              <a:rPr lang="en-US" sz="1200" b="0" i="0" kern="1200" dirty="0" err="1" smtClean="0">
                <a:solidFill>
                  <a:schemeClr val="tx1"/>
                </a:solidFill>
                <a:effectLst/>
                <a:latin typeface="+mn-lt"/>
                <a:ea typeface="+mn-ea"/>
                <a:cs typeface="+mn-cs"/>
              </a:rPr>
              <a:t>href</a:t>
            </a:r>
            <a:r>
              <a:rPr lang="en-US" sz="1200" b="0" i="0" kern="1200" dirty="0" smtClean="0">
                <a:solidFill>
                  <a:schemeClr val="tx1"/>
                </a:solidFill>
                <a:effectLst/>
                <a:latin typeface="+mn-lt"/>
                <a:ea typeface="+mn-ea"/>
                <a:cs typeface="+mn-cs"/>
              </a:rPr>
              <a:t>="http://badassjs.com/post/840846392/location-hash-is-dead-long-live-html5-pushstate"&gt;</a:t>
            </a:r>
            <a:r>
              <a:rPr lang="en-US" sz="1200" b="0" i="0" kern="1200" dirty="0" err="1" smtClean="0">
                <a:solidFill>
                  <a:schemeClr val="tx1"/>
                </a:solidFill>
                <a:effectLst/>
                <a:latin typeface="+mn-lt"/>
                <a:ea typeface="+mn-ea"/>
                <a:cs typeface="+mn-cs"/>
              </a:rPr>
              <a:t>window.history.pushState</a:t>
            </a:r>
            <a:r>
              <a:rPr lang="en-US" sz="1200" b="0" i="0" kern="1200" dirty="0" smtClean="0">
                <a:solidFill>
                  <a:schemeClr val="tx1"/>
                </a:solidFill>
                <a:effectLst/>
                <a:latin typeface="+mn-lt"/>
                <a:ea typeface="+mn-ea"/>
                <a:cs typeface="+mn-cs"/>
              </a:rPr>
              <a:t>()&lt;/a&gt; allows sites to change the URL in a browser without a page refresh. Because </a:t>
            </a:r>
            <a:r>
              <a:rPr lang="en-US" sz="1200" b="0" i="0" kern="1200" dirty="0" err="1" smtClean="0">
                <a:solidFill>
                  <a:schemeClr val="tx1"/>
                </a:solidFill>
                <a:effectLst/>
                <a:latin typeface="+mn-lt"/>
                <a:ea typeface="+mn-ea"/>
                <a:cs typeface="+mn-cs"/>
              </a:rPr>
              <a:t>pushState</a:t>
            </a:r>
            <a:r>
              <a:rPr lang="en-US" sz="1200" b="0" i="0" kern="1200" dirty="0" smtClean="0">
                <a:solidFill>
                  <a:schemeClr val="tx1"/>
                </a:solidFill>
                <a:effectLst/>
                <a:latin typeface="+mn-lt"/>
                <a:ea typeface="+mn-ea"/>
                <a:cs typeface="+mn-cs"/>
              </a:rPr>
              <a:t> is using standard URLs, this </a:t>
            </a:r>
            <a:r>
              <a:rPr lang="en-US" sz="1200" b="0" i="0" kern="1200" dirty="0" err="1" smtClean="0">
                <a:solidFill>
                  <a:schemeClr val="tx1"/>
                </a:solidFill>
                <a:effectLst/>
                <a:latin typeface="+mn-lt"/>
                <a:ea typeface="+mn-ea"/>
                <a:cs typeface="+mn-cs"/>
              </a:rPr>
              <a:t>giv</a:t>
            </a:r>
            <a:endParaRPr lang="en-US" dirty="0"/>
          </a:p>
        </p:txBody>
      </p:sp>
      <p:sp>
        <p:nvSpPr>
          <p:cNvPr id="4" name="Slide Number Placeholder 3"/>
          <p:cNvSpPr>
            <a:spLocks noGrp="1"/>
          </p:cNvSpPr>
          <p:nvPr>
            <p:ph type="sldNum" sz="quarter" idx="10"/>
          </p:nvPr>
        </p:nvSpPr>
        <p:spPr/>
        <p:txBody>
          <a:bodyPr/>
          <a:lstStyle/>
          <a:p>
            <a:pPr>
              <a:defRPr/>
            </a:pPr>
            <a:fld id="{396A3DF1-7D71-4DDB-AE79-6CC90B02FE59}" type="slidenum">
              <a:rPr lang="en-US" smtClean="0"/>
              <a:pPr>
                <a:defRPr/>
              </a:pPr>
              <a:t>39</a:t>
            </a:fld>
            <a:endParaRPr lang="en-US" dirty="0"/>
          </a:p>
        </p:txBody>
      </p:sp>
    </p:spTree>
    <p:extLst>
      <p:ext uri="{BB962C8B-B14F-4D97-AF65-F5344CB8AC3E}">
        <p14:creationId xmlns:p14="http://schemas.microsoft.com/office/powerpoint/2010/main" val="31131648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fontAlgn="base"/>
            <a:r>
              <a:rPr lang="en-US" sz="1200" b="0" i="0" kern="1200" dirty="0" smtClean="0">
                <a:solidFill>
                  <a:schemeClr val="tx1"/>
                </a:solidFill>
                <a:effectLst/>
                <a:latin typeface="+mn-lt"/>
                <a:ea typeface="+mn-ea"/>
                <a:cs typeface="+mn-cs"/>
              </a:rPr>
              <a:t>We’ve made a tradeoff, however, in making twitter.com into an application using the hash, which is that it now cannot be both an app and a site at the same time. This capability might not sound compelling, but it is. For instance, browsers without JavaScript cannot access content that has been shared using the URL hash, since that is a marker to the JS app, not to a Web page. In a perfect world, we would have been able to use the original URL structure with the hashes for our application, and served both the site and the app simultaneously. This would be the absolute best thing for users of all kinds, and this debate would not be happening.</a:t>
            </a:r>
          </a:p>
          <a:p>
            <a:pPr fontAlgn="base"/>
            <a:r>
              <a:rPr lang="en-US" sz="1200" b="0" i="0" kern="1200" dirty="0" smtClean="0">
                <a:solidFill>
                  <a:schemeClr val="tx1"/>
                </a:solidFill>
                <a:effectLst/>
                <a:latin typeface="+mn-lt"/>
                <a:ea typeface="+mn-ea"/>
                <a:cs typeface="+mn-cs"/>
              </a:rPr>
              <a:t>There is hope on the horizon, in the form of the HTML5 History API. This new browser feature will allow developers to change the entire URL path and query string without incurring a page refresh. By using this, we could drop the hash, and get all the benefits of traditional Web sites with all the benefits of a desktop-class application. Support for this has been in Chrome and Safari for some time (albeit with </a:t>
            </a:r>
            <a:r>
              <a:rPr lang="en-US" sz="1200" b="0" i="0" u="none" strike="noStrike" kern="1200" dirty="0" smtClean="0">
                <a:solidFill>
                  <a:schemeClr val="tx1"/>
                </a:solidFill>
                <a:effectLst/>
                <a:latin typeface="+mn-lt"/>
                <a:ea typeface="+mn-ea"/>
                <a:cs typeface="+mn-cs"/>
                <a:hlinkClick r:id="rId3"/>
              </a:rPr>
              <a:t>a bug we found</a:t>
            </a:r>
            <a:r>
              <a:rPr lang="en-US" sz="1200" b="0" i="0" kern="1200" dirty="0" smtClean="0">
                <a:solidFill>
                  <a:schemeClr val="tx1"/>
                </a:solidFill>
                <a:effectLst/>
                <a:latin typeface="+mn-lt"/>
                <a:ea typeface="+mn-ea"/>
                <a:cs typeface="+mn-cs"/>
              </a:rPr>
              <a:t> (now fixed)), and will arrive in Firefox 4. Internet Explorer currently has no plans to implement this in IE9, which is a shame. Had it not been for the bug we found, we would have shipped #</a:t>
            </a:r>
            <a:r>
              <a:rPr lang="en-US" sz="1200" b="0" i="0" kern="1200" dirty="0" err="1" smtClean="0">
                <a:solidFill>
                  <a:schemeClr val="tx1"/>
                </a:solidFill>
                <a:effectLst/>
                <a:latin typeface="+mn-lt"/>
                <a:ea typeface="+mn-ea"/>
                <a:cs typeface="+mn-cs"/>
              </a:rPr>
              <a:t>newtwitter</a:t>
            </a:r>
            <a:r>
              <a:rPr lang="en-US" sz="1200" b="0" i="0" kern="1200" dirty="0" smtClean="0">
                <a:solidFill>
                  <a:schemeClr val="tx1"/>
                </a:solidFill>
                <a:effectLst/>
                <a:latin typeface="+mn-lt"/>
                <a:ea typeface="+mn-ea"/>
                <a:cs typeface="+mn-cs"/>
              </a:rPr>
              <a:t> with HTML5 History on day one (and in fact, the integration is already built).</a:t>
            </a:r>
          </a:p>
          <a:p>
            <a:endParaRPr lang="en-US" dirty="0" smtClean="0"/>
          </a:p>
          <a:p>
            <a:r>
              <a:rPr lang="en-US" sz="1200" b="0" i="0" kern="1200" dirty="0" err="1" smtClean="0">
                <a:solidFill>
                  <a:schemeClr val="tx1"/>
                </a:solidFill>
                <a:effectLst/>
                <a:latin typeface="+mn-lt"/>
                <a:ea typeface="+mn-ea"/>
                <a:cs typeface="+mn-cs"/>
              </a:rPr>
              <a:t>Hashbangs</a:t>
            </a:r>
            <a:r>
              <a:rPr lang="en-US" sz="1200" b="0" i="0" kern="1200" dirty="0" smtClean="0">
                <a:solidFill>
                  <a:schemeClr val="tx1"/>
                </a:solidFill>
                <a:effectLst/>
                <a:latin typeface="+mn-lt"/>
                <a:ea typeface="+mn-ea"/>
                <a:cs typeface="+mn-cs"/>
              </a:rPr>
              <a:t> reduce two of the most fundamental usability issues with web interfaces: responsiveness and context. The web is made of links, and every link we click causes a full page refresh. We have to wait for that page to refresh (the responsiveness problem) and while we wait, we have a visual gap between the previous page and the next page (the context problem). Interfaces in our native applications don't generally have these problems. They can smoothly and quickly transition between contexts in ways that don't require users to re-orient themselves</a:t>
            </a:r>
          </a:p>
          <a:p>
            <a:endParaRPr lang="en-US" dirty="0" smtClean="0"/>
          </a:p>
          <a:p>
            <a:r>
              <a:rPr lang="en-US" sz="1200" b="0" i="0" kern="1200" dirty="0" smtClean="0">
                <a:solidFill>
                  <a:schemeClr val="tx1"/>
                </a:solidFill>
                <a:effectLst/>
                <a:latin typeface="+mn-lt"/>
                <a:ea typeface="+mn-ea"/>
                <a:cs typeface="+mn-cs"/>
              </a:rPr>
              <a:t>happy HTML5 has already solved it for us. &lt;a </a:t>
            </a:r>
            <a:r>
              <a:rPr lang="en-US" sz="1200" b="0" i="0" kern="1200" dirty="0" err="1" smtClean="0">
                <a:solidFill>
                  <a:schemeClr val="tx1"/>
                </a:solidFill>
                <a:effectLst/>
                <a:latin typeface="+mn-lt"/>
                <a:ea typeface="+mn-ea"/>
                <a:cs typeface="+mn-cs"/>
              </a:rPr>
              <a:t>href</a:t>
            </a:r>
            <a:r>
              <a:rPr lang="en-US" sz="1200" b="0" i="0" kern="1200" dirty="0" smtClean="0">
                <a:solidFill>
                  <a:schemeClr val="tx1"/>
                </a:solidFill>
                <a:effectLst/>
                <a:latin typeface="+mn-lt"/>
                <a:ea typeface="+mn-ea"/>
                <a:cs typeface="+mn-cs"/>
              </a:rPr>
              <a:t>="http://badassjs.com/post/840846392/location-hash-is-dead-long-live-html5-pushstate"&gt;</a:t>
            </a:r>
            <a:r>
              <a:rPr lang="en-US" sz="1200" b="0" i="0" kern="1200" dirty="0" err="1" smtClean="0">
                <a:solidFill>
                  <a:schemeClr val="tx1"/>
                </a:solidFill>
                <a:effectLst/>
                <a:latin typeface="+mn-lt"/>
                <a:ea typeface="+mn-ea"/>
                <a:cs typeface="+mn-cs"/>
              </a:rPr>
              <a:t>window.history.pushState</a:t>
            </a:r>
            <a:r>
              <a:rPr lang="en-US" sz="1200" b="0" i="0" kern="1200" dirty="0" smtClean="0">
                <a:solidFill>
                  <a:schemeClr val="tx1"/>
                </a:solidFill>
                <a:effectLst/>
                <a:latin typeface="+mn-lt"/>
                <a:ea typeface="+mn-ea"/>
                <a:cs typeface="+mn-cs"/>
              </a:rPr>
              <a:t>()&lt;/a&gt; allows sites to change the URL in a browser without a page refresh. Because </a:t>
            </a:r>
            <a:r>
              <a:rPr lang="en-US" sz="1200" b="0" i="0" kern="1200" dirty="0" err="1" smtClean="0">
                <a:solidFill>
                  <a:schemeClr val="tx1"/>
                </a:solidFill>
                <a:effectLst/>
                <a:latin typeface="+mn-lt"/>
                <a:ea typeface="+mn-ea"/>
                <a:cs typeface="+mn-cs"/>
              </a:rPr>
              <a:t>pushState</a:t>
            </a:r>
            <a:r>
              <a:rPr lang="en-US" sz="1200" b="0" i="0" kern="1200" dirty="0" smtClean="0">
                <a:solidFill>
                  <a:schemeClr val="tx1"/>
                </a:solidFill>
                <a:effectLst/>
                <a:latin typeface="+mn-lt"/>
                <a:ea typeface="+mn-ea"/>
                <a:cs typeface="+mn-cs"/>
              </a:rPr>
              <a:t> is using standard URLs, this </a:t>
            </a:r>
            <a:r>
              <a:rPr lang="en-US" sz="1200" b="0" i="0" kern="1200" dirty="0" err="1" smtClean="0">
                <a:solidFill>
                  <a:schemeClr val="tx1"/>
                </a:solidFill>
                <a:effectLst/>
                <a:latin typeface="+mn-lt"/>
                <a:ea typeface="+mn-ea"/>
                <a:cs typeface="+mn-cs"/>
              </a:rPr>
              <a:t>giv</a:t>
            </a:r>
            <a:endParaRPr lang="en-US" dirty="0"/>
          </a:p>
        </p:txBody>
      </p:sp>
      <p:sp>
        <p:nvSpPr>
          <p:cNvPr id="4" name="Slide Number Placeholder 3"/>
          <p:cNvSpPr>
            <a:spLocks noGrp="1"/>
          </p:cNvSpPr>
          <p:nvPr>
            <p:ph type="sldNum" sz="quarter" idx="10"/>
          </p:nvPr>
        </p:nvSpPr>
        <p:spPr/>
        <p:txBody>
          <a:bodyPr/>
          <a:lstStyle/>
          <a:p>
            <a:pPr>
              <a:defRPr/>
            </a:pPr>
            <a:fld id="{396A3DF1-7D71-4DDB-AE79-6CC90B02FE59}" type="slidenum">
              <a:rPr lang="en-US" smtClean="0"/>
              <a:pPr>
                <a:defRPr/>
              </a:pPr>
              <a:t>40</a:t>
            </a:fld>
            <a:endParaRPr lang="en-US" dirty="0"/>
          </a:p>
        </p:txBody>
      </p:sp>
    </p:spTree>
    <p:extLst>
      <p:ext uri="{BB962C8B-B14F-4D97-AF65-F5344CB8AC3E}">
        <p14:creationId xmlns:p14="http://schemas.microsoft.com/office/powerpoint/2010/main" val="31131648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fontAlgn="base"/>
            <a:r>
              <a:rPr lang="en-US" sz="1200" b="0" i="0" kern="1200" dirty="0" smtClean="0">
                <a:solidFill>
                  <a:schemeClr val="tx1"/>
                </a:solidFill>
                <a:effectLst/>
                <a:latin typeface="+mn-lt"/>
                <a:ea typeface="+mn-ea"/>
                <a:cs typeface="+mn-cs"/>
              </a:rPr>
              <a:t>We’ve made a tradeoff, however, in making twitter.com into an application using the hash, which is that it now cannot be both an app and a site at the same time. This capability might not sound compelling, but it is. For instance, browsers without JavaScript cannot access content that has been shared using the URL hash, since that is a marker to the JS app, not to a Web page. In a perfect world, we would have been able to use the original URL structure with the hashes for our application, and served both the site and the app simultaneously. This would be the absolute best thing for users of all kinds, and this debate would not be happening.</a:t>
            </a:r>
          </a:p>
          <a:p>
            <a:pPr fontAlgn="base"/>
            <a:r>
              <a:rPr lang="en-US" sz="1200" b="0" i="0" kern="1200" dirty="0" smtClean="0">
                <a:solidFill>
                  <a:schemeClr val="tx1"/>
                </a:solidFill>
                <a:effectLst/>
                <a:latin typeface="+mn-lt"/>
                <a:ea typeface="+mn-ea"/>
                <a:cs typeface="+mn-cs"/>
              </a:rPr>
              <a:t>There is hope on the horizon, in the form of the HTML5 History API. This new browser feature will allow developers to change the entire URL path and query string without incurring a page refresh. By using this, we could drop the hash, and get all the benefits of traditional Web sites with all the benefits of a desktop-class application. Support for this has been in Chrome and Safari for some time (albeit with </a:t>
            </a:r>
            <a:r>
              <a:rPr lang="en-US" sz="1200" b="0" i="0" u="none" strike="noStrike" kern="1200" dirty="0" smtClean="0">
                <a:solidFill>
                  <a:schemeClr val="tx1"/>
                </a:solidFill>
                <a:effectLst/>
                <a:latin typeface="+mn-lt"/>
                <a:ea typeface="+mn-ea"/>
                <a:cs typeface="+mn-cs"/>
                <a:hlinkClick r:id="rId3"/>
              </a:rPr>
              <a:t>a bug we found</a:t>
            </a:r>
            <a:r>
              <a:rPr lang="en-US" sz="1200" b="0" i="0" kern="1200" dirty="0" smtClean="0">
                <a:solidFill>
                  <a:schemeClr val="tx1"/>
                </a:solidFill>
                <a:effectLst/>
                <a:latin typeface="+mn-lt"/>
                <a:ea typeface="+mn-ea"/>
                <a:cs typeface="+mn-cs"/>
              </a:rPr>
              <a:t> (now fixed)), and will arrive in Firefox 4. Internet Explorer currently has no plans to implement this in IE9, which is a shame. Had it not been for the bug we found, we would have shipped #</a:t>
            </a:r>
            <a:r>
              <a:rPr lang="en-US" sz="1200" b="0" i="0" kern="1200" dirty="0" err="1" smtClean="0">
                <a:solidFill>
                  <a:schemeClr val="tx1"/>
                </a:solidFill>
                <a:effectLst/>
                <a:latin typeface="+mn-lt"/>
                <a:ea typeface="+mn-ea"/>
                <a:cs typeface="+mn-cs"/>
              </a:rPr>
              <a:t>newtwitter</a:t>
            </a:r>
            <a:r>
              <a:rPr lang="en-US" sz="1200" b="0" i="0" kern="1200" dirty="0" smtClean="0">
                <a:solidFill>
                  <a:schemeClr val="tx1"/>
                </a:solidFill>
                <a:effectLst/>
                <a:latin typeface="+mn-lt"/>
                <a:ea typeface="+mn-ea"/>
                <a:cs typeface="+mn-cs"/>
              </a:rPr>
              <a:t> with HTML5 History on day one (and in fact, the integration is already built).</a:t>
            </a:r>
          </a:p>
          <a:p>
            <a:endParaRPr lang="en-US" dirty="0" smtClean="0"/>
          </a:p>
          <a:p>
            <a:r>
              <a:rPr lang="en-US" sz="1200" b="0" i="0" kern="1200" dirty="0" err="1" smtClean="0">
                <a:solidFill>
                  <a:schemeClr val="tx1"/>
                </a:solidFill>
                <a:effectLst/>
                <a:latin typeface="+mn-lt"/>
                <a:ea typeface="+mn-ea"/>
                <a:cs typeface="+mn-cs"/>
              </a:rPr>
              <a:t>Hashbangs</a:t>
            </a:r>
            <a:r>
              <a:rPr lang="en-US" sz="1200" b="0" i="0" kern="1200" dirty="0" smtClean="0">
                <a:solidFill>
                  <a:schemeClr val="tx1"/>
                </a:solidFill>
                <a:effectLst/>
                <a:latin typeface="+mn-lt"/>
                <a:ea typeface="+mn-ea"/>
                <a:cs typeface="+mn-cs"/>
              </a:rPr>
              <a:t> reduce two of the most fundamental usability issues with web interfaces: responsiveness and context. The web is made of links, and every link we click causes a full page refresh. We have to wait for that page to refresh (the responsiveness problem) and while we wait, we have a visual gap between the previous page and the next page (the context problem). Interfaces in our native applications don't generally have these problems. They can smoothly and quickly transition between contexts in ways that don't require users to re-orient themselves</a:t>
            </a:r>
          </a:p>
          <a:p>
            <a:endParaRPr lang="en-US" dirty="0" smtClean="0"/>
          </a:p>
          <a:p>
            <a:r>
              <a:rPr lang="en-US" sz="1200" b="0" i="0" kern="1200" dirty="0" smtClean="0">
                <a:solidFill>
                  <a:schemeClr val="tx1"/>
                </a:solidFill>
                <a:effectLst/>
                <a:latin typeface="+mn-lt"/>
                <a:ea typeface="+mn-ea"/>
                <a:cs typeface="+mn-cs"/>
              </a:rPr>
              <a:t>happy HTML5 has already solved it for us. &lt;a </a:t>
            </a:r>
            <a:r>
              <a:rPr lang="en-US" sz="1200" b="0" i="0" kern="1200" dirty="0" err="1" smtClean="0">
                <a:solidFill>
                  <a:schemeClr val="tx1"/>
                </a:solidFill>
                <a:effectLst/>
                <a:latin typeface="+mn-lt"/>
                <a:ea typeface="+mn-ea"/>
                <a:cs typeface="+mn-cs"/>
              </a:rPr>
              <a:t>href</a:t>
            </a:r>
            <a:r>
              <a:rPr lang="en-US" sz="1200" b="0" i="0" kern="1200" dirty="0" smtClean="0">
                <a:solidFill>
                  <a:schemeClr val="tx1"/>
                </a:solidFill>
                <a:effectLst/>
                <a:latin typeface="+mn-lt"/>
                <a:ea typeface="+mn-ea"/>
                <a:cs typeface="+mn-cs"/>
              </a:rPr>
              <a:t>="http://badassjs.com/post/840846392/location-hash-is-dead-long-live-html5-pushstate"&gt;</a:t>
            </a:r>
            <a:r>
              <a:rPr lang="en-US" sz="1200" b="0" i="0" kern="1200" dirty="0" err="1" smtClean="0">
                <a:solidFill>
                  <a:schemeClr val="tx1"/>
                </a:solidFill>
                <a:effectLst/>
                <a:latin typeface="+mn-lt"/>
                <a:ea typeface="+mn-ea"/>
                <a:cs typeface="+mn-cs"/>
              </a:rPr>
              <a:t>window.history.pushState</a:t>
            </a:r>
            <a:r>
              <a:rPr lang="en-US" sz="1200" b="0" i="0" kern="1200" dirty="0" smtClean="0">
                <a:solidFill>
                  <a:schemeClr val="tx1"/>
                </a:solidFill>
                <a:effectLst/>
                <a:latin typeface="+mn-lt"/>
                <a:ea typeface="+mn-ea"/>
                <a:cs typeface="+mn-cs"/>
              </a:rPr>
              <a:t>()&lt;/a&gt; allows sites to change the URL in a browser without a page refresh. Because </a:t>
            </a:r>
            <a:r>
              <a:rPr lang="en-US" sz="1200" b="0" i="0" kern="1200" dirty="0" err="1" smtClean="0">
                <a:solidFill>
                  <a:schemeClr val="tx1"/>
                </a:solidFill>
                <a:effectLst/>
                <a:latin typeface="+mn-lt"/>
                <a:ea typeface="+mn-ea"/>
                <a:cs typeface="+mn-cs"/>
              </a:rPr>
              <a:t>pushState</a:t>
            </a:r>
            <a:r>
              <a:rPr lang="en-US" sz="1200" b="0" i="0" kern="1200" dirty="0" smtClean="0">
                <a:solidFill>
                  <a:schemeClr val="tx1"/>
                </a:solidFill>
                <a:effectLst/>
                <a:latin typeface="+mn-lt"/>
                <a:ea typeface="+mn-ea"/>
                <a:cs typeface="+mn-cs"/>
              </a:rPr>
              <a:t> is using standard URLs, this </a:t>
            </a:r>
            <a:r>
              <a:rPr lang="en-US" sz="1200" b="0" i="0" kern="1200" dirty="0" err="1" smtClean="0">
                <a:solidFill>
                  <a:schemeClr val="tx1"/>
                </a:solidFill>
                <a:effectLst/>
                <a:latin typeface="+mn-lt"/>
                <a:ea typeface="+mn-ea"/>
                <a:cs typeface="+mn-cs"/>
              </a:rPr>
              <a:t>giv</a:t>
            </a:r>
            <a:endParaRPr lang="en-US" dirty="0"/>
          </a:p>
        </p:txBody>
      </p:sp>
      <p:sp>
        <p:nvSpPr>
          <p:cNvPr id="4" name="Slide Number Placeholder 3"/>
          <p:cNvSpPr>
            <a:spLocks noGrp="1"/>
          </p:cNvSpPr>
          <p:nvPr>
            <p:ph type="sldNum" sz="quarter" idx="10"/>
          </p:nvPr>
        </p:nvSpPr>
        <p:spPr/>
        <p:txBody>
          <a:bodyPr/>
          <a:lstStyle/>
          <a:p>
            <a:pPr>
              <a:defRPr/>
            </a:pPr>
            <a:fld id="{396A3DF1-7D71-4DDB-AE79-6CC90B02FE59}" type="slidenum">
              <a:rPr lang="en-US" smtClean="0"/>
              <a:pPr>
                <a:defRPr/>
              </a:pPr>
              <a:t>41</a:t>
            </a:fld>
            <a:endParaRPr lang="en-US" dirty="0"/>
          </a:p>
        </p:txBody>
      </p:sp>
    </p:spTree>
    <p:extLst>
      <p:ext uri="{BB962C8B-B14F-4D97-AF65-F5344CB8AC3E}">
        <p14:creationId xmlns:p14="http://schemas.microsoft.com/office/powerpoint/2010/main" val="31131648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 </a:t>
            </a:r>
            <a:r>
              <a:rPr lang="en-US" dirty="0" err="1" smtClean="0"/>
              <a:t>q.defer</a:t>
            </a:r>
            <a:r>
              <a:rPr lang="en-US" dirty="0" smtClean="0"/>
              <a:t>() method which returns a deferred object. Conceptually it represents a task that will be completed (or will fail in the future). The deferred object has two roles: It holds a promise object (in the promise property). Promises are placeholders for the future results (success or failure) of a deferred task. It exposes methods to trigger future task completion (resolve) or failure (reject). There are always two players in the Promise API: one that controls future task execution (can invoke methods on the deferred object) and another one that depends on the results of the future task execution (holds onto promised results). Note The deferred object represents a task that will complete or fail in the future. A promise object is a placeholder for the future results of this task completion.</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In the synchronous world chaining function calls (invoking a function with a result of another function) and handling exceptions (with try/ catch) is straightforward. In the asynchronous world, we can't simply chain function calls; we need to rely on callbacks. Callbacks are fine when dealing with just one asynchronous event, but things start to get complicated as soon as we need to coordinate multiple asynchronous events. Exceptional situation handling is particularly tough in this case. To make asynchronous programming easier the Promise API was recently adopted by several popular JavaScript libraries. The concepts behind the Promise API are not new, and were proposed in the late seventies, but only recently those concepts made it into the mainstream JavaScript programming.</a:t>
            </a:r>
          </a:p>
          <a:p>
            <a:endParaRPr lang="en-US" dirty="0"/>
          </a:p>
        </p:txBody>
      </p:sp>
      <p:sp>
        <p:nvSpPr>
          <p:cNvPr id="4" name="Slide Number Placeholder 3"/>
          <p:cNvSpPr>
            <a:spLocks noGrp="1"/>
          </p:cNvSpPr>
          <p:nvPr>
            <p:ph type="sldNum" sz="quarter" idx="10"/>
          </p:nvPr>
        </p:nvSpPr>
        <p:spPr/>
        <p:txBody>
          <a:bodyPr/>
          <a:lstStyle/>
          <a:p>
            <a:pPr>
              <a:defRPr/>
            </a:pPr>
            <a:fld id="{396A3DF1-7D71-4DDB-AE79-6CC90B02FE59}" type="slidenum">
              <a:rPr lang="en-US" smtClean="0"/>
              <a:pPr>
                <a:defRPr/>
              </a:pPr>
              <a:t>49</a:t>
            </a:fld>
            <a:endParaRPr lang="en-US" dirty="0"/>
          </a:p>
        </p:txBody>
      </p:sp>
    </p:spTree>
    <p:extLst>
      <p:ext uri="{BB962C8B-B14F-4D97-AF65-F5344CB8AC3E}">
        <p14:creationId xmlns:p14="http://schemas.microsoft.com/office/powerpoint/2010/main" val="32828314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0" i="0" u="none" strike="noStrike" kern="1200" baseline="0" dirty="0" smtClean="0">
                <a:solidFill>
                  <a:schemeClr val="tx1"/>
                </a:solidFill>
                <a:latin typeface="+mn-lt"/>
                <a:ea typeface="+mn-ea"/>
                <a:cs typeface="+mn-cs"/>
              </a:rPr>
              <a:t>Data-binding:</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DI:</a:t>
            </a:r>
          </a:p>
          <a:p>
            <a:r>
              <a:rPr lang="en-US" sz="1200" b="0" i="0" u="none" strike="noStrike" kern="1200" baseline="0" dirty="0" smtClean="0">
                <a:solidFill>
                  <a:schemeClr val="tx1"/>
                </a:solidFill>
                <a:latin typeface="+mn-lt"/>
                <a:ea typeface="+mn-ea"/>
                <a:cs typeface="+mn-cs"/>
              </a:rPr>
              <a:t>The $scope object that does our data binding is passed to us automatically; we didn’t have to create it by calling any function. We just </a:t>
            </a:r>
            <a:r>
              <a:rPr lang="en-US" sz="1200" b="0" i="1" u="none" strike="noStrike" kern="1200" baseline="0" dirty="0" smtClean="0">
                <a:solidFill>
                  <a:schemeClr val="tx1"/>
                </a:solidFill>
                <a:latin typeface="+mn-lt"/>
                <a:ea typeface="+mn-ea"/>
                <a:cs typeface="+mn-cs"/>
              </a:rPr>
              <a:t>asked </a:t>
            </a:r>
            <a:r>
              <a:rPr lang="en-US" sz="1200" b="0" i="0" u="none" strike="noStrike" kern="1200" baseline="0" dirty="0" smtClean="0">
                <a:solidFill>
                  <a:schemeClr val="tx1"/>
                </a:solidFill>
                <a:latin typeface="+mn-lt"/>
                <a:ea typeface="+mn-ea"/>
                <a:cs typeface="+mn-cs"/>
              </a:rPr>
              <a:t>for it by putting it in </a:t>
            </a:r>
            <a:r>
              <a:rPr lang="en-US" sz="1200" b="0" i="0" u="none" strike="noStrike" kern="1200" baseline="0" dirty="0" err="1" smtClean="0">
                <a:solidFill>
                  <a:schemeClr val="tx1"/>
                </a:solidFill>
                <a:latin typeface="+mn-lt"/>
                <a:ea typeface="+mn-ea"/>
                <a:cs typeface="+mn-cs"/>
              </a:rPr>
              <a:t>HelloController’s</a:t>
            </a:r>
            <a:r>
              <a:rPr lang="en-US" sz="1200" b="0" i="0" u="none" strike="noStrike" kern="1200" baseline="0" dirty="0" smtClean="0">
                <a:solidFill>
                  <a:schemeClr val="tx1"/>
                </a:solidFill>
                <a:latin typeface="+mn-lt"/>
                <a:ea typeface="+mn-ea"/>
                <a:cs typeface="+mn-cs"/>
              </a:rPr>
              <a:t> constructor. As we’ll find out in later chapters, $scope isn’t the only thing we can ask for. </a:t>
            </a:r>
          </a:p>
          <a:p>
            <a:r>
              <a:rPr lang="en-US" sz="1200" b="0" i="0" u="none" strike="noStrike" kern="1200" baseline="0" dirty="0" smtClean="0">
                <a:solidFill>
                  <a:schemeClr val="tx1"/>
                </a:solidFill>
                <a:latin typeface="+mn-lt"/>
                <a:ea typeface="+mn-ea"/>
                <a:cs typeface="+mn-cs"/>
              </a:rPr>
              <a:t>If we want to data bind to the location URL in the user’s browser, we can ask for an object that manages this by putting $location in our constructor, like so:</a:t>
            </a:r>
          </a:p>
          <a:p>
            <a:r>
              <a:rPr lang="en-US" sz="1200" b="1" i="0" u="none" strike="noStrike" kern="1200" baseline="0" dirty="0" smtClean="0">
                <a:solidFill>
                  <a:schemeClr val="tx1"/>
                </a:solidFill>
                <a:latin typeface="+mn-lt"/>
                <a:ea typeface="+mn-ea"/>
                <a:cs typeface="+mn-cs"/>
              </a:rPr>
              <a:t>function </a:t>
            </a:r>
            <a:r>
              <a:rPr lang="en-US" sz="1200" b="0" i="0" u="none" strike="noStrike" kern="1200" baseline="0" dirty="0" err="1" smtClean="0">
                <a:solidFill>
                  <a:schemeClr val="tx1"/>
                </a:solidFill>
                <a:latin typeface="+mn-lt"/>
                <a:ea typeface="+mn-ea"/>
                <a:cs typeface="+mn-cs"/>
              </a:rPr>
              <a:t>HelloController</a:t>
            </a:r>
            <a:r>
              <a:rPr lang="en-US" sz="1200" b="0" i="0" u="none" strike="noStrike" kern="1200" baseline="0" dirty="0" smtClean="0">
                <a:solidFill>
                  <a:schemeClr val="tx1"/>
                </a:solidFill>
                <a:latin typeface="+mn-lt"/>
                <a:ea typeface="+mn-ea"/>
                <a:cs typeface="+mn-cs"/>
              </a:rPr>
              <a:t>($scope, $location) {</a:t>
            </a:r>
          </a:p>
          <a:p>
            <a:r>
              <a:rPr lang="en-US" sz="1200" b="0" i="0" u="none" strike="noStrike" kern="1200" baseline="0" dirty="0" smtClean="0">
                <a:solidFill>
                  <a:schemeClr val="tx1"/>
                </a:solidFill>
                <a:latin typeface="+mn-lt"/>
                <a:ea typeface="+mn-ea"/>
                <a:cs typeface="+mn-cs"/>
              </a:rPr>
              <a:t>$</a:t>
            </a:r>
            <a:r>
              <a:rPr lang="en-US" sz="1200" b="0" i="0" u="none" strike="noStrike" kern="1200" baseline="0" dirty="0" err="1" smtClean="0">
                <a:solidFill>
                  <a:schemeClr val="tx1"/>
                </a:solidFill>
                <a:latin typeface="+mn-lt"/>
                <a:ea typeface="+mn-ea"/>
                <a:cs typeface="+mn-cs"/>
              </a:rPr>
              <a:t>scope.greeting</a:t>
            </a:r>
            <a:r>
              <a:rPr lang="en-US" sz="1200" b="0" i="0" u="none" strike="noStrike" kern="1200" baseline="0" dirty="0" smtClean="0">
                <a:solidFill>
                  <a:schemeClr val="tx1"/>
                </a:solidFill>
                <a:latin typeface="+mn-lt"/>
                <a:ea typeface="+mn-ea"/>
                <a:cs typeface="+mn-cs"/>
              </a:rPr>
              <a:t> = { text: 'Hello' };</a:t>
            </a:r>
          </a:p>
          <a:p>
            <a:r>
              <a:rPr lang="en-US" sz="1200" b="0" i="1" u="none" strike="noStrike" kern="1200" baseline="0" dirty="0" smtClean="0">
                <a:solidFill>
                  <a:schemeClr val="tx1"/>
                </a:solidFill>
                <a:latin typeface="+mn-lt"/>
                <a:ea typeface="+mn-ea"/>
                <a:cs typeface="+mn-cs"/>
              </a:rPr>
              <a:t>// use $location for something good here...</a:t>
            </a:r>
          </a:p>
          <a:p>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We get this magical effect through </a:t>
            </a:r>
            <a:r>
              <a:rPr lang="en-US" sz="1200" b="0" i="0" u="none" strike="noStrike" kern="1200" baseline="0" dirty="0" err="1" smtClean="0">
                <a:solidFill>
                  <a:schemeClr val="tx1"/>
                </a:solidFill>
                <a:latin typeface="+mn-lt"/>
                <a:ea typeface="+mn-ea"/>
                <a:cs typeface="+mn-cs"/>
              </a:rPr>
              <a:t>Angular’s</a:t>
            </a:r>
            <a:r>
              <a:rPr lang="en-US" sz="1200" b="0" i="0" u="none" strike="noStrike" kern="1200" baseline="0" dirty="0" smtClean="0">
                <a:solidFill>
                  <a:schemeClr val="tx1"/>
                </a:solidFill>
                <a:latin typeface="+mn-lt"/>
                <a:ea typeface="+mn-ea"/>
                <a:cs typeface="+mn-cs"/>
              </a:rPr>
              <a:t> dependency injection system. Dependency injection lets us follow a development style in which, instead of creating dependencies, our classes just ask for what they need.</a:t>
            </a:r>
          </a:p>
          <a:p>
            <a:r>
              <a:rPr lang="en-US" sz="1200" b="0" i="0" u="none" strike="noStrike" kern="1200" baseline="0" dirty="0" smtClean="0">
                <a:solidFill>
                  <a:schemeClr val="tx1"/>
                </a:solidFill>
                <a:latin typeface="+mn-lt"/>
                <a:ea typeface="+mn-ea"/>
                <a:cs typeface="+mn-cs"/>
              </a:rPr>
              <a:t>This follows a design pattern called the Law of Demeter, also known as the principle of least knowledge. Since our </a:t>
            </a:r>
            <a:r>
              <a:rPr lang="en-US" sz="1200" b="0" i="0" u="none" strike="noStrike" kern="1200" baseline="0" dirty="0" err="1" smtClean="0">
                <a:solidFill>
                  <a:schemeClr val="tx1"/>
                </a:solidFill>
                <a:latin typeface="+mn-lt"/>
                <a:ea typeface="+mn-ea"/>
                <a:cs typeface="+mn-cs"/>
              </a:rPr>
              <a:t>HelloController’s</a:t>
            </a:r>
            <a:r>
              <a:rPr lang="en-US" sz="1200" b="0" i="0" u="none" strike="noStrike" kern="1200" baseline="0" dirty="0" smtClean="0">
                <a:solidFill>
                  <a:schemeClr val="tx1"/>
                </a:solidFill>
                <a:latin typeface="+mn-lt"/>
                <a:ea typeface="+mn-ea"/>
                <a:cs typeface="+mn-cs"/>
              </a:rPr>
              <a:t> job is to set up the initial state for the greeting model, this pattern would say that it shouldn’t worry about anything else, like how $scope gets created, or where to find it.</a:t>
            </a:r>
          </a:p>
          <a:p>
            <a:r>
              <a:rPr lang="en-US" sz="1200" b="0" i="0" u="none" strike="noStrike" kern="1200" baseline="0" dirty="0" smtClean="0">
                <a:solidFill>
                  <a:schemeClr val="tx1"/>
                </a:solidFill>
                <a:latin typeface="+mn-lt"/>
                <a:ea typeface="+mn-ea"/>
                <a:cs typeface="+mn-cs"/>
              </a:rPr>
              <a:t>This feature isn’t just for objects created by the Angular framework. </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Directives</a:t>
            </a:r>
          </a:p>
          <a:p>
            <a:r>
              <a:rPr lang="en-US" sz="1200" b="0" i="0" u="none" strike="noStrike" kern="1200" baseline="0" dirty="0" smtClean="0">
                <a:solidFill>
                  <a:schemeClr val="tx1"/>
                </a:solidFill>
                <a:latin typeface="+mn-lt"/>
                <a:ea typeface="+mn-ea"/>
                <a:cs typeface="+mn-cs"/>
              </a:rPr>
              <a:t>One of the best parts of Angular is that you can write your templates as HTML. You can do this because at the core of the framework we’ve included a powerful DOM transformation engine that lets you extend HTML’s syntax.</a:t>
            </a:r>
          </a:p>
          <a:p>
            <a:r>
              <a:rPr lang="en-US" sz="1200" b="0" i="0" u="none" strike="noStrike" kern="1200" baseline="0" dirty="0" smtClean="0">
                <a:solidFill>
                  <a:schemeClr val="tx1"/>
                </a:solidFill>
                <a:latin typeface="+mn-lt"/>
                <a:ea typeface="+mn-ea"/>
                <a:cs typeface="+mn-cs"/>
              </a:rPr>
              <a:t>We’ve already seen several new attributes in our templates that aren’t part of the HTML specification. Examples include the double-curly notation for data binding, </a:t>
            </a:r>
            <a:r>
              <a:rPr lang="en-US" sz="1200" b="0" i="0" u="none" strike="noStrike" kern="1200" baseline="0" dirty="0" err="1" smtClean="0">
                <a:solidFill>
                  <a:schemeClr val="tx1"/>
                </a:solidFill>
                <a:latin typeface="+mn-lt"/>
                <a:ea typeface="+mn-ea"/>
                <a:cs typeface="+mn-cs"/>
              </a:rPr>
              <a:t>ngcontroller</a:t>
            </a:r>
            <a:r>
              <a:rPr lang="en-US" sz="1200" b="0" i="0" u="none" strike="noStrike" kern="1200" baseline="0" dirty="0" smtClean="0">
                <a:solidFill>
                  <a:schemeClr val="tx1"/>
                </a:solidFill>
                <a:latin typeface="+mn-lt"/>
                <a:ea typeface="+mn-ea"/>
                <a:cs typeface="+mn-cs"/>
              </a:rPr>
              <a:t> for specifying which controller oversees which part of the view, and </a:t>
            </a:r>
            <a:r>
              <a:rPr lang="en-US" sz="1200" b="0" i="0" u="none" strike="noStrike" kern="1200" baseline="0" dirty="0" err="1" smtClean="0">
                <a:solidFill>
                  <a:schemeClr val="tx1"/>
                </a:solidFill>
                <a:latin typeface="+mn-lt"/>
                <a:ea typeface="+mn-ea"/>
                <a:cs typeface="+mn-cs"/>
              </a:rPr>
              <a:t>ngmodel</a:t>
            </a:r>
            <a:r>
              <a:rPr lang="en-US" sz="1200" b="0" i="0" u="none" strike="noStrike" kern="1200" baseline="0" dirty="0" smtClean="0">
                <a:solidFill>
                  <a:schemeClr val="tx1"/>
                </a:solidFill>
                <a:latin typeface="+mn-lt"/>
                <a:ea typeface="+mn-ea"/>
                <a:cs typeface="+mn-cs"/>
              </a:rPr>
              <a:t>, which binds an input to part of the model. We call these HTML extension directives.</a:t>
            </a:r>
          </a:p>
          <a:p>
            <a:r>
              <a:rPr lang="en-US" sz="1200" b="0" i="0" u="none" strike="noStrike" kern="1200" baseline="0" dirty="0" smtClean="0">
                <a:solidFill>
                  <a:schemeClr val="tx1"/>
                </a:solidFill>
                <a:latin typeface="+mn-lt"/>
                <a:ea typeface="+mn-ea"/>
                <a:cs typeface="+mn-cs"/>
              </a:rPr>
              <a:t>Angular comes with many directives that help you define the view for your app. These directives can define what we commonly view as the template. They can declaratively set up how your application works or be used to create reusable components.</a:t>
            </a:r>
          </a:p>
          <a:p>
            <a:r>
              <a:rPr lang="en-US" sz="1200" b="0" i="0" u="none" strike="noStrike" kern="1200" baseline="0" dirty="0" smtClean="0">
                <a:solidFill>
                  <a:schemeClr val="tx1"/>
                </a:solidFill>
                <a:latin typeface="+mn-lt"/>
                <a:ea typeface="+mn-ea"/>
                <a:cs typeface="+mn-cs"/>
              </a:rPr>
              <a:t>And you’re not limited to the directives that Angular comes with. You can write your own to extend HTML’s template abilities to do anything you can dream of.</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396A3DF1-7D71-4DDB-AE79-6CC90B02FE59}" type="slidenum">
              <a:rPr lang="en-US" smtClean="0"/>
              <a:pPr>
                <a:defRPr/>
              </a:pPr>
              <a:t>52</a:t>
            </a:fld>
            <a:endParaRPr lang="en-US" dirty="0"/>
          </a:p>
        </p:txBody>
      </p:sp>
    </p:spTree>
    <p:extLst>
      <p:ext uri="{BB962C8B-B14F-4D97-AF65-F5344CB8AC3E}">
        <p14:creationId xmlns:p14="http://schemas.microsoft.com/office/powerpoint/2010/main" val="8052454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6A3DF1-7D71-4DDB-AE79-6CC90B02FE59}" type="slidenum">
              <a:rPr lang="en-US" smtClean="0"/>
              <a:pPr>
                <a:defRPr/>
              </a:pPr>
              <a:t>53</a:t>
            </a:fld>
            <a:endParaRPr lang="en-US" dirty="0"/>
          </a:p>
        </p:txBody>
      </p:sp>
    </p:spTree>
    <p:extLst>
      <p:ext uri="{BB962C8B-B14F-4D97-AF65-F5344CB8AC3E}">
        <p14:creationId xmlns:p14="http://schemas.microsoft.com/office/powerpoint/2010/main" val="31921221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Use controllers to:</a:t>
            </a:r>
          </a:p>
          <a:p>
            <a:r>
              <a:rPr lang="en-US" sz="1200" b="0" i="0" kern="1200" dirty="0" smtClean="0">
                <a:solidFill>
                  <a:schemeClr val="tx1"/>
                </a:solidFill>
                <a:effectLst/>
                <a:latin typeface="+mn-lt"/>
                <a:ea typeface="+mn-ea"/>
                <a:cs typeface="+mn-cs"/>
              </a:rPr>
              <a:t>Set up the initial state of the $scope object.</a:t>
            </a:r>
          </a:p>
          <a:p>
            <a:r>
              <a:rPr lang="en-US" sz="1200" b="0" i="0" kern="1200" dirty="0" smtClean="0">
                <a:solidFill>
                  <a:schemeClr val="tx1"/>
                </a:solidFill>
                <a:effectLst/>
                <a:latin typeface="+mn-lt"/>
                <a:ea typeface="+mn-ea"/>
                <a:cs typeface="+mn-cs"/>
              </a:rPr>
              <a:t>Add behavior to the $scope object.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396A3DF1-7D71-4DDB-AE79-6CC90B02FE59}" type="slidenum">
              <a:rPr lang="en-US" smtClean="0"/>
              <a:pPr>
                <a:defRPr/>
              </a:pPr>
              <a:t>55</a:t>
            </a:fld>
            <a:endParaRPr lang="en-US" dirty="0"/>
          </a:p>
        </p:txBody>
      </p:sp>
    </p:spTree>
    <p:extLst>
      <p:ext uri="{BB962C8B-B14F-4D97-AF65-F5344CB8AC3E}">
        <p14:creationId xmlns:p14="http://schemas.microsoft.com/office/powerpoint/2010/main" val="42743583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$watch;</a:t>
            </a:r>
            <a:r>
              <a:rPr lang="en-US" baseline="0" dirty="0" smtClean="0"/>
              <a:t> $apply;</a:t>
            </a:r>
          </a:p>
          <a:p>
            <a:r>
              <a:rPr lang="en-US" baseline="0" dirty="0" smtClean="0"/>
              <a:t>Emit, broadcast</a:t>
            </a:r>
          </a:p>
          <a:p>
            <a:endParaRPr lang="en-US" dirty="0" smtClean="0"/>
          </a:p>
          <a:p>
            <a:endParaRPr lang="en-US" dirty="0" smtClean="0"/>
          </a:p>
          <a:p>
            <a:r>
              <a:rPr lang="en-US" dirty="0" err="1" smtClean="0"/>
              <a:t>Angu;ar</a:t>
            </a:r>
            <a:r>
              <a:rPr lang="en-US" dirty="0" smtClean="0"/>
              <a:t> with </a:t>
            </a:r>
            <a:r>
              <a:rPr lang="en-US" dirty="0" err="1" smtClean="0"/>
              <a:t>requireJS</a:t>
            </a:r>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396A3DF1-7D71-4DDB-AE79-6CC90B02FE59}" type="slidenum">
              <a:rPr lang="en-US" smtClean="0"/>
              <a:pPr>
                <a:defRPr/>
              </a:pPr>
              <a:t>56</a:t>
            </a:fld>
            <a:endParaRPr lang="en-US" dirty="0"/>
          </a:p>
        </p:txBody>
      </p:sp>
    </p:spTree>
    <p:extLst>
      <p:ext uri="{BB962C8B-B14F-4D97-AF65-F5344CB8AC3E}">
        <p14:creationId xmlns:p14="http://schemas.microsoft.com/office/powerpoint/2010/main" val="1629614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A0EA21D7-5D4F-4BF8-8474-54E642487026}" type="slidenum">
              <a:rPr lang="en-US" smtClean="0"/>
              <a:pPr>
                <a:defRPr/>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4" name="Slide Number Placeholder 3"/>
          <p:cNvSpPr>
            <a:spLocks noGrp="1"/>
          </p:cNvSpPr>
          <p:nvPr>
            <p:ph type="sldNum" sz="quarter" idx="5"/>
          </p:nvPr>
        </p:nvSpPr>
        <p:spPr/>
        <p:txBody>
          <a:bodyPr/>
          <a:lstStyle/>
          <a:p>
            <a:pPr>
              <a:defRPr/>
            </a:pPr>
            <a:fld id="{A0EA21D7-5D4F-4BF8-8474-54E642487026}" type="slidenum">
              <a:rPr lang="en-US" smtClean="0"/>
              <a:pPr>
                <a:defRPr/>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A0EA21D7-5D4F-4BF8-8474-54E642487026}" type="slidenum">
              <a:rPr lang="en-US" smtClean="0"/>
              <a:pPr>
                <a:defRPr/>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4" name="Slide Number Placeholder 3"/>
          <p:cNvSpPr>
            <a:spLocks noGrp="1"/>
          </p:cNvSpPr>
          <p:nvPr>
            <p:ph type="sldNum" sz="quarter" idx="5"/>
          </p:nvPr>
        </p:nvSpPr>
        <p:spPr/>
        <p:txBody>
          <a:bodyPr/>
          <a:lstStyle/>
          <a:p>
            <a:pPr>
              <a:defRPr/>
            </a:pPr>
            <a:fld id="{A0EA21D7-5D4F-4BF8-8474-54E642487026}" type="slidenum">
              <a:rPr lang="en-US" smtClean="0"/>
              <a:pPr>
                <a:defRPr/>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A0EA21D7-5D4F-4BF8-8474-54E642487026}" type="slidenum">
              <a:rPr lang="en-US" smtClean="0"/>
              <a:pPr>
                <a:defRPr/>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n-ea"/>
                <a:cs typeface="+mn-cs"/>
              </a:rPr>
              <a:t>compile the DOM treating the </a:t>
            </a:r>
            <a:r>
              <a:rPr lang="en-US" sz="1200" b="0" i="0" u="none" strike="noStrike" kern="1200" dirty="0" smtClean="0">
                <a:solidFill>
                  <a:schemeClr val="tx1"/>
                </a:solidFill>
                <a:effectLst/>
                <a:latin typeface="+mn-lt"/>
                <a:ea typeface="+mn-ea"/>
                <a:cs typeface="+mn-cs"/>
                <a:hlinkClick r:id="rId3"/>
              </a:rPr>
              <a:t>ng-app</a:t>
            </a:r>
            <a:r>
              <a:rPr lang="en-US" sz="1200" b="0" i="0" kern="1200" dirty="0" smtClean="0">
                <a:solidFill>
                  <a:schemeClr val="tx1"/>
                </a:solidFill>
                <a:effectLst/>
                <a:latin typeface="+mn-lt"/>
                <a:ea typeface="+mn-ea"/>
                <a:cs typeface="+mn-cs"/>
              </a:rPr>
              <a:t> directive as the root of the compilation. This allows you to tell it to treat only a portion of the DOM as an Angular application.</a:t>
            </a:r>
          </a:p>
          <a:p>
            <a:endParaRPr lang="en-US" altLang="en-US" dirty="0" smtClean="0"/>
          </a:p>
        </p:txBody>
      </p:sp>
      <p:sp>
        <p:nvSpPr>
          <p:cNvPr id="4" name="Slide Number Placeholder 3"/>
          <p:cNvSpPr>
            <a:spLocks noGrp="1"/>
          </p:cNvSpPr>
          <p:nvPr>
            <p:ph type="sldNum" sz="quarter" idx="5"/>
          </p:nvPr>
        </p:nvSpPr>
        <p:spPr/>
        <p:txBody>
          <a:bodyPr/>
          <a:lstStyle/>
          <a:p>
            <a:pPr>
              <a:defRPr/>
            </a:pPr>
            <a:fld id="{A0EA21D7-5D4F-4BF8-8474-54E642487026}" type="slidenum">
              <a:rPr lang="en-US" smtClean="0"/>
              <a:pPr>
                <a:defRPr/>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Slide - Option A">
    <p:spTree>
      <p:nvGrpSpPr>
        <p:cNvPr id="1" name=""/>
        <p:cNvGrpSpPr/>
        <p:nvPr/>
      </p:nvGrpSpPr>
      <p:grpSpPr>
        <a:xfrm>
          <a:off x="0" y="0"/>
          <a:ext cx="0" cy="0"/>
          <a:chOff x="0" y="0"/>
          <a:chExt cx="0" cy="0"/>
        </a:xfrm>
      </p:grpSpPr>
      <p:pic>
        <p:nvPicPr>
          <p:cNvPr id="3" name="Picture 6" descr="ist2_10207284-potter-makes-a-jug-out-of-clay.jpg"/>
          <p:cNvPicPr>
            <a:picLocks noChangeAspect="1"/>
          </p:cNvPicPr>
          <p:nvPr userDrawn="1"/>
        </p:nvPicPr>
        <p:blipFill>
          <a:blip r:embed="rId2">
            <a:extLst>
              <a:ext uri="{28A0092B-C50C-407E-A947-70E740481C1C}">
                <a14:useLocalDpi xmlns:a14="http://schemas.microsoft.com/office/drawing/2010/main" val="0"/>
              </a:ext>
            </a:extLst>
          </a:blip>
          <a:srcRect b="128"/>
          <a:stretch>
            <a:fillRect/>
          </a:stretch>
        </p:blipFill>
        <p:spPr bwMode="auto">
          <a:xfrm>
            <a:off x="0" y="693738"/>
            <a:ext cx="9153525" cy="616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4354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1520825" y="44354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a:xfrm>
            <a:off x="0" y="0"/>
            <a:ext cx="9144000" cy="693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50000"/>
              </a:lnSpc>
            </a:pPr>
            <a:r>
              <a:rPr lang="en-US" altLang="en-US" sz="900">
                <a:solidFill>
                  <a:srgbClr val="0075B0"/>
                </a:solidFill>
                <a:ea typeface="Kozuka Gothic Pro R" pitchFamily="34" charset="-128"/>
                <a:cs typeface="Arial" charset="0"/>
              </a:rPr>
              <a:t>www.cybage.com</a:t>
            </a:r>
          </a:p>
        </p:txBody>
      </p:sp>
      <p:pic>
        <p:nvPicPr>
          <p:cNvPr id="8" name="Picture 2" descr="F:\Vitthal_Share\Misc\Cybage Logo\Cybage Logo.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112000" y="190500"/>
            <a:ext cx="1752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962650"/>
            <a:ext cx="9153525" cy="89535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extBox 10"/>
          <p:cNvSpPr txBox="1">
            <a:spLocks noChangeArrowheads="1"/>
          </p:cNvSpPr>
          <p:nvPr userDrawn="1"/>
        </p:nvSpPr>
        <p:spPr bwMode="auto">
          <a:xfrm>
            <a:off x="1665288" y="5995988"/>
            <a:ext cx="7212012" cy="322262"/>
          </a:xfrm>
          <a:prstGeom prst="rect">
            <a:avLst/>
          </a:prstGeom>
          <a:no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750" dirty="0" smtClean="0">
                <a:solidFill>
                  <a:schemeClr val="tx1">
                    <a:lumMod val="85000"/>
                    <a:lumOff val="15000"/>
                  </a:schemeClr>
                </a:solidFill>
              </a:rPr>
              <a:t>This presentation is the intellectual property of </a:t>
            </a:r>
            <a:r>
              <a:rPr lang="en-US" sz="750" dirty="0" err="1" smtClean="0">
                <a:solidFill>
                  <a:schemeClr val="tx1">
                    <a:lumMod val="85000"/>
                    <a:lumOff val="15000"/>
                  </a:schemeClr>
                </a:solidFill>
              </a:rPr>
              <a:t>Cybage</a:t>
            </a:r>
            <a:r>
              <a:rPr lang="en-US" sz="750" dirty="0" smtClean="0">
                <a:solidFill>
                  <a:schemeClr val="tx1">
                    <a:lumMod val="85000"/>
                    <a:lumOff val="15000"/>
                  </a:schemeClr>
                </a:solidFill>
              </a:rPr>
              <a:t> Software Pvt. Ltd. and is meant for the usage of the intended </a:t>
            </a:r>
            <a:r>
              <a:rPr lang="en-US" sz="750" dirty="0" err="1" smtClean="0">
                <a:solidFill>
                  <a:schemeClr val="tx1">
                    <a:lumMod val="85000"/>
                    <a:lumOff val="15000"/>
                  </a:schemeClr>
                </a:solidFill>
              </a:rPr>
              <a:t>Cybage</a:t>
            </a:r>
            <a:r>
              <a:rPr lang="en-US" sz="750" dirty="0" smtClean="0">
                <a:solidFill>
                  <a:schemeClr val="tx1">
                    <a:lumMod val="85000"/>
                    <a:lumOff val="15000"/>
                  </a:schemeClr>
                </a:solidFill>
              </a:rPr>
              <a:t> employee/s for training purpose only.</a:t>
            </a:r>
            <a:br>
              <a:rPr lang="en-US" sz="750" dirty="0" smtClean="0">
                <a:solidFill>
                  <a:schemeClr val="tx1">
                    <a:lumMod val="85000"/>
                    <a:lumOff val="15000"/>
                  </a:schemeClr>
                </a:solidFill>
              </a:rPr>
            </a:br>
            <a:r>
              <a:rPr lang="en-US" sz="750" dirty="0" smtClean="0">
                <a:solidFill>
                  <a:schemeClr val="tx1">
                    <a:lumMod val="85000"/>
                    <a:lumOff val="15000"/>
                  </a:schemeClr>
                </a:solidFill>
              </a:rPr>
              <a:t>This should not be used for any other purpose or reproduced in any other form without written permission and consent of the concerned authorities.</a:t>
            </a:r>
          </a:p>
        </p:txBody>
      </p:sp>
      <p:sp>
        <p:nvSpPr>
          <p:cNvPr id="12"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fontAlgn="auto">
              <a:spcBef>
                <a:spcPts val="0"/>
              </a:spcBef>
              <a:spcAft>
                <a:spcPts val="0"/>
              </a:spcAft>
              <a:defRPr/>
            </a:pPr>
            <a:r>
              <a:rPr lang="en-US" sz="550" dirty="0">
                <a:solidFill>
                  <a:schemeClr val="tx1">
                    <a:lumMod val="85000"/>
                    <a:lumOff val="15000"/>
                  </a:schemeClr>
                </a:solidFill>
                <a:latin typeface="Arial" pitchFamily="34" charset="0"/>
                <a:cs typeface="Arial" pitchFamily="34" charset="0"/>
              </a:rPr>
              <a:t>Copyright © </a:t>
            </a:r>
            <a:r>
              <a:rPr lang="en-US" sz="550" dirty="0" smtClean="0">
                <a:solidFill>
                  <a:schemeClr val="tx1">
                    <a:lumMod val="85000"/>
                    <a:lumOff val="15000"/>
                  </a:schemeClr>
                </a:solidFill>
                <a:latin typeface="Arial" pitchFamily="34" charset="0"/>
                <a:cs typeface="Arial" pitchFamily="34" charset="0"/>
              </a:rPr>
              <a:t>2014. </a:t>
            </a:r>
            <a:r>
              <a:rPr lang="en-US" sz="550" dirty="0">
                <a:solidFill>
                  <a:schemeClr val="tx1">
                    <a:lumMod val="85000"/>
                    <a:lumOff val="15000"/>
                  </a:schemeClr>
                </a:solidFill>
                <a:latin typeface="Arial" pitchFamily="34" charset="0"/>
                <a:cs typeface="Arial" pitchFamily="34" charset="0"/>
              </a:rPr>
              <a:t>Cybage Software Pvt. Ltd. All Rights Reserved. Cybage Confidential.</a:t>
            </a:r>
          </a:p>
        </p:txBody>
      </p:sp>
      <p:sp>
        <p:nvSpPr>
          <p:cNvPr id="10" name="Title 1"/>
          <p:cNvSpPr>
            <a:spLocks noGrp="1"/>
          </p:cNvSpPr>
          <p:nvPr>
            <p:ph type="title"/>
          </p:nvPr>
        </p:nvSpPr>
        <p:spPr>
          <a:xfrm>
            <a:off x="1658112" y="48502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3"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687A9751-62F3-4BBD-944E-3B90D4E79751}" type="slidenum">
              <a:rPr lang="en-US"/>
              <a:pPr>
                <a:defRPr/>
              </a:pPr>
              <a:t>‹#›</a:t>
            </a:fld>
            <a:endParaRPr lang="en-US" dirty="0"/>
          </a:p>
        </p:txBody>
      </p:sp>
    </p:spTree>
    <p:extLst>
      <p:ext uri="{BB962C8B-B14F-4D97-AF65-F5344CB8AC3E}">
        <p14:creationId xmlns:p14="http://schemas.microsoft.com/office/powerpoint/2010/main" val="255709877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tro Slide with Text - Option I">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6350" y="693738"/>
            <a:ext cx="9144000" cy="6164262"/>
          </a:xfrm>
          <a:prstGeom prst="rect">
            <a:avLst/>
          </a:prstGeom>
          <a:blipFill dpi="0" rotWithShape="1">
            <a:blip r:embed="rId2">
              <a:alphaModFix amt="4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userDrawn="1"/>
        </p:nvSpPr>
        <p:spPr>
          <a:xfrm>
            <a:off x="-6350" y="693738"/>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a:xfrm>
            <a:off x="1514475" y="693738"/>
            <a:ext cx="762952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7" name="Title 1"/>
          <p:cNvSpPr>
            <a:spLocks noGrp="1"/>
          </p:cNvSpPr>
          <p:nvPr>
            <p:ph type="title"/>
          </p:nvPr>
        </p:nvSpPr>
        <p:spPr>
          <a:xfrm>
            <a:off x="1658112" y="1116433"/>
            <a:ext cx="7304913"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dirty="0"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7C11BE2-1D7F-465F-9C6E-139924C3DE86}" type="slidenum">
              <a:rPr lang="en-US"/>
              <a:pPr>
                <a:defRPr/>
              </a:pPr>
              <a:t>‹#›</a:t>
            </a:fld>
            <a:endParaRPr lang="en-US" dirty="0"/>
          </a:p>
        </p:txBody>
      </p:sp>
    </p:spTree>
    <p:extLst>
      <p:ext uri="{BB962C8B-B14F-4D97-AF65-F5344CB8AC3E}">
        <p14:creationId xmlns:p14="http://schemas.microsoft.com/office/powerpoint/2010/main" val="425575072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pic>
        <p:nvPicPr>
          <p:cNvPr id="3" name="Picture 6" descr="Main _CY_image_4.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27525" y="669925"/>
            <a:ext cx="4816475" cy="61880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11"/>
          <p:cNvSpPr>
            <a:spLocks noChangeArrowheads="1"/>
          </p:cNvSpPr>
          <p:nvPr userDrawn="1"/>
        </p:nvSpPr>
        <p:spPr bwMode="auto">
          <a:xfrm>
            <a:off x="1651000" y="2573338"/>
            <a:ext cx="67627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6213" indent="-176213"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 typeface="Arial" charset="0"/>
              <a:buChar char="•"/>
            </a:pPr>
            <a:r>
              <a:rPr lang="en-US" altLang="en-US"/>
              <a:t>  Click to edit Master text styles</a:t>
            </a:r>
          </a:p>
        </p:txBody>
      </p:sp>
      <p:sp>
        <p:nvSpPr>
          <p:cNvPr id="10" name="Title 1"/>
          <p:cNvSpPr>
            <a:spLocks noGrp="1"/>
          </p:cNvSpPr>
          <p:nvPr>
            <p:ph type="title"/>
          </p:nvPr>
        </p:nvSpPr>
        <p:spPr>
          <a:xfrm>
            <a:off x="1658112" y="1116433"/>
            <a:ext cx="7485888"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84735E68-87C7-4555-9C11-AD92FA5A720C}" type="slidenum">
              <a:rPr lang="en-US"/>
              <a:pPr>
                <a:defRPr/>
              </a:pPr>
              <a:t>‹#›</a:t>
            </a:fld>
            <a:endParaRPr lang="en-US" dirty="0"/>
          </a:p>
        </p:txBody>
      </p:sp>
      <p:sp>
        <p:nvSpPr>
          <p:cNvPr id="9"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fontAlgn="auto">
              <a:spcBef>
                <a:spcPts val="0"/>
              </a:spcBef>
              <a:spcAft>
                <a:spcPts val="0"/>
              </a:spcAft>
              <a:defRPr/>
            </a:pPr>
            <a:r>
              <a:rPr lang="en-US" sz="550" dirty="0">
                <a:solidFill>
                  <a:schemeClr val="tx1">
                    <a:lumMod val="85000"/>
                    <a:lumOff val="15000"/>
                  </a:schemeClr>
                </a:solidFill>
                <a:latin typeface="Arial" pitchFamily="34" charset="0"/>
                <a:cs typeface="Arial" pitchFamily="34" charset="0"/>
              </a:rPr>
              <a:t>Copyright © </a:t>
            </a:r>
            <a:r>
              <a:rPr lang="en-US" sz="550" dirty="0" smtClean="0">
                <a:solidFill>
                  <a:schemeClr val="tx1">
                    <a:lumMod val="85000"/>
                    <a:lumOff val="15000"/>
                  </a:schemeClr>
                </a:solidFill>
                <a:latin typeface="Arial" pitchFamily="34" charset="0"/>
                <a:cs typeface="Arial" pitchFamily="34" charset="0"/>
              </a:rPr>
              <a:t>2014. </a:t>
            </a:r>
            <a:r>
              <a:rPr lang="en-US" sz="550" dirty="0">
                <a:solidFill>
                  <a:schemeClr val="tx1">
                    <a:lumMod val="85000"/>
                    <a:lumOff val="15000"/>
                  </a:schemeClr>
                </a:solidFill>
                <a:latin typeface="Arial" pitchFamily="34" charset="0"/>
                <a:cs typeface="Arial" pitchFamily="34" charset="0"/>
              </a:rPr>
              <a:t>Cybage Software Pvt. Ltd. All Rights Reserved. Cybage Confidential.</a:t>
            </a:r>
          </a:p>
        </p:txBody>
      </p:sp>
    </p:spTree>
    <p:extLst>
      <p:ext uri="{BB962C8B-B14F-4D97-AF65-F5344CB8AC3E}">
        <p14:creationId xmlns:p14="http://schemas.microsoft.com/office/powerpoint/2010/main" val="83271289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_A">
    <p:spTree>
      <p:nvGrpSpPr>
        <p:cNvPr id="1" name=""/>
        <p:cNvGrpSpPr/>
        <p:nvPr/>
      </p:nvGrpSpPr>
      <p:grpSpPr>
        <a:xfrm>
          <a:off x="0" y="0"/>
          <a:ext cx="0" cy="0"/>
          <a:chOff x="0" y="0"/>
          <a:chExt cx="0" cy="0"/>
        </a:xfrm>
      </p:grpSpPr>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6" name="Picture 8" descr="F:\Vitthal_Share\PPTs\Images\iStock_000000199967Small_01.jpg"/>
          <p:cNvPicPr>
            <a:picLocks noChangeAspect="1" noChangeArrowheads="1"/>
          </p:cNvPicPr>
          <p:nvPr userDrawn="1"/>
        </p:nvPicPr>
        <p:blipFill>
          <a:blip r:embed="rId2">
            <a:extLst>
              <a:ext uri="{28A0092B-C50C-407E-A947-70E740481C1C}">
                <a14:useLocalDpi xmlns:a14="http://schemas.microsoft.com/office/drawing/2010/main" val="0"/>
              </a:ext>
            </a:extLst>
          </a:blip>
          <a:srcRect r="2231" b="8846"/>
          <a:stretch>
            <a:fillRect/>
          </a:stretch>
        </p:blipFill>
        <p:spPr bwMode="auto">
          <a:xfrm>
            <a:off x="2463800" y="2852738"/>
            <a:ext cx="6680200" cy="400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fontAlgn="auto">
              <a:spcBef>
                <a:spcPts val="0"/>
              </a:spcBef>
              <a:spcAft>
                <a:spcPts val="0"/>
              </a:spcAft>
              <a:defRPr/>
            </a:pPr>
            <a:r>
              <a:rPr lang="en-US" sz="550" dirty="0">
                <a:solidFill>
                  <a:schemeClr val="tx1">
                    <a:lumMod val="85000"/>
                    <a:lumOff val="15000"/>
                  </a:schemeClr>
                </a:solidFill>
                <a:latin typeface="Arial" pitchFamily="34" charset="0"/>
                <a:cs typeface="Arial" pitchFamily="34" charset="0"/>
              </a:rPr>
              <a:t>Copyright © </a:t>
            </a:r>
            <a:r>
              <a:rPr lang="en-US" sz="550" dirty="0" smtClean="0">
                <a:solidFill>
                  <a:schemeClr val="tx1">
                    <a:lumMod val="85000"/>
                    <a:lumOff val="15000"/>
                  </a:schemeClr>
                </a:solidFill>
                <a:latin typeface="Arial" pitchFamily="34" charset="0"/>
                <a:cs typeface="Arial" pitchFamily="34" charset="0"/>
              </a:rPr>
              <a:t>2014. </a:t>
            </a:r>
            <a:r>
              <a:rPr lang="en-US" sz="550" dirty="0">
                <a:solidFill>
                  <a:schemeClr val="tx1">
                    <a:lumMod val="85000"/>
                    <a:lumOff val="15000"/>
                  </a:schemeClr>
                </a:solidFill>
                <a:latin typeface="Arial" pitchFamily="34" charset="0"/>
                <a:cs typeface="Arial" pitchFamily="34" charset="0"/>
              </a:rPr>
              <a:t>Cybage Software Pvt. Ltd. All Rights Reserved. Cybage Confidential.</a:t>
            </a:r>
          </a:p>
        </p:txBody>
      </p:sp>
      <p:sp>
        <p:nvSpPr>
          <p:cNvPr id="10" name="Title 1"/>
          <p:cNvSpPr>
            <a:spLocks noGrp="1"/>
          </p:cNvSpPr>
          <p:nvPr>
            <p:ph type="title"/>
          </p:nvPr>
        </p:nvSpPr>
        <p:spPr>
          <a:xfrm>
            <a:off x="1658112" y="1116433"/>
            <a:ext cx="7485888"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8" name="Text Placeholder 3"/>
          <p:cNvSpPr>
            <a:spLocks noGrp="1"/>
          </p:cNvSpPr>
          <p:nvPr>
            <p:ph type="body" sz="half" idx="2"/>
          </p:nvPr>
        </p:nvSpPr>
        <p:spPr>
          <a:xfrm>
            <a:off x="1645666" y="2578970"/>
            <a:ext cx="7269734" cy="3612070"/>
          </a:xfrm>
          <a:prstGeom prst="rect">
            <a:avLst/>
          </a:prstGeom>
        </p:spPr>
        <p:txBody>
          <a:bodyPr/>
          <a:lstStyle>
            <a:lvl1pPr marL="228600" marR="0" indent="-228600" algn="l" defTabSz="914400" rtl="0" eaLnBrk="0" fontAlgn="base" latinLnBrk="0" hangingPunct="0">
              <a:lnSpc>
                <a:spcPct val="100000"/>
              </a:lnSpc>
              <a:spcBef>
                <a:spcPct val="20000"/>
              </a:spcBef>
              <a:spcAft>
                <a:spcPct val="0"/>
              </a:spcAft>
              <a:buClrTx/>
              <a:buSzTx/>
              <a:buFont typeface="Arial" pitchFamily="34" charset="0"/>
              <a:buChar char="•"/>
              <a:tabLst/>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tabLst>
                <a:tab pos="1144588" algn="l"/>
              </a:tabLst>
              <a:defRPr sz="1600"/>
            </a:lvl3pPr>
            <a:lvl4pPr marL="1371600" indent="0">
              <a:buNone/>
              <a:defRPr sz="14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2"/>
            <a:r>
              <a:rPr lang="en-US" dirty="0" smtClean="0"/>
              <a:t>Click to edit Master text styles</a:t>
            </a:r>
          </a:p>
          <a:p>
            <a:pPr lvl="2"/>
            <a:r>
              <a:rPr lang="en-US" dirty="0" smtClean="0"/>
              <a:t>Click to edit Master text styles</a:t>
            </a:r>
          </a:p>
          <a:p>
            <a:pPr lvl="3"/>
            <a:r>
              <a:rPr lang="en-US" dirty="0" smtClean="0"/>
              <a:t>Click to edit Master text styles</a:t>
            </a:r>
          </a:p>
          <a:p>
            <a:pPr lvl="0"/>
            <a:endParaRPr lang="en-US" dirty="0" smtClean="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FEFE41A5-7666-4B31-BB2D-02829BD18DBD}" type="slidenum">
              <a:rPr lang="en-US"/>
              <a:pPr>
                <a:defRPr/>
              </a:pPr>
              <a:t>‹#›</a:t>
            </a:fld>
            <a:endParaRPr lang="en-US" dirty="0"/>
          </a:p>
        </p:txBody>
      </p:sp>
    </p:spTree>
    <p:extLst>
      <p:ext uri="{BB962C8B-B14F-4D97-AF65-F5344CB8AC3E}">
        <p14:creationId xmlns:p14="http://schemas.microsoft.com/office/powerpoint/2010/main" val="103195166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tro Slide with Text - Option J">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1633538" y="1892300"/>
            <a:ext cx="6291262"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50000"/>
              </a:lnSpc>
            </a:pPr>
            <a:endParaRPr lang="en-US" altLang="en-US" sz="1600">
              <a:solidFill>
                <a:srgbClr val="262626"/>
              </a:solidFill>
              <a:latin typeface="Microsoft Sans Serif" pitchFamily="34" charset="0"/>
              <a:ea typeface="Kozuka Gothic Pro L" pitchFamily="34" charset="-128"/>
              <a:cs typeface="Microsoft Sans Serif" pitchFamily="34" charset="0"/>
            </a:endParaRPr>
          </a:p>
        </p:txBody>
      </p:sp>
      <p:sp>
        <p:nvSpPr>
          <p:cNvPr id="5" name="Rectangle 4"/>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dirty="0" smtClean="0"/>
              <a:t>Click to edit Master title style</a:t>
            </a:r>
            <a:endParaRPr lang="en-US" dirty="0"/>
          </a:p>
        </p:txBody>
      </p:sp>
      <p:sp>
        <p:nvSpPr>
          <p:cNvPr id="10" name="Text Placeholder 3"/>
          <p:cNvSpPr>
            <a:spLocks noGrp="1"/>
          </p:cNvSpPr>
          <p:nvPr>
            <p:ph type="body" sz="half" idx="2"/>
          </p:nvPr>
        </p:nvSpPr>
        <p:spPr>
          <a:xfrm>
            <a:off x="1645666" y="1721803"/>
            <a:ext cx="7269734" cy="2548445"/>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6A460906-CFFB-4B9B-87C0-6CB98FDC5986}" type="slidenum">
              <a:rPr lang="en-US"/>
              <a:pPr>
                <a:defRPr/>
              </a:pPr>
              <a:t>‹#›</a:t>
            </a:fld>
            <a:endParaRPr lang="en-US" dirty="0"/>
          </a:p>
        </p:txBody>
      </p:sp>
    </p:spTree>
    <p:extLst>
      <p:ext uri="{BB962C8B-B14F-4D97-AF65-F5344CB8AC3E}">
        <p14:creationId xmlns:p14="http://schemas.microsoft.com/office/powerpoint/2010/main" val="41045233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Slide / Content / Bullet Slide">
    <p:spTree>
      <p:nvGrpSpPr>
        <p:cNvPr id="1" name=""/>
        <p:cNvGrpSpPr/>
        <p:nvPr/>
      </p:nvGrpSpPr>
      <p:grpSpPr>
        <a:xfrm>
          <a:off x="0" y="0"/>
          <a:ext cx="0" cy="0"/>
          <a:chOff x="0" y="0"/>
          <a:chExt cx="0" cy="0"/>
        </a:xfrm>
      </p:grpSpPr>
      <p:sp>
        <p:nvSpPr>
          <p:cNvPr id="4" name="Rectangle 3"/>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Text Placeholder 3"/>
          <p:cNvSpPr>
            <a:spLocks noGrp="1"/>
          </p:cNvSpPr>
          <p:nvPr>
            <p:ph type="body" sz="half" idx="2"/>
          </p:nvPr>
        </p:nvSpPr>
        <p:spPr>
          <a:xfrm>
            <a:off x="1645666" y="1721803"/>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0F4D6BF-1E2E-47A5-9B45-763A26231210}" type="slidenum">
              <a:rPr lang="en-US"/>
              <a:pPr>
                <a:defRPr/>
              </a:pPr>
              <a:t>‹#›</a:t>
            </a:fld>
            <a:endParaRPr lang="en-US" dirty="0"/>
          </a:p>
        </p:txBody>
      </p:sp>
    </p:spTree>
    <p:extLst>
      <p:ext uri="{BB962C8B-B14F-4D97-AF65-F5344CB8AC3E}">
        <p14:creationId xmlns:p14="http://schemas.microsoft.com/office/powerpoint/2010/main" val="15048365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36D0605D-4798-496C-BEEB-D2FD9BBB5288}" type="slidenum">
              <a:rPr lang="en-US"/>
              <a:pPr>
                <a:defRPr/>
              </a:pPr>
              <a:t>‹#›</a:t>
            </a:fld>
            <a:endParaRPr lang="en-US" dirty="0"/>
          </a:p>
        </p:txBody>
      </p:sp>
    </p:spTree>
    <p:extLst>
      <p:ext uri="{BB962C8B-B14F-4D97-AF65-F5344CB8AC3E}">
        <p14:creationId xmlns:p14="http://schemas.microsoft.com/office/powerpoint/2010/main" val="429103356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slide with image">
    <p:spTree>
      <p:nvGrpSpPr>
        <p:cNvPr id="1" name=""/>
        <p:cNvGrpSpPr/>
        <p:nvPr/>
      </p:nvGrpSpPr>
      <p:grpSpPr>
        <a:xfrm>
          <a:off x="0" y="0"/>
          <a:ext cx="0" cy="0"/>
          <a:chOff x="0" y="0"/>
          <a:chExt cx="0" cy="0"/>
        </a:xfrm>
      </p:grpSpPr>
      <p:pic>
        <p:nvPicPr>
          <p:cNvPr id="3" name="Picture 6"/>
          <p:cNvPicPr>
            <a:picLocks noChangeAspect="1" noChangeArrowheads="1"/>
          </p:cNvPicPr>
          <p:nvPr userDrawn="1"/>
        </p:nvPicPr>
        <p:blipFill>
          <a:blip r:embed="rId2">
            <a:lum bright="2000" contrast="-10000"/>
            <a:extLst>
              <a:ext uri="{28A0092B-C50C-407E-A947-70E740481C1C}">
                <a14:useLocalDpi xmlns:a14="http://schemas.microsoft.com/office/drawing/2010/main" val="0"/>
              </a:ext>
            </a:extLst>
          </a:blip>
          <a:srcRect r="1123" b="1221"/>
          <a:stretch>
            <a:fillRect/>
          </a:stretch>
        </p:blipFill>
        <p:spPr bwMode="auto">
          <a:xfrm>
            <a:off x="0" y="693738"/>
            <a:ext cx="9144000" cy="616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06184320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Agenda Slide / Content / Bullet Slide">
    <p:spTree>
      <p:nvGrpSpPr>
        <p:cNvPr id="1" name=""/>
        <p:cNvGrpSpPr/>
        <p:nvPr/>
      </p:nvGrpSpPr>
      <p:grpSpPr>
        <a:xfrm>
          <a:off x="0" y="0"/>
          <a:ext cx="0" cy="0"/>
          <a:chOff x="0" y="0"/>
          <a:chExt cx="0" cy="0"/>
        </a:xfrm>
      </p:grpSpPr>
      <p:sp>
        <p:nvSpPr>
          <p:cNvPr id="7" name="Text Placeholder 3"/>
          <p:cNvSpPr>
            <a:spLocks noGrp="1"/>
          </p:cNvSpPr>
          <p:nvPr>
            <p:ph type="body" sz="half" idx="2"/>
          </p:nvPr>
        </p:nvSpPr>
        <p:spPr>
          <a:xfrm>
            <a:off x="1645666" y="1721803"/>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0F4D6BF-1E2E-47A5-9B45-763A26231210}" type="slidenum">
              <a:rPr lang="en-US"/>
              <a:pPr>
                <a:defRPr/>
              </a:pPr>
              <a:t>‹#›</a:t>
            </a:fld>
            <a:endParaRPr lang="en-US" dirty="0"/>
          </a:p>
        </p:txBody>
      </p:sp>
    </p:spTree>
    <p:extLst>
      <p:ext uri="{BB962C8B-B14F-4D97-AF65-F5344CB8AC3E}">
        <p14:creationId xmlns:p14="http://schemas.microsoft.com/office/powerpoint/2010/main" val="217570684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ocument History">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983807B1-F90B-4194-AA78-FCB15708FE92}" type="slidenum">
              <a:rPr lang="en-US"/>
              <a:pPr>
                <a:defRPr/>
              </a:pPr>
              <a:t>‹#›</a:t>
            </a:fld>
            <a:endParaRPr lang="en-US" dirty="0"/>
          </a:p>
        </p:txBody>
      </p:sp>
    </p:spTree>
    <p:extLst>
      <p:ext uri="{BB962C8B-B14F-4D97-AF65-F5344CB8AC3E}">
        <p14:creationId xmlns:p14="http://schemas.microsoft.com/office/powerpoint/2010/main" val="17829233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urse structure">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itle 1"/>
          <p:cNvSpPr>
            <a:spLocks noGrp="1"/>
          </p:cNvSpPr>
          <p:nvPr>
            <p:ph type="title"/>
          </p:nvPr>
        </p:nvSpPr>
        <p:spPr>
          <a:xfrm>
            <a:off x="1658112" y="1116433"/>
            <a:ext cx="7485888"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3921A667-1796-480A-987F-06F74391C39B}" type="slidenum">
              <a:rPr lang="en-US"/>
              <a:pPr>
                <a:defRPr/>
              </a:pPr>
              <a:t>‹#›</a:t>
            </a:fld>
            <a:endParaRPr lang="en-US" dirty="0"/>
          </a:p>
        </p:txBody>
      </p:sp>
    </p:spTree>
    <p:extLst>
      <p:ext uri="{BB962C8B-B14F-4D97-AF65-F5344CB8AC3E}">
        <p14:creationId xmlns:p14="http://schemas.microsoft.com/office/powerpoint/2010/main" val="3099597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blography">
    <p:spTree>
      <p:nvGrpSpPr>
        <p:cNvPr id="1" name=""/>
        <p:cNvGrpSpPr/>
        <p:nvPr/>
      </p:nvGrpSpPr>
      <p:grpSpPr>
        <a:xfrm>
          <a:off x="0" y="0"/>
          <a:ext cx="0" cy="0"/>
          <a:chOff x="0" y="0"/>
          <a:chExt cx="0" cy="0"/>
        </a:xfrm>
      </p:grpSpPr>
      <p:pic>
        <p:nvPicPr>
          <p:cNvPr id="3" name="Picture 6" descr="ist2_12259679-books-and-computer.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83250" y="2544763"/>
            <a:ext cx="3473450" cy="4224337"/>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5435600" y="2395538"/>
            <a:ext cx="3611563" cy="4230687"/>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 name="Rectangle 4"/>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50000"/>
              </a:lnSpc>
            </a:pPr>
            <a:r>
              <a:rPr lang="en-US" altLang="en-US" sz="900">
                <a:solidFill>
                  <a:srgbClr val="0075B0"/>
                </a:solidFill>
                <a:ea typeface="Kozuka Gothic Pro R" pitchFamily="34" charset="-128"/>
                <a:cs typeface="Arial" charset="0"/>
              </a:rPr>
              <a:t>www.cybage.com</a:t>
            </a:r>
          </a:p>
        </p:txBody>
      </p:sp>
      <p:sp>
        <p:nvSpPr>
          <p:cNvPr id="8"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fontAlgn="auto">
              <a:spcBef>
                <a:spcPts val="0"/>
              </a:spcBef>
              <a:spcAft>
                <a:spcPts val="0"/>
              </a:spcAft>
              <a:defRPr/>
            </a:pPr>
            <a:r>
              <a:rPr lang="en-US" sz="550" dirty="0">
                <a:solidFill>
                  <a:schemeClr val="tx1">
                    <a:lumMod val="85000"/>
                    <a:lumOff val="15000"/>
                  </a:schemeClr>
                </a:solidFill>
                <a:latin typeface="Arial" pitchFamily="34" charset="0"/>
                <a:cs typeface="Arial" pitchFamily="34" charset="0"/>
              </a:rPr>
              <a:t>Copyright © </a:t>
            </a:r>
            <a:r>
              <a:rPr lang="en-US" sz="550" dirty="0" smtClean="0">
                <a:solidFill>
                  <a:schemeClr val="tx1">
                    <a:lumMod val="85000"/>
                    <a:lumOff val="15000"/>
                  </a:schemeClr>
                </a:solidFill>
                <a:latin typeface="Arial" pitchFamily="34" charset="0"/>
                <a:cs typeface="Arial" pitchFamily="34" charset="0"/>
              </a:rPr>
              <a:t>2014. </a:t>
            </a:r>
            <a:r>
              <a:rPr lang="en-US" sz="550" dirty="0">
                <a:solidFill>
                  <a:schemeClr val="tx1">
                    <a:lumMod val="85000"/>
                    <a:lumOff val="15000"/>
                  </a:schemeClr>
                </a:solidFill>
                <a:latin typeface="Arial" pitchFamily="34" charset="0"/>
                <a:cs typeface="Arial" pitchFamily="34" charset="0"/>
              </a:rPr>
              <a:t>Cybage Software Pvt. Ltd. All Rights Reserved. Cybage Confidential.</a:t>
            </a:r>
          </a:p>
        </p:txBody>
      </p:sp>
      <p:sp>
        <p:nvSpPr>
          <p:cNvPr id="10" name="Title 1"/>
          <p:cNvSpPr>
            <a:spLocks noGrp="1"/>
          </p:cNvSpPr>
          <p:nvPr>
            <p:ph type="title"/>
          </p:nvPr>
        </p:nvSpPr>
        <p:spPr>
          <a:xfrm>
            <a:off x="1658112" y="1116433"/>
            <a:ext cx="7257288" cy="566610"/>
          </a:xfrm>
          <a:prstGeom prst="rect">
            <a:avLst/>
          </a:prstGeom>
        </p:spPr>
        <p:txBody>
          <a:bodyPr/>
          <a:lstStyle>
            <a:lvl1pPr algn="l">
              <a:tabLst>
                <a:tab pos="3941763"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9"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E7DC092-FA79-469B-BC4D-C8BEF80A7851}" type="slidenum">
              <a:rPr lang="en-US"/>
              <a:pPr>
                <a:defRPr/>
              </a:pPr>
              <a:t>‹#›</a:t>
            </a:fld>
            <a:endParaRPr lang="en-US" dirty="0"/>
          </a:p>
        </p:txBody>
      </p:sp>
    </p:spTree>
    <p:extLst>
      <p:ext uri="{BB962C8B-B14F-4D97-AF65-F5344CB8AC3E}">
        <p14:creationId xmlns:p14="http://schemas.microsoft.com/office/powerpoint/2010/main" val="309171230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estions">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5" name="Picture 11" descr="iStock_000008998403X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91075" y="3300413"/>
            <a:ext cx="4124325" cy="3094037"/>
          </a:xfrm>
          <a:prstGeom prst="rect">
            <a:avLst/>
          </a:prstGeom>
          <a:noFill/>
          <a:ln>
            <a:noFill/>
          </a:ln>
          <a:effectLst>
            <a:softEdge rad="1270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1658112" y="1116433"/>
            <a:ext cx="7257288" cy="566610"/>
          </a:xfrm>
          <a:prstGeom prst="rect">
            <a:avLst/>
          </a:prstGeom>
        </p:spPr>
        <p:txBody>
          <a:bodyPr/>
          <a:lstStyle>
            <a:lvl1pPr algn="l">
              <a:tabLst>
                <a:tab pos="3941763"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4079B1E-46BB-4FC3-9982-CC8720E71DF8}" type="slidenum">
              <a:rPr lang="en-US"/>
              <a:pPr>
                <a:defRPr/>
              </a:pPr>
              <a:t>‹#›</a:t>
            </a:fld>
            <a:endParaRPr lang="en-US" dirty="0"/>
          </a:p>
        </p:txBody>
      </p:sp>
    </p:spTree>
    <p:extLst>
      <p:ext uri="{BB962C8B-B14F-4D97-AF65-F5344CB8AC3E}">
        <p14:creationId xmlns:p14="http://schemas.microsoft.com/office/powerpoint/2010/main" val="28043052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ro Slide - Option D">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itle 1"/>
          <p:cNvSpPr>
            <a:spLocks noGrp="1"/>
          </p:cNvSpPr>
          <p:nvPr>
            <p:ph type="title"/>
          </p:nvPr>
        </p:nvSpPr>
        <p:spPr>
          <a:xfrm>
            <a:off x="1658112" y="1116433"/>
            <a:ext cx="7257288" cy="566610"/>
          </a:xfrm>
          <a:prstGeom prst="rect">
            <a:avLst/>
          </a:prstGeom>
        </p:spPr>
        <p:txBody>
          <a:bodyPr/>
          <a:lstStyle>
            <a:lvl1pPr algn="l">
              <a:tabLst>
                <a:tab pos="3941763"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D49718EB-D94C-4104-948A-9D38BAF7D517}" type="slidenum">
              <a:rPr lang="en-US"/>
              <a:pPr>
                <a:defRPr/>
              </a:pPr>
              <a:t>‹#›</a:t>
            </a:fld>
            <a:endParaRPr lang="en-US" dirty="0"/>
          </a:p>
        </p:txBody>
      </p:sp>
    </p:spTree>
    <p:extLst>
      <p:ext uri="{BB962C8B-B14F-4D97-AF65-F5344CB8AC3E}">
        <p14:creationId xmlns:p14="http://schemas.microsoft.com/office/powerpoint/2010/main" val="368522881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ro Slide - Option E">
    <p:spTree>
      <p:nvGrpSpPr>
        <p:cNvPr id="1" name=""/>
        <p:cNvGrpSpPr/>
        <p:nvPr/>
      </p:nvGrpSpPr>
      <p:grpSpPr>
        <a:xfrm>
          <a:off x="0" y="0"/>
          <a:ext cx="0" cy="0"/>
          <a:chOff x="0" y="0"/>
          <a:chExt cx="0" cy="0"/>
        </a:xfrm>
      </p:grpSpPr>
      <p:sp>
        <p:nvSpPr>
          <p:cNvPr id="3" name="Rectangle 2"/>
          <p:cNvSpPr/>
          <p:nvPr userDrawn="1"/>
        </p:nvSpPr>
        <p:spPr>
          <a:xfrm>
            <a:off x="0" y="44354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1520825" y="44354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Title 1"/>
          <p:cNvSpPr>
            <a:spLocks noGrp="1"/>
          </p:cNvSpPr>
          <p:nvPr>
            <p:ph type="title"/>
          </p:nvPr>
        </p:nvSpPr>
        <p:spPr>
          <a:xfrm>
            <a:off x="1658112" y="4860012"/>
            <a:ext cx="7257288" cy="566610"/>
          </a:xfrm>
          <a:prstGeom prst="rect">
            <a:avLst/>
          </a:prstGeom>
        </p:spPr>
        <p:txBody>
          <a:bodyPr/>
          <a:lstStyle>
            <a:lvl1pPr algn="l">
              <a:defRPr sz="32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84BC09EB-1382-485D-BB7F-FC67DC4A40D9}" type="slidenum">
              <a:rPr lang="en-US"/>
              <a:pPr>
                <a:defRPr/>
              </a:pPr>
              <a:t>‹#›</a:t>
            </a:fld>
            <a:endParaRPr lang="en-US" dirty="0"/>
          </a:p>
        </p:txBody>
      </p:sp>
    </p:spTree>
    <p:extLst>
      <p:ext uri="{BB962C8B-B14F-4D97-AF65-F5344CB8AC3E}">
        <p14:creationId xmlns:p14="http://schemas.microsoft.com/office/powerpoint/2010/main" val="20306301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tro Slide - Option F">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C05406E1-B518-41D1-B0EC-3A6129455E87}" type="slidenum">
              <a:rPr lang="en-US"/>
              <a:pPr>
                <a:defRPr/>
              </a:pPr>
              <a:t>‹#›</a:t>
            </a:fld>
            <a:endParaRPr lang="en-US" dirty="0"/>
          </a:p>
        </p:txBody>
      </p:sp>
    </p:spTree>
    <p:extLst>
      <p:ext uri="{BB962C8B-B14F-4D97-AF65-F5344CB8AC3E}">
        <p14:creationId xmlns:p14="http://schemas.microsoft.com/office/powerpoint/2010/main" val="213974550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tro Slide - Option H">
    <p:spTree>
      <p:nvGrpSpPr>
        <p:cNvPr id="1" name=""/>
        <p:cNvGrpSpPr/>
        <p:nvPr/>
      </p:nvGrpSpPr>
      <p:grpSpPr>
        <a:xfrm>
          <a:off x="0" y="0"/>
          <a:ext cx="0" cy="0"/>
          <a:chOff x="0" y="0"/>
          <a:chExt cx="0" cy="0"/>
        </a:xfrm>
      </p:grpSpPr>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24"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AB68ED77-3A25-4BCF-AAFB-6C5B85F7D32E}" type="slidenum">
              <a:rPr lang="en-US"/>
              <a:pPr>
                <a:defRPr/>
              </a:pPr>
              <a:t>‹#›</a:t>
            </a:fld>
            <a:endParaRPr lang="en-US" dirty="0"/>
          </a:p>
        </p:txBody>
      </p:sp>
    </p:spTree>
    <p:extLst>
      <p:ext uri="{BB962C8B-B14F-4D97-AF65-F5344CB8AC3E}">
        <p14:creationId xmlns:p14="http://schemas.microsoft.com/office/powerpoint/2010/main" val="203572867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p:cNvSpPr/>
          <p:nvPr userDrawn="1"/>
        </p:nvSpPr>
        <p:spPr>
          <a:xfrm>
            <a:off x="0" y="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fontAlgn="auto">
              <a:spcBef>
                <a:spcPts val="0"/>
              </a:spcBef>
              <a:spcAft>
                <a:spcPts val="0"/>
              </a:spcAft>
              <a:defRPr/>
            </a:pPr>
            <a:r>
              <a:rPr lang="en-US" sz="550" dirty="0">
                <a:solidFill>
                  <a:schemeClr val="tx1">
                    <a:lumMod val="85000"/>
                    <a:lumOff val="15000"/>
                  </a:schemeClr>
                </a:solidFill>
                <a:latin typeface="Arial" pitchFamily="34" charset="0"/>
                <a:cs typeface="Arial" pitchFamily="34" charset="0"/>
              </a:rPr>
              <a:t>Copyright © </a:t>
            </a:r>
            <a:r>
              <a:rPr lang="en-US" sz="550" dirty="0" smtClean="0">
                <a:solidFill>
                  <a:schemeClr val="tx1">
                    <a:lumMod val="85000"/>
                    <a:lumOff val="15000"/>
                  </a:schemeClr>
                </a:solidFill>
                <a:latin typeface="Arial" pitchFamily="34" charset="0"/>
                <a:cs typeface="Arial" pitchFamily="34" charset="0"/>
              </a:rPr>
              <a:t>2014. </a:t>
            </a:r>
            <a:r>
              <a:rPr lang="en-US" sz="550" dirty="0">
                <a:solidFill>
                  <a:schemeClr val="tx1">
                    <a:lumMod val="85000"/>
                    <a:lumOff val="15000"/>
                  </a:schemeClr>
                </a:solidFill>
                <a:latin typeface="Arial" pitchFamily="34" charset="0"/>
                <a:cs typeface="Arial" pitchFamily="34" charset="0"/>
              </a:rPr>
              <a:t>Cybage Software Pvt. Ltd. All Rights Reserved. Cybage Confidential.</a:t>
            </a:r>
          </a:p>
        </p:txBody>
      </p:sp>
      <p:sp>
        <p:nvSpPr>
          <p:cNvPr id="6" name="Slide Number Placeholder 5"/>
          <p:cNvSpPr>
            <a:spLocks noGrp="1"/>
          </p:cNvSpPr>
          <p:nvPr>
            <p:ph type="sldNum" sz="quarter" idx="4"/>
          </p:nvPr>
        </p:nvSpPr>
        <p:spPr>
          <a:xfrm>
            <a:off x="128588" y="6392863"/>
            <a:ext cx="493712" cy="365125"/>
          </a:xfrm>
          <a:prstGeom prst="rect">
            <a:avLst/>
          </a:prstGeom>
        </p:spPr>
        <p:txBody>
          <a:bodyPr vert="horz" lIns="91440" tIns="45720" rIns="91440" bIns="45720" rtlCol="0" anchor="ctr"/>
          <a:lstStyle>
            <a:lvl1pPr algn="l" fontAlgn="auto">
              <a:spcBef>
                <a:spcPts val="0"/>
              </a:spcBef>
              <a:spcAft>
                <a:spcPts val="0"/>
              </a:spcAft>
              <a:defRPr sz="1000">
                <a:solidFill>
                  <a:schemeClr val="tx1">
                    <a:lumMod val="85000"/>
                    <a:lumOff val="15000"/>
                  </a:schemeClr>
                </a:solidFill>
                <a:latin typeface="Arial" pitchFamily="34" charset="0"/>
                <a:cs typeface="Arial" pitchFamily="34" charset="0"/>
              </a:defRPr>
            </a:lvl1pPr>
          </a:lstStyle>
          <a:p>
            <a:pPr>
              <a:defRPr/>
            </a:pPr>
            <a:fld id="{B8C0AAF7-2C26-4BE4-8625-F7ED66F8CFFF}" type="slidenum">
              <a:rPr lang="en-US"/>
              <a:pPr>
                <a:defRPr/>
              </a:pPr>
              <a:t>‹#›</a:t>
            </a:fld>
            <a:endParaRPr lang="en-US" dirty="0"/>
          </a:p>
        </p:txBody>
      </p:sp>
      <p:sp>
        <p:nvSpPr>
          <p:cNvPr id="1029"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50000"/>
              </a:lnSpc>
            </a:pPr>
            <a:r>
              <a:rPr lang="en-US" altLang="en-US" sz="900">
                <a:solidFill>
                  <a:srgbClr val="0075B0"/>
                </a:solidFill>
                <a:ea typeface="Kozuka Gothic Pro R" pitchFamily="34" charset="-128"/>
                <a:cs typeface="Arial" charset="0"/>
              </a:rPr>
              <a:t>www.cybage.com</a:t>
            </a:r>
          </a:p>
        </p:txBody>
      </p:sp>
      <p:pic>
        <p:nvPicPr>
          <p:cNvPr id="1030" name="Picture 7"/>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6929438" y="134938"/>
            <a:ext cx="2033587"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4891" r:id="rId1"/>
    <p:sldLayoutId id="2147484892" r:id="rId2"/>
    <p:sldLayoutId id="2147484893" r:id="rId3"/>
    <p:sldLayoutId id="2147484894" r:id="rId4"/>
    <p:sldLayoutId id="2147484895" r:id="rId5"/>
    <p:sldLayoutId id="2147484896" r:id="rId6"/>
    <p:sldLayoutId id="2147484897" r:id="rId7"/>
    <p:sldLayoutId id="2147484898" r:id="rId8"/>
    <p:sldLayoutId id="2147484899" r:id="rId9"/>
    <p:sldLayoutId id="2147484900" r:id="rId10"/>
    <p:sldLayoutId id="2147484901" r:id="rId11"/>
    <p:sldLayoutId id="2147484902" r:id="rId12"/>
    <p:sldLayoutId id="2147484903" r:id="rId13"/>
    <p:sldLayoutId id="2147484904" r:id="rId14"/>
    <p:sldLayoutId id="2147484905" r:id="rId15"/>
    <p:sldLayoutId id="2147484906" r:id="rId16"/>
    <p:sldLayoutId id="2147484907" r:id="rId17"/>
  </p:sldLayoutIdLst>
  <p:timing>
    <p:tnLst>
      <p:par>
        <p:cTn id="1" dur="indefinite" restart="never" nodeType="tmRoot"/>
      </p:par>
    </p:tnLst>
  </p:timing>
  <p:hf hdr="0" ftr="0" dt="0"/>
  <p:txStyles>
    <p:titleStyle>
      <a:lvl1pPr algn="ctr" rtl="0" eaLnBrk="0" fontAlgn="base" hangingPunct="0">
        <a:spcBef>
          <a:spcPct val="0"/>
        </a:spcBef>
        <a:spcAft>
          <a:spcPct val="0"/>
        </a:spcAft>
        <a:defRPr sz="3000" kern="1200">
          <a:solidFill>
            <a:schemeClr val="tx1"/>
          </a:solidFill>
          <a:latin typeface="+mj-lt"/>
          <a:ea typeface="+mj-ea"/>
          <a:cs typeface="+mj-cs"/>
        </a:defRPr>
      </a:lvl1pPr>
      <a:lvl2pPr algn="ctr" rtl="0" eaLnBrk="0" fontAlgn="base" hangingPunct="0">
        <a:spcBef>
          <a:spcPct val="0"/>
        </a:spcBef>
        <a:spcAft>
          <a:spcPct val="0"/>
        </a:spcAft>
        <a:defRPr sz="3000">
          <a:solidFill>
            <a:schemeClr val="tx1"/>
          </a:solidFill>
          <a:latin typeface="Calibri" pitchFamily="34" charset="0"/>
        </a:defRPr>
      </a:lvl2pPr>
      <a:lvl3pPr algn="ctr" rtl="0" eaLnBrk="0" fontAlgn="base" hangingPunct="0">
        <a:spcBef>
          <a:spcPct val="0"/>
        </a:spcBef>
        <a:spcAft>
          <a:spcPct val="0"/>
        </a:spcAft>
        <a:defRPr sz="3000">
          <a:solidFill>
            <a:schemeClr val="tx1"/>
          </a:solidFill>
          <a:latin typeface="Calibri" pitchFamily="34" charset="0"/>
        </a:defRPr>
      </a:lvl3pPr>
      <a:lvl4pPr algn="ctr" rtl="0" eaLnBrk="0" fontAlgn="base" hangingPunct="0">
        <a:spcBef>
          <a:spcPct val="0"/>
        </a:spcBef>
        <a:spcAft>
          <a:spcPct val="0"/>
        </a:spcAft>
        <a:defRPr sz="3000">
          <a:solidFill>
            <a:schemeClr val="tx1"/>
          </a:solidFill>
          <a:latin typeface="Calibri" pitchFamily="34" charset="0"/>
        </a:defRPr>
      </a:lvl4pPr>
      <a:lvl5pPr algn="ctr" rtl="0" eaLnBrk="0" fontAlgn="base" hangingPunct="0">
        <a:spcBef>
          <a:spcPct val="0"/>
        </a:spcBef>
        <a:spcAft>
          <a:spcPct val="0"/>
        </a:spcAft>
        <a:defRPr sz="3000">
          <a:solidFill>
            <a:schemeClr val="tx1"/>
          </a:solidFill>
          <a:latin typeface="Calibri" pitchFamily="34" charset="0"/>
        </a:defRPr>
      </a:lvl5pPr>
      <a:lvl6pPr marL="457200" algn="ctr" rtl="0" fontAlgn="base">
        <a:spcBef>
          <a:spcPct val="0"/>
        </a:spcBef>
        <a:spcAft>
          <a:spcPct val="0"/>
        </a:spcAft>
        <a:defRPr sz="3000">
          <a:solidFill>
            <a:schemeClr val="tx1"/>
          </a:solidFill>
          <a:latin typeface="Calibri" pitchFamily="34" charset="0"/>
        </a:defRPr>
      </a:lvl6pPr>
      <a:lvl7pPr marL="914400" algn="ctr" rtl="0" fontAlgn="base">
        <a:spcBef>
          <a:spcPct val="0"/>
        </a:spcBef>
        <a:spcAft>
          <a:spcPct val="0"/>
        </a:spcAft>
        <a:defRPr sz="3000">
          <a:solidFill>
            <a:schemeClr val="tx1"/>
          </a:solidFill>
          <a:latin typeface="Calibri" pitchFamily="34" charset="0"/>
        </a:defRPr>
      </a:lvl7pPr>
      <a:lvl8pPr marL="1371600" algn="ctr" rtl="0" fontAlgn="base">
        <a:spcBef>
          <a:spcPct val="0"/>
        </a:spcBef>
        <a:spcAft>
          <a:spcPct val="0"/>
        </a:spcAft>
        <a:defRPr sz="3000">
          <a:solidFill>
            <a:schemeClr val="tx1"/>
          </a:solidFill>
          <a:latin typeface="Calibri" pitchFamily="34" charset="0"/>
        </a:defRPr>
      </a:lvl8pPr>
      <a:lvl9pPr marL="1828800" algn="ctr" rtl="0" fontAlgn="base">
        <a:spcBef>
          <a:spcPct val="0"/>
        </a:spcBef>
        <a:spcAft>
          <a:spcPct val="0"/>
        </a:spcAft>
        <a:defRPr sz="30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7.xml"/><Relationship Id="rId5" Type="http://schemas.openxmlformats.org/officeDocument/2006/relationships/image" Target="../media/image21.pn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hyperlink" Target="http://www.somedomain.com/app/#!users/list" TargetMode="External"/><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40.xml.rels><?xml version="1.0" encoding="UTF-8" standalone="yes"?>
<Relationships xmlns="http://schemas.openxmlformats.org/package/2006/relationships"><Relationship Id="rId3" Type="http://schemas.openxmlformats.org/officeDocument/2006/relationships/hyperlink" Target="http://www.somedomain.com/app/#!users/list" TargetMode="External"/><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hyperlink" Target="http://www.somedomain.com/app/#!users/list" TargetMode="External"/><Relationship Id="rId2" Type="http://schemas.openxmlformats.org/officeDocument/2006/relationships/notesSlide" Target="../notesSlides/notesSlide33.xml"/><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hyperlink" Target="https://code.angularjs.org/1.2.18/docs/guide/bootstrap" TargetMode="Externa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Title 1"/>
          <p:cNvSpPr>
            <a:spLocks noGrp="1"/>
          </p:cNvSpPr>
          <p:nvPr>
            <p:ph type="title"/>
          </p:nvPr>
        </p:nvSpPr>
        <p:spPr bwMode="auto">
          <a:xfrm>
            <a:off x="1658938" y="4659313"/>
            <a:ext cx="7258050" cy="64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spcBef>
                <a:spcPts val="500"/>
              </a:spcBef>
              <a:spcAft>
                <a:spcPts val="500"/>
              </a:spcAft>
              <a:tabLst>
                <a:tab pos="1314450" algn="l"/>
              </a:tabLst>
            </a:pPr>
            <a:r>
              <a:rPr lang="en-US" altLang="en-US" dirty="0" err="1" smtClean="0"/>
              <a:t>AngularJS</a:t>
            </a:r>
            <a:r>
              <a:rPr lang="en-US" altLang="en-US" dirty="0" smtClean="0"/>
              <a:t/>
            </a:r>
            <a:br>
              <a:rPr lang="en-US" altLang="en-US" dirty="0" smtClean="0"/>
            </a:br>
            <a:r>
              <a:rPr lang="en-US" altLang="en-US" sz="1600" dirty="0" smtClean="0"/>
              <a:t/>
            </a:r>
            <a:br>
              <a:rPr lang="en-US" altLang="en-US" sz="1600" dirty="0" smtClean="0"/>
            </a:br>
            <a:endParaRPr lang="en-US" altLang="en-US" dirty="0" smtClean="0"/>
          </a:p>
        </p:txBody>
      </p:sp>
      <p:sp>
        <p:nvSpPr>
          <p:cNvPr id="3" name="Slide Number Placeholder 2"/>
          <p:cNvSpPr>
            <a:spLocks noGrp="1"/>
          </p:cNvSpPr>
          <p:nvPr>
            <p:ph type="sldNum" sz="quarter" idx="10"/>
          </p:nvPr>
        </p:nvSpPr>
        <p:spPr/>
        <p:txBody>
          <a:bodyPr/>
          <a:lstStyle/>
          <a:p>
            <a:pPr>
              <a:defRPr/>
            </a:pPr>
            <a:fld id="{7D7B0F0E-9098-4C6D-8F9C-075AA7BD69CC}" type="slidenum">
              <a:rPr lang="en-US" smtClean="0"/>
              <a:pPr>
                <a:defRPr/>
              </a:pPr>
              <a:t>1</a:t>
            </a:fld>
            <a:endParaRPr lang="en-US" dirty="0"/>
          </a:p>
        </p:txBody>
      </p:sp>
      <p:sp>
        <p:nvSpPr>
          <p:cNvPr id="19460" name="TextBox 3"/>
          <p:cNvSpPr txBox="1">
            <a:spLocks noChangeArrowheads="1"/>
          </p:cNvSpPr>
          <p:nvPr/>
        </p:nvSpPr>
        <p:spPr bwMode="auto">
          <a:xfrm>
            <a:off x="1658938" y="5380038"/>
            <a:ext cx="59610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314450" algn="l"/>
                <a:tab pos="3028950" algn="l"/>
                <a:tab pos="4457700" algn="l"/>
              </a:tabLst>
              <a:defRPr>
                <a:solidFill>
                  <a:schemeClr val="tx1"/>
                </a:solidFill>
                <a:latin typeface="Arial" charset="0"/>
              </a:defRPr>
            </a:lvl1pPr>
            <a:lvl2pPr marL="742950" indent="-285750" eaLnBrk="0" hangingPunct="0">
              <a:tabLst>
                <a:tab pos="1314450" algn="l"/>
                <a:tab pos="3028950" algn="l"/>
                <a:tab pos="4457700" algn="l"/>
              </a:tabLst>
              <a:defRPr>
                <a:solidFill>
                  <a:schemeClr val="tx1"/>
                </a:solidFill>
                <a:latin typeface="Arial" charset="0"/>
              </a:defRPr>
            </a:lvl2pPr>
            <a:lvl3pPr marL="1143000" indent="-228600" eaLnBrk="0" hangingPunct="0">
              <a:tabLst>
                <a:tab pos="1314450" algn="l"/>
                <a:tab pos="3028950" algn="l"/>
                <a:tab pos="4457700" algn="l"/>
              </a:tabLst>
              <a:defRPr>
                <a:solidFill>
                  <a:schemeClr val="tx1"/>
                </a:solidFill>
                <a:latin typeface="Arial" charset="0"/>
              </a:defRPr>
            </a:lvl3pPr>
            <a:lvl4pPr marL="1600200" indent="-228600" eaLnBrk="0" hangingPunct="0">
              <a:tabLst>
                <a:tab pos="1314450" algn="l"/>
                <a:tab pos="3028950" algn="l"/>
                <a:tab pos="4457700" algn="l"/>
              </a:tabLst>
              <a:defRPr>
                <a:solidFill>
                  <a:schemeClr val="tx1"/>
                </a:solidFill>
                <a:latin typeface="Arial" charset="0"/>
              </a:defRPr>
            </a:lvl4pPr>
            <a:lvl5pPr marL="2057400" indent="-228600" eaLnBrk="0" hangingPunct="0">
              <a:tabLst>
                <a:tab pos="1314450" algn="l"/>
                <a:tab pos="3028950" algn="l"/>
                <a:tab pos="4457700" algn="l"/>
              </a:tabLst>
              <a:defRPr>
                <a:solidFill>
                  <a:schemeClr val="tx1"/>
                </a:solidFill>
                <a:latin typeface="Arial" charset="0"/>
              </a:defRPr>
            </a:lvl5pPr>
            <a:lvl6pPr marL="2514600" indent="-228600" eaLnBrk="0" fontAlgn="base" hangingPunct="0">
              <a:spcBef>
                <a:spcPct val="0"/>
              </a:spcBef>
              <a:spcAft>
                <a:spcPct val="0"/>
              </a:spcAft>
              <a:tabLst>
                <a:tab pos="1314450" algn="l"/>
                <a:tab pos="3028950" algn="l"/>
                <a:tab pos="4457700" algn="l"/>
              </a:tabLst>
              <a:defRPr>
                <a:solidFill>
                  <a:schemeClr val="tx1"/>
                </a:solidFill>
                <a:latin typeface="Arial" charset="0"/>
              </a:defRPr>
            </a:lvl6pPr>
            <a:lvl7pPr marL="2971800" indent="-228600" eaLnBrk="0" fontAlgn="base" hangingPunct="0">
              <a:spcBef>
                <a:spcPct val="0"/>
              </a:spcBef>
              <a:spcAft>
                <a:spcPct val="0"/>
              </a:spcAft>
              <a:tabLst>
                <a:tab pos="1314450" algn="l"/>
                <a:tab pos="3028950" algn="l"/>
                <a:tab pos="4457700" algn="l"/>
              </a:tabLst>
              <a:defRPr>
                <a:solidFill>
                  <a:schemeClr val="tx1"/>
                </a:solidFill>
                <a:latin typeface="Arial" charset="0"/>
              </a:defRPr>
            </a:lvl7pPr>
            <a:lvl8pPr marL="3429000" indent="-228600" eaLnBrk="0" fontAlgn="base" hangingPunct="0">
              <a:spcBef>
                <a:spcPct val="0"/>
              </a:spcBef>
              <a:spcAft>
                <a:spcPct val="0"/>
              </a:spcAft>
              <a:tabLst>
                <a:tab pos="1314450" algn="l"/>
                <a:tab pos="3028950" algn="l"/>
                <a:tab pos="4457700" algn="l"/>
              </a:tabLst>
              <a:defRPr>
                <a:solidFill>
                  <a:schemeClr val="tx1"/>
                </a:solidFill>
                <a:latin typeface="Arial" charset="0"/>
              </a:defRPr>
            </a:lvl8pPr>
            <a:lvl9pPr marL="3886200" indent="-228600" eaLnBrk="0" fontAlgn="base" hangingPunct="0">
              <a:spcBef>
                <a:spcPct val="0"/>
              </a:spcBef>
              <a:spcAft>
                <a:spcPct val="0"/>
              </a:spcAft>
              <a:tabLst>
                <a:tab pos="1314450" algn="l"/>
                <a:tab pos="3028950" algn="l"/>
                <a:tab pos="4457700" algn="l"/>
              </a:tabLst>
              <a:defRPr>
                <a:solidFill>
                  <a:schemeClr val="tx1"/>
                </a:solidFill>
                <a:latin typeface="Arial" charset="0"/>
              </a:defRPr>
            </a:lvl9pPr>
          </a:lstStyle>
          <a:p>
            <a:pPr eaLnBrk="1" hangingPunct="1"/>
            <a:r>
              <a:rPr lang="en-US" altLang="en-US" dirty="0">
                <a:solidFill>
                  <a:schemeClr val="bg1"/>
                </a:solidFill>
              </a:rPr>
              <a:t>Authored </a:t>
            </a:r>
            <a:r>
              <a:rPr lang="en-US" altLang="en-US" dirty="0" smtClean="0">
                <a:solidFill>
                  <a:schemeClr val="bg1"/>
                </a:solidFill>
              </a:rPr>
              <a:t>&amp; Presented by: Mariyam Khambhati</a:t>
            </a:r>
            <a:endParaRPr lang="en-US" alt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itle 3380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smtClean="0"/>
              <a:t>Anatomy – </a:t>
            </a:r>
            <a:r>
              <a:rPr lang="en-US" altLang="en-US" dirty="0" err="1" smtClean="0"/>
              <a:t>ngApp</a:t>
            </a:r>
            <a:endParaRPr lang="en-US" altLang="en-US" dirty="0" smtClean="0"/>
          </a:p>
        </p:txBody>
      </p:sp>
      <p:sp>
        <p:nvSpPr>
          <p:cNvPr id="33806" name="Text Placeholder 33805"/>
          <p:cNvSpPr>
            <a:spLocks noGrp="1"/>
          </p:cNvSpPr>
          <p:nvPr>
            <p:ph type="body" sz="half" idx="2"/>
          </p:nvPr>
        </p:nvSpPr>
        <p:spPr/>
        <p:txBody>
          <a:bodyPr/>
          <a:lstStyle/>
          <a:p>
            <a:pPr marL="285750" indent="-285750">
              <a:buFontTx/>
              <a:buChar char="-"/>
              <a:defRPr/>
            </a:pPr>
            <a:r>
              <a:rPr lang="en-US" dirty="0" smtClean="0"/>
              <a:t>Auto-bootstrap application</a:t>
            </a:r>
          </a:p>
          <a:p>
            <a:pPr marL="285750" indent="-285750">
              <a:buFontTx/>
              <a:buChar char="-"/>
              <a:defRPr/>
            </a:pPr>
            <a:r>
              <a:rPr lang="en-US" dirty="0" smtClean="0"/>
              <a:t>Indicates root of application</a:t>
            </a:r>
          </a:p>
          <a:p>
            <a:pPr marL="285750" indent="-285750">
              <a:buFontTx/>
              <a:buChar char="-"/>
              <a:defRPr/>
            </a:pPr>
            <a:r>
              <a:rPr lang="en-US" dirty="0" smtClean="0"/>
              <a:t>Only ONE allowed</a:t>
            </a:r>
          </a:p>
          <a:p>
            <a:pPr marL="514350" lvl="1" indent="-285750">
              <a:buFontTx/>
              <a:buChar char="-"/>
              <a:defRPr/>
            </a:pPr>
            <a:r>
              <a:rPr lang="en-US" dirty="0" smtClean="0"/>
              <a:t>Manual bootstrap for multiple</a:t>
            </a:r>
          </a:p>
          <a:p>
            <a:pPr marL="514350" lvl="1" indent="-285750">
              <a:buFontTx/>
              <a:buChar char="-"/>
              <a:defRPr/>
            </a:pPr>
            <a:r>
              <a:rPr lang="en-US" dirty="0" smtClean="0"/>
              <a:t>Nesting of angular apps not allowed</a:t>
            </a:r>
            <a:endParaRPr lang="en-US" dirty="0"/>
          </a:p>
          <a:p>
            <a:pPr marL="228600" lvl="1">
              <a:defRPr/>
            </a:pPr>
            <a:endParaRPr lang="en-US" dirty="0" smtClean="0"/>
          </a:p>
          <a:p>
            <a:pPr marL="285750" indent="-285750">
              <a:buFontTx/>
              <a:buChar char="-"/>
              <a:defRPr/>
            </a:pPr>
            <a:endParaRPr lang="en-US" dirty="0" smtClean="0"/>
          </a:p>
          <a:p>
            <a:pPr marL="0" indent="0">
              <a:defRPr/>
            </a:pPr>
            <a:r>
              <a:rPr lang="en-US" dirty="0"/>
              <a:t>	</a:t>
            </a:r>
          </a:p>
        </p:txBody>
      </p:sp>
      <p:sp>
        <p:nvSpPr>
          <p:cNvPr id="4" name="Slide Number Placeholder 3"/>
          <p:cNvSpPr>
            <a:spLocks noGrp="1"/>
          </p:cNvSpPr>
          <p:nvPr>
            <p:ph type="sldNum" sz="quarter" idx="10"/>
          </p:nvPr>
        </p:nvSpPr>
        <p:spPr/>
        <p:txBody>
          <a:bodyPr/>
          <a:lstStyle/>
          <a:p>
            <a:pPr>
              <a:defRPr/>
            </a:pPr>
            <a:fld id="{EEBACA7A-36EE-4385-9FCF-6824AE907CDA}" type="slidenum">
              <a:rPr lang="en-US" smtClean="0"/>
              <a:pPr>
                <a:defRPr/>
              </a:pPr>
              <a:t>10</a:t>
            </a:fld>
            <a:endParaRPr lang="en-US" dirty="0"/>
          </a:p>
        </p:txBody>
      </p:sp>
    </p:spTree>
    <p:extLst>
      <p:ext uri="{BB962C8B-B14F-4D97-AF65-F5344CB8AC3E}">
        <p14:creationId xmlns:p14="http://schemas.microsoft.com/office/powerpoint/2010/main" val="30684548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itle 3380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smtClean="0"/>
              <a:t>Anatomy - Scope</a:t>
            </a:r>
          </a:p>
        </p:txBody>
      </p:sp>
      <p:sp>
        <p:nvSpPr>
          <p:cNvPr id="33806" name="Text Placeholder 33805"/>
          <p:cNvSpPr>
            <a:spLocks noGrp="1"/>
          </p:cNvSpPr>
          <p:nvPr>
            <p:ph type="body" sz="half" idx="2"/>
          </p:nvPr>
        </p:nvSpPr>
        <p:spPr/>
        <p:txBody>
          <a:bodyPr/>
          <a:lstStyle/>
          <a:p>
            <a:pPr marL="285750" indent="-285750">
              <a:buFontTx/>
              <a:buChar char="-"/>
              <a:defRPr/>
            </a:pPr>
            <a:r>
              <a:rPr lang="en-US" dirty="0" err="1" smtClean="0"/>
              <a:t>rootScope</a:t>
            </a:r>
            <a:r>
              <a:rPr lang="en-US" dirty="0" smtClean="0"/>
              <a:t>, created by ng-app</a:t>
            </a:r>
          </a:p>
          <a:p>
            <a:pPr marL="285750" indent="-285750">
              <a:buFontTx/>
              <a:buChar char="-"/>
              <a:defRPr/>
            </a:pPr>
            <a:r>
              <a:rPr lang="en-US" dirty="0" smtClean="0"/>
              <a:t>Glue that connects model, controller &amp; templates </a:t>
            </a:r>
          </a:p>
          <a:p>
            <a:pPr marL="285750" indent="-285750">
              <a:buFontTx/>
              <a:buChar char="-"/>
              <a:defRPr/>
            </a:pPr>
            <a:r>
              <a:rPr lang="en-US" dirty="0" smtClean="0"/>
              <a:t>Refers </a:t>
            </a:r>
            <a:r>
              <a:rPr lang="en-US" dirty="0"/>
              <a:t>to the application </a:t>
            </a:r>
            <a:r>
              <a:rPr lang="en-US" dirty="0" smtClean="0"/>
              <a:t>model</a:t>
            </a:r>
          </a:p>
          <a:p>
            <a:pPr marL="285750" indent="-285750">
              <a:buFontTx/>
              <a:buChar char="-"/>
              <a:defRPr/>
            </a:pPr>
            <a:r>
              <a:rPr lang="en-US" dirty="0" smtClean="0"/>
              <a:t>Hierarchical structure mimicking DOM</a:t>
            </a:r>
            <a:endParaRPr lang="en-US" dirty="0"/>
          </a:p>
          <a:p>
            <a:pPr marL="0" indent="0">
              <a:defRPr/>
            </a:pPr>
            <a:r>
              <a:rPr lang="en-US" dirty="0"/>
              <a:t>	</a:t>
            </a:r>
          </a:p>
        </p:txBody>
      </p:sp>
      <p:sp>
        <p:nvSpPr>
          <p:cNvPr id="4" name="Slide Number Placeholder 3"/>
          <p:cNvSpPr>
            <a:spLocks noGrp="1"/>
          </p:cNvSpPr>
          <p:nvPr>
            <p:ph type="sldNum" sz="quarter" idx="10"/>
          </p:nvPr>
        </p:nvSpPr>
        <p:spPr/>
        <p:txBody>
          <a:bodyPr/>
          <a:lstStyle/>
          <a:p>
            <a:pPr>
              <a:defRPr/>
            </a:pPr>
            <a:fld id="{EEBACA7A-36EE-4385-9FCF-6824AE907CDA}" type="slidenum">
              <a:rPr lang="en-US" smtClean="0"/>
              <a:pPr>
                <a:defRPr/>
              </a:pPr>
              <a:t>11</a:t>
            </a:fld>
            <a:endParaRPr lang="en-US" dirty="0"/>
          </a:p>
        </p:txBody>
      </p:sp>
    </p:spTree>
    <p:extLst>
      <p:ext uri="{BB962C8B-B14F-4D97-AF65-F5344CB8AC3E}">
        <p14:creationId xmlns:p14="http://schemas.microsoft.com/office/powerpoint/2010/main" val="37870615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Best Practices / Tips</a:t>
            </a:r>
            <a:endParaRPr lang="en-US" dirty="0"/>
          </a:p>
        </p:txBody>
      </p:sp>
      <p:sp>
        <p:nvSpPr>
          <p:cNvPr id="5" name="Text Placeholder 4"/>
          <p:cNvSpPr>
            <a:spLocks noGrp="1"/>
          </p:cNvSpPr>
          <p:nvPr>
            <p:ph type="body" sz="half" idx="2"/>
          </p:nvPr>
        </p:nvSpPr>
        <p:spPr/>
        <p:txBody>
          <a:bodyPr/>
          <a:lstStyle/>
          <a:p>
            <a:r>
              <a:rPr lang="en-US" dirty="0" smtClean="0"/>
              <a:t>Bind to </a:t>
            </a:r>
            <a:r>
              <a:rPr lang="en-US" dirty="0"/>
              <a:t>object properties </a:t>
            </a:r>
            <a:r>
              <a:rPr lang="en-US" dirty="0" smtClean="0"/>
              <a:t>in </a:t>
            </a:r>
            <a:r>
              <a:rPr lang="en-US" dirty="0"/>
              <a:t>scope rather than scope properties </a:t>
            </a:r>
            <a:endParaRPr lang="en-US" dirty="0" smtClean="0"/>
          </a:p>
          <a:p>
            <a:endParaRPr lang="en-US" dirty="0"/>
          </a:p>
          <a:p>
            <a:pPr marL="285750" indent="-285750">
              <a:buFont typeface="Arial" panose="020B0604020202020204" pitchFamily="34" charset="0"/>
              <a:buChar char="•"/>
            </a:pPr>
            <a:r>
              <a:rPr lang="en-US" dirty="0" smtClean="0"/>
              <a:t>{{something.name}} preferred </a:t>
            </a:r>
            <a:r>
              <a:rPr lang="en-US" dirty="0"/>
              <a:t>to </a:t>
            </a:r>
            <a:r>
              <a:rPr lang="en-US" dirty="0" smtClean="0"/>
              <a:t>{{name}}</a:t>
            </a:r>
            <a:endParaRPr lang="en-US" dirty="0"/>
          </a:p>
        </p:txBody>
      </p:sp>
      <p:sp>
        <p:nvSpPr>
          <p:cNvPr id="3" name="Slide Number Placeholder 2"/>
          <p:cNvSpPr>
            <a:spLocks noGrp="1"/>
          </p:cNvSpPr>
          <p:nvPr>
            <p:ph type="sldNum" sz="quarter" idx="10"/>
          </p:nvPr>
        </p:nvSpPr>
        <p:spPr/>
        <p:txBody>
          <a:bodyPr/>
          <a:lstStyle/>
          <a:p>
            <a:pPr>
              <a:defRPr/>
            </a:pPr>
            <a:fld id="{C05406E1-B518-41D1-B0EC-3A6129455E87}" type="slidenum">
              <a:rPr lang="en-US" smtClean="0"/>
              <a:pPr>
                <a:defRPr/>
              </a:pPr>
              <a:t>12</a:t>
            </a:fld>
            <a:endParaRPr lang="en-US" dirty="0"/>
          </a:p>
        </p:txBody>
      </p:sp>
    </p:spTree>
    <p:extLst>
      <p:ext uri="{BB962C8B-B14F-4D97-AF65-F5344CB8AC3E}">
        <p14:creationId xmlns:p14="http://schemas.microsoft.com/office/powerpoint/2010/main" val="34524485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itle 3380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smtClean="0"/>
              <a:t>Controller</a:t>
            </a:r>
          </a:p>
        </p:txBody>
      </p:sp>
      <p:sp>
        <p:nvSpPr>
          <p:cNvPr id="33806" name="Text Placeholder 33805"/>
          <p:cNvSpPr>
            <a:spLocks noGrp="1"/>
          </p:cNvSpPr>
          <p:nvPr>
            <p:ph type="body" sz="half" idx="2"/>
          </p:nvPr>
        </p:nvSpPr>
        <p:spPr/>
        <p:txBody>
          <a:bodyPr/>
          <a:lstStyle/>
          <a:p>
            <a:pPr marL="285750" indent="-285750">
              <a:buFontTx/>
              <a:buChar char="-"/>
              <a:defRPr/>
            </a:pPr>
            <a:r>
              <a:rPr lang="en-US" dirty="0" smtClean="0"/>
              <a:t>Code/logic </a:t>
            </a:r>
            <a:r>
              <a:rPr lang="en-US" dirty="0"/>
              <a:t>for user interaction, manage model for the view </a:t>
            </a:r>
          </a:p>
          <a:p>
            <a:pPr marL="285750" indent="-285750">
              <a:buFontTx/>
              <a:buChar char="-"/>
              <a:defRPr/>
            </a:pPr>
            <a:r>
              <a:rPr lang="en-US" dirty="0"/>
              <a:t>Tied to specific piece of the DOM that they’re in charge of managing</a:t>
            </a:r>
          </a:p>
          <a:p>
            <a:pPr marL="0" indent="0">
              <a:defRPr/>
            </a:pPr>
            <a:endParaRPr lang="en-US" dirty="0" smtClean="0"/>
          </a:p>
          <a:p>
            <a:pPr marL="0" indent="0">
              <a:defRPr/>
            </a:pPr>
            <a:endParaRPr lang="en-US" dirty="0" smtClean="0"/>
          </a:p>
          <a:p>
            <a:pPr marL="0" indent="0">
              <a:defRPr/>
            </a:pPr>
            <a:r>
              <a:rPr lang="en-US" dirty="0" smtClean="0"/>
              <a:t>Used to:</a:t>
            </a:r>
          </a:p>
          <a:p>
            <a:pPr marL="285750" indent="-285750">
              <a:buFontTx/>
              <a:buChar char="-"/>
              <a:defRPr/>
            </a:pPr>
            <a:r>
              <a:rPr lang="en-US" dirty="0" smtClean="0"/>
              <a:t>Setup initial state of $scope</a:t>
            </a:r>
          </a:p>
          <a:p>
            <a:pPr marL="285750" indent="-285750">
              <a:buFontTx/>
              <a:buChar char="-"/>
              <a:defRPr/>
            </a:pPr>
            <a:r>
              <a:rPr lang="en-US" dirty="0" smtClean="0"/>
              <a:t>Expose model and functions to view through $scope</a:t>
            </a:r>
          </a:p>
          <a:p>
            <a:pPr marL="285750" indent="-285750">
              <a:buFontTx/>
              <a:buChar char="-"/>
              <a:defRPr/>
            </a:pPr>
            <a:r>
              <a:rPr lang="en-US" dirty="0" smtClean="0"/>
              <a:t>Watch model for changes and take action</a:t>
            </a:r>
            <a:endParaRPr lang="en-US" dirty="0"/>
          </a:p>
        </p:txBody>
      </p:sp>
      <p:sp>
        <p:nvSpPr>
          <p:cNvPr id="4" name="Slide Number Placeholder 3"/>
          <p:cNvSpPr>
            <a:spLocks noGrp="1"/>
          </p:cNvSpPr>
          <p:nvPr>
            <p:ph type="sldNum" sz="quarter" idx="10"/>
          </p:nvPr>
        </p:nvSpPr>
        <p:spPr/>
        <p:txBody>
          <a:bodyPr/>
          <a:lstStyle/>
          <a:p>
            <a:pPr>
              <a:defRPr/>
            </a:pPr>
            <a:fld id="{EEBACA7A-36EE-4385-9FCF-6824AE907CDA}" type="slidenum">
              <a:rPr lang="en-US" smtClean="0"/>
              <a:pPr>
                <a:defRPr/>
              </a:pPr>
              <a:t>13</a:t>
            </a:fld>
            <a:endParaRPr lang="en-US" dirty="0"/>
          </a:p>
        </p:txBody>
      </p:sp>
    </p:spTree>
    <p:extLst>
      <p:ext uri="{BB962C8B-B14F-4D97-AF65-F5344CB8AC3E}">
        <p14:creationId xmlns:p14="http://schemas.microsoft.com/office/powerpoint/2010/main" val="4408561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Directives - </a:t>
            </a:r>
            <a:r>
              <a:rPr lang="en-US" dirty="0"/>
              <a:t>Layout</a:t>
            </a:r>
          </a:p>
        </p:txBody>
      </p:sp>
      <p:sp>
        <p:nvSpPr>
          <p:cNvPr id="2" name="Text Placeholder 1"/>
          <p:cNvSpPr>
            <a:spLocks noGrp="1"/>
          </p:cNvSpPr>
          <p:nvPr>
            <p:ph type="body" sz="half" idx="2"/>
          </p:nvPr>
        </p:nvSpPr>
        <p:spPr/>
        <p:txBody>
          <a:bodyPr/>
          <a:lstStyle/>
          <a:p>
            <a:pPr marL="285750" indent="-285750">
              <a:buFont typeface="Arial" panose="020B0604020202020204" pitchFamily="34" charset="0"/>
              <a:buChar char="•"/>
            </a:pPr>
            <a:r>
              <a:rPr lang="en-US" dirty="0" smtClean="0"/>
              <a:t>Interpolation - {{ }}</a:t>
            </a:r>
          </a:p>
          <a:p>
            <a:pPr marL="285750" indent="-285750">
              <a:buFont typeface="Arial" panose="020B0604020202020204" pitchFamily="34" charset="0"/>
              <a:buChar char="•"/>
            </a:pPr>
            <a:r>
              <a:rPr lang="en-US" dirty="0" smtClean="0"/>
              <a:t>ng-bind</a:t>
            </a:r>
          </a:p>
          <a:p>
            <a:pPr marL="285750" indent="-285750">
              <a:buFont typeface="Arial" panose="020B0604020202020204" pitchFamily="34" charset="0"/>
              <a:buChar char="•"/>
            </a:pPr>
            <a:r>
              <a:rPr lang="en-US" dirty="0" smtClean="0"/>
              <a:t>ng-show/ng-hide, ng-if</a:t>
            </a:r>
            <a:r>
              <a:rPr lang="en-US" dirty="0"/>
              <a:t>, </a:t>
            </a:r>
            <a:r>
              <a:rPr lang="en-US" dirty="0" smtClean="0"/>
              <a:t>ng-switch-</a:t>
            </a:r>
            <a:r>
              <a:rPr lang="en-US" dirty="0"/>
              <a:t>*</a:t>
            </a:r>
          </a:p>
          <a:p>
            <a:pPr marL="285750" indent="-285750">
              <a:buFont typeface="Arial" panose="020B0604020202020204" pitchFamily="34" charset="0"/>
              <a:buChar char="•"/>
            </a:pPr>
            <a:r>
              <a:rPr lang="en-US" dirty="0" smtClean="0"/>
              <a:t>ng-class</a:t>
            </a:r>
            <a:r>
              <a:rPr lang="en-US" dirty="0"/>
              <a:t>, ng-class-even, ng-class-odd</a:t>
            </a:r>
          </a:p>
          <a:p>
            <a:pPr marL="285750" indent="-285750">
              <a:buFont typeface="Arial" panose="020B0604020202020204" pitchFamily="34" charset="0"/>
              <a:buChar char="•"/>
            </a:pPr>
            <a:r>
              <a:rPr lang="en-US" dirty="0" smtClean="0"/>
              <a:t>ng-repeat</a:t>
            </a:r>
          </a:p>
          <a:p>
            <a:pPr marL="285750" indent="-285750">
              <a:buFont typeface="Arial" panose="020B0604020202020204" pitchFamily="34" charset="0"/>
              <a:buChar char="•"/>
            </a:pPr>
            <a:r>
              <a:rPr lang="en-US" dirty="0" smtClean="0"/>
              <a:t>ng-</a:t>
            </a:r>
            <a:r>
              <a:rPr lang="en-US" dirty="0" err="1" smtClean="0"/>
              <a:t>src</a:t>
            </a:r>
            <a:r>
              <a:rPr lang="en-US" dirty="0" smtClean="0"/>
              <a:t>, ng-</a:t>
            </a:r>
            <a:r>
              <a:rPr lang="en-US" dirty="0" err="1" smtClean="0"/>
              <a:t>href</a:t>
            </a:r>
            <a:endParaRPr lang="en-US" dirty="0"/>
          </a:p>
          <a:p>
            <a:pPr marL="285750" indent="-2857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E7C11BE2-1D7F-465F-9C6E-139924C3DE86}" type="slidenum">
              <a:rPr lang="en-US" smtClean="0"/>
              <a:pPr>
                <a:defRPr/>
              </a:pPr>
              <a:t>14</a:t>
            </a:fld>
            <a:endParaRPr lang="en-US" dirty="0"/>
          </a:p>
        </p:txBody>
      </p:sp>
    </p:spTree>
    <p:extLst>
      <p:ext uri="{BB962C8B-B14F-4D97-AF65-F5344CB8AC3E}">
        <p14:creationId xmlns:p14="http://schemas.microsoft.com/office/powerpoint/2010/main" val="37492212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Directives - Events</a:t>
            </a:r>
            <a:endParaRPr lang="en-US" dirty="0"/>
          </a:p>
        </p:txBody>
      </p:sp>
      <p:sp>
        <p:nvSpPr>
          <p:cNvPr id="2" name="Text Placeholder 1"/>
          <p:cNvSpPr>
            <a:spLocks noGrp="1"/>
          </p:cNvSpPr>
          <p:nvPr>
            <p:ph type="body" sz="half" idx="2"/>
          </p:nvPr>
        </p:nvSpPr>
        <p:spPr/>
        <p:txBody>
          <a:bodyPr/>
          <a:lstStyle/>
          <a:p>
            <a:pPr marL="285750" indent="-285750">
              <a:buFont typeface="Arial" panose="020B0604020202020204" pitchFamily="34" charset="0"/>
              <a:buChar char="•"/>
            </a:pPr>
            <a:r>
              <a:rPr lang="en-US" dirty="0" smtClean="0"/>
              <a:t>ng-click, ng-</a:t>
            </a:r>
            <a:r>
              <a:rPr lang="en-US" dirty="0" err="1" smtClean="0"/>
              <a:t>dblclick</a:t>
            </a:r>
            <a:endParaRPr lang="en-US" dirty="0" smtClean="0"/>
          </a:p>
          <a:p>
            <a:pPr marL="285750" indent="-285750">
              <a:buFont typeface="Arial" panose="020B0604020202020204" pitchFamily="34" charset="0"/>
              <a:buChar char="•"/>
            </a:pPr>
            <a:r>
              <a:rPr lang="en-US" dirty="0" smtClean="0"/>
              <a:t>ng-change, ng-blur</a:t>
            </a:r>
            <a:endParaRPr lang="en-US" dirty="0"/>
          </a:p>
          <a:p>
            <a:pPr marL="285750" indent="-285750">
              <a:buFont typeface="Arial" panose="020B0604020202020204" pitchFamily="34" charset="0"/>
              <a:buChar char="•"/>
            </a:pPr>
            <a:r>
              <a:rPr lang="en-US" dirty="0" smtClean="0"/>
              <a:t>ng-</a:t>
            </a:r>
            <a:r>
              <a:rPr lang="en-US" dirty="0" err="1" smtClean="0"/>
              <a:t>mousedown</a:t>
            </a:r>
            <a:r>
              <a:rPr lang="en-US" dirty="0"/>
              <a:t>, </a:t>
            </a:r>
            <a:r>
              <a:rPr lang="en-US" dirty="0" smtClean="0"/>
              <a:t>ng-</a:t>
            </a:r>
            <a:r>
              <a:rPr lang="en-US" dirty="0" err="1" smtClean="0"/>
              <a:t>mouseup</a:t>
            </a:r>
            <a:r>
              <a:rPr lang="en-US" dirty="0"/>
              <a:t>, </a:t>
            </a:r>
            <a:r>
              <a:rPr lang="en-US" dirty="0" smtClean="0"/>
              <a:t>ng-</a:t>
            </a:r>
            <a:r>
              <a:rPr lang="en-US" dirty="0" err="1" smtClean="0"/>
              <a:t>mouseenter</a:t>
            </a:r>
            <a:r>
              <a:rPr lang="en-US" dirty="0"/>
              <a:t>, </a:t>
            </a:r>
            <a:r>
              <a:rPr lang="en-US" dirty="0" smtClean="0"/>
              <a:t>ng-</a:t>
            </a:r>
            <a:r>
              <a:rPr lang="en-US" dirty="0" err="1" smtClean="0"/>
              <a:t>mouseleave</a:t>
            </a:r>
            <a:r>
              <a:rPr lang="en-US" dirty="0"/>
              <a:t>, </a:t>
            </a:r>
            <a:r>
              <a:rPr lang="en-US" dirty="0" smtClean="0"/>
              <a:t>ng-</a:t>
            </a:r>
            <a:r>
              <a:rPr lang="en-US" dirty="0" err="1" smtClean="0"/>
              <a:t>mousemove</a:t>
            </a:r>
            <a:r>
              <a:rPr lang="en-US" dirty="0" smtClean="0"/>
              <a:t>, ng-</a:t>
            </a:r>
            <a:r>
              <a:rPr lang="en-US" dirty="0" err="1" smtClean="0"/>
              <a:t>mouseover</a:t>
            </a:r>
            <a:endParaRPr lang="en-US" dirty="0" smtClean="0"/>
          </a:p>
          <a:p>
            <a:pPr marL="285750" indent="-285750">
              <a:buFont typeface="Arial" panose="020B0604020202020204" pitchFamily="34" charset="0"/>
              <a:buChar char="•"/>
            </a:pPr>
            <a:r>
              <a:rPr lang="en-US" dirty="0" smtClean="0"/>
              <a:t>ng-</a:t>
            </a:r>
            <a:r>
              <a:rPr lang="en-US" dirty="0" err="1" smtClean="0"/>
              <a:t>keydown</a:t>
            </a:r>
            <a:r>
              <a:rPr lang="en-US" dirty="0"/>
              <a:t>, </a:t>
            </a:r>
            <a:r>
              <a:rPr lang="en-US" dirty="0" smtClean="0"/>
              <a:t>ng-</a:t>
            </a:r>
            <a:r>
              <a:rPr lang="en-US" dirty="0" err="1" smtClean="0"/>
              <a:t>keyup</a:t>
            </a:r>
            <a:r>
              <a:rPr lang="en-US" dirty="0" smtClean="0"/>
              <a:t>, ng-</a:t>
            </a:r>
            <a:r>
              <a:rPr lang="en-US" dirty="0" err="1" smtClean="0"/>
              <a:t>keypress</a:t>
            </a:r>
            <a:endParaRPr lang="en-US" dirty="0" smtClean="0"/>
          </a:p>
          <a:p>
            <a:pPr marL="285750" indent="-2857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E7C11BE2-1D7F-465F-9C6E-139924C3DE86}" type="slidenum">
              <a:rPr lang="en-US" smtClean="0"/>
              <a:pPr>
                <a:defRPr/>
              </a:pPr>
              <a:t>15</a:t>
            </a:fld>
            <a:endParaRPr lang="en-US" dirty="0"/>
          </a:p>
        </p:txBody>
      </p:sp>
    </p:spTree>
    <p:extLst>
      <p:ext uri="{BB962C8B-B14F-4D97-AF65-F5344CB8AC3E}">
        <p14:creationId xmlns:p14="http://schemas.microsoft.com/office/powerpoint/2010/main" val="18523255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Directives - Forms</a:t>
            </a:r>
            <a:endParaRPr lang="en-US" dirty="0"/>
          </a:p>
        </p:txBody>
      </p:sp>
      <p:sp>
        <p:nvSpPr>
          <p:cNvPr id="2" name="Text Placeholder 1"/>
          <p:cNvSpPr>
            <a:spLocks noGrp="1"/>
          </p:cNvSpPr>
          <p:nvPr>
            <p:ph type="body" sz="half" idx="2"/>
          </p:nvPr>
        </p:nvSpPr>
        <p:spPr/>
        <p:txBody>
          <a:bodyPr/>
          <a:lstStyle/>
          <a:p>
            <a:r>
              <a:rPr lang="en-US" dirty="0" smtClean="0"/>
              <a:t>Input Directives: </a:t>
            </a:r>
          </a:p>
          <a:p>
            <a:r>
              <a:rPr lang="en-US" dirty="0" smtClean="0"/>
              <a:t>Text input, checkbox, radio, select, URL, number, email</a:t>
            </a:r>
          </a:p>
          <a:p>
            <a:endParaRPr lang="en-US" dirty="0"/>
          </a:p>
          <a:p>
            <a:r>
              <a:rPr lang="en-US" dirty="0" smtClean="0"/>
              <a:t>Validations:</a:t>
            </a:r>
          </a:p>
          <a:p>
            <a:r>
              <a:rPr lang="en-US" dirty="0" smtClean="0"/>
              <a:t>ng-required, ng-min-length, ng-max-length, ng-pattern</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E7C11BE2-1D7F-465F-9C6E-139924C3DE86}" type="slidenum">
              <a:rPr lang="en-US" smtClean="0"/>
              <a:pPr>
                <a:defRPr/>
              </a:pPr>
              <a:t>16</a:t>
            </a:fld>
            <a:endParaRPr lang="en-US" dirty="0"/>
          </a:p>
        </p:txBody>
      </p:sp>
    </p:spTree>
    <p:extLst>
      <p:ext uri="{BB962C8B-B14F-4D97-AF65-F5344CB8AC3E}">
        <p14:creationId xmlns:p14="http://schemas.microsoft.com/office/powerpoint/2010/main" val="27678558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Directives – </a:t>
            </a:r>
            <a:r>
              <a:rPr lang="en-US" dirty="0" err="1" smtClean="0"/>
              <a:t>ngOptions</a:t>
            </a:r>
            <a:endParaRPr lang="en-US" dirty="0"/>
          </a:p>
        </p:txBody>
      </p:sp>
      <p:sp>
        <p:nvSpPr>
          <p:cNvPr id="2" name="Text Placeholder 1"/>
          <p:cNvSpPr>
            <a:spLocks noGrp="1"/>
          </p:cNvSpPr>
          <p:nvPr>
            <p:ph type="body" sz="half" idx="2"/>
          </p:nvPr>
        </p:nvSpPr>
        <p:spPr/>
        <p:txBody>
          <a:bodyPr/>
          <a:lstStyle/>
          <a:p>
            <a:r>
              <a:rPr lang="en-US" dirty="0" smtClean="0"/>
              <a:t>Select uses ng-options for option elements</a:t>
            </a:r>
            <a:endParaRPr lang="en-US" dirty="0"/>
          </a:p>
        </p:txBody>
      </p:sp>
      <p:sp>
        <p:nvSpPr>
          <p:cNvPr id="4" name="Slide Number Placeholder 3"/>
          <p:cNvSpPr>
            <a:spLocks noGrp="1"/>
          </p:cNvSpPr>
          <p:nvPr>
            <p:ph type="sldNum" sz="quarter" idx="10"/>
          </p:nvPr>
        </p:nvSpPr>
        <p:spPr/>
        <p:txBody>
          <a:bodyPr/>
          <a:lstStyle/>
          <a:p>
            <a:pPr>
              <a:defRPr/>
            </a:pPr>
            <a:fld id="{E7C11BE2-1D7F-465F-9C6E-139924C3DE86}" type="slidenum">
              <a:rPr lang="en-US" smtClean="0"/>
              <a:pPr>
                <a:defRPr/>
              </a:pPr>
              <a:t>17</a:t>
            </a:fld>
            <a:endParaRPr lang="en-US" dirty="0"/>
          </a:p>
        </p:txBody>
      </p:sp>
      <p:pic>
        <p:nvPicPr>
          <p:cNvPr id="512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3294" y="3312630"/>
            <a:ext cx="5029200"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78678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Directives - Forms</a:t>
            </a:r>
            <a:endParaRPr lang="en-US" dirty="0"/>
          </a:p>
        </p:txBody>
      </p:sp>
      <p:sp>
        <p:nvSpPr>
          <p:cNvPr id="2" name="Text Placeholder 1"/>
          <p:cNvSpPr>
            <a:spLocks noGrp="1"/>
          </p:cNvSpPr>
          <p:nvPr>
            <p:ph type="body" sz="half" idx="2"/>
          </p:nvPr>
        </p:nvSpPr>
        <p:spPr/>
        <p:txBody>
          <a:bodyPr/>
          <a:lstStyle/>
          <a:p>
            <a:r>
              <a:rPr lang="en-US" dirty="0" smtClean="0"/>
              <a:t>$pristine</a:t>
            </a:r>
          </a:p>
          <a:p>
            <a:r>
              <a:rPr lang="en-US" dirty="0" smtClean="0"/>
              <a:t>$valid</a:t>
            </a:r>
          </a:p>
          <a:p>
            <a:r>
              <a:rPr lang="en-US" dirty="0" smtClean="0"/>
              <a:t>$invalid</a:t>
            </a:r>
          </a:p>
          <a:p>
            <a:r>
              <a:rPr lang="en-US" dirty="0" smtClean="0"/>
              <a:t>$dirty</a:t>
            </a:r>
          </a:p>
          <a:p>
            <a:endParaRPr lang="en-US" dirty="0"/>
          </a:p>
        </p:txBody>
      </p:sp>
      <p:sp>
        <p:nvSpPr>
          <p:cNvPr id="4" name="Slide Number Placeholder 3"/>
          <p:cNvSpPr>
            <a:spLocks noGrp="1"/>
          </p:cNvSpPr>
          <p:nvPr>
            <p:ph type="sldNum" sz="quarter" idx="10"/>
          </p:nvPr>
        </p:nvSpPr>
        <p:spPr/>
        <p:txBody>
          <a:bodyPr/>
          <a:lstStyle/>
          <a:p>
            <a:pPr>
              <a:defRPr/>
            </a:pPr>
            <a:fld id="{E7C11BE2-1D7F-465F-9C6E-139924C3DE86}" type="slidenum">
              <a:rPr lang="en-US" smtClean="0"/>
              <a:pPr>
                <a:defRPr/>
              </a:pPr>
              <a:t>18</a:t>
            </a:fld>
            <a:endParaRPr lang="en-US" dirty="0"/>
          </a:p>
        </p:txBody>
      </p:sp>
    </p:spTree>
    <p:extLst>
      <p:ext uri="{BB962C8B-B14F-4D97-AF65-F5344CB8AC3E}">
        <p14:creationId xmlns:p14="http://schemas.microsoft.com/office/powerpoint/2010/main" val="8806509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ng-model &amp; </a:t>
            </a:r>
            <a:r>
              <a:rPr lang="en-US" dirty="0" err="1" smtClean="0"/>
              <a:t>ngModelController</a:t>
            </a:r>
            <a:endParaRPr lang="en-US" dirty="0"/>
          </a:p>
        </p:txBody>
      </p:sp>
      <p:sp>
        <p:nvSpPr>
          <p:cNvPr id="2" name="Text Placeholder 1"/>
          <p:cNvSpPr>
            <a:spLocks noGrp="1"/>
          </p:cNvSpPr>
          <p:nvPr>
            <p:ph type="body" sz="half" idx="2"/>
          </p:nvPr>
        </p:nvSpPr>
        <p:spPr/>
        <p:txBody>
          <a:bodyPr/>
          <a:lstStyle/>
          <a:p>
            <a:r>
              <a:rPr lang="en-US" dirty="0"/>
              <a:t>C</a:t>
            </a:r>
            <a:r>
              <a:rPr lang="en-US" dirty="0" smtClean="0"/>
              <a:t>reates two-way binding between model and input field value </a:t>
            </a:r>
          </a:p>
          <a:p>
            <a:endParaRPr lang="en-US" dirty="0"/>
          </a:p>
        </p:txBody>
      </p:sp>
      <p:sp>
        <p:nvSpPr>
          <p:cNvPr id="4" name="Slide Number Placeholder 3"/>
          <p:cNvSpPr>
            <a:spLocks noGrp="1"/>
          </p:cNvSpPr>
          <p:nvPr>
            <p:ph type="sldNum" sz="quarter" idx="10"/>
          </p:nvPr>
        </p:nvSpPr>
        <p:spPr/>
        <p:txBody>
          <a:bodyPr/>
          <a:lstStyle/>
          <a:p>
            <a:pPr>
              <a:defRPr/>
            </a:pPr>
            <a:fld id="{E7C11BE2-1D7F-465F-9C6E-139924C3DE86}" type="slidenum">
              <a:rPr lang="en-US" smtClean="0"/>
              <a:pPr>
                <a:defRPr/>
              </a:pPr>
              <a:t>19</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3567" y="3237600"/>
            <a:ext cx="3981450" cy="216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6776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smtClean="0"/>
              <a:t>Agenda</a:t>
            </a:r>
          </a:p>
        </p:txBody>
      </p:sp>
      <p:sp>
        <p:nvSpPr>
          <p:cNvPr id="23556" name="Text Placeholder 3"/>
          <p:cNvSpPr>
            <a:spLocks noGrp="1"/>
          </p:cNvSpPr>
          <p:nvPr>
            <p:ph type="body" sz="half" idx="2"/>
          </p:nvPr>
        </p:nvSpPr>
        <p:spPr bwMode="auto">
          <a:xfrm>
            <a:off x="1408113" y="2413000"/>
            <a:ext cx="6245225" cy="278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charset="0"/>
              <a:buChar char="•"/>
            </a:pPr>
            <a:r>
              <a:rPr lang="en-US" altLang="en-US" dirty="0" smtClean="0">
                <a:solidFill>
                  <a:srgbClr val="404040"/>
                </a:solidFill>
                <a:latin typeface="Arial" charset="0"/>
                <a:cs typeface="Arial" charset="0"/>
              </a:rPr>
              <a:t>SPA challenges </a:t>
            </a:r>
          </a:p>
          <a:p>
            <a:pPr>
              <a:buFont typeface="Arial" charset="0"/>
              <a:buChar char="•"/>
            </a:pPr>
            <a:r>
              <a:rPr lang="en-US" altLang="en-US" dirty="0" smtClean="0">
                <a:solidFill>
                  <a:srgbClr val="404040"/>
                </a:solidFill>
                <a:latin typeface="Arial" charset="0"/>
                <a:cs typeface="Arial" charset="0"/>
              </a:rPr>
              <a:t>Anatomy of a basic Angular page</a:t>
            </a:r>
          </a:p>
          <a:p>
            <a:pPr>
              <a:buFont typeface="Arial" charset="0"/>
              <a:buChar char="•"/>
            </a:pPr>
            <a:r>
              <a:rPr lang="en-US" altLang="en-US" dirty="0" smtClean="0"/>
              <a:t>Scope, controller and data-binding</a:t>
            </a:r>
          </a:p>
          <a:p>
            <a:pPr>
              <a:buFont typeface="Arial" charset="0"/>
              <a:buChar char="•"/>
            </a:pPr>
            <a:r>
              <a:rPr lang="en-US" altLang="en-US" dirty="0" smtClean="0">
                <a:solidFill>
                  <a:srgbClr val="404040"/>
                </a:solidFill>
                <a:latin typeface="Arial" charset="0"/>
                <a:cs typeface="Arial" charset="0"/>
              </a:rPr>
              <a:t>Data display and forms</a:t>
            </a:r>
          </a:p>
          <a:p>
            <a:pPr>
              <a:buFont typeface="Arial" charset="0"/>
              <a:buChar char="•"/>
            </a:pPr>
            <a:r>
              <a:rPr lang="en-US" altLang="en-US" dirty="0" smtClean="0">
                <a:solidFill>
                  <a:srgbClr val="404040"/>
                </a:solidFill>
                <a:latin typeface="Arial" charset="0"/>
                <a:cs typeface="Arial" charset="0"/>
              </a:rPr>
              <a:t>DI, Modules, and Services</a:t>
            </a:r>
          </a:p>
          <a:p>
            <a:pPr>
              <a:buFont typeface="Arial" charset="0"/>
              <a:buChar char="•"/>
            </a:pPr>
            <a:r>
              <a:rPr lang="en-US" altLang="en-US" dirty="0" smtClean="0">
                <a:solidFill>
                  <a:srgbClr val="404040"/>
                </a:solidFill>
                <a:latin typeface="Arial" charset="0"/>
                <a:cs typeface="Arial" charset="0"/>
              </a:rPr>
              <a:t>Filters</a:t>
            </a:r>
          </a:p>
        </p:txBody>
      </p:sp>
      <p:sp>
        <p:nvSpPr>
          <p:cNvPr id="3" name="Slide Number Placeholder 2"/>
          <p:cNvSpPr>
            <a:spLocks noGrp="1"/>
          </p:cNvSpPr>
          <p:nvPr>
            <p:ph type="sldNum" sz="quarter" idx="10"/>
          </p:nvPr>
        </p:nvSpPr>
        <p:spPr/>
        <p:txBody>
          <a:bodyPr/>
          <a:lstStyle/>
          <a:p>
            <a:pPr>
              <a:defRPr/>
            </a:pPr>
            <a:fld id="{97ADA3C8-2D1C-4B06-9051-8C4CD836C54E}"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ng-model &amp; </a:t>
            </a:r>
            <a:r>
              <a:rPr lang="en-US" dirty="0" err="1" smtClean="0"/>
              <a:t>ngModelController</a:t>
            </a:r>
            <a:endParaRPr lang="en-US" dirty="0"/>
          </a:p>
        </p:txBody>
      </p:sp>
      <p:sp>
        <p:nvSpPr>
          <p:cNvPr id="2" name="Text Placeholder 1"/>
          <p:cNvSpPr>
            <a:spLocks noGrp="1"/>
          </p:cNvSpPr>
          <p:nvPr>
            <p:ph type="body" sz="half" idx="2"/>
          </p:nvPr>
        </p:nvSpPr>
        <p:spPr/>
        <p:txBody>
          <a:bodyPr/>
          <a:lstStyle/>
          <a:p>
            <a:r>
              <a:rPr lang="en-US" dirty="0" smtClean="0"/>
              <a:t>Transformation pipeline</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E7C11BE2-1D7F-465F-9C6E-139924C3DE86}" type="slidenum">
              <a:rPr lang="en-US" smtClean="0"/>
              <a:pPr>
                <a:defRPr/>
              </a:pPr>
              <a:t>20</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6889" y="2923659"/>
            <a:ext cx="4819650" cy="3333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62126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ng-model &amp; </a:t>
            </a:r>
            <a:r>
              <a:rPr lang="en-US" dirty="0" err="1" smtClean="0"/>
              <a:t>ngModelController</a:t>
            </a:r>
            <a:endParaRPr lang="en-US" dirty="0"/>
          </a:p>
        </p:txBody>
      </p:sp>
      <p:sp>
        <p:nvSpPr>
          <p:cNvPr id="2" name="Text Placeholder 1"/>
          <p:cNvSpPr>
            <a:spLocks noGrp="1"/>
          </p:cNvSpPr>
          <p:nvPr>
            <p:ph type="body" sz="half" idx="2"/>
          </p:nvPr>
        </p:nvSpPr>
        <p:spPr/>
        <p:txBody>
          <a:bodyPr/>
          <a:lstStyle/>
          <a:p>
            <a:pPr marL="285750" indent="-285750">
              <a:buFont typeface="Arial" panose="020B0604020202020204" pitchFamily="34" charset="0"/>
              <a:buChar char="•"/>
            </a:pPr>
            <a:r>
              <a:rPr lang="en-US" dirty="0" smtClean="0"/>
              <a:t>Transformation pipeline</a:t>
            </a:r>
          </a:p>
          <a:p>
            <a:pPr marL="285750" indent="-285750">
              <a:buFont typeface="Arial" panose="020B0604020202020204" pitchFamily="34" charset="0"/>
              <a:buChar char="•"/>
            </a:pPr>
            <a:r>
              <a:rPr lang="en-US" dirty="0" smtClean="0"/>
              <a:t>Track if value has changed</a:t>
            </a:r>
          </a:p>
          <a:p>
            <a:pPr marL="514350" lvl="1" indent="-285750">
              <a:buFont typeface="Arial" panose="020B0604020202020204" pitchFamily="34" charset="0"/>
              <a:buChar char="•"/>
            </a:pPr>
            <a:r>
              <a:rPr lang="en-US" dirty="0" smtClean="0"/>
              <a:t>$pristine </a:t>
            </a:r>
          </a:p>
          <a:p>
            <a:pPr marL="514350" lvl="1" indent="-285750">
              <a:buFont typeface="Arial" panose="020B0604020202020204" pitchFamily="34" charset="0"/>
              <a:buChar char="•"/>
            </a:pPr>
            <a:r>
              <a:rPr lang="en-US" dirty="0" smtClean="0"/>
              <a:t>$dirty</a:t>
            </a:r>
          </a:p>
          <a:p>
            <a:pPr marL="285750" lvl="1" indent="-285750">
              <a:buFont typeface="Arial" pitchFamily="34" charset="0"/>
              <a:buChar char="•"/>
            </a:pPr>
            <a:r>
              <a:rPr lang="en-US" sz="1700" dirty="0">
                <a:solidFill>
                  <a:schemeClr val="tx1">
                    <a:lumMod val="75000"/>
                    <a:lumOff val="25000"/>
                  </a:schemeClr>
                </a:solidFill>
                <a:latin typeface="Arial" pitchFamily="34" charset="0"/>
                <a:cs typeface="Arial" pitchFamily="34" charset="0"/>
              </a:rPr>
              <a:t>Track if value </a:t>
            </a:r>
            <a:r>
              <a:rPr lang="en-US" sz="1700" dirty="0" smtClean="0">
                <a:solidFill>
                  <a:schemeClr val="tx1">
                    <a:lumMod val="75000"/>
                    <a:lumOff val="25000"/>
                  </a:schemeClr>
                </a:solidFill>
                <a:latin typeface="Arial" pitchFamily="34" charset="0"/>
                <a:cs typeface="Arial" pitchFamily="34" charset="0"/>
              </a:rPr>
              <a:t>is valid</a:t>
            </a:r>
            <a:endParaRPr lang="en-US" sz="1700" dirty="0">
              <a:solidFill>
                <a:schemeClr val="tx1">
                  <a:lumMod val="75000"/>
                  <a:lumOff val="25000"/>
                </a:schemeClr>
              </a:solidFill>
              <a:latin typeface="Arial" pitchFamily="34" charset="0"/>
              <a:cs typeface="Arial" pitchFamily="34" charset="0"/>
            </a:endParaRPr>
          </a:p>
          <a:p>
            <a:pPr marL="514350" lvl="1" indent="-285750">
              <a:buFont typeface="Arial" panose="020B0604020202020204" pitchFamily="34" charset="0"/>
              <a:buChar char="•"/>
            </a:pPr>
            <a:r>
              <a:rPr lang="en-US" dirty="0" smtClean="0"/>
              <a:t>$valid</a:t>
            </a:r>
          </a:p>
          <a:p>
            <a:pPr marL="514350" lvl="1" indent="-285750">
              <a:buFont typeface="Arial" panose="020B0604020202020204" pitchFamily="34" charset="0"/>
              <a:buChar char="•"/>
            </a:pPr>
            <a:r>
              <a:rPr lang="en-US" dirty="0" smtClean="0"/>
              <a:t>$invalid</a:t>
            </a:r>
            <a:endParaRPr lang="en-US" dirty="0"/>
          </a:p>
        </p:txBody>
      </p:sp>
      <p:sp>
        <p:nvSpPr>
          <p:cNvPr id="4" name="Slide Number Placeholder 3"/>
          <p:cNvSpPr>
            <a:spLocks noGrp="1"/>
          </p:cNvSpPr>
          <p:nvPr>
            <p:ph type="sldNum" sz="quarter" idx="10"/>
          </p:nvPr>
        </p:nvSpPr>
        <p:spPr/>
        <p:txBody>
          <a:bodyPr/>
          <a:lstStyle/>
          <a:p>
            <a:pPr>
              <a:defRPr/>
            </a:pPr>
            <a:fld id="{E7C11BE2-1D7F-465F-9C6E-139924C3DE86}" type="slidenum">
              <a:rPr lang="en-US" smtClean="0"/>
              <a:pPr>
                <a:defRPr/>
              </a:pPr>
              <a:t>21</a:t>
            </a:fld>
            <a:endParaRPr lang="en-US" dirty="0"/>
          </a:p>
        </p:txBody>
      </p:sp>
    </p:spTree>
    <p:extLst>
      <p:ext uri="{BB962C8B-B14F-4D97-AF65-F5344CB8AC3E}">
        <p14:creationId xmlns:p14="http://schemas.microsoft.com/office/powerpoint/2010/main" val="838473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ngFormController</a:t>
            </a:r>
            <a:endParaRPr lang="en-US" dirty="0"/>
          </a:p>
        </p:txBody>
      </p:sp>
      <p:sp>
        <p:nvSpPr>
          <p:cNvPr id="2" name="Text Placeholder 1"/>
          <p:cNvSpPr>
            <a:spLocks noGrp="1"/>
          </p:cNvSpPr>
          <p:nvPr>
            <p:ph type="body" sz="half" idx="2"/>
          </p:nvPr>
        </p:nvSpPr>
        <p:spPr/>
        <p:txBody>
          <a:bodyPr/>
          <a:lstStyle/>
          <a:p>
            <a:pPr marL="285750" indent="-285750">
              <a:buFont typeface="Arial" panose="020B0604020202020204" pitchFamily="34" charset="0"/>
              <a:buChar char="•"/>
            </a:pPr>
            <a:r>
              <a:rPr lang="en-US" dirty="0" smtClean="0"/>
              <a:t>Created by form or ng-form</a:t>
            </a:r>
          </a:p>
          <a:p>
            <a:pPr marL="285750" indent="-285750">
              <a:buFont typeface="Arial" panose="020B0604020202020204" pitchFamily="34" charset="0"/>
              <a:buChar char="•"/>
            </a:pPr>
            <a:r>
              <a:rPr lang="en-US" dirty="0" err="1" smtClean="0"/>
              <a:t>ngModelController</a:t>
            </a:r>
            <a:r>
              <a:rPr lang="en-US" dirty="0" smtClean="0"/>
              <a:t> registers itself with first parent in the upwards hierarchy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pPr>
              <a:defRPr/>
            </a:pPr>
            <a:fld id="{E7C11BE2-1D7F-465F-9C6E-139924C3DE86}" type="slidenum">
              <a:rPr lang="en-US" smtClean="0"/>
              <a:pPr>
                <a:defRPr/>
              </a:pPr>
              <a:t>22</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512386482"/>
              </p:ext>
            </p:extLst>
          </p:nvPr>
        </p:nvGraphicFramePr>
        <p:xfrm>
          <a:off x="1820562" y="3744784"/>
          <a:ext cx="6096000" cy="27482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HTML</a:t>
                      </a:r>
                      <a:endParaRPr lang="en-US" dirty="0"/>
                    </a:p>
                  </a:txBody>
                  <a:tcPr/>
                </a:tc>
                <a:tc>
                  <a:txBody>
                    <a:bodyPr/>
                    <a:lstStyle/>
                    <a:p>
                      <a:r>
                        <a:rPr lang="en-US" dirty="0" smtClean="0"/>
                        <a:t>Scope</a:t>
                      </a:r>
                      <a:endParaRPr lang="en-US" dirty="0"/>
                    </a:p>
                  </a:txBody>
                  <a:tcPr/>
                </a:tc>
                <a:tc>
                  <a:txBody>
                    <a:bodyPr/>
                    <a:lstStyle/>
                    <a:p>
                      <a:r>
                        <a:rPr lang="en-US" dirty="0" smtClean="0"/>
                        <a:t>Controller</a:t>
                      </a:r>
                      <a:endParaRPr lang="en-US" dirty="0"/>
                    </a:p>
                  </a:txBody>
                  <a:tcPr/>
                </a:tc>
              </a:tr>
              <a:tr h="370840">
                <a:tc>
                  <a:txBody>
                    <a:bodyPr/>
                    <a:lstStyle/>
                    <a:p>
                      <a:r>
                        <a:rPr lang="en-US" dirty="0" smtClean="0"/>
                        <a:t>&lt;form name=“form1”&gt;</a:t>
                      </a:r>
                      <a:endParaRPr lang="en-US" dirty="0"/>
                    </a:p>
                  </a:txBody>
                  <a:tcPr/>
                </a:tc>
                <a:tc>
                  <a:txBody>
                    <a:bodyPr/>
                    <a:lstStyle/>
                    <a:p>
                      <a:r>
                        <a:rPr lang="en-US" dirty="0" smtClean="0"/>
                        <a:t>form1 : {</a:t>
                      </a:r>
                    </a:p>
                    <a:p>
                      <a:r>
                        <a:rPr lang="en-US" dirty="0" smtClean="0"/>
                        <a:t>$valid, $invalid,</a:t>
                      </a:r>
                      <a:r>
                        <a:rPr lang="en-US" baseline="0" dirty="0" smtClean="0"/>
                        <a:t> $pristine, $dirty, … </a:t>
                      </a:r>
                      <a:r>
                        <a:rPr lang="en-US" dirty="0" smtClean="0"/>
                        <a:t>}</a:t>
                      </a:r>
                      <a:endParaRPr lang="en-US" dirty="0"/>
                    </a:p>
                  </a:txBody>
                  <a:tcPr/>
                </a:tc>
                <a:tc>
                  <a:txBody>
                    <a:bodyPr/>
                    <a:lstStyle/>
                    <a:p>
                      <a:r>
                        <a:rPr lang="en-US" dirty="0" err="1" smtClean="0"/>
                        <a:t>ngFormController</a:t>
                      </a:r>
                      <a:endParaRPr lang="en-US" dirty="0"/>
                    </a:p>
                  </a:txBody>
                  <a:tcPr/>
                </a:tc>
              </a:tr>
              <a:tr h="370840">
                <a:tc>
                  <a:txBody>
                    <a:bodyPr/>
                    <a:lstStyle/>
                    <a:p>
                      <a:r>
                        <a:rPr lang="en-US" dirty="0" smtClean="0"/>
                        <a:t>&lt;input name=“field1” ng-model=“model1” /&gt;</a:t>
                      </a:r>
                      <a:endParaRPr lang="en-US" dirty="0"/>
                    </a:p>
                  </a:txBody>
                  <a:tcPr/>
                </a:tc>
                <a:tc>
                  <a:txBody>
                    <a:bodyPr/>
                    <a:lstStyle/>
                    <a:p>
                      <a:r>
                        <a:rPr lang="en-US" dirty="0" smtClean="0"/>
                        <a:t>field1: {</a:t>
                      </a:r>
                    </a:p>
                    <a:p>
                      <a:r>
                        <a:rPr lang="en-US" dirty="0" smtClean="0"/>
                        <a:t>$valid, $invalid,</a:t>
                      </a:r>
                      <a:r>
                        <a:rPr lang="en-US" baseline="0" dirty="0" smtClean="0"/>
                        <a:t> $pristine, $dirty, … </a:t>
                      </a:r>
                      <a:r>
                        <a:rPr lang="en-US" dirty="0" smtClean="0"/>
                        <a:t>}</a:t>
                      </a:r>
                      <a:endParaRPr lang="en-US" dirty="0"/>
                    </a:p>
                  </a:txBody>
                  <a:tcPr/>
                </a:tc>
                <a:tc>
                  <a:txBody>
                    <a:bodyPr/>
                    <a:lstStyle/>
                    <a:p>
                      <a:r>
                        <a:rPr lang="en-US" dirty="0" err="1" smtClean="0"/>
                        <a:t>ngModelController</a:t>
                      </a:r>
                      <a:endParaRPr lang="en-US" dirty="0"/>
                    </a:p>
                  </a:txBody>
                  <a:tcPr/>
                </a:tc>
              </a:tr>
            </a:tbl>
          </a:graphicData>
        </a:graphic>
      </p:graphicFrame>
    </p:spTree>
    <p:extLst>
      <p:ext uri="{BB962C8B-B14F-4D97-AF65-F5344CB8AC3E}">
        <p14:creationId xmlns:p14="http://schemas.microsoft.com/office/powerpoint/2010/main" val="40476054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ngFormController</a:t>
            </a:r>
            <a:endParaRPr lang="en-US" dirty="0"/>
          </a:p>
        </p:txBody>
      </p:sp>
      <p:sp>
        <p:nvSpPr>
          <p:cNvPr id="2" name="Text Placeholder 1"/>
          <p:cNvSpPr>
            <a:spLocks noGrp="1"/>
          </p:cNvSpPr>
          <p:nvPr>
            <p:ph type="body" sz="half" idx="2"/>
          </p:nvPr>
        </p:nvSpPr>
        <p:spPr/>
        <p:txBody>
          <a:bodyPr/>
          <a:lstStyle/>
          <a:p>
            <a:pPr marL="285750" indent="-285750">
              <a:buFont typeface="Arial" panose="020B0604020202020204" pitchFamily="34" charset="0"/>
              <a:buChar char="•"/>
            </a:pPr>
            <a:r>
              <a:rPr lang="en-US" dirty="0" smtClean="0"/>
              <a:t>Nested forms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pPr>
              <a:defRPr/>
            </a:pPr>
            <a:fld id="{E7C11BE2-1D7F-465F-9C6E-139924C3DE86}" type="slidenum">
              <a:rPr lang="en-US" smtClean="0"/>
              <a:pPr>
                <a:defRPr/>
              </a:pPr>
              <a:t>23</a:t>
            </a:fld>
            <a:endParaRPr lang="en-US" dirty="0"/>
          </a:p>
        </p:txBody>
      </p:sp>
    </p:spTree>
    <p:extLst>
      <p:ext uri="{BB962C8B-B14F-4D97-AF65-F5344CB8AC3E}">
        <p14:creationId xmlns:p14="http://schemas.microsoft.com/office/powerpoint/2010/main" val="34732853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Best Practices / Tips</a:t>
            </a:r>
            <a:endParaRPr lang="en-US" dirty="0"/>
          </a:p>
        </p:txBody>
      </p:sp>
      <p:sp>
        <p:nvSpPr>
          <p:cNvPr id="5" name="Text Placeholder 4"/>
          <p:cNvSpPr>
            <a:spLocks noGrp="1"/>
          </p:cNvSpPr>
          <p:nvPr>
            <p:ph type="body" sz="half" idx="2"/>
          </p:nvPr>
        </p:nvSpPr>
        <p:spPr/>
        <p:txBody>
          <a:bodyPr/>
          <a:lstStyle/>
          <a:p>
            <a:r>
              <a:rPr lang="en-US" dirty="0"/>
              <a:t>Do not manipulate DOM elements in controllers. </a:t>
            </a:r>
          </a:p>
        </p:txBody>
      </p:sp>
      <p:sp>
        <p:nvSpPr>
          <p:cNvPr id="3" name="Slide Number Placeholder 2"/>
          <p:cNvSpPr>
            <a:spLocks noGrp="1"/>
          </p:cNvSpPr>
          <p:nvPr>
            <p:ph type="sldNum" sz="quarter" idx="10"/>
          </p:nvPr>
        </p:nvSpPr>
        <p:spPr/>
        <p:txBody>
          <a:bodyPr/>
          <a:lstStyle/>
          <a:p>
            <a:pPr>
              <a:defRPr/>
            </a:pPr>
            <a:fld id="{C05406E1-B518-41D1-B0EC-3A6129455E87}" type="slidenum">
              <a:rPr lang="en-US" smtClean="0"/>
              <a:pPr>
                <a:defRPr/>
              </a:pPr>
              <a:t>24</a:t>
            </a:fld>
            <a:endParaRPr lang="en-US" dirty="0"/>
          </a:p>
        </p:txBody>
      </p:sp>
    </p:spTree>
    <p:extLst>
      <p:ext uri="{BB962C8B-B14F-4D97-AF65-F5344CB8AC3E}">
        <p14:creationId xmlns:p14="http://schemas.microsoft.com/office/powerpoint/2010/main" val="38748503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Modules</a:t>
            </a:r>
            <a:endParaRPr lang="en-US" dirty="0"/>
          </a:p>
        </p:txBody>
      </p:sp>
      <p:sp>
        <p:nvSpPr>
          <p:cNvPr id="2" name="Text Placeholder 1"/>
          <p:cNvSpPr>
            <a:spLocks noGrp="1"/>
          </p:cNvSpPr>
          <p:nvPr>
            <p:ph type="body" sz="half" idx="2"/>
          </p:nvPr>
        </p:nvSpPr>
        <p:spPr/>
        <p:txBody>
          <a:bodyPr/>
          <a:lstStyle/>
          <a:p>
            <a:pPr marL="285750" indent="-285750">
              <a:buFontTx/>
              <a:buChar char="-"/>
            </a:pPr>
            <a:r>
              <a:rPr lang="en-US" dirty="0" smtClean="0"/>
              <a:t>Namespace / container for related Angular managed objects (controllers, services, etc.)</a:t>
            </a:r>
          </a:p>
          <a:p>
            <a:pPr marL="285750" indent="-285750">
              <a:buFontTx/>
              <a:buChar char="-"/>
            </a:pPr>
            <a:endParaRPr lang="en-US" dirty="0" smtClean="0"/>
          </a:p>
          <a:p>
            <a:pPr marL="285750" indent="-285750">
              <a:buFontTx/>
              <a:buChar char="-"/>
            </a:pPr>
            <a:r>
              <a:rPr lang="en-US" dirty="0" smtClean="0"/>
              <a:t>Group &amp; resolve dependencies </a:t>
            </a:r>
          </a:p>
          <a:p>
            <a:pPr marL="285750" indent="-285750">
              <a:buFontTx/>
              <a:buChar char="-"/>
            </a:pPr>
            <a:endParaRPr lang="en-US" dirty="0"/>
          </a:p>
          <a:p>
            <a:pPr marL="285750" indent="-285750">
              <a:buFontTx/>
              <a:buChar char="-"/>
            </a:pPr>
            <a:r>
              <a:rPr lang="en-US" dirty="0" smtClean="0"/>
              <a:t>ng-app=“module name”</a:t>
            </a:r>
          </a:p>
          <a:p>
            <a:pPr marL="285750" indent="-285750">
              <a:buFontTx/>
              <a:buChar char="-"/>
            </a:pPr>
            <a:endParaRPr lang="en-US" dirty="0"/>
          </a:p>
          <a:p>
            <a:pPr marL="285750" indent="-285750">
              <a:buFontTx/>
              <a:buChar char="-"/>
            </a:pPr>
            <a:r>
              <a:rPr lang="en-US" dirty="0" smtClean="0"/>
              <a:t>Configuration and Post-instantiation one-time logic </a:t>
            </a:r>
            <a:endParaRPr lang="en-US" dirty="0"/>
          </a:p>
        </p:txBody>
      </p:sp>
      <p:sp>
        <p:nvSpPr>
          <p:cNvPr id="4" name="Slide Number Placeholder 3"/>
          <p:cNvSpPr>
            <a:spLocks noGrp="1"/>
          </p:cNvSpPr>
          <p:nvPr>
            <p:ph type="sldNum" sz="quarter" idx="10"/>
          </p:nvPr>
        </p:nvSpPr>
        <p:spPr/>
        <p:txBody>
          <a:bodyPr/>
          <a:lstStyle/>
          <a:p>
            <a:pPr>
              <a:defRPr/>
            </a:pPr>
            <a:fld id="{E7C11BE2-1D7F-465F-9C6E-139924C3DE86}" type="slidenum">
              <a:rPr lang="en-US" smtClean="0"/>
              <a:pPr>
                <a:defRPr/>
              </a:pPr>
              <a:t>25</a:t>
            </a:fld>
            <a:endParaRPr lang="en-US" dirty="0"/>
          </a:p>
        </p:txBody>
      </p:sp>
    </p:spTree>
    <p:extLst>
      <p:ext uri="{BB962C8B-B14F-4D97-AF65-F5344CB8AC3E}">
        <p14:creationId xmlns:p14="http://schemas.microsoft.com/office/powerpoint/2010/main" val="12802521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Best Practices / Tips</a:t>
            </a:r>
            <a:endParaRPr lang="en-US" dirty="0"/>
          </a:p>
        </p:txBody>
      </p:sp>
      <p:sp>
        <p:nvSpPr>
          <p:cNvPr id="5" name="Text Placeholder 4"/>
          <p:cNvSpPr>
            <a:spLocks noGrp="1"/>
          </p:cNvSpPr>
          <p:nvPr>
            <p:ph type="body" sz="half" idx="2"/>
          </p:nvPr>
        </p:nvSpPr>
        <p:spPr/>
        <p:txBody>
          <a:bodyPr/>
          <a:lstStyle/>
          <a:p>
            <a:r>
              <a:rPr lang="en-US" dirty="0" smtClean="0"/>
              <a:t>Do not use globally defined controller functions in larger, real life apps</a:t>
            </a:r>
          </a:p>
        </p:txBody>
      </p:sp>
      <p:sp>
        <p:nvSpPr>
          <p:cNvPr id="3" name="Slide Number Placeholder 2"/>
          <p:cNvSpPr>
            <a:spLocks noGrp="1"/>
          </p:cNvSpPr>
          <p:nvPr>
            <p:ph type="sldNum" sz="quarter" idx="10"/>
          </p:nvPr>
        </p:nvSpPr>
        <p:spPr/>
        <p:txBody>
          <a:bodyPr/>
          <a:lstStyle/>
          <a:p>
            <a:pPr>
              <a:defRPr/>
            </a:pPr>
            <a:fld id="{C05406E1-B518-41D1-B0EC-3A6129455E87}" type="slidenum">
              <a:rPr lang="en-US" smtClean="0"/>
              <a:pPr>
                <a:defRPr/>
              </a:pPr>
              <a:t>26</a:t>
            </a:fld>
            <a:endParaRPr lang="en-US" dirty="0"/>
          </a:p>
        </p:txBody>
      </p:sp>
    </p:spTree>
    <p:extLst>
      <p:ext uri="{BB962C8B-B14F-4D97-AF65-F5344CB8AC3E}">
        <p14:creationId xmlns:p14="http://schemas.microsoft.com/office/powerpoint/2010/main" val="42109738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Dependency Injection</a:t>
            </a:r>
            <a:endParaRPr lang="en-US" dirty="0"/>
          </a:p>
        </p:txBody>
      </p:sp>
      <p:sp>
        <p:nvSpPr>
          <p:cNvPr id="5" name="Text Placeholder 4"/>
          <p:cNvSpPr>
            <a:spLocks noGrp="1"/>
          </p:cNvSpPr>
          <p:nvPr>
            <p:ph type="body" sz="half" idx="2"/>
          </p:nvPr>
        </p:nvSpPr>
        <p:spPr/>
        <p:txBody>
          <a:bodyPr/>
          <a:lstStyle/>
          <a:p>
            <a:pPr marL="0" indent="0" algn="ctr"/>
            <a:r>
              <a:rPr lang="en-US" dirty="0"/>
              <a:t>"To function correctly I need a </a:t>
            </a:r>
            <a:r>
              <a:rPr lang="en-US" dirty="0" smtClean="0"/>
              <a:t>dependency: </a:t>
            </a:r>
          </a:p>
          <a:p>
            <a:pPr marL="0" indent="0" algn="ctr"/>
            <a:r>
              <a:rPr lang="en-US" dirty="0" smtClean="0"/>
              <a:t>I </a:t>
            </a:r>
            <a:r>
              <a:rPr lang="en-US" dirty="0"/>
              <a:t>don't know from where it should be coming or how it should be </a:t>
            </a:r>
            <a:r>
              <a:rPr lang="en-US" dirty="0" smtClean="0"/>
              <a:t>created; </a:t>
            </a:r>
          </a:p>
          <a:p>
            <a:pPr marL="0" indent="0" algn="ctr"/>
            <a:r>
              <a:rPr lang="en-US" dirty="0" smtClean="0"/>
              <a:t>I </a:t>
            </a:r>
            <a:r>
              <a:rPr lang="en-US" dirty="0"/>
              <a:t>just know that I need one, so please provide </a:t>
            </a:r>
            <a:r>
              <a:rPr lang="en-US" dirty="0" smtClean="0"/>
              <a:t>it!”</a:t>
            </a:r>
          </a:p>
          <a:p>
            <a:pPr marL="0" indent="0"/>
            <a:endParaRPr lang="en-US" dirty="0" smtClean="0"/>
          </a:p>
          <a:p>
            <a:endParaRPr lang="en-US" dirty="0"/>
          </a:p>
        </p:txBody>
      </p:sp>
      <p:sp>
        <p:nvSpPr>
          <p:cNvPr id="3" name="Slide Number Placeholder 2"/>
          <p:cNvSpPr>
            <a:spLocks noGrp="1"/>
          </p:cNvSpPr>
          <p:nvPr>
            <p:ph type="sldNum" sz="quarter" idx="10"/>
          </p:nvPr>
        </p:nvSpPr>
        <p:spPr/>
        <p:txBody>
          <a:bodyPr/>
          <a:lstStyle/>
          <a:p>
            <a:pPr>
              <a:defRPr/>
            </a:pPr>
            <a:fld id="{3921A667-1796-480A-987F-06F74391C39B}" type="slidenum">
              <a:rPr lang="en-US" smtClean="0"/>
              <a:pPr>
                <a:defRPr/>
              </a:pPr>
              <a:t>27</a:t>
            </a:fld>
            <a:endParaRPr lang="en-US" dirty="0"/>
          </a:p>
        </p:txBody>
      </p:sp>
    </p:spTree>
    <p:extLst>
      <p:ext uri="{BB962C8B-B14F-4D97-AF65-F5344CB8AC3E}">
        <p14:creationId xmlns:p14="http://schemas.microsoft.com/office/powerpoint/2010/main" val="36236654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Dependency Injection</a:t>
            </a:r>
            <a:endParaRPr lang="en-US" dirty="0"/>
          </a:p>
        </p:txBody>
      </p:sp>
      <p:sp>
        <p:nvSpPr>
          <p:cNvPr id="5" name="Text Placeholder 4"/>
          <p:cNvSpPr>
            <a:spLocks noGrp="1"/>
          </p:cNvSpPr>
          <p:nvPr>
            <p:ph type="body" sz="half" idx="2"/>
          </p:nvPr>
        </p:nvSpPr>
        <p:spPr/>
        <p:txBody>
          <a:bodyPr/>
          <a:lstStyle/>
          <a:p>
            <a:pPr marL="0" indent="0"/>
            <a:r>
              <a:rPr lang="en-US" dirty="0" smtClean="0"/>
              <a:t>Declarative specification of dependency by an object.</a:t>
            </a:r>
          </a:p>
          <a:p>
            <a:pPr marL="0" indent="0"/>
            <a:endParaRPr lang="en-US" dirty="0" smtClean="0"/>
          </a:p>
          <a:p>
            <a:pPr marL="285750" indent="-285750">
              <a:buFont typeface="Arial" panose="020B0604020202020204" pitchFamily="34" charset="0"/>
              <a:buChar char="•"/>
            </a:pPr>
            <a:r>
              <a:rPr lang="en-US" dirty="0" smtClean="0"/>
              <a:t>Understands a dependency specification  </a:t>
            </a:r>
          </a:p>
          <a:p>
            <a:pPr marL="285750" indent="-285750">
              <a:buFont typeface="Arial" panose="020B0604020202020204" pitchFamily="34" charset="0"/>
              <a:buChar char="•"/>
            </a:pPr>
            <a:r>
              <a:rPr lang="en-US" dirty="0" smtClean="0"/>
              <a:t>Find the needed collaborator/dependency</a:t>
            </a:r>
          </a:p>
          <a:p>
            <a:pPr marL="285750" indent="-285750">
              <a:buFont typeface="Arial" panose="020B0604020202020204" pitchFamily="34" charset="0"/>
              <a:buChar char="•"/>
            </a:pPr>
            <a:r>
              <a:rPr lang="en-US" dirty="0" smtClean="0"/>
              <a:t>Wire up objects together</a:t>
            </a:r>
          </a:p>
          <a:p>
            <a:endParaRPr lang="en-US" dirty="0"/>
          </a:p>
        </p:txBody>
      </p:sp>
      <p:sp>
        <p:nvSpPr>
          <p:cNvPr id="3" name="Slide Number Placeholder 2"/>
          <p:cNvSpPr>
            <a:spLocks noGrp="1"/>
          </p:cNvSpPr>
          <p:nvPr>
            <p:ph type="sldNum" sz="quarter" idx="10"/>
          </p:nvPr>
        </p:nvSpPr>
        <p:spPr/>
        <p:txBody>
          <a:bodyPr/>
          <a:lstStyle/>
          <a:p>
            <a:pPr>
              <a:defRPr/>
            </a:pPr>
            <a:fld id="{3921A667-1796-480A-987F-06F74391C39B}" type="slidenum">
              <a:rPr lang="en-US" smtClean="0"/>
              <a:pPr>
                <a:defRPr/>
              </a:pPr>
              <a:t>28</a:t>
            </a:fld>
            <a:endParaRPr lang="en-US" dirty="0"/>
          </a:p>
        </p:txBody>
      </p:sp>
    </p:spTree>
    <p:extLst>
      <p:ext uri="{BB962C8B-B14F-4D97-AF65-F5344CB8AC3E}">
        <p14:creationId xmlns:p14="http://schemas.microsoft.com/office/powerpoint/2010/main" val="21345870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Services</a:t>
            </a:r>
            <a:endParaRPr lang="en-US" dirty="0"/>
          </a:p>
        </p:txBody>
      </p:sp>
      <p:sp>
        <p:nvSpPr>
          <p:cNvPr id="5" name="Text Placeholder 4"/>
          <p:cNvSpPr>
            <a:spLocks noGrp="1"/>
          </p:cNvSpPr>
          <p:nvPr>
            <p:ph type="body" sz="half" idx="2"/>
          </p:nvPr>
        </p:nvSpPr>
        <p:spPr/>
        <p:txBody>
          <a:bodyPr/>
          <a:lstStyle/>
          <a:p>
            <a:pPr marL="285750" indent="-285750">
              <a:buFont typeface="Arial" panose="020B0604020202020204" pitchFamily="34" charset="0"/>
              <a:buChar char="•"/>
            </a:pPr>
            <a:r>
              <a:rPr lang="en-US" dirty="0" smtClean="0"/>
              <a:t>Singleton created and managed by DI</a:t>
            </a:r>
          </a:p>
          <a:p>
            <a:pPr marL="285750" indent="-285750">
              <a:buFont typeface="Arial" panose="020B0604020202020204" pitchFamily="34" charset="0"/>
              <a:buChar char="•"/>
            </a:pPr>
            <a:r>
              <a:rPr lang="en-US" dirty="0"/>
              <a:t>Lazily instantiated </a:t>
            </a:r>
            <a:r>
              <a:rPr lang="en-US" dirty="0" smtClean="0"/>
              <a:t>– only when a component </a:t>
            </a:r>
            <a:r>
              <a:rPr lang="en-US" dirty="0"/>
              <a:t>depends on </a:t>
            </a:r>
            <a:r>
              <a:rPr lang="en-US" dirty="0" smtClean="0"/>
              <a:t>it</a:t>
            </a:r>
            <a:endParaRPr lang="en-US" dirty="0"/>
          </a:p>
          <a:p>
            <a:pPr marL="285750" indent="-285750">
              <a:buFont typeface="Arial" panose="020B0604020202020204" pitchFamily="34" charset="0"/>
              <a:buChar char="•"/>
            </a:pPr>
            <a:r>
              <a:rPr lang="en-US" dirty="0" smtClean="0"/>
              <a:t>Built-in services - $http, $resource, etc. </a:t>
            </a:r>
            <a:endParaRPr lang="en-US" dirty="0"/>
          </a:p>
          <a:p>
            <a:pPr marL="285750" indent="-285750">
              <a:buFont typeface="Arial" panose="020B0604020202020204" pitchFamily="34" charset="0"/>
              <a:buChar char="•"/>
            </a:pPr>
            <a:r>
              <a:rPr lang="en-US" dirty="0" smtClean="0"/>
              <a:t>Register the recipe for construction </a:t>
            </a:r>
          </a:p>
          <a:p>
            <a:pPr marL="514350" lvl="1" indent="-285750">
              <a:buFont typeface="Arial" panose="020B0604020202020204" pitchFamily="34" charset="0"/>
              <a:buChar char="•"/>
            </a:pPr>
            <a:r>
              <a:rPr lang="en-US" dirty="0" smtClean="0"/>
              <a:t>Service</a:t>
            </a:r>
          </a:p>
          <a:p>
            <a:pPr marL="514350" lvl="1" indent="-285750">
              <a:buFont typeface="Arial" panose="020B0604020202020204" pitchFamily="34" charset="0"/>
              <a:buChar char="•"/>
            </a:pPr>
            <a:r>
              <a:rPr lang="en-US" dirty="0" smtClean="0"/>
              <a:t>Factory</a:t>
            </a:r>
          </a:p>
          <a:p>
            <a:pPr marL="514350" lvl="1" indent="-285750">
              <a:buFont typeface="Arial" panose="020B0604020202020204" pitchFamily="34" charset="0"/>
              <a:buChar char="•"/>
            </a:pPr>
            <a:r>
              <a:rPr lang="en-US" dirty="0" smtClean="0"/>
              <a:t>Provider</a:t>
            </a:r>
          </a:p>
          <a:p>
            <a:pPr marL="514350" lvl="1" indent="-285750">
              <a:buFont typeface="Arial" panose="020B0604020202020204" pitchFamily="34" charset="0"/>
              <a:buChar char="•"/>
            </a:pPr>
            <a:endParaRPr lang="en-US" dirty="0" smtClean="0"/>
          </a:p>
          <a:p>
            <a:endParaRPr lang="en-US" dirty="0"/>
          </a:p>
        </p:txBody>
      </p:sp>
      <p:sp>
        <p:nvSpPr>
          <p:cNvPr id="3" name="Slide Number Placeholder 2"/>
          <p:cNvSpPr>
            <a:spLocks noGrp="1"/>
          </p:cNvSpPr>
          <p:nvPr>
            <p:ph type="sldNum" sz="quarter" idx="10"/>
          </p:nvPr>
        </p:nvSpPr>
        <p:spPr/>
        <p:txBody>
          <a:bodyPr/>
          <a:lstStyle/>
          <a:p>
            <a:pPr>
              <a:defRPr/>
            </a:pPr>
            <a:fld id="{3921A667-1796-480A-987F-06F74391C39B}" type="slidenum">
              <a:rPr lang="en-US" smtClean="0"/>
              <a:pPr>
                <a:defRPr/>
              </a:pPr>
              <a:t>29</a:t>
            </a:fld>
            <a:endParaRPr lang="en-US" dirty="0"/>
          </a:p>
        </p:txBody>
      </p:sp>
    </p:spTree>
    <p:extLst>
      <p:ext uri="{BB962C8B-B14F-4D97-AF65-F5344CB8AC3E}">
        <p14:creationId xmlns:p14="http://schemas.microsoft.com/office/powerpoint/2010/main" val="7891916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itle 3380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smtClean="0"/>
              <a:t>SPA</a:t>
            </a:r>
          </a:p>
        </p:txBody>
      </p:sp>
      <p:sp>
        <p:nvSpPr>
          <p:cNvPr id="33806" name="Text Placeholder 33805"/>
          <p:cNvSpPr>
            <a:spLocks noGrp="1"/>
          </p:cNvSpPr>
          <p:nvPr>
            <p:ph type="body" sz="half" idx="2"/>
          </p:nvPr>
        </p:nvSpPr>
        <p:spPr/>
        <p:txBody>
          <a:bodyPr/>
          <a:lstStyle/>
          <a:p>
            <a:pPr marL="285750" indent="-285750">
              <a:buFontTx/>
              <a:buChar char="-"/>
              <a:defRPr/>
            </a:pPr>
            <a:r>
              <a:rPr lang="en-US" dirty="0" smtClean="0"/>
              <a:t>URL does not change</a:t>
            </a:r>
          </a:p>
          <a:p>
            <a:pPr marL="285750" indent="-285750">
              <a:buFontTx/>
              <a:buChar char="-"/>
              <a:defRPr/>
            </a:pPr>
            <a:r>
              <a:rPr lang="en-US" dirty="0" smtClean="0"/>
              <a:t>Content updated based on actions</a:t>
            </a:r>
          </a:p>
          <a:p>
            <a:pPr marL="285750" indent="-285750">
              <a:buFontTx/>
              <a:buChar char="-"/>
              <a:defRPr/>
            </a:pPr>
            <a:endParaRPr lang="en-US" dirty="0"/>
          </a:p>
          <a:p>
            <a:pPr marL="285750" indent="-285750">
              <a:buFontTx/>
              <a:buChar char="-"/>
              <a:defRPr/>
            </a:pPr>
            <a:endParaRPr lang="en-US" dirty="0"/>
          </a:p>
        </p:txBody>
      </p:sp>
      <p:sp>
        <p:nvSpPr>
          <p:cNvPr id="4" name="Slide Number Placeholder 3"/>
          <p:cNvSpPr>
            <a:spLocks noGrp="1"/>
          </p:cNvSpPr>
          <p:nvPr>
            <p:ph type="sldNum" sz="quarter" idx="10"/>
          </p:nvPr>
        </p:nvSpPr>
        <p:spPr/>
        <p:txBody>
          <a:bodyPr/>
          <a:lstStyle/>
          <a:p>
            <a:pPr>
              <a:defRPr/>
            </a:pPr>
            <a:fld id="{EEBACA7A-36EE-4385-9FCF-6824AE907CDA}"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3921A667-1796-480A-987F-06F74391C39B}" type="slidenum">
              <a:rPr lang="en-US" smtClean="0"/>
              <a:pPr>
                <a:defRPr/>
              </a:pPr>
              <a:t>30</a:t>
            </a:fld>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663940"/>
            <a:ext cx="4870174" cy="14264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687666"/>
            <a:ext cx="5059016" cy="2542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3281" y="3028823"/>
            <a:ext cx="4780720" cy="17742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6723824" y="1115046"/>
            <a:ext cx="1833767" cy="1421298"/>
          </a:xfrm>
          <a:prstGeom prst="rect">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r>
              <a:rPr lang="en-US" dirty="0" smtClean="0">
                <a:solidFill>
                  <a:schemeClr val="tx1"/>
                </a:solidFill>
              </a:rPr>
              <a:t>push()</a:t>
            </a:r>
            <a:endParaRPr lang="en-US" dirty="0">
              <a:solidFill>
                <a:schemeClr val="tx1"/>
              </a:solidFill>
            </a:endParaRPr>
          </a:p>
          <a:p>
            <a:r>
              <a:rPr lang="en-US" dirty="0" smtClean="0">
                <a:solidFill>
                  <a:schemeClr val="tx1"/>
                </a:solidFill>
              </a:rPr>
              <a:t>pop()</a:t>
            </a:r>
            <a:endParaRPr lang="en-US" dirty="0">
              <a:solidFill>
                <a:schemeClr val="tx1"/>
              </a:solidFill>
            </a:endParaRPr>
          </a:p>
          <a:p>
            <a:r>
              <a:rPr lang="en-US" dirty="0" smtClean="0">
                <a:solidFill>
                  <a:schemeClr val="tx1"/>
                </a:solidFill>
              </a:rPr>
              <a:t>count()</a:t>
            </a:r>
            <a:endParaRPr lang="en-US" dirty="0">
              <a:solidFill>
                <a:schemeClr val="tx1"/>
              </a:solidFill>
            </a:endParaRPr>
          </a:p>
          <a:p>
            <a:r>
              <a:rPr lang="en-US" dirty="0" err="1" smtClean="0">
                <a:solidFill>
                  <a:schemeClr val="tx1"/>
                </a:solidFill>
              </a:rPr>
              <a:t>maxLimit</a:t>
            </a:r>
            <a:r>
              <a:rPr lang="en-US" dirty="0" smtClean="0">
                <a:solidFill>
                  <a:schemeClr val="tx1"/>
                </a:solidFill>
              </a:rPr>
              <a:t>()</a:t>
            </a:r>
            <a:endParaRPr lang="en-US" dirty="0">
              <a:solidFill>
                <a:schemeClr val="tx1"/>
              </a:solidFill>
            </a:endParaRPr>
          </a:p>
        </p:txBody>
      </p:sp>
      <p:sp>
        <p:nvSpPr>
          <p:cNvPr id="13" name="Rectangle 12"/>
          <p:cNvSpPr/>
          <p:nvPr/>
        </p:nvSpPr>
        <p:spPr>
          <a:xfrm>
            <a:off x="6723824" y="737361"/>
            <a:ext cx="1833767" cy="367748"/>
          </a:xfrm>
          <a:prstGeom prst="rect">
            <a:avLst/>
          </a:prstGeom>
          <a:solidFill>
            <a:schemeClr val="bg1">
              <a:lumMod val="7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lumMod val="65000"/>
                    <a:lumOff val="35000"/>
                  </a:schemeClr>
                </a:solidFill>
              </a:rPr>
              <a:t>myGlobalStack</a:t>
            </a:r>
            <a:endParaRPr lang="en-US" sz="2000" b="1" dirty="0">
              <a:solidFill>
                <a:schemeClr val="tx1">
                  <a:lumMod val="65000"/>
                  <a:lumOff val="35000"/>
                </a:schemeClr>
              </a:solidFill>
            </a:endParaRPr>
          </a:p>
        </p:txBody>
      </p:sp>
    </p:spTree>
    <p:extLst>
      <p:ext uri="{BB962C8B-B14F-4D97-AF65-F5344CB8AC3E}">
        <p14:creationId xmlns:p14="http://schemas.microsoft.com/office/powerpoint/2010/main" val="33720963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Services - $provide</a:t>
            </a:r>
            <a:endParaRPr lang="en-US" dirty="0"/>
          </a:p>
        </p:txBody>
      </p:sp>
      <p:sp>
        <p:nvSpPr>
          <p:cNvPr id="5" name="Text Placeholder 4"/>
          <p:cNvSpPr>
            <a:spLocks noGrp="1"/>
          </p:cNvSpPr>
          <p:nvPr>
            <p:ph type="body" sz="half" idx="2"/>
          </p:nvPr>
        </p:nvSpPr>
        <p:spPr/>
        <p:txBody>
          <a:bodyPr/>
          <a:lstStyle/>
          <a:p>
            <a:pPr marL="0" indent="0"/>
            <a:r>
              <a:rPr lang="en-US" dirty="0"/>
              <a:t>	</a:t>
            </a:r>
            <a:endParaRPr lang="en-US" dirty="0" smtClean="0"/>
          </a:p>
          <a:p>
            <a:endParaRPr lang="en-US" dirty="0" smtClean="0"/>
          </a:p>
          <a:p>
            <a:r>
              <a:rPr lang="en-US" dirty="0" smtClean="0"/>
              <a:t>				is the same as…</a:t>
            </a:r>
            <a:endParaRPr lang="en-US" dirty="0"/>
          </a:p>
        </p:txBody>
      </p:sp>
      <p:sp>
        <p:nvSpPr>
          <p:cNvPr id="3" name="Slide Number Placeholder 2"/>
          <p:cNvSpPr>
            <a:spLocks noGrp="1"/>
          </p:cNvSpPr>
          <p:nvPr>
            <p:ph type="sldNum" sz="quarter" idx="10"/>
          </p:nvPr>
        </p:nvSpPr>
        <p:spPr/>
        <p:txBody>
          <a:bodyPr/>
          <a:lstStyle/>
          <a:p>
            <a:pPr>
              <a:defRPr/>
            </a:pPr>
            <a:fld id="{3921A667-1796-480A-987F-06F74391C39B}" type="slidenum">
              <a:rPr lang="en-US" smtClean="0"/>
              <a:pPr>
                <a:defRPr/>
              </a:pPr>
              <a:t>31</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7052" y="2586348"/>
            <a:ext cx="6836195" cy="3961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7052" y="3820765"/>
            <a:ext cx="6836195" cy="86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33922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Module Loading</a:t>
            </a:r>
            <a:endParaRPr lang="en-US" dirty="0"/>
          </a:p>
        </p:txBody>
      </p:sp>
      <p:sp>
        <p:nvSpPr>
          <p:cNvPr id="2" name="Text Placeholder 1"/>
          <p:cNvSpPr>
            <a:spLocks noGrp="1"/>
          </p:cNvSpPr>
          <p:nvPr>
            <p:ph type="body" sz="half" idx="2"/>
          </p:nvPr>
        </p:nvSpPr>
        <p:spPr/>
        <p:txBody>
          <a:bodyPr/>
          <a:lstStyle/>
          <a:p>
            <a:pPr marL="0" indent="0"/>
            <a:r>
              <a:rPr lang="en-US" dirty="0" smtClean="0"/>
              <a:t>Configuration blocks</a:t>
            </a:r>
          </a:p>
          <a:p>
            <a:pPr marL="514350" lvl="1" indent="-285750">
              <a:buFont typeface="Arial" panose="020B0604020202020204" pitchFamily="34" charset="0"/>
              <a:buChar char="•"/>
            </a:pPr>
            <a:r>
              <a:rPr lang="en-US" dirty="0" smtClean="0"/>
              <a:t>Recipes </a:t>
            </a:r>
            <a:r>
              <a:rPr lang="en-US" dirty="0"/>
              <a:t>are collected and </a:t>
            </a:r>
            <a:r>
              <a:rPr lang="en-US" dirty="0" smtClean="0"/>
              <a:t>configured</a:t>
            </a:r>
          </a:p>
          <a:p>
            <a:pPr marL="514350" lvl="1" indent="-285750">
              <a:buFont typeface="Arial" panose="020B0604020202020204" pitchFamily="34" charset="0"/>
              <a:buChar char="•"/>
            </a:pPr>
            <a:r>
              <a:rPr lang="en-US" dirty="0" smtClean="0"/>
              <a:t>Providers can be injected</a:t>
            </a:r>
          </a:p>
          <a:p>
            <a:pPr marL="514350" lvl="1" indent="-285750">
              <a:buFont typeface="Arial" panose="020B0604020202020204" pitchFamily="34" charset="0"/>
              <a:buChar char="•"/>
            </a:pPr>
            <a:r>
              <a:rPr lang="en-US" dirty="0" smtClean="0"/>
              <a:t>.</a:t>
            </a:r>
            <a:r>
              <a:rPr lang="en-US" dirty="0" err="1" smtClean="0"/>
              <a:t>config</a:t>
            </a:r>
            <a:r>
              <a:rPr lang="en-US" dirty="0" smtClean="0"/>
              <a:t>() method</a:t>
            </a:r>
          </a:p>
          <a:p>
            <a:pPr marL="514350" lvl="1" indent="-285750">
              <a:buFont typeface="Arial" panose="020B0604020202020204" pitchFamily="34" charset="0"/>
              <a:buChar char="•"/>
            </a:pPr>
            <a:endParaRPr lang="en-US" dirty="0"/>
          </a:p>
          <a:p>
            <a:pPr marL="0" indent="0"/>
            <a:r>
              <a:rPr lang="en-US" dirty="0"/>
              <a:t>Run </a:t>
            </a:r>
            <a:r>
              <a:rPr lang="en-US" dirty="0" smtClean="0"/>
              <a:t>blocks </a:t>
            </a:r>
            <a:endParaRPr lang="en-US" dirty="0"/>
          </a:p>
          <a:p>
            <a:pPr marL="514350" lvl="1" indent="-285750">
              <a:buFont typeface="Arial" panose="020B0604020202020204" pitchFamily="34" charset="0"/>
              <a:buChar char="•"/>
            </a:pPr>
            <a:r>
              <a:rPr lang="en-US" dirty="0"/>
              <a:t>Post instantiation logic </a:t>
            </a:r>
            <a:endParaRPr lang="en-US" dirty="0" smtClean="0"/>
          </a:p>
          <a:p>
            <a:pPr marL="514350" lvl="1" indent="-285750">
              <a:buFont typeface="Arial" panose="020B0604020202020204" pitchFamily="34" charset="0"/>
              <a:buChar char="•"/>
            </a:pPr>
            <a:r>
              <a:rPr lang="en-US" dirty="0" smtClean="0"/>
              <a:t>Instances can be injected</a:t>
            </a:r>
          </a:p>
          <a:p>
            <a:pPr marL="514350" lvl="1" indent="-285750">
              <a:buFont typeface="Arial" panose="020B0604020202020204" pitchFamily="34" charset="0"/>
              <a:buChar char="•"/>
            </a:pPr>
            <a:r>
              <a:rPr lang="en-US" dirty="0" smtClean="0"/>
              <a:t>.run() method</a:t>
            </a:r>
            <a:endParaRPr lang="en-US" dirty="0"/>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pPr>
              <a:defRPr/>
            </a:pPr>
            <a:fld id="{E7C11BE2-1D7F-465F-9C6E-139924C3DE86}" type="slidenum">
              <a:rPr lang="en-US" smtClean="0"/>
              <a:pPr>
                <a:defRPr/>
              </a:pPr>
              <a:t>32</a:t>
            </a:fld>
            <a:endParaRPr lang="en-US" dirty="0"/>
          </a:p>
        </p:txBody>
      </p:sp>
    </p:spTree>
    <p:extLst>
      <p:ext uri="{BB962C8B-B14F-4D97-AF65-F5344CB8AC3E}">
        <p14:creationId xmlns:p14="http://schemas.microsoft.com/office/powerpoint/2010/main" val="8816193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Module lifecycle</a:t>
            </a:r>
            <a:endParaRPr lang="en-US" dirty="0"/>
          </a:p>
        </p:txBody>
      </p:sp>
      <p:sp>
        <p:nvSpPr>
          <p:cNvPr id="5" name="Text Placeholder 4"/>
          <p:cNvSpPr>
            <a:spLocks noGrp="1"/>
          </p:cNvSpPr>
          <p:nvPr>
            <p:ph type="body" sz="half" idx="2"/>
          </p:nvPr>
        </p:nvSpPr>
        <p:spPr/>
        <p:txBody>
          <a:bodyPr/>
          <a:lstStyle/>
          <a:p>
            <a:pPr marL="228600" lvl="1"/>
            <a:endParaRPr lang="en-US" dirty="0" smtClean="0"/>
          </a:p>
          <a:p>
            <a:endParaRPr lang="en-US" dirty="0"/>
          </a:p>
        </p:txBody>
      </p:sp>
      <p:sp>
        <p:nvSpPr>
          <p:cNvPr id="3" name="Slide Number Placeholder 2"/>
          <p:cNvSpPr>
            <a:spLocks noGrp="1"/>
          </p:cNvSpPr>
          <p:nvPr>
            <p:ph type="sldNum" sz="quarter" idx="10"/>
          </p:nvPr>
        </p:nvSpPr>
        <p:spPr/>
        <p:txBody>
          <a:bodyPr/>
          <a:lstStyle/>
          <a:p>
            <a:pPr>
              <a:defRPr/>
            </a:pPr>
            <a:fld id="{3921A667-1796-480A-987F-06F74391C39B}" type="slidenum">
              <a:rPr lang="en-US" smtClean="0"/>
              <a:pPr>
                <a:defRPr/>
              </a:pPr>
              <a:t>33</a:t>
            </a:fld>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2882" y="2225958"/>
            <a:ext cx="4807432" cy="4281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18104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Filters</a:t>
            </a:r>
            <a:endParaRPr lang="en-US" dirty="0"/>
          </a:p>
        </p:txBody>
      </p:sp>
      <p:sp>
        <p:nvSpPr>
          <p:cNvPr id="2" name="Text Placeholder 1"/>
          <p:cNvSpPr>
            <a:spLocks noGrp="1"/>
          </p:cNvSpPr>
          <p:nvPr>
            <p:ph type="body" sz="half" idx="2"/>
          </p:nvPr>
        </p:nvSpPr>
        <p:spPr/>
        <p:txBody>
          <a:bodyPr/>
          <a:lstStyle/>
          <a:p>
            <a:r>
              <a:rPr lang="en-US" dirty="0"/>
              <a:t>Formatting &amp; model transformation </a:t>
            </a:r>
          </a:p>
          <a:p>
            <a:endParaRPr lang="en-US" dirty="0" smtClean="0"/>
          </a:p>
          <a:p>
            <a:r>
              <a:rPr lang="en-US" dirty="0" smtClean="0"/>
              <a:t>Globally available named functions - </a:t>
            </a:r>
          </a:p>
          <a:p>
            <a:pPr marL="514350" lvl="1" indent="-285750">
              <a:buFont typeface="Arial" panose="020B0604020202020204" pitchFamily="34" charset="0"/>
              <a:buChar char="•"/>
            </a:pPr>
            <a:r>
              <a:rPr lang="en-US" dirty="0" smtClean="0"/>
              <a:t>| - identify &amp; invoking and pipelining</a:t>
            </a:r>
          </a:p>
          <a:p>
            <a:pPr marL="514350" lvl="1" indent="-285750">
              <a:buFont typeface="Arial" panose="020B0604020202020204" pitchFamily="34" charset="0"/>
              <a:buChar char="•"/>
            </a:pPr>
            <a:r>
              <a:rPr lang="en-US" dirty="0" smtClean="0"/>
              <a:t>: - parameters</a:t>
            </a:r>
          </a:p>
        </p:txBody>
      </p:sp>
      <p:sp>
        <p:nvSpPr>
          <p:cNvPr id="4" name="Slide Number Placeholder 3"/>
          <p:cNvSpPr>
            <a:spLocks noGrp="1"/>
          </p:cNvSpPr>
          <p:nvPr>
            <p:ph type="sldNum" sz="quarter" idx="10"/>
          </p:nvPr>
        </p:nvSpPr>
        <p:spPr/>
        <p:txBody>
          <a:bodyPr/>
          <a:lstStyle/>
          <a:p>
            <a:pPr>
              <a:defRPr/>
            </a:pPr>
            <a:fld id="{E7C11BE2-1D7F-465F-9C6E-139924C3DE86}" type="slidenum">
              <a:rPr lang="en-US" smtClean="0"/>
              <a:pPr>
                <a:defRPr/>
              </a:pPr>
              <a:t>34</a:t>
            </a:fld>
            <a:endParaRPr lang="en-US" dirty="0"/>
          </a:p>
        </p:txBody>
      </p:sp>
    </p:spTree>
    <p:extLst>
      <p:ext uri="{BB962C8B-B14F-4D97-AF65-F5344CB8AC3E}">
        <p14:creationId xmlns:p14="http://schemas.microsoft.com/office/powerpoint/2010/main" val="34442193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Filters</a:t>
            </a:r>
            <a:endParaRPr lang="en-US" dirty="0"/>
          </a:p>
        </p:txBody>
      </p:sp>
      <p:sp>
        <p:nvSpPr>
          <p:cNvPr id="2" name="Text Placeholder 1"/>
          <p:cNvSpPr>
            <a:spLocks noGrp="1"/>
          </p:cNvSpPr>
          <p:nvPr>
            <p:ph type="body" sz="half" idx="2"/>
          </p:nvPr>
        </p:nvSpPr>
        <p:spPr/>
        <p:txBody>
          <a:bodyPr/>
          <a:lstStyle/>
          <a:p>
            <a:pPr marL="514350" lvl="1" indent="-285750">
              <a:buFont typeface="Arial" panose="020B0604020202020204" pitchFamily="34" charset="0"/>
              <a:buChar char="•"/>
            </a:pPr>
            <a:endParaRPr lang="en-US" dirty="0" smtClean="0"/>
          </a:p>
          <a:p>
            <a:pPr marL="514350" lvl="1" indent="-285750">
              <a:buFont typeface="Arial" panose="020B0604020202020204" pitchFamily="34" charset="0"/>
              <a:buChar char="•"/>
            </a:pPr>
            <a:endParaRPr lang="en-US" dirty="0"/>
          </a:p>
          <a:p>
            <a:pPr marL="514350" lvl="1" indent="-285750">
              <a:buFont typeface="Arial" panose="020B0604020202020204" pitchFamily="34" charset="0"/>
              <a:buChar char="•"/>
            </a:pPr>
            <a:endParaRPr lang="en-US" dirty="0" smtClean="0"/>
          </a:p>
          <a:p>
            <a:pPr marL="514350" lvl="1" indent="-285750">
              <a:buFont typeface="Arial" panose="020B0604020202020204" pitchFamily="34" charset="0"/>
              <a:buChar char="•"/>
            </a:pPr>
            <a:endParaRPr lang="en-US" dirty="0"/>
          </a:p>
          <a:p>
            <a:pPr marL="514350" lvl="1" indent="-285750">
              <a:buFont typeface="Arial" panose="020B0604020202020204" pitchFamily="34" charset="0"/>
              <a:buChar char="•"/>
            </a:pPr>
            <a:endParaRPr lang="en-US" dirty="0" smtClean="0"/>
          </a:p>
          <a:p>
            <a:pPr marL="514350" lvl="1" indent="-285750">
              <a:buFont typeface="Arial" panose="020B0604020202020204" pitchFamily="34" charset="0"/>
              <a:buChar char="•"/>
            </a:pPr>
            <a:endParaRPr lang="en-US" dirty="0"/>
          </a:p>
          <a:p>
            <a:pPr marL="514350" lvl="1" indent="-285750">
              <a:buFont typeface="Arial" panose="020B0604020202020204" pitchFamily="34" charset="0"/>
              <a:buChar char="•"/>
            </a:pPr>
            <a:endParaRPr lang="en-US" dirty="0" smtClean="0"/>
          </a:p>
          <a:p>
            <a:pPr marL="514350" lvl="1" indent="-285750">
              <a:buFont typeface="Arial" panose="020B0604020202020204" pitchFamily="34" charset="0"/>
              <a:buChar char="•"/>
            </a:pPr>
            <a:endParaRPr lang="en-US" dirty="0"/>
          </a:p>
          <a:p>
            <a:pPr marL="514350" lvl="1" indent="-285750">
              <a:buFont typeface="Arial" panose="020B0604020202020204" pitchFamily="34" charset="0"/>
              <a:buChar char="•"/>
            </a:pPr>
            <a:endParaRPr lang="en-US" dirty="0" smtClean="0"/>
          </a:p>
          <a:p>
            <a:pPr marL="514350" lvl="1" indent="-285750">
              <a:buFont typeface="Arial" panose="020B0604020202020204" pitchFamily="34" charset="0"/>
              <a:buChar char="•"/>
            </a:pPr>
            <a:endParaRPr lang="en-US" dirty="0"/>
          </a:p>
          <a:p>
            <a:pPr marL="514350" lvl="1" indent="-285750">
              <a:buFont typeface="Arial" panose="020B0604020202020204" pitchFamily="34" charset="0"/>
              <a:buChar char="•"/>
            </a:pPr>
            <a:endParaRPr lang="en-US" dirty="0" smtClean="0"/>
          </a:p>
          <a:p>
            <a:pPr marL="514350" lvl="1" indent="-285750">
              <a:buFont typeface="Arial" panose="020B0604020202020204" pitchFamily="34" charset="0"/>
              <a:buChar char="•"/>
            </a:pPr>
            <a:endParaRPr lang="en-US" dirty="0"/>
          </a:p>
          <a:p>
            <a:pPr marL="228600" lvl="1"/>
            <a:endParaRPr lang="en-US" dirty="0" smtClean="0"/>
          </a:p>
          <a:p>
            <a:pPr marL="228600" lvl="1"/>
            <a:r>
              <a:rPr lang="en-US" dirty="0" err="1" smtClean="0"/>
              <a:t>student.birthdate</a:t>
            </a:r>
            <a:r>
              <a:rPr lang="en-US" dirty="0" smtClean="0"/>
              <a:t> </a:t>
            </a:r>
            <a:r>
              <a:rPr lang="en-US" dirty="0"/>
              <a:t>| date:’</a:t>
            </a:r>
            <a:r>
              <a:rPr lang="en-US" dirty="0" err="1"/>
              <a:t>yyyy</a:t>
            </a:r>
            <a:r>
              <a:rPr lang="en-US" dirty="0"/>
              <a:t>-MM-</a:t>
            </a:r>
            <a:r>
              <a:rPr lang="en-US" dirty="0" err="1"/>
              <a:t>dd</a:t>
            </a:r>
            <a:r>
              <a:rPr lang="en-US" dirty="0"/>
              <a:t>’</a:t>
            </a:r>
          </a:p>
          <a:p>
            <a:pPr marL="228600" lvl="1"/>
            <a:r>
              <a:rPr lang="en-US" dirty="0" err="1"/>
              <a:t>user.about</a:t>
            </a:r>
            <a:r>
              <a:rPr lang="en-US" dirty="0"/>
              <a:t> | limitTo:100 | </a:t>
            </a:r>
            <a:r>
              <a:rPr lang="en-US" dirty="0" smtClean="0"/>
              <a:t>lowercase </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E7C11BE2-1D7F-465F-9C6E-139924C3DE86}" type="slidenum">
              <a:rPr lang="en-US" smtClean="0"/>
              <a:pPr>
                <a:defRPr/>
              </a:pPr>
              <a:t>35</a:t>
            </a:fld>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963" y="2519570"/>
            <a:ext cx="6126437" cy="2645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33213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Built-in filters</a:t>
            </a:r>
            <a:endParaRPr lang="en-US" dirty="0"/>
          </a:p>
        </p:txBody>
      </p:sp>
      <p:sp>
        <p:nvSpPr>
          <p:cNvPr id="2" name="Text Placeholder 1"/>
          <p:cNvSpPr>
            <a:spLocks noGrp="1"/>
          </p:cNvSpPr>
          <p:nvPr>
            <p:ph type="body" sz="half" idx="2"/>
          </p:nvPr>
        </p:nvSpPr>
        <p:spPr/>
        <p:txBody>
          <a:bodyPr/>
          <a:lstStyle/>
          <a:p>
            <a:r>
              <a:rPr lang="en-US" dirty="0" smtClean="0"/>
              <a:t>Formatting</a:t>
            </a:r>
          </a:p>
          <a:p>
            <a:pPr marL="514350" lvl="1" indent="-285750">
              <a:buFont typeface="Arial" panose="020B0604020202020204" pitchFamily="34" charset="0"/>
              <a:buChar char="•"/>
            </a:pPr>
            <a:r>
              <a:rPr lang="en-US" dirty="0" smtClean="0"/>
              <a:t>currency </a:t>
            </a:r>
          </a:p>
          <a:p>
            <a:pPr marL="514350" lvl="1" indent="-285750">
              <a:buFont typeface="Arial" panose="020B0604020202020204" pitchFamily="34" charset="0"/>
              <a:buChar char="•"/>
            </a:pPr>
            <a:r>
              <a:rPr lang="en-US" dirty="0" smtClean="0"/>
              <a:t>date</a:t>
            </a:r>
          </a:p>
          <a:p>
            <a:pPr marL="514350" lvl="1" indent="-285750">
              <a:buFont typeface="Arial" panose="020B0604020202020204" pitchFamily="34" charset="0"/>
              <a:buChar char="•"/>
            </a:pPr>
            <a:r>
              <a:rPr lang="en-US" dirty="0" smtClean="0"/>
              <a:t>number</a:t>
            </a:r>
          </a:p>
          <a:p>
            <a:pPr marL="514350" lvl="1" indent="-285750">
              <a:buFont typeface="Arial" panose="020B0604020202020204" pitchFamily="34" charset="0"/>
              <a:buChar char="•"/>
            </a:pPr>
            <a:r>
              <a:rPr lang="en-US" dirty="0" smtClean="0"/>
              <a:t>lowercase</a:t>
            </a:r>
          </a:p>
          <a:p>
            <a:pPr marL="514350" lvl="1" indent="-285750">
              <a:buFont typeface="Arial" panose="020B0604020202020204" pitchFamily="34" charset="0"/>
              <a:buChar char="•"/>
            </a:pPr>
            <a:r>
              <a:rPr lang="en-US" dirty="0" smtClean="0"/>
              <a:t>uppercase</a:t>
            </a:r>
          </a:p>
          <a:p>
            <a:pPr marL="514350" lvl="1" indent="-285750">
              <a:buFont typeface="Arial" panose="020B0604020202020204" pitchFamily="34" charset="0"/>
              <a:buChar char="•"/>
            </a:pPr>
            <a:r>
              <a:rPr lang="en-US" dirty="0" err="1" smtClean="0"/>
              <a:t>json</a:t>
            </a:r>
            <a:endParaRPr lang="en-US" dirty="0" smtClean="0"/>
          </a:p>
          <a:p>
            <a:pPr marL="514350" lvl="1" indent="-285750">
              <a:buFont typeface="Arial" panose="020B0604020202020204" pitchFamily="34" charset="0"/>
              <a:buChar char="•"/>
            </a:pPr>
            <a:endParaRPr lang="en-US" dirty="0" smtClean="0"/>
          </a:p>
          <a:p>
            <a:r>
              <a:rPr lang="en-US" dirty="0" smtClean="0"/>
              <a:t>Array-transforming </a:t>
            </a:r>
          </a:p>
          <a:p>
            <a:pPr marL="514350" lvl="1" indent="-285750">
              <a:buFont typeface="Arial" panose="020B0604020202020204" pitchFamily="34" charset="0"/>
              <a:buChar char="•"/>
            </a:pPr>
            <a:r>
              <a:rPr lang="en-US" dirty="0" err="1" smtClean="0"/>
              <a:t>limitTo</a:t>
            </a:r>
            <a:endParaRPr lang="en-US" dirty="0" smtClean="0"/>
          </a:p>
          <a:p>
            <a:pPr marL="514350" lvl="1" indent="-285750">
              <a:buFont typeface="Arial" panose="020B0604020202020204" pitchFamily="34" charset="0"/>
              <a:buChar char="•"/>
            </a:pPr>
            <a:r>
              <a:rPr lang="en-US" dirty="0" smtClean="0"/>
              <a:t>filter </a:t>
            </a:r>
          </a:p>
          <a:p>
            <a:pPr marL="514350" lvl="1" indent="-285750">
              <a:buFont typeface="Arial" panose="020B0604020202020204" pitchFamily="34" charset="0"/>
              <a:buChar char="•"/>
            </a:pPr>
            <a:r>
              <a:rPr lang="en-US" dirty="0" err="1" smtClean="0"/>
              <a:t>orderBy</a:t>
            </a:r>
            <a:endParaRPr lang="en-US" dirty="0"/>
          </a:p>
        </p:txBody>
      </p:sp>
      <p:sp>
        <p:nvSpPr>
          <p:cNvPr id="4" name="Slide Number Placeholder 3"/>
          <p:cNvSpPr>
            <a:spLocks noGrp="1"/>
          </p:cNvSpPr>
          <p:nvPr>
            <p:ph type="sldNum" sz="quarter" idx="10"/>
          </p:nvPr>
        </p:nvSpPr>
        <p:spPr/>
        <p:txBody>
          <a:bodyPr/>
          <a:lstStyle/>
          <a:p>
            <a:pPr>
              <a:defRPr/>
            </a:pPr>
            <a:fld id="{E7C11BE2-1D7F-465F-9C6E-139924C3DE86}" type="slidenum">
              <a:rPr lang="en-US" smtClean="0"/>
              <a:pPr>
                <a:defRPr/>
              </a:pPr>
              <a:t>36</a:t>
            </a:fld>
            <a:endParaRPr lang="en-US" dirty="0"/>
          </a:p>
        </p:txBody>
      </p:sp>
    </p:spTree>
    <p:extLst>
      <p:ext uri="{BB962C8B-B14F-4D97-AF65-F5344CB8AC3E}">
        <p14:creationId xmlns:p14="http://schemas.microsoft.com/office/powerpoint/2010/main" val="38105685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Filters</a:t>
            </a:r>
            <a:endParaRPr lang="en-US" dirty="0"/>
          </a:p>
        </p:txBody>
      </p:sp>
      <p:sp>
        <p:nvSpPr>
          <p:cNvPr id="6" name="Text Placeholder 5"/>
          <p:cNvSpPr>
            <a:spLocks noGrp="1"/>
          </p:cNvSpPr>
          <p:nvPr>
            <p:ph type="body" sz="half" idx="2"/>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7C11BE2-1D7F-465F-9C6E-139924C3DE86}" type="slidenum">
              <a:rPr lang="en-US" smtClean="0"/>
              <a:pPr>
                <a:defRPr/>
              </a:pPr>
              <a:t>37</a:t>
            </a:fld>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696" y="2495139"/>
            <a:ext cx="8382000" cy="230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15268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Filters</a:t>
            </a:r>
            <a:endParaRPr lang="en-US" dirty="0"/>
          </a:p>
        </p:txBody>
      </p:sp>
      <p:sp>
        <p:nvSpPr>
          <p:cNvPr id="2" name="Text Placeholder 1"/>
          <p:cNvSpPr>
            <a:spLocks noGrp="1"/>
          </p:cNvSpPr>
          <p:nvPr>
            <p:ph type="body" sz="half" idx="2"/>
          </p:nvPr>
        </p:nvSpPr>
        <p:spPr/>
        <p:txBody>
          <a:bodyPr/>
          <a:lstStyle/>
          <a:p>
            <a:r>
              <a:rPr lang="en-US" dirty="0" smtClean="0"/>
              <a:t>Use / Dependency in code</a:t>
            </a:r>
          </a:p>
          <a:p>
            <a:pPr marL="285750" indent="-285750">
              <a:buFont typeface="Arial" panose="020B0604020202020204" pitchFamily="34" charset="0"/>
              <a:buChar char="•"/>
            </a:pPr>
            <a:r>
              <a:rPr lang="en-US" dirty="0" smtClean="0"/>
              <a:t>$filter </a:t>
            </a:r>
            <a:r>
              <a:rPr lang="en-US" dirty="0"/>
              <a:t>service </a:t>
            </a:r>
            <a:r>
              <a:rPr lang="en-US" dirty="0" smtClean="0"/>
              <a:t> - $filter(‘</a:t>
            </a:r>
            <a:r>
              <a:rPr lang="en-US" dirty="0" err="1" smtClean="0"/>
              <a:t>limitTo</a:t>
            </a:r>
            <a:r>
              <a:rPr lang="en-US" dirty="0" smtClean="0"/>
              <a:t>’)</a:t>
            </a:r>
          </a:p>
          <a:p>
            <a:pPr marL="285750" indent="-285750">
              <a:buFont typeface="Arial" panose="020B0604020202020204" pitchFamily="34" charset="0"/>
              <a:buChar char="•"/>
            </a:pPr>
            <a:r>
              <a:rPr lang="en-US" dirty="0" smtClean="0"/>
              <a:t>filter </a:t>
            </a:r>
            <a:r>
              <a:rPr lang="en-US" dirty="0"/>
              <a:t>name with </a:t>
            </a:r>
            <a:r>
              <a:rPr lang="en-US" dirty="0" smtClean="0"/>
              <a:t>Filter suffix – function (</a:t>
            </a:r>
            <a:r>
              <a:rPr lang="en-US" dirty="0" err="1" smtClean="0"/>
              <a:t>limitToFilter</a:t>
            </a:r>
            <a:r>
              <a:rPr lang="en-US" dirty="0" smtClean="0"/>
              <a:t>)</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E7C11BE2-1D7F-465F-9C6E-139924C3DE86}" type="slidenum">
              <a:rPr lang="en-US" smtClean="0"/>
              <a:pPr>
                <a:defRPr/>
              </a:pPr>
              <a:t>38</a:t>
            </a:fld>
            <a:endParaRPr lang="en-US" dirty="0"/>
          </a:p>
        </p:txBody>
      </p:sp>
    </p:spTree>
    <p:extLst>
      <p:ext uri="{BB962C8B-B14F-4D97-AF65-F5344CB8AC3E}">
        <p14:creationId xmlns:p14="http://schemas.microsoft.com/office/powerpoint/2010/main" val="27099945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Text Placeholder 2"/>
          <p:cNvSpPr>
            <a:spLocks noGrp="1"/>
          </p:cNvSpPr>
          <p:nvPr>
            <p:ph type="body" sz="half" idx="2"/>
          </p:nvPr>
        </p:nvSpPr>
        <p:spPr/>
        <p:txBody>
          <a:bodyPr/>
          <a:lstStyle/>
          <a:p>
            <a:pPr marL="0" indent="0"/>
            <a:r>
              <a:rPr lang="en-US" dirty="0" err="1" smtClean="0"/>
              <a:t>Hashbang</a:t>
            </a:r>
            <a:r>
              <a:rPr lang="en-US" dirty="0" smtClean="0"/>
              <a:t> URL’s</a:t>
            </a:r>
            <a:endParaRPr lang="en-US" dirty="0"/>
          </a:p>
          <a:p>
            <a:pPr marL="228600" lvl="1"/>
            <a:r>
              <a:rPr lang="en-US" dirty="0">
                <a:hlinkClick r:id="rId3"/>
              </a:rPr>
              <a:t>http://myhost.com</a:t>
            </a:r>
            <a:r>
              <a:rPr lang="en-US" dirty="0" smtClean="0">
                <a:hlinkClick r:id="rId3"/>
              </a:rPr>
              <a:t>/#!admin/users/list </a:t>
            </a:r>
            <a:endParaRPr lang="en-US" dirty="0">
              <a:hlinkClick r:id="rId3"/>
            </a:endParaRPr>
          </a:p>
          <a:p>
            <a:pPr marL="228600" lvl="1"/>
            <a:r>
              <a:rPr lang="en-US" dirty="0">
                <a:hlinkClick r:id="rId3"/>
              </a:rPr>
              <a:t>http://myhost.com</a:t>
            </a:r>
            <a:r>
              <a:rPr lang="en-US" dirty="0" smtClean="0">
                <a:hlinkClick r:id="rId3"/>
              </a:rPr>
              <a:t>/#!admin/users/new </a:t>
            </a:r>
            <a:endParaRPr lang="en-US" dirty="0">
              <a:hlinkClick r:id="rId3"/>
            </a:endParaRPr>
          </a:p>
          <a:p>
            <a:pPr marL="228600" lvl="1"/>
            <a:r>
              <a:rPr lang="en-US" dirty="0">
                <a:hlinkClick r:id="rId3"/>
              </a:rPr>
              <a:t>http://myhost.com</a:t>
            </a:r>
            <a:r>
              <a:rPr lang="en-US" dirty="0" smtClean="0">
                <a:hlinkClick r:id="rId3"/>
              </a:rPr>
              <a:t>/#!admin/users</a:t>
            </a:r>
            <a:r>
              <a:rPr lang="en-US" dirty="0">
                <a:hlinkClick r:id="rId3"/>
              </a:rPr>
              <a:t>/[userId</a:t>
            </a:r>
            <a:r>
              <a:rPr lang="en-US" dirty="0" smtClean="0">
                <a:hlinkClick r:id="rId3"/>
              </a:rPr>
              <a:t>]</a:t>
            </a:r>
          </a:p>
          <a:p>
            <a:pPr marL="228600" lvl="1"/>
            <a:r>
              <a:rPr lang="en-US" dirty="0">
                <a:hlinkClick r:id="rId3"/>
              </a:rPr>
              <a:t>http://myhost.com/#!</a:t>
            </a:r>
            <a:r>
              <a:rPr lang="en-US" dirty="0" smtClean="0">
                <a:hlinkClick r:id="rId3"/>
              </a:rPr>
              <a:t>admin/users/list#bottom</a:t>
            </a:r>
          </a:p>
          <a:p>
            <a:pPr marL="228600" lvl="1"/>
            <a:endParaRPr lang="en-US" dirty="0">
              <a:hlinkClick r:id="rId3"/>
            </a:endParaRPr>
          </a:p>
          <a:p>
            <a:pPr marL="228600" lvl="1"/>
            <a:r>
              <a:rPr lang="en-US" dirty="0" smtClean="0">
                <a:hlinkClick r:id="rId3"/>
              </a:rPr>
              <a:t> </a:t>
            </a:r>
            <a:endParaRPr lang="en-US" dirty="0">
              <a:hlinkClick r:id="rId3"/>
            </a:endParaRPr>
          </a:p>
          <a:p>
            <a:pPr marL="0" indent="0"/>
            <a:r>
              <a:rPr lang="en-US" dirty="0" smtClean="0"/>
              <a:t>HTML5 History API</a:t>
            </a:r>
            <a:endParaRPr lang="en-US" dirty="0"/>
          </a:p>
          <a:p>
            <a:pPr marL="228600" lvl="1"/>
            <a:r>
              <a:rPr lang="en-US" dirty="0">
                <a:hlinkClick r:id="rId3"/>
              </a:rPr>
              <a:t>http://</a:t>
            </a:r>
            <a:r>
              <a:rPr lang="en-US" dirty="0" smtClean="0">
                <a:hlinkClick r:id="rId3"/>
              </a:rPr>
              <a:t>myhost.com/admin/users/list </a:t>
            </a:r>
            <a:endParaRPr lang="en-US" dirty="0">
              <a:hlinkClick r:id="rId3"/>
            </a:endParaRPr>
          </a:p>
          <a:p>
            <a:pPr marL="228600" lvl="1"/>
            <a:r>
              <a:rPr lang="en-US" dirty="0">
                <a:hlinkClick r:id="rId3"/>
              </a:rPr>
              <a:t>http://</a:t>
            </a:r>
            <a:r>
              <a:rPr lang="en-US" dirty="0" smtClean="0">
                <a:hlinkClick r:id="rId3"/>
              </a:rPr>
              <a:t>myhost.com/admin/users/new </a:t>
            </a:r>
            <a:endParaRPr lang="en-US" dirty="0">
              <a:hlinkClick r:id="rId3"/>
            </a:endParaRPr>
          </a:p>
          <a:p>
            <a:pPr marL="228600" lvl="1"/>
            <a:r>
              <a:rPr lang="en-US" dirty="0">
                <a:hlinkClick r:id="rId3"/>
              </a:rPr>
              <a:t>http://</a:t>
            </a:r>
            <a:r>
              <a:rPr lang="en-US" dirty="0" smtClean="0">
                <a:hlinkClick r:id="rId3"/>
              </a:rPr>
              <a:t>myhost.com/admin/users</a:t>
            </a:r>
            <a:r>
              <a:rPr lang="en-US" dirty="0">
                <a:hlinkClick r:id="rId3"/>
              </a:rPr>
              <a:t>/[userId]</a:t>
            </a:r>
          </a:p>
          <a:p>
            <a:pPr marL="228600" lvl="1"/>
            <a:r>
              <a:rPr lang="en-US" dirty="0">
                <a:hlinkClick r:id="rId3"/>
              </a:rPr>
              <a:t>http://</a:t>
            </a:r>
            <a:r>
              <a:rPr lang="en-US" dirty="0" smtClean="0">
                <a:hlinkClick r:id="rId3"/>
              </a:rPr>
              <a:t>myhost.com/admin/users/list#bottom</a:t>
            </a:r>
            <a:endParaRPr lang="en-US" dirty="0">
              <a:hlinkClick r:id="rId3"/>
            </a:endParaRPr>
          </a:p>
          <a:p>
            <a:pPr marL="228600" lvl="1"/>
            <a:endParaRPr lang="en-US" dirty="0" smtClean="0">
              <a:hlinkClick r:id="rId3"/>
            </a:endParaRPr>
          </a:p>
        </p:txBody>
      </p:sp>
      <p:sp>
        <p:nvSpPr>
          <p:cNvPr id="4" name="Slide Number Placeholder 3"/>
          <p:cNvSpPr>
            <a:spLocks noGrp="1"/>
          </p:cNvSpPr>
          <p:nvPr>
            <p:ph type="sldNum" sz="quarter" idx="10"/>
          </p:nvPr>
        </p:nvSpPr>
        <p:spPr/>
        <p:txBody>
          <a:bodyPr/>
          <a:lstStyle/>
          <a:p>
            <a:pPr>
              <a:defRPr/>
            </a:pPr>
            <a:fld id="{AB68ED77-3A25-4BCF-AAFB-6C5B85F7D32E}" type="slidenum">
              <a:rPr lang="en-US" smtClean="0"/>
              <a:pPr>
                <a:defRPr/>
              </a:pPr>
              <a:t>39</a:t>
            </a:fld>
            <a:endParaRPr lang="en-US" dirty="0"/>
          </a:p>
        </p:txBody>
      </p:sp>
    </p:spTree>
    <p:extLst>
      <p:ext uri="{BB962C8B-B14F-4D97-AF65-F5344CB8AC3E}">
        <p14:creationId xmlns:p14="http://schemas.microsoft.com/office/powerpoint/2010/main" val="29675200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lowchart: Process 26"/>
          <p:cNvSpPr/>
          <p:nvPr/>
        </p:nvSpPr>
        <p:spPr>
          <a:xfrm>
            <a:off x="544293" y="4211935"/>
            <a:ext cx="3022880" cy="2038139"/>
          </a:xfrm>
          <a:prstGeom prst="flowChartProcess">
            <a:avLst/>
          </a:prstGeom>
          <a:solidFill>
            <a:schemeClr val="accent1">
              <a:alpha val="5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Browser</a:t>
            </a: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24580" name="Title 3380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smtClean="0"/>
              <a:t>SPA</a:t>
            </a:r>
          </a:p>
        </p:txBody>
      </p:sp>
      <p:sp>
        <p:nvSpPr>
          <p:cNvPr id="33806" name="Text Placeholder 33805"/>
          <p:cNvSpPr>
            <a:spLocks noGrp="1"/>
          </p:cNvSpPr>
          <p:nvPr>
            <p:ph type="body" sz="half" idx="2"/>
          </p:nvPr>
        </p:nvSpPr>
        <p:spPr/>
        <p:txBody>
          <a:bodyPr/>
          <a:lstStyle/>
          <a:p>
            <a:pPr marL="285750" indent="-285750">
              <a:buFontTx/>
              <a:buChar char="-"/>
              <a:defRPr/>
            </a:pPr>
            <a:endParaRPr lang="en-US" dirty="0"/>
          </a:p>
          <a:p>
            <a:pPr marL="285750" indent="-285750">
              <a:buFontTx/>
              <a:buChar char="-"/>
              <a:defRPr/>
            </a:pPr>
            <a:endParaRPr lang="en-US" dirty="0"/>
          </a:p>
        </p:txBody>
      </p:sp>
      <p:sp>
        <p:nvSpPr>
          <p:cNvPr id="4" name="Slide Number Placeholder 3"/>
          <p:cNvSpPr>
            <a:spLocks noGrp="1"/>
          </p:cNvSpPr>
          <p:nvPr>
            <p:ph type="sldNum" sz="quarter" idx="10"/>
          </p:nvPr>
        </p:nvSpPr>
        <p:spPr/>
        <p:txBody>
          <a:bodyPr/>
          <a:lstStyle/>
          <a:p>
            <a:pPr>
              <a:defRPr/>
            </a:pPr>
            <a:fld id="{EEBACA7A-36EE-4385-9FCF-6824AE907CDA}" type="slidenum">
              <a:rPr lang="en-US" smtClean="0"/>
              <a:pPr>
                <a:defRPr/>
              </a:pPr>
              <a:t>4</a:t>
            </a:fld>
            <a:endParaRPr lang="en-US" dirty="0"/>
          </a:p>
        </p:txBody>
      </p:sp>
      <p:pic>
        <p:nvPicPr>
          <p:cNvPr id="245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5285" y="3351963"/>
            <a:ext cx="3114675" cy="1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460" y="4677771"/>
            <a:ext cx="2790825" cy="138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Connector 2"/>
          <p:cNvCxnSpPr/>
          <p:nvPr/>
        </p:nvCxnSpPr>
        <p:spPr>
          <a:xfrm>
            <a:off x="1517296" y="2411607"/>
            <a:ext cx="6953459" cy="3647551"/>
          </a:xfrm>
          <a:prstGeom prst="line">
            <a:avLst/>
          </a:prstGeom>
          <a:ln w="3175" cmpd="sng">
            <a:prstDash val="dash"/>
          </a:ln>
        </p:spPr>
        <p:style>
          <a:lnRef idx="1">
            <a:schemeClr val="accent1"/>
          </a:lnRef>
          <a:fillRef idx="0">
            <a:schemeClr val="accent1"/>
          </a:fillRef>
          <a:effectRef idx="0">
            <a:schemeClr val="accent1"/>
          </a:effectRef>
          <a:fontRef idx="minor">
            <a:schemeClr val="tx1"/>
          </a:fontRef>
        </p:style>
      </p:cxnSp>
      <p:sp>
        <p:nvSpPr>
          <p:cNvPr id="7" name="Flowchart: Process 6"/>
          <p:cNvSpPr/>
          <p:nvPr/>
        </p:nvSpPr>
        <p:spPr>
          <a:xfrm>
            <a:off x="6762541" y="2076616"/>
            <a:ext cx="1888774" cy="1085222"/>
          </a:xfrm>
          <a:prstGeom prst="flowChartProcess">
            <a:avLst/>
          </a:prstGeom>
          <a:solidFill>
            <a:schemeClr val="accent1">
              <a:alpha val="5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Server</a:t>
            </a:r>
            <a:endParaRPr lang="en-US" dirty="0">
              <a:solidFill>
                <a:schemeClr val="tx1"/>
              </a:solidFill>
            </a:endParaRPr>
          </a:p>
        </p:txBody>
      </p:sp>
      <p:cxnSp>
        <p:nvCxnSpPr>
          <p:cNvPr id="9" name="Curved Connector 8"/>
          <p:cNvCxnSpPr>
            <a:stCxn id="7" idx="2"/>
          </p:cNvCxnSpPr>
          <p:nvPr/>
        </p:nvCxnSpPr>
        <p:spPr>
          <a:xfrm rot="5400000">
            <a:off x="4424529" y="2304485"/>
            <a:ext cx="2425046" cy="4139753"/>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urved Connector 15"/>
          <p:cNvCxnSpPr/>
          <p:nvPr/>
        </p:nvCxnSpPr>
        <p:spPr>
          <a:xfrm flipV="1">
            <a:off x="1366576" y="2491991"/>
            <a:ext cx="5395965" cy="1719944"/>
          </a:xfrm>
          <a:prstGeom prst="curvedConnector3">
            <a:avLst>
              <a:gd name="adj1" fmla="val -4376"/>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4974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 $location </a:t>
            </a:r>
            <a:endParaRPr lang="en-US" dirty="0"/>
          </a:p>
        </p:txBody>
      </p:sp>
      <p:sp>
        <p:nvSpPr>
          <p:cNvPr id="3" name="Text Placeholder 2"/>
          <p:cNvSpPr>
            <a:spLocks noGrp="1"/>
          </p:cNvSpPr>
          <p:nvPr>
            <p:ph type="body" sz="half" idx="2"/>
          </p:nvPr>
        </p:nvSpPr>
        <p:spPr>
          <a:xfrm>
            <a:off x="1645666" y="2523554"/>
            <a:ext cx="7379064" cy="3612070"/>
          </a:xfrm>
        </p:spPr>
        <p:txBody>
          <a:bodyPr/>
          <a:lstStyle/>
          <a:p>
            <a:pPr marL="0" indent="0"/>
            <a:r>
              <a:rPr lang="en-US" dirty="0" smtClean="0"/>
              <a:t>$location</a:t>
            </a:r>
          </a:p>
          <a:p>
            <a:pPr marL="285750" indent="-285750">
              <a:buFont typeface="Arial" panose="020B0604020202020204" pitchFamily="34" charset="0"/>
              <a:buChar char="•"/>
            </a:pPr>
            <a:r>
              <a:rPr lang="en-US" dirty="0" smtClean="0"/>
              <a:t>API abstracting URL behaviors</a:t>
            </a:r>
          </a:p>
          <a:p>
            <a:pPr marL="285750" indent="-285750">
              <a:buFont typeface="Arial" panose="020B0604020202020204" pitchFamily="34" charset="0"/>
              <a:buChar char="•"/>
            </a:pPr>
            <a:endParaRPr lang="en-US" dirty="0" smtClean="0"/>
          </a:p>
          <a:p>
            <a:pPr marL="0" indent="0"/>
            <a:r>
              <a:rPr lang="en-US" dirty="0" smtClean="0"/>
              <a:t>$</a:t>
            </a:r>
            <a:r>
              <a:rPr lang="en-US" dirty="0" err="1" smtClean="0"/>
              <a:t>anchorScroll</a:t>
            </a:r>
            <a:r>
              <a:rPr lang="en-US" dirty="0" smtClean="0"/>
              <a:t> </a:t>
            </a:r>
          </a:p>
          <a:p>
            <a:pPr marL="285750" indent="-285750">
              <a:buFont typeface="Arial" panose="020B0604020202020204" pitchFamily="34" charset="0"/>
              <a:buChar char="•"/>
            </a:pPr>
            <a:r>
              <a:rPr lang="en-US" dirty="0" smtClean="0"/>
              <a:t>Monitors hash fragments and navigate within document</a:t>
            </a:r>
          </a:p>
          <a:p>
            <a:pPr marL="0" indent="0"/>
            <a:endParaRPr lang="en-US" dirty="0"/>
          </a:p>
          <a:p>
            <a:pPr marL="0" indent="0"/>
            <a:endParaRPr lang="en-US" dirty="0"/>
          </a:p>
          <a:p>
            <a:pPr marL="0" indent="0"/>
            <a:endParaRPr lang="en-US" dirty="0"/>
          </a:p>
          <a:p>
            <a:pPr marL="228600" lvl="1"/>
            <a:endParaRPr lang="en-US" dirty="0" smtClean="0">
              <a:hlinkClick r:id="rId3"/>
            </a:endParaRPr>
          </a:p>
        </p:txBody>
      </p:sp>
      <p:sp>
        <p:nvSpPr>
          <p:cNvPr id="4" name="Slide Number Placeholder 3"/>
          <p:cNvSpPr>
            <a:spLocks noGrp="1"/>
          </p:cNvSpPr>
          <p:nvPr>
            <p:ph type="sldNum" sz="quarter" idx="10"/>
          </p:nvPr>
        </p:nvSpPr>
        <p:spPr/>
        <p:txBody>
          <a:bodyPr/>
          <a:lstStyle/>
          <a:p>
            <a:pPr>
              <a:defRPr/>
            </a:pPr>
            <a:fld id="{AB68ED77-3A25-4BCF-AAFB-6C5B85F7D32E}" type="slidenum">
              <a:rPr lang="en-US" smtClean="0"/>
              <a:pPr>
                <a:defRPr/>
              </a:pPr>
              <a:t>40</a:t>
            </a:fld>
            <a:endParaRPr lang="en-US" dirty="0"/>
          </a:p>
        </p:txBody>
      </p:sp>
    </p:spTree>
    <p:extLst>
      <p:ext uri="{BB962C8B-B14F-4D97-AF65-F5344CB8AC3E}">
        <p14:creationId xmlns:p14="http://schemas.microsoft.com/office/powerpoint/2010/main" val="35788439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 $location</a:t>
            </a:r>
            <a:endParaRPr lang="en-US" dirty="0"/>
          </a:p>
        </p:txBody>
      </p:sp>
      <p:sp>
        <p:nvSpPr>
          <p:cNvPr id="3" name="Text Placeholder 2"/>
          <p:cNvSpPr>
            <a:spLocks noGrp="1"/>
          </p:cNvSpPr>
          <p:nvPr>
            <p:ph type="body" sz="half" idx="2"/>
          </p:nvPr>
        </p:nvSpPr>
        <p:spPr>
          <a:xfrm>
            <a:off x="1645666" y="2523554"/>
            <a:ext cx="7379064" cy="3612070"/>
          </a:xfrm>
        </p:spPr>
        <p:txBody>
          <a:bodyPr/>
          <a:lstStyle/>
          <a:p>
            <a:pPr marL="0" indent="0"/>
            <a:r>
              <a:rPr lang="en-US" dirty="0" err="1" smtClean="0"/>
              <a:t>Hashbang</a:t>
            </a:r>
            <a:r>
              <a:rPr lang="en-US" dirty="0" smtClean="0"/>
              <a:t> - http</a:t>
            </a:r>
            <a:r>
              <a:rPr lang="en-US" dirty="0"/>
              <a:t>://</a:t>
            </a:r>
            <a:r>
              <a:rPr lang="en-US" dirty="0" smtClean="0"/>
              <a:t>myhost.com/admin/users/list?active=true#bottom </a:t>
            </a:r>
            <a:endParaRPr lang="en-US" dirty="0"/>
          </a:p>
          <a:p>
            <a:pPr marL="0" indent="0"/>
            <a:r>
              <a:rPr lang="en-US" dirty="0" smtClean="0"/>
              <a:t>HTML5 - http</a:t>
            </a:r>
            <a:r>
              <a:rPr lang="en-US" dirty="0"/>
              <a:t>://</a:t>
            </a:r>
            <a:r>
              <a:rPr lang="en-US" dirty="0" smtClean="0"/>
              <a:t>myhost.com/#/admin/users/list?active=true#bottom </a:t>
            </a:r>
            <a:endParaRPr lang="en-US" dirty="0"/>
          </a:p>
          <a:p>
            <a:pPr marL="0" indent="0"/>
            <a:endParaRPr lang="en-US" dirty="0"/>
          </a:p>
          <a:p>
            <a:pPr marL="0" indent="0"/>
            <a:endParaRPr lang="en-US" dirty="0"/>
          </a:p>
          <a:p>
            <a:pPr marL="228600" lvl="1"/>
            <a:endParaRPr lang="en-US" dirty="0" smtClean="0">
              <a:hlinkClick r:id="rId3"/>
            </a:endParaRPr>
          </a:p>
        </p:txBody>
      </p:sp>
      <p:sp>
        <p:nvSpPr>
          <p:cNvPr id="4" name="Slide Number Placeholder 3"/>
          <p:cNvSpPr>
            <a:spLocks noGrp="1"/>
          </p:cNvSpPr>
          <p:nvPr>
            <p:ph type="sldNum" sz="quarter" idx="10"/>
          </p:nvPr>
        </p:nvSpPr>
        <p:spPr/>
        <p:txBody>
          <a:bodyPr/>
          <a:lstStyle/>
          <a:p>
            <a:pPr>
              <a:defRPr/>
            </a:pPr>
            <a:fld id="{AB68ED77-3A25-4BCF-AAFB-6C5B85F7D32E}" type="slidenum">
              <a:rPr lang="en-US" smtClean="0"/>
              <a:pPr>
                <a:defRPr/>
              </a:pPr>
              <a:t>41</a:t>
            </a:fld>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084" y="3220279"/>
            <a:ext cx="5362575" cy="28939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36732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 $location</a:t>
            </a:r>
            <a:endParaRPr lang="en-US" dirty="0"/>
          </a:p>
        </p:txBody>
      </p:sp>
      <p:sp>
        <p:nvSpPr>
          <p:cNvPr id="3" name="Text Placeholder 2"/>
          <p:cNvSpPr>
            <a:spLocks noGrp="1"/>
          </p:cNvSpPr>
          <p:nvPr>
            <p:ph type="body" sz="half" idx="2"/>
          </p:nvPr>
        </p:nvSpPr>
        <p:spPr/>
        <p:txBody>
          <a:bodyPr/>
          <a:lstStyle/>
          <a:p>
            <a:r>
              <a:rPr lang="en-US" dirty="0" smtClean="0"/>
              <a:t>Angular default configuration is </a:t>
            </a:r>
            <a:r>
              <a:rPr lang="en-US" dirty="0" err="1" smtClean="0"/>
              <a:t>hashbang</a:t>
            </a:r>
            <a:r>
              <a:rPr lang="en-US" dirty="0" smtClean="0"/>
              <a:t> URL </a:t>
            </a:r>
          </a:p>
          <a:p>
            <a:endParaRPr lang="en-US" dirty="0"/>
          </a:p>
        </p:txBody>
      </p:sp>
      <p:sp>
        <p:nvSpPr>
          <p:cNvPr id="4" name="Slide Number Placeholder 3"/>
          <p:cNvSpPr>
            <a:spLocks noGrp="1"/>
          </p:cNvSpPr>
          <p:nvPr>
            <p:ph type="sldNum" sz="quarter" idx="10"/>
          </p:nvPr>
        </p:nvSpPr>
        <p:spPr/>
        <p:txBody>
          <a:bodyPr/>
          <a:lstStyle/>
          <a:p>
            <a:pPr>
              <a:defRPr/>
            </a:pPr>
            <a:fld id="{AB68ED77-3A25-4BCF-AAFB-6C5B85F7D32E}" type="slidenum">
              <a:rPr lang="en-US" smtClean="0"/>
              <a:pPr>
                <a:defRPr/>
              </a:pPr>
              <a:t>42</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9747" y="3155673"/>
            <a:ext cx="4763906" cy="9243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09414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Text Placeholder 2"/>
          <p:cNvSpPr>
            <a:spLocks noGrp="1"/>
          </p:cNvSpPr>
          <p:nvPr>
            <p:ph type="body" sz="half" idx="2"/>
          </p:nvPr>
        </p:nvSpPr>
        <p:spPr/>
        <p:txBody>
          <a:bodyPr/>
          <a:lstStyle/>
          <a:p>
            <a:r>
              <a:rPr lang="en-US" dirty="0" smtClean="0"/>
              <a:t>Define routes in a consistent, maintainable manner</a:t>
            </a:r>
          </a:p>
          <a:p>
            <a:endParaRPr lang="en-US" dirty="0"/>
          </a:p>
          <a:p>
            <a:r>
              <a:rPr lang="en-US" dirty="0" smtClean="0"/>
              <a:t>Synchronize application’s state (model and screen) in response to URL changes”</a:t>
            </a:r>
            <a:endParaRPr lang="en-US" dirty="0"/>
          </a:p>
        </p:txBody>
      </p:sp>
      <p:sp>
        <p:nvSpPr>
          <p:cNvPr id="4" name="Slide Number Placeholder 3"/>
          <p:cNvSpPr>
            <a:spLocks noGrp="1"/>
          </p:cNvSpPr>
          <p:nvPr>
            <p:ph type="sldNum" sz="quarter" idx="10"/>
          </p:nvPr>
        </p:nvSpPr>
        <p:spPr/>
        <p:txBody>
          <a:bodyPr/>
          <a:lstStyle/>
          <a:p>
            <a:pPr>
              <a:defRPr/>
            </a:pPr>
            <a:fld id="{AB68ED77-3A25-4BCF-AAFB-6C5B85F7D32E}" type="slidenum">
              <a:rPr lang="en-US" smtClean="0"/>
              <a:pPr>
                <a:defRPr/>
              </a:pPr>
              <a:t>43</a:t>
            </a:fld>
            <a:endParaRPr lang="en-US" dirty="0"/>
          </a:p>
        </p:txBody>
      </p:sp>
    </p:spTree>
    <p:extLst>
      <p:ext uri="{BB962C8B-B14F-4D97-AF65-F5344CB8AC3E}">
        <p14:creationId xmlns:p14="http://schemas.microsoft.com/office/powerpoint/2010/main" val="5405811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 $route Service</a:t>
            </a:r>
            <a:endParaRPr lang="en-US" dirty="0"/>
          </a:p>
        </p:txBody>
      </p:sp>
      <p:sp>
        <p:nvSpPr>
          <p:cNvPr id="3" name="Text Placeholder 2"/>
          <p:cNvSpPr>
            <a:spLocks noGrp="1"/>
          </p:cNvSpPr>
          <p:nvPr>
            <p:ph type="body" sz="half" idx="2"/>
          </p:nvPr>
        </p:nvSpPr>
        <p:spPr/>
        <p:txBody>
          <a:bodyPr/>
          <a:lstStyle/>
          <a:p>
            <a:r>
              <a:rPr lang="en-US" dirty="0" smtClean="0"/>
              <a:t>Configure routes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Define </a:t>
            </a:r>
            <a:r>
              <a:rPr lang="en-US" dirty="0"/>
              <a:t>UI partial area to update – </a:t>
            </a:r>
            <a:r>
              <a:rPr lang="en-US" dirty="0" err="1"/>
              <a:t>ngView</a:t>
            </a:r>
            <a:r>
              <a:rPr lang="en-US" dirty="0"/>
              <a:t> </a:t>
            </a:r>
          </a:p>
          <a:p>
            <a:r>
              <a:rPr lang="en-US" dirty="0"/>
              <a:t>	&lt;div ng-view&gt;…&lt;/div&gt;</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AB68ED77-3A25-4BCF-AAFB-6C5B85F7D32E}" type="slidenum">
              <a:rPr lang="en-US" smtClean="0"/>
              <a:pPr>
                <a:defRPr/>
              </a:pPr>
              <a:t>44</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4036" y="2933080"/>
            <a:ext cx="6604975" cy="1917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6486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 $</a:t>
            </a:r>
            <a:r>
              <a:rPr lang="en-US" dirty="0" err="1" smtClean="0"/>
              <a:t>routeParams</a:t>
            </a:r>
            <a:r>
              <a:rPr lang="en-US" dirty="0" smtClean="0"/>
              <a:t> Service</a:t>
            </a:r>
            <a:endParaRPr lang="en-US" dirty="0"/>
          </a:p>
        </p:txBody>
      </p:sp>
      <p:sp>
        <p:nvSpPr>
          <p:cNvPr id="3" name="Text Placeholder 2"/>
          <p:cNvSpPr>
            <a:spLocks noGrp="1"/>
          </p:cNvSpPr>
          <p:nvPr>
            <p:ph type="body" sz="half" idx="2"/>
          </p:nvPr>
        </p:nvSpPr>
        <p:spPr/>
        <p:txBody>
          <a:bodyPr/>
          <a:lstStyle/>
          <a:p>
            <a:r>
              <a:rPr lang="en-US" dirty="0" smtClean="0"/>
              <a:t>$</a:t>
            </a:r>
            <a:r>
              <a:rPr lang="en-US" dirty="0" err="1" smtClean="0"/>
              <a:t>routeParams</a:t>
            </a:r>
            <a:r>
              <a:rPr lang="en-US" dirty="0" smtClean="0"/>
              <a:t> </a:t>
            </a:r>
          </a:p>
          <a:p>
            <a:pPr marL="285750" indent="-285750">
              <a:buFont typeface="Arial" panose="020B0604020202020204" pitchFamily="34" charset="0"/>
              <a:buChar char="•"/>
            </a:pPr>
            <a:r>
              <a:rPr lang="en-US" dirty="0" smtClean="0"/>
              <a:t>Access route parameter values</a:t>
            </a:r>
          </a:p>
          <a:p>
            <a:pPr marL="285750" indent="-285750">
              <a:buFont typeface="Arial" panose="020B0604020202020204" pitchFamily="34" charset="0"/>
              <a:buChar char="•"/>
            </a:pPr>
            <a:r>
              <a:rPr lang="en-US" dirty="0" smtClean="0"/>
              <a:t>Example: access $</a:t>
            </a:r>
            <a:r>
              <a:rPr lang="en-US" dirty="0" err="1" smtClean="0"/>
              <a:t>routeParams.userid</a:t>
            </a:r>
            <a:r>
              <a:rPr lang="en-US" dirty="0" smtClean="0"/>
              <a:t> - </a:t>
            </a:r>
          </a:p>
          <a:p>
            <a:pPr marL="514350" lvl="1" indent="-285750">
              <a:buFont typeface="Arial" panose="020B0604020202020204" pitchFamily="34" charset="0"/>
              <a:buChar char="•"/>
            </a:pPr>
            <a:r>
              <a:rPr lang="en-US" dirty="0" smtClean="0"/>
              <a:t>Route /admin/users</a:t>
            </a:r>
            <a:r>
              <a:rPr lang="en-US" dirty="0"/>
              <a:t>/:</a:t>
            </a:r>
            <a:r>
              <a:rPr lang="en-US" dirty="0" err="1" smtClean="0"/>
              <a:t>userid</a:t>
            </a:r>
            <a:endParaRPr lang="en-US" dirty="0" smtClean="0"/>
          </a:p>
          <a:p>
            <a:pPr marL="514350" lvl="1" indent="-285750">
              <a:buFont typeface="Arial" panose="020B0604020202020204" pitchFamily="34" charset="0"/>
              <a:buChar char="•"/>
            </a:pPr>
            <a:r>
              <a:rPr lang="en-US" dirty="0"/>
              <a:t>Route /admin/users/edit, with URL /</a:t>
            </a:r>
            <a:r>
              <a:rPr lang="en-US" dirty="0" smtClean="0"/>
              <a:t>admin/users/</a:t>
            </a:r>
            <a:r>
              <a:rPr lang="en-US" dirty="0" err="1" smtClean="0"/>
              <a:t>edit?userid</a:t>
            </a:r>
            <a:r>
              <a:rPr lang="en-US" dirty="0" smtClean="0"/>
              <a:t>=1234 </a:t>
            </a:r>
          </a:p>
          <a:p>
            <a:pPr marL="514350" lvl="1"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AB68ED77-3A25-4BCF-AAFB-6C5B85F7D32E}" type="slidenum">
              <a:rPr lang="en-US" smtClean="0"/>
              <a:pPr>
                <a:defRPr/>
              </a:pPr>
              <a:t>45</a:t>
            </a:fld>
            <a:endParaRPr lang="en-US" dirty="0"/>
          </a:p>
        </p:txBody>
      </p:sp>
    </p:spTree>
    <p:extLst>
      <p:ext uri="{BB962C8B-B14F-4D97-AF65-F5344CB8AC3E}">
        <p14:creationId xmlns:p14="http://schemas.microsoft.com/office/powerpoint/2010/main" val="15020775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 $route Service</a:t>
            </a:r>
            <a:endParaRPr lang="en-US" dirty="0"/>
          </a:p>
        </p:txBody>
      </p:sp>
      <p:sp>
        <p:nvSpPr>
          <p:cNvPr id="3" name="Text Placeholder 2"/>
          <p:cNvSpPr>
            <a:spLocks noGrp="1"/>
          </p:cNvSpPr>
          <p:nvPr>
            <p:ph type="body" sz="half" idx="2"/>
          </p:nvPr>
        </p:nvSpPr>
        <p:spPr/>
        <p:txBody>
          <a:bodyPr/>
          <a:lstStyle/>
          <a:p>
            <a:r>
              <a:rPr lang="en-US" dirty="0" smtClean="0"/>
              <a:t>Specify controllers in route definition</a:t>
            </a:r>
            <a:endParaRPr lang="en-US" dirty="0"/>
          </a:p>
          <a:p>
            <a:r>
              <a:rPr lang="en-US" dirty="0" smtClean="0"/>
              <a:t>	controller: ‘’</a:t>
            </a:r>
          </a:p>
          <a:p>
            <a:endParaRPr lang="en-US" dirty="0"/>
          </a:p>
        </p:txBody>
      </p:sp>
      <p:sp>
        <p:nvSpPr>
          <p:cNvPr id="4" name="Slide Number Placeholder 3"/>
          <p:cNvSpPr>
            <a:spLocks noGrp="1"/>
          </p:cNvSpPr>
          <p:nvPr>
            <p:ph type="sldNum" sz="quarter" idx="10"/>
          </p:nvPr>
        </p:nvSpPr>
        <p:spPr/>
        <p:txBody>
          <a:bodyPr/>
          <a:lstStyle/>
          <a:p>
            <a:pPr>
              <a:defRPr/>
            </a:pPr>
            <a:fld id="{AB68ED77-3A25-4BCF-AAFB-6C5B85F7D32E}" type="slidenum">
              <a:rPr lang="en-US" smtClean="0"/>
              <a:pPr>
                <a:defRPr/>
              </a:pPr>
              <a:t>46</a:t>
            </a:fld>
            <a:endParaRPr lang="en-US" dirty="0"/>
          </a:p>
        </p:txBody>
      </p:sp>
    </p:spTree>
    <p:extLst>
      <p:ext uri="{BB962C8B-B14F-4D97-AF65-F5344CB8AC3E}">
        <p14:creationId xmlns:p14="http://schemas.microsoft.com/office/powerpoint/2010/main" val="6440149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with server - $http</a:t>
            </a:r>
            <a:endParaRPr lang="en-US" dirty="0"/>
          </a:p>
        </p:txBody>
      </p:sp>
      <p:sp>
        <p:nvSpPr>
          <p:cNvPr id="3" name="Text Placeholder 2"/>
          <p:cNvSpPr>
            <a:spLocks noGrp="1"/>
          </p:cNvSpPr>
          <p:nvPr>
            <p:ph type="body" sz="half" idx="2"/>
          </p:nvPr>
        </p:nvSpPr>
        <p:spPr/>
        <p:txBody>
          <a:bodyPr/>
          <a:lstStyle/>
          <a:p>
            <a:pPr marL="285750" indent="-285750">
              <a:buFont typeface="Arial" panose="020B0604020202020204" pitchFamily="34" charset="0"/>
              <a:buChar char="•"/>
            </a:pPr>
            <a:r>
              <a:rPr lang="en-US" dirty="0" smtClean="0"/>
              <a:t>$http service usage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0" indent="0"/>
            <a:endParaRPr lang="en-US" dirty="0" smtClean="0"/>
          </a:p>
          <a:p>
            <a:pPr marL="228600" lvl="1"/>
            <a:r>
              <a:rPr lang="en-US" dirty="0" smtClean="0"/>
              <a:t>  Shortcut methods</a:t>
            </a:r>
          </a:p>
          <a:p>
            <a:pPr marL="228600" lvl="1"/>
            <a:endParaRPr lang="en-US" dirty="0"/>
          </a:p>
        </p:txBody>
      </p:sp>
      <p:sp>
        <p:nvSpPr>
          <p:cNvPr id="4" name="Slide Number Placeholder 3"/>
          <p:cNvSpPr>
            <a:spLocks noGrp="1"/>
          </p:cNvSpPr>
          <p:nvPr>
            <p:ph type="sldNum" sz="quarter" idx="10"/>
          </p:nvPr>
        </p:nvSpPr>
        <p:spPr/>
        <p:txBody>
          <a:bodyPr/>
          <a:lstStyle/>
          <a:p>
            <a:pPr>
              <a:defRPr/>
            </a:pPr>
            <a:fld id="{AB68ED77-3A25-4BCF-AAFB-6C5B85F7D32E}" type="slidenum">
              <a:rPr lang="en-US" smtClean="0"/>
              <a:pPr>
                <a:defRPr/>
              </a:pPr>
              <a:t>47</a:t>
            </a:fld>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0505" y="2946331"/>
            <a:ext cx="4509259" cy="15675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06" y="4971635"/>
            <a:ext cx="4509258" cy="10323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87421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with server - $http</a:t>
            </a:r>
            <a:endParaRPr lang="en-US" dirty="0"/>
          </a:p>
        </p:txBody>
      </p:sp>
      <p:sp>
        <p:nvSpPr>
          <p:cNvPr id="3" name="Text Placeholder 2"/>
          <p:cNvSpPr>
            <a:spLocks noGrp="1"/>
          </p:cNvSpPr>
          <p:nvPr>
            <p:ph type="body" sz="half" idx="2"/>
          </p:nvPr>
        </p:nvSpPr>
        <p:spPr/>
        <p:txBody>
          <a:bodyPr/>
          <a:lstStyle/>
          <a:p>
            <a:pPr marL="0" indent="0"/>
            <a:endParaRPr lang="en-US" dirty="0" smtClean="0"/>
          </a:p>
        </p:txBody>
      </p:sp>
      <p:sp>
        <p:nvSpPr>
          <p:cNvPr id="4" name="Slide Number Placeholder 3"/>
          <p:cNvSpPr>
            <a:spLocks noGrp="1"/>
          </p:cNvSpPr>
          <p:nvPr>
            <p:ph type="sldNum" sz="quarter" idx="10"/>
          </p:nvPr>
        </p:nvSpPr>
        <p:spPr/>
        <p:txBody>
          <a:bodyPr/>
          <a:lstStyle/>
          <a:p>
            <a:pPr>
              <a:defRPr/>
            </a:pPr>
            <a:fld id="{AB68ED77-3A25-4BCF-AAFB-6C5B85F7D32E}" type="slidenum">
              <a:rPr lang="en-US" smtClean="0"/>
              <a:pPr>
                <a:defRPr/>
              </a:pPr>
              <a:t>48</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1124" y="2810702"/>
            <a:ext cx="6589023" cy="2813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40932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a:t>
            </a:r>
            <a:endParaRPr lang="en-US" dirty="0"/>
          </a:p>
        </p:txBody>
      </p:sp>
      <p:sp>
        <p:nvSpPr>
          <p:cNvPr id="3" name="Text Placeholder 2"/>
          <p:cNvSpPr>
            <a:spLocks noGrp="1"/>
          </p:cNvSpPr>
          <p:nvPr>
            <p:ph type="body" sz="half" idx="2"/>
          </p:nvPr>
        </p:nvSpPr>
        <p:spPr/>
        <p:txBody>
          <a:bodyPr/>
          <a:lstStyle/>
          <a:p>
            <a:r>
              <a:rPr lang="en-US" dirty="0" smtClean="0"/>
              <a:t>$</a:t>
            </a:r>
            <a:r>
              <a:rPr lang="en-US" dirty="0" err="1" smtClean="0"/>
              <a:t>q.defer</a:t>
            </a:r>
            <a:r>
              <a:rPr lang="en-US" dirty="0" smtClean="0"/>
              <a:t>()</a:t>
            </a:r>
          </a:p>
          <a:p>
            <a:pPr lvl="1"/>
            <a:r>
              <a:rPr lang="en-US" dirty="0" smtClean="0"/>
              <a:t>resolve()</a:t>
            </a:r>
          </a:p>
          <a:p>
            <a:pPr lvl="1"/>
            <a:r>
              <a:rPr lang="en-US" dirty="0" smtClean="0"/>
              <a:t>reject()</a:t>
            </a:r>
          </a:p>
          <a:p>
            <a:pPr lvl="1"/>
            <a:r>
              <a:rPr lang="en-US" dirty="0" smtClean="0"/>
              <a:t>promise</a:t>
            </a:r>
          </a:p>
          <a:p>
            <a:pPr lvl="2"/>
            <a:endParaRPr lang="en-US" dirty="0"/>
          </a:p>
          <a:p>
            <a:r>
              <a:rPr lang="en-US" dirty="0" smtClean="0"/>
              <a:t>promise </a:t>
            </a:r>
          </a:p>
          <a:p>
            <a:pPr lvl="1"/>
            <a:r>
              <a:rPr lang="en-US" dirty="0" smtClean="0"/>
              <a:t>then(success, error)</a:t>
            </a:r>
          </a:p>
          <a:p>
            <a:pPr lvl="2"/>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AB68ED77-3A25-4BCF-AAFB-6C5B85F7D32E}" type="slidenum">
              <a:rPr lang="en-US" smtClean="0"/>
              <a:pPr>
                <a:defRPr/>
              </a:pPr>
              <a:t>49</a:t>
            </a:fld>
            <a:endParaRPr lang="en-US" dirty="0"/>
          </a:p>
        </p:txBody>
      </p:sp>
    </p:spTree>
    <p:extLst>
      <p:ext uri="{BB962C8B-B14F-4D97-AF65-F5344CB8AC3E}">
        <p14:creationId xmlns:p14="http://schemas.microsoft.com/office/powerpoint/2010/main" val="6705436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itle 3380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smtClean="0"/>
              <a:t>SPA</a:t>
            </a:r>
          </a:p>
        </p:txBody>
      </p:sp>
      <p:sp>
        <p:nvSpPr>
          <p:cNvPr id="33806" name="Text Placeholder 33805"/>
          <p:cNvSpPr>
            <a:spLocks noGrp="1"/>
          </p:cNvSpPr>
          <p:nvPr>
            <p:ph type="body" sz="half" idx="2"/>
          </p:nvPr>
        </p:nvSpPr>
        <p:spPr/>
        <p:txBody>
          <a:bodyPr/>
          <a:lstStyle/>
          <a:p>
            <a:pPr marL="285750" lvl="1" indent="-285750">
              <a:buFontTx/>
              <a:buChar char="-"/>
              <a:defRPr/>
            </a:pPr>
            <a:r>
              <a:rPr lang="en-US" sz="1700" dirty="0" smtClean="0">
                <a:solidFill>
                  <a:schemeClr val="tx1">
                    <a:lumMod val="75000"/>
                    <a:lumOff val="25000"/>
                  </a:schemeClr>
                </a:solidFill>
                <a:latin typeface="Arial" pitchFamily="34" charset="0"/>
                <a:cs typeface="Arial" pitchFamily="34" charset="0"/>
              </a:rPr>
              <a:t>Bring data </a:t>
            </a:r>
            <a:r>
              <a:rPr lang="en-US" sz="1700" dirty="0">
                <a:solidFill>
                  <a:schemeClr val="tx1">
                    <a:lumMod val="75000"/>
                    <a:lumOff val="25000"/>
                  </a:schemeClr>
                </a:solidFill>
                <a:latin typeface="Arial" pitchFamily="34" charset="0"/>
                <a:cs typeface="Arial" pitchFamily="34" charset="0"/>
              </a:rPr>
              <a:t>from </a:t>
            </a:r>
            <a:r>
              <a:rPr lang="en-US" sz="1700" dirty="0" smtClean="0">
                <a:solidFill>
                  <a:schemeClr val="tx1">
                    <a:lumMod val="75000"/>
                    <a:lumOff val="25000"/>
                  </a:schemeClr>
                </a:solidFill>
                <a:latin typeface="Arial" pitchFamily="34" charset="0"/>
                <a:cs typeface="Arial" pitchFamily="34" charset="0"/>
              </a:rPr>
              <a:t>server </a:t>
            </a:r>
            <a:endParaRPr lang="en-US" sz="1700" dirty="0">
              <a:solidFill>
                <a:schemeClr val="tx1">
                  <a:lumMod val="75000"/>
                  <a:lumOff val="25000"/>
                </a:schemeClr>
              </a:solidFill>
              <a:latin typeface="Arial" pitchFamily="34" charset="0"/>
              <a:cs typeface="Arial" pitchFamily="34" charset="0"/>
            </a:endParaRPr>
          </a:p>
          <a:p>
            <a:pPr marL="285750" lvl="1" indent="-285750">
              <a:buFontTx/>
              <a:buChar char="-"/>
              <a:defRPr/>
            </a:pPr>
            <a:r>
              <a:rPr lang="en-US" sz="1700" dirty="0">
                <a:solidFill>
                  <a:schemeClr val="tx1">
                    <a:lumMod val="75000"/>
                    <a:lumOff val="25000"/>
                  </a:schemeClr>
                </a:solidFill>
                <a:latin typeface="Arial" pitchFamily="34" charset="0"/>
                <a:cs typeface="Arial" pitchFamily="34" charset="0"/>
              </a:rPr>
              <a:t>Generate/change UI content</a:t>
            </a:r>
          </a:p>
          <a:p>
            <a:pPr marL="285750" lvl="1" indent="-285750">
              <a:buFontTx/>
              <a:buChar char="-"/>
              <a:defRPr/>
            </a:pPr>
            <a:r>
              <a:rPr lang="en-US" sz="1700" dirty="0">
                <a:solidFill>
                  <a:schemeClr val="tx1">
                    <a:lumMod val="75000"/>
                    <a:lumOff val="25000"/>
                  </a:schemeClr>
                </a:solidFill>
                <a:latin typeface="Arial" pitchFamily="34" charset="0"/>
                <a:cs typeface="Arial" pitchFamily="34" charset="0"/>
              </a:rPr>
              <a:t>Capture updates </a:t>
            </a:r>
          </a:p>
          <a:p>
            <a:pPr marL="285750" lvl="1" indent="-285750">
              <a:buFontTx/>
              <a:buChar char="-"/>
              <a:defRPr/>
            </a:pPr>
            <a:r>
              <a:rPr lang="en-US" sz="1700" dirty="0">
                <a:solidFill>
                  <a:schemeClr val="tx1">
                    <a:lumMod val="75000"/>
                    <a:lumOff val="25000"/>
                  </a:schemeClr>
                </a:solidFill>
                <a:latin typeface="Arial" pitchFamily="34" charset="0"/>
                <a:cs typeface="Arial" pitchFamily="34" charset="0"/>
              </a:rPr>
              <a:t>Send data back to server </a:t>
            </a:r>
          </a:p>
          <a:p>
            <a:pPr marL="285750" lvl="1" indent="-285750">
              <a:buFontTx/>
              <a:buChar char="-"/>
              <a:defRPr/>
            </a:pPr>
            <a:r>
              <a:rPr lang="en-US" sz="1700" dirty="0">
                <a:solidFill>
                  <a:schemeClr val="tx1">
                    <a:lumMod val="75000"/>
                    <a:lumOff val="25000"/>
                  </a:schemeClr>
                </a:solidFill>
                <a:latin typeface="Arial" pitchFamily="34" charset="0"/>
                <a:cs typeface="Arial" pitchFamily="34" charset="0"/>
              </a:rPr>
              <a:t>Handle navigations  </a:t>
            </a:r>
          </a:p>
          <a:p>
            <a:pPr marL="285750" indent="-285750">
              <a:buFontTx/>
              <a:buChar char="-"/>
              <a:defRPr/>
            </a:pPr>
            <a:endParaRPr lang="en-US" dirty="0"/>
          </a:p>
          <a:p>
            <a:pPr marL="285750" indent="-285750">
              <a:buFontTx/>
              <a:buChar char="-"/>
              <a:defRPr/>
            </a:pPr>
            <a:endParaRPr lang="en-US" dirty="0"/>
          </a:p>
        </p:txBody>
      </p:sp>
      <p:sp>
        <p:nvSpPr>
          <p:cNvPr id="4" name="Slide Number Placeholder 3"/>
          <p:cNvSpPr>
            <a:spLocks noGrp="1"/>
          </p:cNvSpPr>
          <p:nvPr>
            <p:ph type="sldNum" sz="quarter" idx="10"/>
          </p:nvPr>
        </p:nvSpPr>
        <p:spPr/>
        <p:txBody>
          <a:bodyPr/>
          <a:lstStyle/>
          <a:p>
            <a:pPr>
              <a:defRPr/>
            </a:pPr>
            <a:fld id="{EEBACA7A-36EE-4385-9FCF-6824AE907CDA}" type="slidenum">
              <a:rPr lang="en-US" smtClean="0"/>
              <a:pPr>
                <a:defRPr/>
              </a:pPr>
              <a:t>5</a:t>
            </a:fld>
            <a:endParaRPr lang="en-US" dirty="0"/>
          </a:p>
        </p:txBody>
      </p:sp>
    </p:spTree>
    <p:extLst>
      <p:ext uri="{BB962C8B-B14F-4D97-AF65-F5344CB8AC3E}">
        <p14:creationId xmlns:p14="http://schemas.microsoft.com/office/powerpoint/2010/main" val="29984132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Text Placeholder 2"/>
          <p:cNvSpPr>
            <a:spLocks noGrp="1"/>
          </p:cNvSpPr>
          <p:nvPr>
            <p:ph type="body" sz="half" idx="2"/>
          </p:nvPr>
        </p:nvSpPr>
        <p:spPr/>
        <p:txBody>
          <a:bodyPr/>
          <a:lstStyle/>
          <a:p>
            <a:pPr marL="285750" indent="-285750">
              <a:buFont typeface="Arial" panose="020B0604020202020204" pitchFamily="34" charset="0"/>
              <a:buChar char="•"/>
            </a:pPr>
            <a:r>
              <a:rPr lang="en-US" dirty="0" smtClean="0"/>
              <a:t>Same origin policy for AJAX requests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Alternatives</a:t>
            </a:r>
          </a:p>
          <a:p>
            <a:pPr marL="514350" lvl="1" indent="-285750">
              <a:buFont typeface="Arial" panose="020B0604020202020204" pitchFamily="34" charset="0"/>
              <a:buChar char="•"/>
            </a:pPr>
            <a:r>
              <a:rPr lang="en-US" dirty="0" smtClean="0"/>
              <a:t>JSONP</a:t>
            </a:r>
          </a:p>
          <a:p>
            <a:pPr marL="514350" lvl="1" indent="-285750">
              <a:buFont typeface="Arial" panose="020B0604020202020204" pitchFamily="34" charset="0"/>
              <a:buChar char="•"/>
            </a:pPr>
            <a:r>
              <a:rPr lang="en-US" dirty="0" smtClean="0"/>
              <a:t>CORS</a:t>
            </a:r>
            <a:endParaRPr lang="en-US" dirty="0"/>
          </a:p>
        </p:txBody>
      </p:sp>
      <p:sp>
        <p:nvSpPr>
          <p:cNvPr id="4" name="Slide Number Placeholder 3"/>
          <p:cNvSpPr>
            <a:spLocks noGrp="1"/>
          </p:cNvSpPr>
          <p:nvPr>
            <p:ph type="sldNum" sz="quarter" idx="10"/>
          </p:nvPr>
        </p:nvSpPr>
        <p:spPr/>
        <p:txBody>
          <a:bodyPr/>
          <a:lstStyle/>
          <a:p>
            <a:pPr>
              <a:defRPr/>
            </a:pPr>
            <a:fld id="{AB68ED77-3A25-4BCF-AAFB-6C5B85F7D32E}" type="slidenum">
              <a:rPr lang="en-US" smtClean="0"/>
              <a:pPr>
                <a:defRPr/>
              </a:pPr>
              <a:t>50</a:t>
            </a:fld>
            <a:endParaRPr lang="en-US" dirty="0"/>
          </a:p>
        </p:txBody>
      </p:sp>
    </p:spTree>
    <p:extLst>
      <p:ext uri="{BB962C8B-B14F-4D97-AF65-F5344CB8AC3E}">
        <p14:creationId xmlns:p14="http://schemas.microsoft.com/office/powerpoint/2010/main" val="1588081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a:t>
            </a:r>
            <a:endParaRPr lang="en-US" dirty="0"/>
          </a:p>
        </p:txBody>
      </p:sp>
      <p:sp>
        <p:nvSpPr>
          <p:cNvPr id="3" name="Text Placeholder 2"/>
          <p:cNvSpPr>
            <a:spLocks noGrp="1"/>
          </p:cNvSpPr>
          <p:nvPr>
            <p:ph type="body" sz="half" idx="2"/>
          </p:nvPr>
        </p:nvSpPr>
        <p:spPr/>
        <p:txBody>
          <a:bodyPr/>
          <a:lstStyle/>
          <a:p>
            <a:r>
              <a:rPr lang="en-US" dirty="0" smtClean="0"/>
              <a:t>Rest services</a:t>
            </a:r>
          </a:p>
          <a:p>
            <a:r>
              <a:rPr lang="en-US" dirty="0" smtClean="0"/>
              <a:t>Advanced $http – interceptors</a:t>
            </a:r>
          </a:p>
          <a:p>
            <a:endParaRPr lang="en-US" dirty="0"/>
          </a:p>
        </p:txBody>
      </p:sp>
      <p:sp>
        <p:nvSpPr>
          <p:cNvPr id="4" name="Slide Number Placeholder 3"/>
          <p:cNvSpPr>
            <a:spLocks noGrp="1"/>
          </p:cNvSpPr>
          <p:nvPr>
            <p:ph type="sldNum" sz="quarter" idx="10"/>
          </p:nvPr>
        </p:nvSpPr>
        <p:spPr/>
        <p:txBody>
          <a:bodyPr/>
          <a:lstStyle/>
          <a:p>
            <a:pPr>
              <a:defRPr/>
            </a:pPr>
            <a:fld id="{AB68ED77-3A25-4BCF-AAFB-6C5B85F7D32E}" type="slidenum">
              <a:rPr lang="en-US" smtClean="0"/>
              <a:pPr>
                <a:defRPr/>
              </a:pPr>
              <a:t>51</a:t>
            </a:fld>
            <a:endParaRPr lang="en-US" dirty="0"/>
          </a:p>
        </p:txBody>
      </p:sp>
    </p:spTree>
    <p:extLst>
      <p:ext uri="{BB962C8B-B14F-4D97-AF65-F5344CB8AC3E}">
        <p14:creationId xmlns:p14="http://schemas.microsoft.com/office/powerpoint/2010/main" val="3824753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Directives</a:t>
            </a:r>
            <a:endParaRPr lang="en-US" dirty="0"/>
          </a:p>
        </p:txBody>
      </p:sp>
      <p:sp>
        <p:nvSpPr>
          <p:cNvPr id="2" name="Text Placeholder 1"/>
          <p:cNvSpPr>
            <a:spLocks noGrp="1"/>
          </p:cNvSpPr>
          <p:nvPr>
            <p:ph type="body" sz="half" idx="2"/>
          </p:nvPr>
        </p:nvSpPr>
        <p:spPr/>
        <p:txBody>
          <a:bodyPr/>
          <a:lstStyle/>
          <a:p>
            <a:r>
              <a:rPr lang="en-US" dirty="0"/>
              <a:t>Directives – declarative expression of what is needed</a:t>
            </a:r>
          </a:p>
          <a:p>
            <a:endParaRPr lang="en-US" dirty="0"/>
          </a:p>
        </p:txBody>
      </p:sp>
      <p:sp>
        <p:nvSpPr>
          <p:cNvPr id="4" name="Slide Number Placeholder 3"/>
          <p:cNvSpPr>
            <a:spLocks noGrp="1"/>
          </p:cNvSpPr>
          <p:nvPr>
            <p:ph type="sldNum" sz="quarter" idx="10"/>
          </p:nvPr>
        </p:nvSpPr>
        <p:spPr/>
        <p:txBody>
          <a:bodyPr/>
          <a:lstStyle/>
          <a:p>
            <a:pPr>
              <a:defRPr/>
            </a:pPr>
            <a:fld id="{E7C11BE2-1D7F-465F-9C6E-139924C3DE86}" type="slidenum">
              <a:rPr lang="en-US" smtClean="0"/>
              <a:pPr>
                <a:defRPr/>
              </a:pPr>
              <a:t>52</a:t>
            </a:fld>
            <a:endParaRPr lang="en-US" dirty="0"/>
          </a:p>
        </p:txBody>
      </p:sp>
    </p:spTree>
    <p:extLst>
      <p:ext uri="{BB962C8B-B14F-4D97-AF65-F5344CB8AC3E}">
        <p14:creationId xmlns:p14="http://schemas.microsoft.com/office/powerpoint/2010/main" val="382386013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2"/>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68ED77-3A25-4BCF-AAFB-6C5B85F7D32E}" type="slidenum">
              <a:rPr lang="en-US" smtClean="0"/>
              <a:pPr>
                <a:defRPr/>
              </a:pPr>
              <a:t>53</a:t>
            </a:fld>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4731" y="2479607"/>
            <a:ext cx="6829425" cy="3648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45262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more</a:t>
            </a:r>
            <a:endParaRPr lang="en-US" dirty="0"/>
          </a:p>
        </p:txBody>
      </p:sp>
      <p:sp>
        <p:nvSpPr>
          <p:cNvPr id="2" name="Text Placeholder 1"/>
          <p:cNvSpPr>
            <a:spLocks noGrp="1"/>
          </p:cNvSpPr>
          <p:nvPr>
            <p:ph type="body" sz="half" idx="2"/>
          </p:nvPr>
        </p:nvSpPr>
        <p:spPr/>
        <p:txBody>
          <a:bodyPr/>
          <a:lstStyle/>
          <a:p>
            <a:pPr marL="285750" indent="-285750">
              <a:buFontTx/>
              <a:buChar char="-"/>
            </a:pPr>
            <a:r>
              <a:rPr lang="en-US" dirty="0" smtClean="0"/>
              <a:t>Angular with </a:t>
            </a:r>
            <a:r>
              <a:rPr lang="en-US" dirty="0" err="1" smtClean="0"/>
              <a:t>requireJS</a:t>
            </a:r>
            <a:endParaRPr lang="en-US" dirty="0" smtClean="0"/>
          </a:p>
          <a:p>
            <a:pPr marL="285750" indent="-285750">
              <a:buFontTx/>
              <a:buChar char="-"/>
            </a:pPr>
            <a:r>
              <a:rPr lang="en-US" dirty="0" smtClean="0"/>
              <a:t>Grunt, karma, </a:t>
            </a:r>
            <a:r>
              <a:rPr lang="en-US" dirty="0" err="1" smtClean="0"/>
              <a:t>etc</a:t>
            </a:r>
            <a:r>
              <a:rPr lang="en-US" dirty="0" smtClean="0"/>
              <a:t>?</a:t>
            </a:r>
          </a:p>
          <a:p>
            <a:pPr marL="285750" indent="-285750">
              <a:buFontTx/>
              <a:buChar char="-"/>
            </a:pPr>
            <a:r>
              <a:rPr lang="en-US" dirty="0" smtClean="0"/>
              <a:t>Injector</a:t>
            </a:r>
            <a:endParaRPr lang="en-US" dirty="0" smtClean="0"/>
          </a:p>
          <a:p>
            <a:pPr marL="285750" indent="-285750">
              <a:buFontTx/>
              <a:buChar char="-"/>
            </a:pPr>
            <a:r>
              <a:rPr lang="en-US" dirty="0" smtClean="0"/>
              <a:t>Bootstrapping explained, with manual bootstrap, </a:t>
            </a:r>
            <a:r>
              <a:rPr lang="en-US" dirty="0"/>
              <a:t>multiple modules (</a:t>
            </a:r>
            <a:r>
              <a:rPr lang="en-US" dirty="0">
                <a:hlinkClick r:id="rId2"/>
              </a:rPr>
              <a:t>https://</a:t>
            </a:r>
            <a:r>
              <a:rPr lang="en-US" dirty="0" smtClean="0">
                <a:hlinkClick r:id="rId2"/>
              </a:rPr>
              <a:t>code.angularjs.org/1.2.18/docs/guide/bootstrap</a:t>
            </a:r>
            <a:r>
              <a:rPr lang="en-US" dirty="0" smtClean="0"/>
              <a:t>) </a:t>
            </a:r>
          </a:p>
        </p:txBody>
      </p:sp>
      <p:sp>
        <p:nvSpPr>
          <p:cNvPr id="4" name="Slide Number Placeholder 3"/>
          <p:cNvSpPr>
            <a:spLocks noGrp="1"/>
          </p:cNvSpPr>
          <p:nvPr>
            <p:ph type="sldNum" sz="quarter" idx="10"/>
          </p:nvPr>
        </p:nvSpPr>
        <p:spPr/>
        <p:txBody>
          <a:bodyPr/>
          <a:lstStyle/>
          <a:p>
            <a:pPr>
              <a:defRPr/>
            </a:pPr>
            <a:fld id="{E7C11BE2-1D7F-465F-9C6E-139924C3DE86}" type="slidenum">
              <a:rPr lang="en-US" smtClean="0"/>
              <a:pPr>
                <a:defRPr/>
              </a:pPr>
              <a:t>54</a:t>
            </a:fld>
            <a:endParaRPr lang="en-US" dirty="0"/>
          </a:p>
        </p:txBody>
      </p:sp>
    </p:spTree>
    <p:extLst>
      <p:ext uri="{BB962C8B-B14F-4D97-AF65-F5344CB8AC3E}">
        <p14:creationId xmlns:p14="http://schemas.microsoft.com/office/powerpoint/2010/main" val="328623271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Any Questions?</a:t>
            </a:r>
          </a:p>
        </p:txBody>
      </p:sp>
      <p:sp>
        <p:nvSpPr>
          <p:cNvPr id="3" name="Slide Number Placeholder 2"/>
          <p:cNvSpPr>
            <a:spLocks noGrp="1"/>
          </p:cNvSpPr>
          <p:nvPr>
            <p:ph type="sldNum" sz="quarter" idx="10"/>
          </p:nvPr>
        </p:nvSpPr>
        <p:spPr/>
        <p:txBody>
          <a:bodyPr/>
          <a:lstStyle/>
          <a:p>
            <a:pPr>
              <a:defRPr/>
            </a:pPr>
            <a:fld id="{98D57720-C00A-4B73-A6E2-14CA828B9AC3}" type="slidenum">
              <a:rPr lang="en-US" smtClean="0"/>
              <a:pPr>
                <a:defRPr/>
              </a:pPr>
              <a:t>55</a:t>
            </a:fld>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3"/>
          <p:cNvSpPr>
            <a:spLocks noGrp="1"/>
          </p:cNvSpPr>
          <p:nvPr>
            <p:ph type="title"/>
          </p:nvPr>
        </p:nvSpPr>
        <p:spPr bwMode="auto">
          <a:xfrm>
            <a:off x="1657350" y="4956175"/>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Thank you!</a:t>
            </a:r>
          </a:p>
        </p:txBody>
      </p:sp>
      <p:sp>
        <p:nvSpPr>
          <p:cNvPr id="3" name="Slide Number Placeholder 2"/>
          <p:cNvSpPr>
            <a:spLocks noGrp="1"/>
          </p:cNvSpPr>
          <p:nvPr>
            <p:ph type="sldNum" sz="quarter" idx="10"/>
          </p:nvPr>
        </p:nvSpPr>
        <p:spPr/>
        <p:txBody>
          <a:bodyPr/>
          <a:lstStyle/>
          <a:p>
            <a:pPr>
              <a:defRPr/>
            </a:pPr>
            <a:fld id="{F1F0B9CA-DF66-4B18-BF74-17D4B30DAD6A}" type="slidenum">
              <a:rPr lang="en-US" smtClean="0"/>
              <a:pPr>
                <a:defRPr/>
              </a:pPr>
              <a:t>56</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itle 3380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smtClean="0"/>
              <a:t>SPA - problems</a:t>
            </a:r>
          </a:p>
        </p:txBody>
      </p:sp>
      <p:sp>
        <p:nvSpPr>
          <p:cNvPr id="33806" name="Text Placeholder 33805"/>
          <p:cNvSpPr>
            <a:spLocks noGrp="1"/>
          </p:cNvSpPr>
          <p:nvPr>
            <p:ph type="body" sz="half" idx="2"/>
          </p:nvPr>
        </p:nvSpPr>
        <p:spPr/>
        <p:txBody>
          <a:bodyPr/>
          <a:lstStyle/>
          <a:p>
            <a:pPr marL="285750" lvl="1" indent="-285750">
              <a:buFontTx/>
              <a:buChar char="-"/>
              <a:defRPr/>
            </a:pPr>
            <a:r>
              <a:rPr lang="en-US" sz="1700" dirty="0">
                <a:solidFill>
                  <a:schemeClr val="tx1">
                    <a:lumMod val="75000"/>
                    <a:lumOff val="25000"/>
                  </a:schemeClr>
                </a:solidFill>
                <a:latin typeface="Arial" pitchFamily="34" charset="0"/>
                <a:cs typeface="Arial" pitchFamily="34" charset="0"/>
              </a:rPr>
              <a:t>Too many aspects </a:t>
            </a:r>
            <a:r>
              <a:rPr lang="en-US" sz="1700" dirty="0" smtClean="0">
                <a:solidFill>
                  <a:schemeClr val="tx1">
                    <a:lumMod val="75000"/>
                    <a:lumOff val="25000"/>
                  </a:schemeClr>
                </a:solidFill>
                <a:latin typeface="Arial" pitchFamily="34" charset="0"/>
                <a:cs typeface="Arial" pitchFamily="34" charset="0"/>
              </a:rPr>
              <a:t>- large codebase</a:t>
            </a:r>
          </a:p>
          <a:p>
            <a:pPr marL="285750" lvl="1" indent="-285750">
              <a:buFontTx/>
              <a:buChar char="-"/>
              <a:defRPr/>
            </a:pPr>
            <a:r>
              <a:rPr lang="en-US" sz="1700" dirty="0">
                <a:solidFill>
                  <a:schemeClr val="tx1">
                    <a:lumMod val="75000"/>
                    <a:lumOff val="25000"/>
                  </a:schemeClr>
                </a:solidFill>
                <a:latin typeface="Arial" pitchFamily="34" charset="0"/>
                <a:cs typeface="Arial" pitchFamily="34" charset="0"/>
              </a:rPr>
              <a:t>Boilerplate </a:t>
            </a:r>
            <a:r>
              <a:rPr lang="en-US" sz="1700" dirty="0" smtClean="0">
                <a:solidFill>
                  <a:schemeClr val="tx1">
                    <a:lumMod val="75000"/>
                    <a:lumOff val="25000"/>
                  </a:schemeClr>
                </a:solidFill>
                <a:latin typeface="Arial" pitchFamily="34" charset="0"/>
                <a:cs typeface="Arial" pitchFamily="34" charset="0"/>
              </a:rPr>
              <a:t>code</a:t>
            </a:r>
          </a:p>
          <a:p>
            <a:pPr marL="285750" lvl="1" indent="-285750">
              <a:buFontTx/>
              <a:buChar char="-"/>
              <a:defRPr/>
            </a:pPr>
            <a:r>
              <a:rPr lang="en-US" sz="1700" dirty="0" smtClean="0">
                <a:solidFill>
                  <a:schemeClr val="tx1">
                    <a:lumMod val="75000"/>
                    <a:lumOff val="25000"/>
                  </a:schemeClr>
                </a:solidFill>
                <a:latin typeface="Arial" pitchFamily="34" charset="0"/>
                <a:cs typeface="Arial" pitchFamily="34" charset="0"/>
              </a:rPr>
              <a:t>DOM generation/manipulation</a:t>
            </a:r>
          </a:p>
          <a:p>
            <a:pPr marL="285750" lvl="1" indent="-285750">
              <a:buFontTx/>
              <a:buChar char="-"/>
              <a:defRPr/>
            </a:pPr>
            <a:r>
              <a:rPr lang="en-US" sz="1700" dirty="0" smtClean="0">
                <a:solidFill>
                  <a:schemeClr val="tx1">
                    <a:lumMod val="75000"/>
                    <a:lumOff val="25000"/>
                  </a:schemeClr>
                </a:solidFill>
                <a:latin typeface="Arial" pitchFamily="34" charset="0"/>
                <a:cs typeface="Arial" pitchFamily="34" charset="0"/>
              </a:rPr>
              <a:t>Event handling &amp; Navigation</a:t>
            </a:r>
          </a:p>
          <a:p>
            <a:pPr marL="285750" lvl="1" indent="-285750">
              <a:buFontTx/>
              <a:buChar char="-"/>
              <a:defRPr/>
            </a:pPr>
            <a:r>
              <a:rPr lang="en-US" sz="1700" dirty="0" smtClean="0">
                <a:solidFill>
                  <a:schemeClr val="tx1">
                    <a:lumMod val="75000"/>
                    <a:lumOff val="25000"/>
                  </a:schemeClr>
                </a:solidFill>
                <a:latin typeface="Arial" pitchFamily="34" charset="0"/>
                <a:cs typeface="Arial" pitchFamily="34" charset="0"/>
              </a:rPr>
              <a:t>Testing  </a:t>
            </a:r>
            <a:endParaRPr lang="en-US" sz="1700" dirty="0">
              <a:solidFill>
                <a:schemeClr val="tx1">
                  <a:lumMod val="75000"/>
                  <a:lumOff val="25000"/>
                </a:schemeClr>
              </a:solidFill>
              <a:latin typeface="Arial" pitchFamily="34" charset="0"/>
              <a:cs typeface="Arial" pitchFamily="34" charset="0"/>
            </a:endParaRPr>
          </a:p>
          <a:p>
            <a:pPr marL="285750" indent="-285750">
              <a:buFontTx/>
              <a:buChar char="-"/>
              <a:defRPr/>
            </a:pPr>
            <a:endParaRPr lang="en-US" dirty="0"/>
          </a:p>
          <a:p>
            <a:pPr marL="285750" indent="-285750">
              <a:buFontTx/>
              <a:buChar char="-"/>
              <a:defRPr/>
            </a:pPr>
            <a:endParaRPr lang="en-US" dirty="0"/>
          </a:p>
        </p:txBody>
      </p:sp>
      <p:sp>
        <p:nvSpPr>
          <p:cNvPr id="4" name="Slide Number Placeholder 3"/>
          <p:cNvSpPr>
            <a:spLocks noGrp="1"/>
          </p:cNvSpPr>
          <p:nvPr>
            <p:ph type="sldNum" sz="quarter" idx="10"/>
          </p:nvPr>
        </p:nvSpPr>
        <p:spPr/>
        <p:txBody>
          <a:bodyPr/>
          <a:lstStyle/>
          <a:p>
            <a:pPr>
              <a:defRPr/>
            </a:pPr>
            <a:fld id="{EEBACA7A-36EE-4385-9FCF-6824AE907CDA}" type="slidenum">
              <a:rPr lang="en-US" smtClean="0"/>
              <a:pPr>
                <a:defRPr/>
              </a:pPr>
              <a:t>6</a:t>
            </a:fld>
            <a:endParaRPr lang="en-US" dirty="0"/>
          </a:p>
        </p:txBody>
      </p:sp>
    </p:spTree>
    <p:extLst>
      <p:ext uri="{BB962C8B-B14F-4D97-AF65-F5344CB8AC3E}">
        <p14:creationId xmlns:p14="http://schemas.microsoft.com/office/powerpoint/2010/main" val="3631252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itle 3380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smtClean="0"/>
              <a:t>Angular – Overcoming Challenges</a:t>
            </a:r>
          </a:p>
        </p:txBody>
      </p:sp>
      <p:sp>
        <p:nvSpPr>
          <p:cNvPr id="33806" name="Text Placeholder 33805"/>
          <p:cNvSpPr>
            <a:spLocks noGrp="1"/>
          </p:cNvSpPr>
          <p:nvPr>
            <p:ph type="body" sz="half" idx="2"/>
          </p:nvPr>
        </p:nvSpPr>
        <p:spPr/>
        <p:txBody>
          <a:bodyPr/>
          <a:lstStyle/>
          <a:p>
            <a:pPr marL="285750" lvl="1" indent="-285750">
              <a:buFontTx/>
              <a:buChar char="-"/>
              <a:defRPr/>
            </a:pPr>
            <a:r>
              <a:rPr lang="en-US" sz="1700" dirty="0" smtClean="0">
                <a:solidFill>
                  <a:schemeClr val="tx1">
                    <a:lumMod val="75000"/>
                    <a:lumOff val="25000"/>
                  </a:schemeClr>
                </a:solidFill>
                <a:latin typeface="Arial" pitchFamily="34" charset="0"/>
                <a:cs typeface="Arial" pitchFamily="34" charset="0"/>
              </a:rPr>
              <a:t>Separation </a:t>
            </a:r>
            <a:r>
              <a:rPr lang="en-US" sz="1700" dirty="0">
                <a:solidFill>
                  <a:schemeClr val="tx1">
                    <a:lumMod val="75000"/>
                    <a:lumOff val="25000"/>
                  </a:schemeClr>
                </a:solidFill>
                <a:latin typeface="Arial" pitchFamily="34" charset="0"/>
                <a:cs typeface="Arial" pitchFamily="34" charset="0"/>
              </a:rPr>
              <a:t>of concerns (MV*) – structure</a:t>
            </a:r>
          </a:p>
          <a:p>
            <a:pPr marL="285750" lvl="1" indent="-285750">
              <a:buFontTx/>
              <a:buChar char="-"/>
              <a:defRPr/>
            </a:pPr>
            <a:r>
              <a:rPr lang="en-US" sz="1700" dirty="0">
                <a:solidFill>
                  <a:schemeClr val="tx1">
                    <a:lumMod val="75000"/>
                    <a:lumOff val="25000"/>
                  </a:schemeClr>
                </a:solidFill>
                <a:latin typeface="Arial" pitchFamily="34" charset="0"/>
                <a:cs typeface="Arial" pitchFamily="34" charset="0"/>
              </a:rPr>
              <a:t>Templating (expressions)</a:t>
            </a:r>
          </a:p>
          <a:p>
            <a:pPr marL="285750" lvl="1" indent="-285750">
              <a:buFontTx/>
              <a:buChar char="-"/>
              <a:defRPr/>
            </a:pPr>
            <a:r>
              <a:rPr lang="en-US" sz="1700" dirty="0">
                <a:solidFill>
                  <a:schemeClr val="tx1">
                    <a:lumMod val="75000"/>
                    <a:lumOff val="25000"/>
                  </a:schemeClr>
                </a:solidFill>
                <a:latin typeface="Arial" pitchFamily="34" charset="0"/>
                <a:cs typeface="Arial" pitchFamily="34" charset="0"/>
              </a:rPr>
              <a:t>Two-way </a:t>
            </a:r>
            <a:r>
              <a:rPr lang="en-US" sz="1700" dirty="0" smtClean="0">
                <a:solidFill>
                  <a:schemeClr val="tx1">
                    <a:lumMod val="75000"/>
                    <a:lumOff val="25000"/>
                  </a:schemeClr>
                </a:solidFill>
                <a:latin typeface="Arial" pitchFamily="34" charset="0"/>
                <a:cs typeface="Arial" pitchFamily="34" charset="0"/>
              </a:rPr>
              <a:t>data-binding </a:t>
            </a:r>
            <a:endParaRPr lang="en-US" sz="1700" dirty="0">
              <a:solidFill>
                <a:schemeClr val="tx1">
                  <a:lumMod val="75000"/>
                  <a:lumOff val="25000"/>
                </a:schemeClr>
              </a:solidFill>
              <a:latin typeface="Arial" pitchFamily="34" charset="0"/>
              <a:cs typeface="Arial" pitchFamily="34" charset="0"/>
            </a:endParaRPr>
          </a:p>
          <a:p>
            <a:pPr marL="285750" lvl="1" indent="-285750">
              <a:buFontTx/>
              <a:buChar char="-"/>
              <a:defRPr/>
            </a:pPr>
            <a:r>
              <a:rPr lang="en-US" sz="1700" dirty="0" smtClean="0">
                <a:solidFill>
                  <a:schemeClr val="tx1">
                    <a:lumMod val="75000"/>
                    <a:lumOff val="25000"/>
                  </a:schemeClr>
                </a:solidFill>
                <a:latin typeface="Arial" pitchFamily="34" charset="0"/>
                <a:cs typeface="Arial" pitchFamily="34" charset="0"/>
              </a:rPr>
              <a:t>Testability</a:t>
            </a:r>
            <a:endParaRPr lang="en-US" sz="1700" dirty="0">
              <a:solidFill>
                <a:schemeClr val="tx1">
                  <a:lumMod val="75000"/>
                  <a:lumOff val="25000"/>
                </a:schemeClr>
              </a:solidFill>
              <a:latin typeface="Arial" pitchFamily="34" charset="0"/>
              <a:cs typeface="Arial" pitchFamily="34" charset="0"/>
            </a:endParaRPr>
          </a:p>
          <a:p>
            <a:pPr marL="285750" indent="-285750">
              <a:buFontTx/>
              <a:buChar char="-"/>
              <a:defRPr/>
            </a:pPr>
            <a:endParaRPr lang="en-US" dirty="0"/>
          </a:p>
          <a:p>
            <a:pPr marL="285750" indent="-285750">
              <a:buFontTx/>
              <a:buChar char="-"/>
              <a:defRPr/>
            </a:pPr>
            <a:endParaRPr lang="en-US" dirty="0"/>
          </a:p>
        </p:txBody>
      </p:sp>
      <p:sp>
        <p:nvSpPr>
          <p:cNvPr id="4" name="Slide Number Placeholder 3"/>
          <p:cNvSpPr>
            <a:spLocks noGrp="1"/>
          </p:cNvSpPr>
          <p:nvPr>
            <p:ph type="sldNum" sz="quarter" idx="10"/>
          </p:nvPr>
        </p:nvSpPr>
        <p:spPr/>
        <p:txBody>
          <a:bodyPr/>
          <a:lstStyle/>
          <a:p>
            <a:pPr>
              <a:defRPr/>
            </a:pPr>
            <a:fld id="{EEBACA7A-36EE-4385-9FCF-6824AE907CDA}" type="slidenum">
              <a:rPr lang="en-US" smtClean="0"/>
              <a:pPr>
                <a:defRPr/>
              </a:pPr>
              <a:t>7</a:t>
            </a:fld>
            <a:endParaRPr lang="en-US" dirty="0"/>
          </a:p>
        </p:txBody>
      </p:sp>
    </p:spTree>
    <p:extLst>
      <p:ext uri="{BB962C8B-B14F-4D97-AF65-F5344CB8AC3E}">
        <p14:creationId xmlns:p14="http://schemas.microsoft.com/office/powerpoint/2010/main" val="34027155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0300" y="951069"/>
            <a:ext cx="3514725"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Connector 8"/>
          <p:cNvCxnSpPr/>
          <p:nvPr/>
        </p:nvCxnSpPr>
        <p:spPr>
          <a:xfrm>
            <a:off x="984738" y="723481"/>
            <a:ext cx="7290966" cy="5456255"/>
          </a:xfrm>
          <a:prstGeom prst="line">
            <a:avLst/>
          </a:prstGeom>
          <a:ln w="3175" cmpd="sng">
            <a:prstDash val="dash"/>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0"/>
          </p:nvPr>
        </p:nvSpPr>
        <p:spPr/>
        <p:txBody>
          <a:bodyPr/>
          <a:lstStyle/>
          <a:p>
            <a:pPr>
              <a:defRPr/>
            </a:pPr>
            <a:fld id="{EEBACA7A-36EE-4385-9FCF-6824AE907CDA}" type="slidenum">
              <a:rPr lang="en-US" smtClean="0"/>
              <a:pPr>
                <a:defRPr/>
              </a:pPr>
              <a:t>8</a:t>
            </a:fld>
            <a:endParaRPr lang="en-US" dirty="0"/>
          </a:p>
        </p:txBody>
      </p:sp>
      <p:pic>
        <p:nvPicPr>
          <p:cNvPr id="4915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7825" y="2394034"/>
            <a:ext cx="3686175"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7587606" y="3587264"/>
            <a:ext cx="1225895" cy="369332"/>
          </a:xfrm>
          <a:prstGeom prst="rect">
            <a:avLst/>
          </a:prstGeom>
          <a:noFill/>
        </p:spPr>
        <p:txBody>
          <a:bodyPr wrap="square" rtlCol="0">
            <a:spAutoFit/>
          </a:bodyPr>
          <a:lstStyle/>
          <a:p>
            <a:r>
              <a:rPr lang="en-US" b="1" dirty="0" smtClean="0">
                <a:solidFill>
                  <a:schemeClr val="accent1">
                    <a:lumMod val="40000"/>
                    <a:lumOff val="60000"/>
                  </a:schemeClr>
                </a:solidFill>
              </a:rPr>
              <a:t>Template</a:t>
            </a:r>
            <a:endParaRPr lang="en-US" b="1" dirty="0">
              <a:solidFill>
                <a:schemeClr val="accent1">
                  <a:lumMod val="40000"/>
                  <a:lumOff val="60000"/>
                </a:schemeClr>
              </a:solidFill>
            </a:endParaRPr>
          </a:p>
        </p:txBody>
      </p:sp>
      <p:sp>
        <p:nvSpPr>
          <p:cNvPr id="15" name="TextBox 14"/>
          <p:cNvSpPr txBox="1"/>
          <p:nvPr/>
        </p:nvSpPr>
        <p:spPr>
          <a:xfrm>
            <a:off x="7839020" y="1560195"/>
            <a:ext cx="873368" cy="369332"/>
          </a:xfrm>
          <a:prstGeom prst="rect">
            <a:avLst/>
          </a:prstGeom>
          <a:noFill/>
        </p:spPr>
        <p:txBody>
          <a:bodyPr wrap="square" rtlCol="0">
            <a:spAutoFit/>
          </a:bodyPr>
          <a:lstStyle/>
          <a:p>
            <a:r>
              <a:rPr lang="en-US" b="1" dirty="0" smtClean="0">
                <a:solidFill>
                  <a:schemeClr val="accent1">
                    <a:lumMod val="40000"/>
                    <a:lumOff val="60000"/>
                  </a:schemeClr>
                </a:solidFill>
              </a:rPr>
              <a:t>JSON</a:t>
            </a:r>
            <a:endParaRPr lang="en-US" b="1" dirty="0">
              <a:solidFill>
                <a:schemeClr val="accent1">
                  <a:lumMod val="40000"/>
                  <a:lumOff val="60000"/>
                </a:schemeClr>
              </a:solidFill>
            </a:endParaRPr>
          </a:p>
        </p:txBody>
      </p:sp>
      <p:sp>
        <p:nvSpPr>
          <p:cNvPr id="7" name="TextBox 6"/>
          <p:cNvSpPr txBox="1"/>
          <p:nvPr/>
        </p:nvSpPr>
        <p:spPr>
          <a:xfrm>
            <a:off x="6955025" y="904349"/>
            <a:ext cx="1757363" cy="369332"/>
          </a:xfrm>
          <a:prstGeom prst="rect">
            <a:avLst/>
          </a:prstGeom>
          <a:noFill/>
        </p:spPr>
        <p:txBody>
          <a:bodyPr wrap="square" rtlCol="0">
            <a:spAutoFit/>
          </a:bodyPr>
          <a:lstStyle/>
          <a:p>
            <a:r>
              <a:rPr lang="en-US" dirty="0" smtClean="0"/>
              <a:t>Server</a:t>
            </a:r>
            <a:endParaRPr lang="en-US" dirty="0"/>
          </a:p>
        </p:txBody>
      </p:sp>
      <p:sp>
        <p:nvSpPr>
          <p:cNvPr id="21" name="TextBox 20"/>
          <p:cNvSpPr txBox="1"/>
          <p:nvPr/>
        </p:nvSpPr>
        <p:spPr>
          <a:xfrm>
            <a:off x="485560" y="951069"/>
            <a:ext cx="1757363" cy="369332"/>
          </a:xfrm>
          <a:prstGeom prst="rect">
            <a:avLst/>
          </a:prstGeom>
          <a:noFill/>
        </p:spPr>
        <p:txBody>
          <a:bodyPr wrap="square" rtlCol="0">
            <a:spAutoFit/>
          </a:bodyPr>
          <a:lstStyle/>
          <a:p>
            <a:r>
              <a:rPr lang="en-US" dirty="0" smtClean="0"/>
              <a:t>Client</a:t>
            </a:r>
            <a:endParaRPr lang="en-US" dirty="0"/>
          </a:p>
        </p:txBody>
      </p:sp>
      <p:sp>
        <p:nvSpPr>
          <p:cNvPr id="11" name="TextBox 10"/>
          <p:cNvSpPr txBox="1"/>
          <p:nvPr/>
        </p:nvSpPr>
        <p:spPr>
          <a:xfrm>
            <a:off x="485560" y="5245229"/>
            <a:ext cx="2971073" cy="923330"/>
          </a:xfrm>
          <a:prstGeom prst="rect">
            <a:avLst/>
          </a:prstGeom>
          <a:noFill/>
        </p:spPr>
        <p:txBody>
          <a:bodyPr wrap="square" rtlCol="0">
            <a:spAutoFit/>
          </a:bodyPr>
          <a:lstStyle/>
          <a:p>
            <a:r>
              <a:rPr lang="en-US" dirty="0" smtClean="0"/>
              <a:t>&lt;</a:t>
            </a:r>
            <a:r>
              <a:rPr lang="en-US" dirty="0" err="1" smtClean="0"/>
              <a:t>ul</a:t>
            </a:r>
            <a:r>
              <a:rPr lang="en-US" dirty="0" smtClean="0"/>
              <a:t>&gt;</a:t>
            </a:r>
          </a:p>
          <a:p>
            <a:r>
              <a:rPr lang="en-US" dirty="0" smtClean="0"/>
              <a:t>    &lt;li&gt;</a:t>
            </a:r>
            <a:r>
              <a:rPr lang="en-US" dirty="0" err="1" smtClean="0"/>
              <a:t>phunsuk</a:t>
            </a:r>
            <a:r>
              <a:rPr lang="en-US" dirty="0" smtClean="0"/>
              <a:t> </a:t>
            </a:r>
            <a:r>
              <a:rPr lang="en-US" dirty="0" err="1" smtClean="0"/>
              <a:t>wangdu</a:t>
            </a:r>
            <a:r>
              <a:rPr lang="en-US" dirty="0" smtClean="0"/>
              <a:t>&lt;/li&gt;</a:t>
            </a:r>
          </a:p>
          <a:p>
            <a:r>
              <a:rPr lang="en-US" dirty="0" smtClean="0"/>
              <a:t>&lt;/</a:t>
            </a:r>
            <a:r>
              <a:rPr lang="en-US" dirty="0" err="1" smtClean="0"/>
              <a:t>ul</a:t>
            </a:r>
            <a:r>
              <a:rPr lang="en-US" dirty="0" smtClean="0"/>
              <a:t>&gt;</a:t>
            </a:r>
            <a:endParaRPr lang="en-US" dirty="0"/>
          </a:p>
        </p:txBody>
      </p:sp>
      <p:sp>
        <p:nvSpPr>
          <p:cNvPr id="24" name="TextBox 23"/>
          <p:cNvSpPr txBox="1"/>
          <p:nvPr/>
        </p:nvSpPr>
        <p:spPr>
          <a:xfrm>
            <a:off x="2514849" y="5060563"/>
            <a:ext cx="901578" cy="369332"/>
          </a:xfrm>
          <a:prstGeom prst="rect">
            <a:avLst/>
          </a:prstGeom>
          <a:noFill/>
        </p:spPr>
        <p:txBody>
          <a:bodyPr wrap="square" rtlCol="0">
            <a:spAutoFit/>
          </a:bodyPr>
          <a:lstStyle/>
          <a:p>
            <a:r>
              <a:rPr lang="en-US" b="1" dirty="0" smtClean="0">
                <a:solidFill>
                  <a:schemeClr val="accent1"/>
                </a:solidFill>
              </a:rPr>
              <a:t>DOM</a:t>
            </a:r>
            <a:endParaRPr lang="en-US" b="1" dirty="0">
              <a:solidFill>
                <a:schemeClr val="accent1"/>
              </a:solidFill>
            </a:endParaRPr>
          </a:p>
        </p:txBody>
      </p:sp>
      <p:sp>
        <p:nvSpPr>
          <p:cNvPr id="17" name="TextBox 16"/>
          <p:cNvSpPr txBox="1"/>
          <p:nvPr/>
        </p:nvSpPr>
        <p:spPr>
          <a:xfrm>
            <a:off x="1891243" y="2965534"/>
            <a:ext cx="2017578" cy="369332"/>
          </a:xfrm>
          <a:prstGeom prst="rect">
            <a:avLst/>
          </a:prstGeom>
          <a:noFill/>
        </p:spPr>
        <p:txBody>
          <a:bodyPr wrap="square" rtlCol="0">
            <a:spAutoFit/>
          </a:bodyPr>
          <a:lstStyle/>
          <a:p>
            <a:r>
              <a:rPr lang="en-US" b="1" dirty="0" smtClean="0">
                <a:solidFill>
                  <a:schemeClr val="accent1"/>
                </a:solidFill>
              </a:rPr>
              <a:t>Memory - Model</a:t>
            </a:r>
            <a:endParaRPr lang="en-US" b="1" dirty="0">
              <a:solidFill>
                <a:schemeClr val="accent1"/>
              </a:solidFill>
            </a:endParaRPr>
          </a:p>
        </p:txBody>
      </p:sp>
      <p:sp>
        <p:nvSpPr>
          <p:cNvPr id="18" name="TextBox 17"/>
          <p:cNvSpPr txBox="1"/>
          <p:nvPr/>
        </p:nvSpPr>
        <p:spPr>
          <a:xfrm>
            <a:off x="1891243" y="3279578"/>
            <a:ext cx="2459706" cy="923330"/>
          </a:xfrm>
          <a:prstGeom prst="rect">
            <a:avLst/>
          </a:prstGeom>
          <a:noFill/>
        </p:spPr>
        <p:txBody>
          <a:bodyPr wrap="square" rtlCol="0">
            <a:spAutoFit/>
          </a:bodyPr>
          <a:lstStyle/>
          <a:p>
            <a:r>
              <a:rPr lang="en-US" dirty="0" smtClean="0"/>
              <a:t>employees = [ </a:t>
            </a:r>
          </a:p>
          <a:p>
            <a:r>
              <a:rPr lang="en-US" dirty="0" smtClean="0"/>
              <a:t>    { name: ‘</a:t>
            </a:r>
            <a:r>
              <a:rPr lang="en-US" dirty="0" err="1" smtClean="0"/>
              <a:t>phunsuk</a:t>
            </a:r>
            <a:r>
              <a:rPr lang="en-US" dirty="0" smtClean="0"/>
              <a:t>’}, …. ]</a:t>
            </a:r>
            <a:endParaRPr lang="en-US" dirty="0"/>
          </a:p>
        </p:txBody>
      </p:sp>
      <p:sp>
        <p:nvSpPr>
          <p:cNvPr id="20" name="Arc 19"/>
          <p:cNvSpPr/>
          <p:nvPr/>
        </p:nvSpPr>
        <p:spPr>
          <a:xfrm>
            <a:off x="361742" y="2816049"/>
            <a:ext cx="1881182" cy="2613845"/>
          </a:xfrm>
          <a:prstGeom prst="arc">
            <a:avLst>
              <a:gd name="adj1" fmla="val 6825564"/>
              <a:gd name="adj2" fmla="val 17752249"/>
            </a:avLst>
          </a:prstGeom>
          <a:ln>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Arc 28"/>
          <p:cNvSpPr/>
          <p:nvPr/>
        </p:nvSpPr>
        <p:spPr>
          <a:xfrm flipH="1">
            <a:off x="2395322" y="3956596"/>
            <a:ext cx="1955625" cy="1625698"/>
          </a:xfrm>
          <a:prstGeom prst="arc">
            <a:avLst>
              <a:gd name="adj1" fmla="val 5432400"/>
              <a:gd name="adj2" fmla="val 15901589"/>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Freeform 24"/>
          <p:cNvSpPr/>
          <p:nvPr/>
        </p:nvSpPr>
        <p:spPr>
          <a:xfrm>
            <a:off x="3721805" y="3526971"/>
            <a:ext cx="3474132" cy="2365260"/>
          </a:xfrm>
          <a:custGeom>
            <a:avLst/>
            <a:gdLst>
              <a:gd name="connsiteX0" fmla="*/ 3412525 w 3474132"/>
              <a:gd name="connsiteY0" fmla="*/ 0 h 2365260"/>
              <a:gd name="connsiteX1" fmla="*/ 3060832 w 3474132"/>
              <a:gd name="connsiteY1" fmla="*/ 2140299 h 2365260"/>
              <a:gd name="connsiteX2" fmla="*/ 307584 w 3474132"/>
              <a:gd name="connsiteY2" fmla="*/ 2321170 h 2365260"/>
              <a:gd name="connsiteX3" fmla="*/ 187004 w 3474132"/>
              <a:gd name="connsiteY3" fmla="*/ 2321170 h 2365260"/>
            </a:gdLst>
            <a:ahLst/>
            <a:cxnLst>
              <a:cxn ang="0">
                <a:pos x="connsiteX0" y="connsiteY0"/>
              </a:cxn>
              <a:cxn ang="0">
                <a:pos x="connsiteX1" y="connsiteY1"/>
              </a:cxn>
              <a:cxn ang="0">
                <a:pos x="connsiteX2" y="connsiteY2"/>
              </a:cxn>
              <a:cxn ang="0">
                <a:pos x="connsiteX3" y="connsiteY3"/>
              </a:cxn>
            </a:cxnLst>
            <a:rect l="l" t="t" r="r" b="b"/>
            <a:pathLst>
              <a:path w="3474132" h="2365260">
                <a:moveTo>
                  <a:pt x="3412525" y="0"/>
                </a:moveTo>
                <a:cubicBezTo>
                  <a:pt x="3495423" y="876718"/>
                  <a:pt x="3578322" y="1753437"/>
                  <a:pt x="3060832" y="2140299"/>
                </a:cubicBezTo>
                <a:cubicBezTo>
                  <a:pt x="2543342" y="2527161"/>
                  <a:pt x="786555" y="2291025"/>
                  <a:pt x="307584" y="2321170"/>
                </a:cubicBezTo>
                <a:cubicBezTo>
                  <a:pt x="-171387" y="2351315"/>
                  <a:pt x="7808" y="2336242"/>
                  <a:pt x="187004" y="2321170"/>
                </a:cubicBezTo>
              </a:path>
            </a:pathLst>
          </a:custGeom>
          <a:no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a:off x="3727938" y="2059912"/>
            <a:ext cx="2311080" cy="3788229"/>
          </a:xfrm>
          <a:custGeom>
            <a:avLst/>
            <a:gdLst>
              <a:gd name="connsiteX0" fmla="*/ 924449 w 2311080"/>
              <a:gd name="connsiteY0" fmla="*/ 0 h 3788229"/>
              <a:gd name="connsiteX1" fmla="*/ 2291025 w 2311080"/>
              <a:gd name="connsiteY1" fmla="*/ 2692958 h 3788229"/>
              <a:gd name="connsiteX2" fmla="*/ 0 w 2311080"/>
              <a:gd name="connsiteY2" fmla="*/ 3788229 h 3788229"/>
            </a:gdLst>
            <a:ahLst/>
            <a:cxnLst>
              <a:cxn ang="0">
                <a:pos x="connsiteX0" y="connsiteY0"/>
              </a:cxn>
              <a:cxn ang="0">
                <a:pos x="connsiteX1" y="connsiteY1"/>
              </a:cxn>
              <a:cxn ang="0">
                <a:pos x="connsiteX2" y="connsiteY2"/>
              </a:cxn>
            </a:cxnLst>
            <a:rect l="l" t="t" r="r" b="b"/>
            <a:pathLst>
              <a:path w="2311080" h="3788229">
                <a:moveTo>
                  <a:pt x="924449" y="0"/>
                </a:moveTo>
                <a:cubicBezTo>
                  <a:pt x="1684774" y="1030793"/>
                  <a:pt x="2445100" y="2061587"/>
                  <a:pt x="2291025" y="2692958"/>
                </a:cubicBezTo>
                <a:cubicBezTo>
                  <a:pt x="2136950" y="3324329"/>
                  <a:pt x="0" y="3788229"/>
                  <a:pt x="0" y="3788229"/>
                </a:cubicBezTo>
              </a:path>
            </a:pathLst>
          </a:custGeom>
          <a:no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27155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itle 3380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smtClean="0"/>
              <a:t>Anatomy</a:t>
            </a:r>
          </a:p>
        </p:txBody>
      </p:sp>
      <p:sp>
        <p:nvSpPr>
          <p:cNvPr id="2" name="Text Placeholder 1"/>
          <p:cNvSpPr>
            <a:spLocks noGrp="1"/>
          </p:cNvSpPr>
          <p:nvPr>
            <p:ph type="body" sz="half" idx="2"/>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EBACA7A-36EE-4385-9FCF-6824AE907CDA}" type="slidenum">
              <a:rPr lang="en-US" smtClean="0"/>
              <a:pPr>
                <a:defRPr/>
              </a:pPr>
              <a:t>9</a:t>
            </a:fld>
            <a:endParaRPr lang="en-US" dirty="0"/>
          </a:p>
        </p:txBody>
      </p:sp>
      <p:pic>
        <p:nvPicPr>
          <p:cNvPr id="501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7725" y="2283226"/>
            <a:ext cx="5617185" cy="3655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8015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44402</TotalTime>
  <Words>5475</Words>
  <Application>Microsoft Office PowerPoint</Application>
  <PresentationFormat>On-screen Show (4:3)</PresentationFormat>
  <Paragraphs>612</Paragraphs>
  <Slides>56</Slides>
  <Notes>38</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AngularJS  </vt:lpstr>
      <vt:lpstr>Agenda</vt:lpstr>
      <vt:lpstr>SPA</vt:lpstr>
      <vt:lpstr>SPA</vt:lpstr>
      <vt:lpstr>SPA</vt:lpstr>
      <vt:lpstr>SPA - problems</vt:lpstr>
      <vt:lpstr>Angular – Overcoming Challenges</vt:lpstr>
      <vt:lpstr>PowerPoint Presentation</vt:lpstr>
      <vt:lpstr>Anatomy</vt:lpstr>
      <vt:lpstr>Anatomy – ngApp</vt:lpstr>
      <vt:lpstr>Anatomy - Scope</vt:lpstr>
      <vt:lpstr>Best Practices / Tips</vt:lpstr>
      <vt:lpstr>Controller</vt:lpstr>
      <vt:lpstr>Directives - Layout</vt:lpstr>
      <vt:lpstr>Directives - Events</vt:lpstr>
      <vt:lpstr>Directives - Forms</vt:lpstr>
      <vt:lpstr>Directives – ngOptions</vt:lpstr>
      <vt:lpstr>Directives - Forms</vt:lpstr>
      <vt:lpstr>ng-model &amp; ngModelController</vt:lpstr>
      <vt:lpstr>ng-model &amp; ngModelController</vt:lpstr>
      <vt:lpstr>ng-model &amp; ngModelController</vt:lpstr>
      <vt:lpstr>ngFormController</vt:lpstr>
      <vt:lpstr>ngFormController</vt:lpstr>
      <vt:lpstr>Best Practices / Tips</vt:lpstr>
      <vt:lpstr>Modules</vt:lpstr>
      <vt:lpstr>Best Practices / Tips</vt:lpstr>
      <vt:lpstr>Dependency Injection</vt:lpstr>
      <vt:lpstr>Dependency Injection</vt:lpstr>
      <vt:lpstr>Services</vt:lpstr>
      <vt:lpstr>PowerPoint Presentation</vt:lpstr>
      <vt:lpstr>Services - $provide</vt:lpstr>
      <vt:lpstr>Module Loading</vt:lpstr>
      <vt:lpstr>Module lifecycle</vt:lpstr>
      <vt:lpstr>Filters</vt:lpstr>
      <vt:lpstr>Filters</vt:lpstr>
      <vt:lpstr>Built-in filters</vt:lpstr>
      <vt:lpstr>Filters</vt:lpstr>
      <vt:lpstr>Filters</vt:lpstr>
      <vt:lpstr>Routing</vt:lpstr>
      <vt:lpstr>Routing - $location </vt:lpstr>
      <vt:lpstr>Routing - $location</vt:lpstr>
      <vt:lpstr>Routing - $location</vt:lpstr>
      <vt:lpstr>Routing</vt:lpstr>
      <vt:lpstr>Routing - $route Service</vt:lpstr>
      <vt:lpstr>Routing - $routeParams Service</vt:lpstr>
      <vt:lpstr>Routing - $route Service</vt:lpstr>
      <vt:lpstr>Communication with server - $http</vt:lpstr>
      <vt:lpstr>Communication with server - $http</vt:lpstr>
      <vt:lpstr>Promises</vt:lpstr>
      <vt:lpstr>Security</vt:lpstr>
      <vt:lpstr>$resource</vt:lpstr>
      <vt:lpstr>Directives</vt:lpstr>
      <vt:lpstr>PowerPoint Presentation</vt:lpstr>
      <vt:lpstr>What more</vt:lpstr>
      <vt:lpstr>Any Questions?</vt:lpstr>
      <vt:lpstr>Thank you!</vt:lpstr>
    </vt:vector>
  </TitlesOfParts>
  <Company>Cybage Software Pvt.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Mariyam Khambhati</dc:creator>
  <cp:lastModifiedBy>Mariyam Khambhati</cp:lastModifiedBy>
  <cp:revision>1076</cp:revision>
  <dcterms:created xsi:type="dcterms:W3CDTF">2009-07-20T04:26:09Z</dcterms:created>
  <dcterms:modified xsi:type="dcterms:W3CDTF">2014-09-12T04:58:04Z</dcterms:modified>
</cp:coreProperties>
</file>