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75" r:id="rId2"/>
    <p:sldMasterId id="2147484311" r:id="rId3"/>
  </p:sldMasterIdLst>
  <p:notesMasterIdLst>
    <p:notesMasterId r:id="rId42"/>
  </p:notesMasterIdLst>
  <p:handoutMasterIdLst>
    <p:handoutMasterId r:id="rId43"/>
  </p:handoutMasterIdLst>
  <p:sldIdLst>
    <p:sldId id="272" r:id="rId4"/>
    <p:sldId id="297" r:id="rId5"/>
    <p:sldId id="299" r:id="rId6"/>
    <p:sldId id="269" r:id="rId7"/>
    <p:sldId id="268" r:id="rId8"/>
    <p:sldId id="270" r:id="rId9"/>
    <p:sldId id="301" r:id="rId10"/>
    <p:sldId id="278" r:id="rId11"/>
    <p:sldId id="300" r:id="rId12"/>
    <p:sldId id="279" r:id="rId13"/>
    <p:sldId id="303" r:id="rId14"/>
    <p:sldId id="284" r:id="rId15"/>
    <p:sldId id="277" r:id="rId16"/>
    <p:sldId id="285" r:id="rId17"/>
    <p:sldId id="286" r:id="rId18"/>
    <p:sldId id="287" r:id="rId19"/>
    <p:sldId id="329" r:id="rId20"/>
    <p:sldId id="314" r:id="rId21"/>
    <p:sldId id="317" r:id="rId22"/>
    <p:sldId id="318" r:id="rId23"/>
    <p:sldId id="315" r:id="rId24"/>
    <p:sldId id="319" r:id="rId25"/>
    <p:sldId id="316" r:id="rId26"/>
    <p:sldId id="320" r:id="rId27"/>
    <p:sldId id="321" r:id="rId28"/>
    <p:sldId id="322" r:id="rId29"/>
    <p:sldId id="323" r:id="rId30"/>
    <p:sldId id="324" r:id="rId31"/>
    <p:sldId id="291" r:id="rId32"/>
    <p:sldId id="325" r:id="rId33"/>
    <p:sldId id="281" r:id="rId34"/>
    <p:sldId id="327" r:id="rId35"/>
    <p:sldId id="328" r:id="rId36"/>
    <p:sldId id="294" r:id="rId37"/>
    <p:sldId id="295" r:id="rId38"/>
    <p:sldId id="296" r:id="rId39"/>
    <p:sldId id="330" r:id="rId40"/>
    <p:sldId id="27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DD"/>
    <a:srgbClr val="0085C8"/>
    <a:srgbClr val="E46C0A"/>
    <a:srgbClr val="00547E"/>
    <a:srgbClr val="0075B0"/>
    <a:srgbClr val="FFFFFF"/>
    <a:srgbClr val="69CAFB"/>
    <a:srgbClr val="44B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4" autoAdjust="0"/>
  </p:normalViewPr>
  <p:slideViewPr>
    <p:cSldViewPr snapToGrid="0" showGuides="1">
      <p:cViewPr>
        <p:scale>
          <a:sx n="100" d="100"/>
          <a:sy n="100" d="100"/>
        </p:scale>
        <p:origin x="-294" y="-162"/>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8/20/2015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8/20/2015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7D275F5-F69B-460B-8F27-34AB843E6F90}" type="slidenum">
              <a:rPr lang="en-US" smtClean="0">
                <a:solidFill>
                  <a:prstClr val="black"/>
                </a:solidFill>
              </a:rPr>
              <a:pPr>
                <a:defRPr/>
              </a:pPr>
              <a:t>1</a:t>
            </a:fld>
            <a:endParaRPr lang="en-US" dirty="0"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C098BE-2450-4FD3-894F-B15F79DEF8A6}" type="slidenum">
              <a:rPr lang="en-US" smtClean="0">
                <a:solidFill>
                  <a:prstClr val="black"/>
                </a:solidFill>
              </a:rPr>
              <a:pPr>
                <a:defRPr/>
              </a:pPr>
              <a:t>38</a:t>
            </a:fld>
            <a:endParaRPr lang="en-US" dirty="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97398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01687637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57312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45767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err="1" smtClean="0">
                <a:solidFill>
                  <a:prstClr val="black">
                    <a:lumMod val="85000"/>
                    <a:lumOff val="15000"/>
                  </a:prstClr>
                </a:solidFill>
                <a:latin typeface="Microsoft Sans Serif" pitchFamily="34" charset="0"/>
                <a:cs typeface="Microsoft Sans Serif" pitchFamily="34" charset="0"/>
              </a:rPr>
              <a:t>Cybage</a:t>
            </a:r>
            <a:r>
              <a:rPr lang="en-US" sz="650" dirty="0" smtClean="0">
                <a:solidFill>
                  <a:prstClr val="black">
                    <a:lumMod val="85000"/>
                    <a:lumOff val="15000"/>
                  </a:prstClr>
                </a:solidFill>
                <a:latin typeface="Microsoft Sans Serif" pitchFamily="34" charset="0"/>
                <a:cs typeface="Microsoft Sans Serif" pitchFamily="34" charset="0"/>
              </a:rPr>
              <a:t>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019563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9441455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6205623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3831831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44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153261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502918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52044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9352005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065287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59251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0183048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5596472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8118470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3724684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9230226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5441401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OPD Service</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97882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472584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489038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19771261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249039547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9360711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Tree>
    <p:extLst>
      <p:ext uri="{BB962C8B-B14F-4D97-AF65-F5344CB8AC3E}">
        <p14:creationId xmlns:p14="http://schemas.microsoft.com/office/powerpoint/2010/main" val="299963107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3332628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8616946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7023271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823354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4761330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88345339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87458865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36729995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83113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1347080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9297444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85385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289206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err="1" smtClean="0">
                <a:solidFill>
                  <a:prstClr val="black">
                    <a:lumMod val="85000"/>
                    <a:lumOff val="15000"/>
                  </a:prstClr>
                </a:solidFill>
                <a:latin typeface="Microsoft Sans Serif" pitchFamily="34" charset="0"/>
                <a:cs typeface="Microsoft Sans Serif" pitchFamily="34" charset="0"/>
              </a:rPr>
              <a:t>Cybage</a:t>
            </a:r>
            <a:r>
              <a:rPr lang="en-US" sz="650" dirty="0" smtClean="0">
                <a:solidFill>
                  <a:prstClr val="black">
                    <a:lumMod val="85000"/>
                    <a:lumOff val="15000"/>
                  </a:prstClr>
                </a:solidFill>
                <a:latin typeface="Microsoft Sans Serif" pitchFamily="34" charset="0"/>
                <a:cs typeface="Microsoft Sans Serif" pitchFamily="34" charset="0"/>
              </a:rPr>
              <a:t>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604311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5162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7403919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9218367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06551749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6329851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963068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3168556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7053598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9252358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92591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5191853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147713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0568041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4991264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277363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OPD Service</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0222446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9204839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00612271"/>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199779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21274677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2667870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Tree>
    <p:extLst>
      <p:ext uri="{BB962C8B-B14F-4D97-AF65-F5344CB8AC3E}">
        <p14:creationId xmlns:p14="http://schemas.microsoft.com/office/powerpoint/2010/main" val="56868631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056217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387426868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17098739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8801690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9339276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6449357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3983318"/>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9144000" cy="6206774"/>
          </a:xfrm>
          <a:prstGeom prst="rect">
            <a:avLst/>
          </a:prstGeom>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21730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image" Target="../media/image1.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7"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2"/>
          <p:cNvPicPr>
            <a:picLocks noChangeAspect="1" noChangeArrowheads="1"/>
          </p:cNvPicPr>
          <p:nvPr userDrawn="1"/>
        </p:nvPicPr>
        <p:blipFill>
          <a:blip r:embed="rId38">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847680"/>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 id="2147484290" r:id="rId15"/>
    <p:sldLayoutId id="2147484291" r:id="rId16"/>
    <p:sldLayoutId id="2147484292" r:id="rId17"/>
    <p:sldLayoutId id="2147484293" r:id="rId18"/>
    <p:sldLayoutId id="2147484294" r:id="rId19"/>
    <p:sldLayoutId id="2147484295" r:id="rId20"/>
    <p:sldLayoutId id="2147484296" r:id="rId21"/>
    <p:sldLayoutId id="2147484297" r:id="rId22"/>
    <p:sldLayoutId id="2147484298" r:id="rId23"/>
    <p:sldLayoutId id="2147484299" r:id="rId24"/>
    <p:sldLayoutId id="2147484300" r:id="rId25"/>
    <p:sldLayoutId id="2147484301" r:id="rId26"/>
    <p:sldLayoutId id="2147484302" r:id="rId27"/>
    <p:sldLayoutId id="2147484303" r:id="rId28"/>
    <p:sldLayoutId id="2147484304" r:id="rId29"/>
    <p:sldLayoutId id="2147484305" r:id="rId30"/>
    <p:sldLayoutId id="2147484306" r:id="rId31"/>
    <p:sldLayoutId id="2147484307" r:id="rId32"/>
    <p:sldLayoutId id="2147484308" r:id="rId33"/>
    <p:sldLayoutId id="2147484309" r:id="rId34"/>
    <p:sldLayoutId id="2147484347" r:id="rId35"/>
    <p:sldLayoutId id="2147484349" r:id="rId36"/>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2"/>
          <p:cNvPicPr>
            <a:picLocks noChangeAspect="1" noChangeArrowheads="1"/>
          </p:cNvPicPr>
          <p:nvPr userDrawn="1"/>
        </p:nvPicPr>
        <p:blipFill>
          <a:blip r:embed="rId37">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950752"/>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 id="2147484329" r:id="rId18"/>
    <p:sldLayoutId id="2147484330" r:id="rId19"/>
    <p:sldLayoutId id="2147484331" r:id="rId20"/>
    <p:sldLayoutId id="2147484332" r:id="rId21"/>
    <p:sldLayoutId id="2147484333" r:id="rId22"/>
    <p:sldLayoutId id="2147484334" r:id="rId23"/>
    <p:sldLayoutId id="2147484335" r:id="rId24"/>
    <p:sldLayoutId id="2147484336" r:id="rId25"/>
    <p:sldLayoutId id="2147484337" r:id="rId26"/>
    <p:sldLayoutId id="2147484338" r:id="rId27"/>
    <p:sldLayoutId id="2147484339" r:id="rId28"/>
    <p:sldLayoutId id="2147484340" r:id="rId29"/>
    <p:sldLayoutId id="2147484341" r:id="rId30"/>
    <p:sldLayoutId id="2147484342" r:id="rId31"/>
    <p:sldLayoutId id="2147484343" r:id="rId32"/>
    <p:sldLayoutId id="2147484344" r:id="rId33"/>
    <p:sldLayoutId id="2147484345" r:id="rId34"/>
    <p:sldLayoutId id="2147484346" r:id="rId35"/>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getrank.org/tools/webpage-size-checker/" TargetMode="External"/><Relationship Id="rId2" Type="http://schemas.openxmlformats.org/officeDocument/2006/relationships/hyperlink" Target="http://m.yahoo.com/" TargetMode="External"/><Relationship Id="rId1" Type="http://schemas.openxmlformats.org/officeDocument/2006/relationships/slideLayout" Target="../slideLayouts/slideLayout1.xml"/><Relationship Id="rId4" Type="http://schemas.openxmlformats.org/officeDocument/2006/relationships/hyperlink" Target="http://developers.google.com/speed/pagespeed/insigh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image" Target="../media/image35.jpeg"/><Relationship Id="rId1" Type="http://schemas.openxmlformats.org/officeDocument/2006/relationships/slideLayout" Target="../slideLayouts/slideLayout1.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Welcome to Cybage</a:t>
            </a:r>
          </a:p>
        </p:txBody>
      </p:sp>
      <p:sp>
        <p:nvSpPr>
          <p:cNvPr id="5" name="TextBox 4"/>
          <p:cNvSpPr txBox="1"/>
          <p:nvPr/>
        </p:nvSpPr>
        <p:spPr>
          <a:xfrm>
            <a:off x="148465" y="6300341"/>
            <a:ext cx="5508812" cy="538609"/>
          </a:xfrm>
          <a:prstGeom prst="rect">
            <a:avLst/>
          </a:prstGeom>
          <a:noFill/>
        </p:spPr>
        <p:txBody>
          <a:bodyPr wrap="square" rtlCol="0">
            <a:spAutoFit/>
          </a:bodyPr>
          <a:lstStyle/>
          <a:p>
            <a:r>
              <a:rPr lang="en-US" sz="700" dirty="0" smtClean="0">
                <a:solidFill>
                  <a:prstClr val="black">
                    <a:lumMod val="75000"/>
                    <a:lumOff val="25000"/>
                  </a:prstClr>
                </a:solidFill>
              </a:rPr>
              <a:t>This document and all its contents contain information from Cybage Software Private Limited which may be privileged, confidential, </a:t>
            </a:r>
            <a:br>
              <a:rPr lang="en-US" sz="700" dirty="0" smtClean="0">
                <a:solidFill>
                  <a:prstClr val="black">
                    <a:lumMod val="75000"/>
                    <a:lumOff val="25000"/>
                  </a:prstClr>
                </a:solidFill>
              </a:rPr>
            </a:br>
            <a:r>
              <a:rPr lang="en-US" sz="700" dirty="0" smtClean="0">
                <a:solidFill>
                  <a:prstClr val="black">
                    <a:lumMod val="75000"/>
                    <a:lumOff val="25000"/>
                  </a:prstClr>
                </a:solidFill>
              </a:rPr>
              <a:t>or otherwise protected from disclosure. The information is intended to be for the addressee(s) only. Any unauthorized disclosure, </a:t>
            </a:r>
            <a:br>
              <a:rPr lang="en-US" sz="700" dirty="0" smtClean="0">
                <a:solidFill>
                  <a:prstClr val="black">
                    <a:lumMod val="75000"/>
                    <a:lumOff val="25000"/>
                  </a:prstClr>
                </a:solidFill>
              </a:rPr>
            </a:br>
            <a:r>
              <a:rPr lang="en-US" sz="700" dirty="0" smtClean="0">
                <a:solidFill>
                  <a:prstClr val="black">
                    <a:lumMod val="75000"/>
                    <a:lumOff val="25000"/>
                  </a:prstClr>
                </a:solidFill>
              </a:rPr>
              <a:t>copy, distribution, or use of the contents of this message is strictly prohibited. </a:t>
            </a:r>
          </a:p>
          <a:p>
            <a:endParaRPr lang="en-US" sz="800" dirty="0">
              <a:solidFill>
                <a:prstClr val="black"/>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105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RWD </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10</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2362199"/>
            <a:ext cx="8181976"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19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Mobile Website</a:t>
            </a:r>
            <a:r>
              <a:rPr lang="en-IN" b="1" dirty="0"/>
              <a:t/>
            </a:r>
            <a:br>
              <a:rPr lang="en-IN" b="1" dirty="0"/>
            </a:b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11</a:t>
            </a:fld>
            <a:endParaRPr lang="en-US" dirty="0"/>
          </a:p>
        </p:txBody>
      </p:sp>
      <p:sp>
        <p:nvSpPr>
          <p:cNvPr id="4" name="Rectangle 3"/>
          <p:cNvSpPr/>
          <p:nvPr/>
        </p:nvSpPr>
        <p:spPr>
          <a:xfrm>
            <a:off x="1685925" y="2659440"/>
            <a:ext cx="6953250" cy="3293209"/>
          </a:xfrm>
          <a:prstGeom prst="rect">
            <a:avLst/>
          </a:prstGeom>
        </p:spPr>
        <p:txBody>
          <a:bodyPr wrap="square">
            <a:spAutoFit/>
          </a:bodyPr>
          <a:lstStyle/>
          <a:p>
            <a:pPr marL="285750" indent="-285750">
              <a:buFont typeface="Wingdings" panose="05000000000000000000" pitchFamily="2" charset="2"/>
              <a:buChar char="Ø"/>
            </a:pPr>
            <a:r>
              <a:rPr lang="en-IN" sz="1600" dirty="0">
                <a:latin typeface="+mn-lt"/>
              </a:rPr>
              <a:t>A mobile website is similar to a regular website and can be accessed with the help of different browsers, the only difference being it is created for small-screen devices</a:t>
            </a:r>
            <a:r>
              <a:rPr lang="en-IN" sz="1600" dirty="0" smtClean="0">
                <a:latin typeface="+mn-lt"/>
              </a:rPr>
              <a:t>.</a:t>
            </a:r>
          </a:p>
          <a:p>
            <a:pPr marL="285750" indent="-285750">
              <a:buFont typeface="Wingdings" panose="05000000000000000000" pitchFamily="2" charset="2"/>
              <a:buChar char="Ø"/>
            </a:pPr>
            <a:endParaRPr lang="en-IN" sz="1600" dirty="0">
              <a:latin typeface="+mn-lt"/>
            </a:endParaRPr>
          </a:p>
          <a:p>
            <a:pPr marL="285750" indent="-285750">
              <a:buFont typeface="Wingdings" panose="05000000000000000000" pitchFamily="2" charset="2"/>
              <a:buChar char="Ø"/>
            </a:pPr>
            <a:r>
              <a:rPr lang="en-IN" sz="1600" dirty="0">
                <a:latin typeface="+mn-lt"/>
              </a:rPr>
              <a:t> Mobile sites are optimized for on-the-go users, contain limited (or rather, necessary) content and are lighter and faster than responsive websites</a:t>
            </a:r>
            <a:r>
              <a:rPr lang="en-IN" sz="1600" dirty="0" smtClean="0">
                <a:latin typeface="+mn-lt"/>
              </a:rPr>
              <a:t>.</a:t>
            </a:r>
          </a:p>
          <a:p>
            <a:endParaRPr lang="en-IN" sz="1600" dirty="0" smtClean="0">
              <a:latin typeface="+mn-lt"/>
            </a:endParaRPr>
          </a:p>
          <a:p>
            <a:pPr marL="285750" indent="-285750">
              <a:buFont typeface="Wingdings" panose="05000000000000000000" pitchFamily="2" charset="2"/>
              <a:buChar char="Ø"/>
            </a:pPr>
            <a:r>
              <a:rPr lang="en-IN" sz="1600" dirty="0">
                <a:latin typeface="+mn-lt"/>
              </a:rPr>
              <a:t> </a:t>
            </a:r>
            <a:r>
              <a:rPr lang="en-IN" sz="1600" dirty="0" smtClean="0">
                <a:latin typeface="+mn-lt"/>
                <a:hlinkClick r:id="rId2"/>
              </a:rPr>
              <a:t>m.yahoo.com</a:t>
            </a:r>
            <a:r>
              <a:rPr lang="en-IN" sz="1600" dirty="0" smtClean="0">
                <a:latin typeface="+mn-lt"/>
              </a:rPr>
              <a:t> For </a:t>
            </a:r>
            <a:r>
              <a:rPr lang="en-IN" sz="1600" dirty="0">
                <a:latin typeface="+mn-lt"/>
              </a:rPr>
              <a:t>example, is nearly 3 times lighter (</a:t>
            </a:r>
            <a:r>
              <a:rPr lang="en-IN" sz="1600" dirty="0">
                <a:latin typeface="+mn-lt"/>
                <a:hlinkClick r:id="rId3"/>
              </a:rPr>
              <a:t>Webpage Size Checker</a:t>
            </a:r>
            <a:r>
              <a:rPr lang="en-IN" sz="1600" dirty="0">
                <a:latin typeface="+mn-lt"/>
              </a:rPr>
              <a:t>) and 4 times faster (</a:t>
            </a:r>
            <a:r>
              <a:rPr lang="en-IN" sz="1600" dirty="0" err="1">
                <a:latin typeface="+mn-lt"/>
              </a:rPr>
              <a:t>GoMoMeter</a:t>
            </a:r>
            <a:r>
              <a:rPr lang="en-IN" sz="1600" dirty="0">
                <a:latin typeface="+mn-lt"/>
              </a:rPr>
              <a:t>) than bostonglobe.com</a:t>
            </a:r>
            <a:r>
              <a:rPr lang="en-IN" sz="1600" dirty="0" smtClean="0">
                <a:latin typeface="+mn-lt"/>
              </a:rPr>
              <a:t>.</a:t>
            </a:r>
          </a:p>
          <a:p>
            <a:pPr marL="285750" indent="-285750">
              <a:buFont typeface="Wingdings" panose="05000000000000000000" pitchFamily="2" charset="2"/>
              <a:buChar char="Ø"/>
            </a:pPr>
            <a:endParaRPr lang="en-IN" sz="1600" dirty="0">
              <a:latin typeface="+mn-lt"/>
            </a:endParaRPr>
          </a:p>
          <a:p>
            <a:r>
              <a:rPr lang="en-IN" sz="1600" dirty="0">
                <a:latin typeface="Segoe UI" pitchFamily="34" charset="0"/>
                <a:ea typeface="Segoe UI" pitchFamily="34" charset="0"/>
                <a:cs typeface="Segoe UI" pitchFamily="34" charset="0"/>
                <a:hlinkClick r:id="rId4"/>
              </a:rPr>
              <a:t>http://developers.google.com/speed/pagespeed/insights</a:t>
            </a:r>
            <a:r>
              <a:rPr lang="en-IN" sz="1600" dirty="0" smtClean="0">
                <a:latin typeface="Segoe UI" pitchFamily="34" charset="0"/>
                <a:ea typeface="Segoe UI" pitchFamily="34" charset="0"/>
                <a:cs typeface="Segoe UI" pitchFamily="34" charset="0"/>
                <a:hlinkClick r:id="rId4"/>
              </a:rPr>
              <a:t>/</a:t>
            </a:r>
            <a:endParaRPr lang="en-IN" sz="1600" dirty="0" smtClean="0">
              <a:latin typeface="Segoe UI" pitchFamily="34" charset="0"/>
              <a:ea typeface="Segoe UI" pitchFamily="34" charset="0"/>
              <a:cs typeface="Segoe UI" pitchFamily="34" charset="0"/>
            </a:endParaRPr>
          </a:p>
          <a:p>
            <a:endParaRPr lang="en-IN" sz="1600" dirty="0">
              <a:latin typeface="Segoe UI" pitchFamily="34" charset="0"/>
              <a:ea typeface="Segoe UI" pitchFamily="34" charset="0"/>
              <a:cs typeface="Segoe UI" pitchFamily="34" charset="0"/>
            </a:endParaRPr>
          </a:p>
          <a:p>
            <a:pPr marL="285750" indent="-285750">
              <a:buFont typeface="Wingdings" panose="05000000000000000000" pitchFamily="2" charset="2"/>
              <a:buChar char="Ø"/>
            </a:pPr>
            <a:endParaRPr lang="en-IN" sz="1600" dirty="0">
              <a:latin typeface="+mn-lt"/>
            </a:endParaRPr>
          </a:p>
        </p:txBody>
      </p:sp>
    </p:spTree>
    <p:extLst>
      <p:ext uri="{BB962C8B-B14F-4D97-AF65-F5344CB8AC3E}">
        <p14:creationId xmlns:p14="http://schemas.microsoft.com/office/powerpoint/2010/main" val="2163340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Predate Methodology</a:t>
            </a:r>
            <a:br>
              <a:rPr lang="en-US" dirty="0">
                <a:latin typeface="+mj-lt"/>
              </a:rPr>
            </a:b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12</a:t>
            </a:fld>
            <a:endParaRPr lang="en-US" dirty="0"/>
          </a:p>
        </p:txBody>
      </p:sp>
      <p:sp>
        <p:nvSpPr>
          <p:cNvPr id="4" name="Rectangle 3"/>
          <p:cNvSpPr/>
          <p:nvPr/>
        </p:nvSpPr>
        <p:spPr>
          <a:xfrm>
            <a:off x="761999" y="2694622"/>
            <a:ext cx="7477125" cy="2062103"/>
          </a:xfrm>
          <a:prstGeom prst="rect">
            <a:avLst/>
          </a:prstGeom>
        </p:spPr>
        <p:txBody>
          <a:bodyPr wrap="square">
            <a:spAutoFit/>
          </a:bodyPr>
          <a:lstStyle/>
          <a:p>
            <a:pPr marL="742950" indent="-285750" eaLnBrk="1" hangingPunct="1">
              <a:buFont typeface="Wingdings" panose="05000000000000000000" pitchFamily="2" charset="2"/>
              <a:buChar char="Ø"/>
              <a:defRPr/>
            </a:pPr>
            <a:r>
              <a:rPr lang="en-US" sz="3200" dirty="0" smtClean="0">
                <a:solidFill>
                  <a:srgbClr val="002060"/>
                </a:solidFill>
                <a:latin typeface="+mn-lt"/>
              </a:rPr>
              <a:t>Layouts</a:t>
            </a:r>
            <a:endParaRPr lang="en-US" sz="3200" dirty="0">
              <a:solidFill>
                <a:srgbClr val="002060"/>
              </a:solidFill>
              <a:latin typeface="+mn-lt"/>
            </a:endParaRPr>
          </a:p>
          <a:p>
            <a:pPr marL="742950" indent="-285750" eaLnBrk="1" hangingPunct="1">
              <a:buFont typeface="Wingdings" panose="05000000000000000000" pitchFamily="2" charset="2"/>
              <a:buChar char="Ø"/>
              <a:defRPr/>
            </a:pPr>
            <a:r>
              <a:rPr lang="en-US" sz="3200" dirty="0">
                <a:solidFill>
                  <a:srgbClr val="002060"/>
                </a:solidFill>
                <a:latin typeface="+mn-lt"/>
              </a:rPr>
              <a:t>Progressive Enhancement</a:t>
            </a:r>
          </a:p>
          <a:p>
            <a:pPr marL="742950" indent="-285750" eaLnBrk="1" hangingPunct="1">
              <a:buFont typeface="Wingdings" panose="05000000000000000000" pitchFamily="2" charset="2"/>
              <a:buChar char="Ø"/>
              <a:defRPr/>
            </a:pPr>
            <a:r>
              <a:rPr lang="en-US" sz="3200" dirty="0">
                <a:solidFill>
                  <a:srgbClr val="002060"/>
                </a:solidFill>
                <a:latin typeface="+mn-lt"/>
              </a:rPr>
              <a:t>Graceful Degradation</a:t>
            </a:r>
          </a:p>
          <a:p>
            <a:pPr marL="742950" indent="-285750" eaLnBrk="1" hangingPunct="1">
              <a:buFont typeface="Wingdings" panose="05000000000000000000" pitchFamily="2" charset="2"/>
              <a:buChar char="Ø"/>
              <a:defRPr/>
            </a:pPr>
            <a:r>
              <a:rPr lang="en-US" sz="3200" dirty="0">
                <a:solidFill>
                  <a:srgbClr val="002060"/>
                </a:solidFill>
                <a:latin typeface="+mn-lt"/>
              </a:rPr>
              <a:t>Mobile First Approach</a:t>
            </a:r>
          </a:p>
        </p:txBody>
      </p:sp>
    </p:spTree>
    <p:extLst>
      <p:ext uri="{BB962C8B-B14F-4D97-AF65-F5344CB8AC3E}">
        <p14:creationId xmlns:p14="http://schemas.microsoft.com/office/powerpoint/2010/main" val="2976958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Layout</a:t>
            </a:r>
            <a:endParaRPr lang="en-US" dirty="0"/>
          </a:p>
        </p:txBody>
      </p:sp>
      <p:sp>
        <p:nvSpPr>
          <p:cNvPr id="4" name="Text Placeholder 3"/>
          <p:cNvSpPr>
            <a:spLocks noGrp="1"/>
          </p:cNvSpPr>
          <p:nvPr>
            <p:ph type="body" sz="half" idx="10"/>
          </p:nvPr>
        </p:nvSpPr>
        <p:spPr>
          <a:xfrm>
            <a:off x="324171" y="1827864"/>
            <a:ext cx="1682951" cy="584775"/>
          </a:xfrm>
          <a:solidFill>
            <a:srgbClr val="0093DD"/>
          </a:solidFill>
          <a:ln w="57150">
            <a:solidFill>
              <a:schemeClr val="tx1"/>
            </a:solidFill>
          </a:ln>
        </p:spPr>
        <p:txBody>
          <a:bodyPr/>
          <a:lstStyle/>
          <a:p>
            <a:pPr algn="ctr"/>
            <a:r>
              <a:rPr lang="en-US" sz="3600" dirty="0" smtClean="0">
                <a:solidFill>
                  <a:schemeClr val="bg1"/>
                </a:solidFill>
              </a:rPr>
              <a:t>Fixed</a:t>
            </a:r>
            <a:endParaRPr lang="en-US" sz="3600" dirty="0">
              <a:solidFill>
                <a:schemeClr val="bg1"/>
              </a:solidFill>
            </a:endParaRPr>
          </a:p>
        </p:txBody>
      </p:sp>
      <p:sp>
        <p:nvSpPr>
          <p:cNvPr id="5" name="Slide Number Placeholder 4"/>
          <p:cNvSpPr>
            <a:spLocks noGrp="1"/>
          </p:cNvSpPr>
          <p:nvPr>
            <p:ph type="sldNum" sz="quarter" idx="11"/>
          </p:nvPr>
        </p:nvSpPr>
        <p:spPr/>
        <p:txBody>
          <a:bodyPr/>
          <a:lstStyle/>
          <a:p>
            <a:pPr>
              <a:defRPr/>
            </a:pPr>
            <a:fld id="{21EA9D3A-9DF0-413E-93DD-8C0E48055F8C}" type="slidenum">
              <a:rPr lang="en-US" smtClean="0"/>
              <a:pPr>
                <a:defRPr/>
              </a:pPr>
              <a:t>13</a:t>
            </a:fld>
            <a:endParaRPr lang="en-US" dirty="0"/>
          </a:p>
        </p:txBody>
      </p:sp>
      <p:sp>
        <p:nvSpPr>
          <p:cNvPr id="6" name="Rectangle 5"/>
          <p:cNvSpPr/>
          <p:nvPr/>
        </p:nvSpPr>
        <p:spPr>
          <a:xfrm>
            <a:off x="6407425" y="1827864"/>
            <a:ext cx="2279791" cy="584775"/>
          </a:xfrm>
          <a:prstGeom prst="rect">
            <a:avLst/>
          </a:prstGeom>
          <a:solidFill>
            <a:srgbClr val="0085C8"/>
          </a:solidFill>
          <a:ln w="57150">
            <a:solidFill>
              <a:schemeClr val="tx1"/>
            </a:solidFill>
          </a:ln>
        </p:spPr>
        <p:txBody>
          <a:bodyPr wrap="none">
            <a:spAutoFit/>
          </a:bodyPr>
          <a:lstStyle/>
          <a:p>
            <a:r>
              <a:rPr lang="en-US" sz="3200" dirty="0" smtClean="0">
                <a:solidFill>
                  <a:schemeClr val="bg1"/>
                </a:solidFill>
              </a:rPr>
              <a:t>Fluid/Liquid</a:t>
            </a:r>
            <a:endParaRPr lang="en-US" sz="3200" dirty="0">
              <a:solidFill>
                <a:schemeClr val="bg1"/>
              </a:solidFill>
            </a:endParaRPr>
          </a:p>
        </p:txBody>
      </p:sp>
      <p:sp>
        <p:nvSpPr>
          <p:cNvPr id="9" name="Rectangle 8"/>
          <p:cNvSpPr/>
          <p:nvPr/>
        </p:nvSpPr>
        <p:spPr>
          <a:xfrm>
            <a:off x="442828" y="4583665"/>
            <a:ext cx="1507144" cy="584775"/>
          </a:xfrm>
          <a:prstGeom prst="rect">
            <a:avLst/>
          </a:prstGeom>
          <a:solidFill>
            <a:srgbClr val="0085C8"/>
          </a:solidFill>
          <a:ln w="57150">
            <a:solidFill>
              <a:schemeClr val="tx1"/>
            </a:solidFill>
          </a:ln>
        </p:spPr>
        <p:txBody>
          <a:bodyPr wrap="none">
            <a:spAutoFit/>
          </a:bodyPr>
          <a:lstStyle/>
          <a:p>
            <a:r>
              <a:rPr lang="en-US" sz="3200" dirty="0" smtClean="0">
                <a:solidFill>
                  <a:schemeClr val="bg1"/>
                </a:solidFill>
              </a:rPr>
              <a:t>Elastic </a:t>
            </a:r>
            <a:endParaRPr lang="en-US" sz="3200" dirty="0">
              <a:solidFill>
                <a:schemeClr val="bg1"/>
              </a:solidFill>
            </a:endParaRPr>
          </a:p>
        </p:txBody>
      </p:sp>
      <p:sp>
        <p:nvSpPr>
          <p:cNvPr id="10" name="Rectangle 9"/>
          <p:cNvSpPr/>
          <p:nvPr/>
        </p:nvSpPr>
        <p:spPr>
          <a:xfrm>
            <a:off x="6862678" y="4568307"/>
            <a:ext cx="1369286" cy="584775"/>
          </a:xfrm>
          <a:prstGeom prst="rect">
            <a:avLst/>
          </a:prstGeom>
          <a:solidFill>
            <a:srgbClr val="0085C8"/>
          </a:solidFill>
          <a:ln w="57150">
            <a:solidFill>
              <a:schemeClr val="tx1"/>
            </a:solidFill>
          </a:ln>
        </p:spPr>
        <p:txBody>
          <a:bodyPr wrap="none">
            <a:spAutoFit/>
          </a:bodyPr>
          <a:lstStyle/>
          <a:p>
            <a:r>
              <a:rPr lang="en-US" sz="3200" dirty="0" smtClean="0">
                <a:solidFill>
                  <a:schemeClr val="bg1"/>
                </a:solidFill>
              </a:rPr>
              <a:t>Hybrid</a:t>
            </a:r>
            <a:endParaRPr lang="en-US" sz="3200" dirty="0">
              <a:solidFill>
                <a:schemeClr val="bg1"/>
              </a:solidFill>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836" y="3965994"/>
            <a:ext cx="3690007" cy="1915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dab1nmslvvntp.cloudfront.net/wp-content/uploads/2011/09/layout-flu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560" y="2424139"/>
            <a:ext cx="2466333" cy="1478873"/>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cssdemos.tupence.co.uk/layouts/assets/three-fix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36" y="1693412"/>
            <a:ext cx="2543905" cy="139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623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Progressive Enhancement</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14</a:t>
            </a:fld>
            <a:endParaRPr lang="en-US" dirty="0"/>
          </a:p>
        </p:txBody>
      </p:sp>
      <p:sp>
        <p:nvSpPr>
          <p:cNvPr id="4" name="Rectangle 3"/>
          <p:cNvSpPr/>
          <p:nvPr/>
        </p:nvSpPr>
        <p:spPr>
          <a:xfrm>
            <a:off x="1619250" y="2413338"/>
            <a:ext cx="6819900" cy="1815882"/>
          </a:xfrm>
          <a:prstGeom prst="rect">
            <a:avLst/>
          </a:prstGeom>
        </p:spPr>
        <p:txBody>
          <a:bodyPr wrap="square">
            <a:spAutoFit/>
          </a:bodyPr>
          <a:lstStyle/>
          <a:p>
            <a:r>
              <a:rPr lang="en-US" sz="1600" dirty="0">
                <a:latin typeface="+mn-lt"/>
              </a:rPr>
              <a:t>The three </a:t>
            </a:r>
            <a:r>
              <a:rPr lang="en-US" sz="1600" dirty="0" smtClean="0">
                <a:latin typeface="+mn-lt"/>
              </a:rPr>
              <a:t>layers of </a:t>
            </a:r>
            <a:r>
              <a:rPr lang="en-US" sz="1600" dirty="0">
                <a:latin typeface="+mn-lt"/>
              </a:rPr>
              <a:t>Progressive Enhancement</a:t>
            </a:r>
            <a:r>
              <a:rPr lang="en-US" sz="1600" dirty="0" smtClean="0">
                <a:latin typeface="+mn-lt"/>
              </a:rPr>
              <a:t>:</a:t>
            </a:r>
          </a:p>
          <a:p>
            <a:endParaRPr lang="en-US" sz="1600" dirty="0">
              <a:latin typeface="+mn-lt"/>
            </a:endParaRPr>
          </a:p>
          <a:p>
            <a:pPr marL="285750" indent="-285750">
              <a:buFont typeface="Wingdings" panose="05000000000000000000" pitchFamily="2" charset="2"/>
              <a:buChar char="q"/>
            </a:pPr>
            <a:r>
              <a:rPr lang="en-US" sz="1600" dirty="0">
                <a:latin typeface="+mn-lt"/>
              </a:rPr>
              <a:t>Content layer = rich semantic HTML </a:t>
            </a:r>
            <a:r>
              <a:rPr lang="en-US" sz="1600" dirty="0" smtClean="0">
                <a:latin typeface="+mn-lt"/>
              </a:rPr>
              <a:t>markup</a:t>
            </a:r>
          </a:p>
          <a:p>
            <a:endParaRPr lang="en-US" sz="1600" dirty="0">
              <a:latin typeface="+mn-lt"/>
            </a:endParaRPr>
          </a:p>
          <a:p>
            <a:pPr marL="285750" indent="-285750">
              <a:buFont typeface="Wingdings" panose="05000000000000000000" pitchFamily="2" charset="2"/>
              <a:buChar char="q"/>
            </a:pPr>
            <a:r>
              <a:rPr lang="en-US" sz="1600" dirty="0">
                <a:latin typeface="+mn-lt"/>
              </a:rPr>
              <a:t>Presentation layer = CSS and </a:t>
            </a:r>
            <a:r>
              <a:rPr lang="en-US" sz="1600" dirty="0" smtClean="0">
                <a:latin typeface="+mn-lt"/>
              </a:rPr>
              <a:t>styling</a:t>
            </a:r>
          </a:p>
          <a:p>
            <a:endParaRPr lang="en-US" sz="1600" dirty="0">
              <a:latin typeface="+mn-lt"/>
            </a:endParaRPr>
          </a:p>
          <a:p>
            <a:pPr marL="285750" indent="-285750">
              <a:buFont typeface="Wingdings" panose="05000000000000000000" pitchFamily="2" charset="2"/>
              <a:buChar char="q"/>
            </a:pPr>
            <a:r>
              <a:rPr lang="en-US" sz="1600" dirty="0">
                <a:latin typeface="+mn-lt"/>
              </a:rPr>
              <a:t>Client-side scripting layer = JavaScript or jQuery behaviors</a:t>
            </a:r>
          </a:p>
        </p:txBody>
      </p:sp>
    </p:spTree>
    <p:extLst>
      <p:ext uri="{BB962C8B-B14F-4D97-AF65-F5344CB8AC3E}">
        <p14:creationId xmlns:p14="http://schemas.microsoft.com/office/powerpoint/2010/main" val="284620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Layers </a:t>
            </a:r>
            <a:r>
              <a:rPr lang="en-US" b="1" dirty="0"/>
              <a:t>of Progressive Enhancement</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15</a:t>
            </a:fld>
            <a:endParaRPr lang="en-US" dirty="0"/>
          </a:p>
        </p:txBody>
      </p:sp>
      <p:pic>
        <p:nvPicPr>
          <p:cNvPr id="1026" name="Picture 2" descr="http://b2b.cbsimg.net/blogs/08082012figure_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 y="2390775"/>
            <a:ext cx="2706687" cy="3095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95624" y="2390775"/>
            <a:ext cx="5753101" cy="3046988"/>
          </a:xfrm>
          <a:prstGeom prst="rect">
            <a:avLst/>
          </a:prstGeom>
        </p:spPr>
        <p:txBody>
          <a:bodyPr wrap="square">
            <a:spAutoFit/>
          </a:bodyPr>
          <a:lstStyle/>
          <a:p>
            <a:r>
              <a:rPr lang="en-US" sz="1600" b="1" dirty="0">
                <a:latin typeface="+mn-lt"/>
              </a:rPr>
              <a:t>Benefits of progressive </a:t>
            </a:r>
            <a:r>
              <a:rPr lang="en-US" sz="1600" b="1" dirty="0" smtClean="0">
                <a:latin typeface="+mn-lt"/>
              </a:rPr>
              <a:t>enhancement:</a:t>
            </a:r>
          </a:p>
          <a:p>
            <a:endParaRPr lang="en-US" sz="1600" b="1" dirty="0" smtClean="0">
              <a:latin typeface="+mn-lt"/>
            </a:endParaRPr>
          </a:p>
          <a:p>
            <a:pPr marL="171450" indent="-171450">
              <a:lnSpc>
                <a:spcPct val="250000"/>
              </a:lnSpc>
              <a:buFont typeface="Wingdings" panose="05000000000000000000" pitchFamily="2" charset="2"/>
              <a:buChar char="v"/>
            </a:pPr>
            <a:r>
              <a:rPr lang="en-US" sz="1600" b="1" dirty="0" smtClean="0">
                <a:latin typeface="+mn-lt"/>
              </a:rPr>
              <a:t>Improved </a:t>
            </a:r>
            <a:r>
              <a:rPr lang="en-US" sz="1600" b="1" dirty="0">
                <a:latin typeface="+mn-lt"/>
              </a:rPr>
              <a:t>accessibility</a:t>
            </a:r>
            <a:r>
              <a:rPr lang="en-US" sz="1600" dirty="0">
                <a:latin typeface="+mn-lt"/>
              </a:rPr>
              <a:t> </a:t>
            </a:r>
            <a:endParaRPr lang="en-US" sz="1600" dirty="0" smtClean="0">
              <a:latin typeface="+mn-lt"/>
            </a:endParaRPr>
          </a:p>
          <a:p>
            <a:pPr marL="171450" indent="-171450">
              <a:lnSpc>
                <a:spcPct val="250000"/>
              </a:lnSpc>
              <a:buFont typeface="Wingdings" panose="05000000000000000000" pitchFamily="2" charset="2"/>
              <a:buChar char="v"/>
            </a:pPr>
            <a:r>
              <a:rPr lang="en-US" sz="1600" b="1" dirty="0" smtClean="0">
                <a:latin typeface="+mn-lt"/>
              </a:rPr>
              <a:t>Expand transferability</a:t>
            </a:r>
          </a:p>
          <a:p>
            <a:pPr marL="171450" indent="-171450">
              <a:lnSpc>
                <a:spcPct val="250000"/>
              </a:lnSpc>
              <a:buFont typeface="Wingdings" panose="05000000000000000000" pitchFamily="2" charset="2"/>
              <a:buChar char="v"/>
            </a:pPr>
            <a:r>
              <a:rPr lang="en-US" sz="1600" b="1" dirty="0" smtClean="0">
                <a:latin typeface="+mn-lt"/>
              </a:rPr>
              <a:t>Performance </a:t>
            </a:r>
            <a:r>
              <a:rPr lang="en-US" sz="1600" b="1" dirty="0">
                <a:latin typeface="+mn-lt"/>
              </a:rPr>
              <a:t>boost</a:t>
            </a:r>
            <a:r>
              <a:rPr lang="en-US" sz="1600" dirty="0">
                <a:latin typeface="+mn-lt"/>
              </a:rPr>
              <a:t> </a:t>
            </a:r>
          </a:p>
          <a:p>
            <a:pPr marL="171450" indent="-171450">
              <a:lnSpc>
                <a:spcPct val="250000"/>
              </a:lnSpc>
              <a:buFont typeface="Wingdings" panose="05000000000000000000" pitchFamily="2" charset="2"/>
              <a:buChar char="v"/>
            </a:pPr>
            <a:r>
              <a:rPr lang="en-US" sz="1600" b="1" dirty="0" smtClean="0">
                <a:latin typeface="+mn-lt"/>
              </a:rPr>
              <a:t>Ease </a:t>
            </a:r>
            <a:r>
              <a:rPr lang="en-US" sz="1600" b="1" dirty="0">
                <a:latin typeface="+mn-lt"/>
              </a:rPr>
              <a:t>of modular web </a:t>
            </a:r>
            <a:r>
              <a:rPr lang="en-US" sz="1600" b="1" dirty="0" smtClean="0">
                <a:latin typeface="+mn-lt"/>
              </a:rPr>
              <a:t>design</a:t>
            </a:r>
            <a:endParaRPr lang="en-US" sz="1600" dirty="0">
              <a:latin typeface="+mn-lt"/>
            </a:endParaRPr>
          </a:p>
        </p:txBody>
      </p:sp>
    </p:spTree>
    <p:extLst>
      <p:ext uri="{BB962C8B-B14F-4D97-AF65-F5344CB8AC3E}">
        <p14:creationId xmlns:p14="http://schemas.microsoft.com/office/powerpoint/2010/main" val="3138320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Graceful </a:t>
            </a:r>
            <a:r>
              <a:rPr lang="en-US" b="1" dirty="0" smtClean="0"/>
              <a:t>Degradation</a:t>
            </a:r>
            <a:r>
              <a:rPr lang="en-US" dirty="0"/>
              <a:t> </a:t>
            </a: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16</a:t>
            </a:fld>
            <a:endParaRPr lang="en-US" dirty="0"/>
          </a:p>
        </p:txBody>
      </p:sp>
      <p:sp>
        <p:nvSpPr>
          <p:cNvPr id="4" name="Rectangle 3"/>
          <p:cNvSpPr/>
          <p:nvPr/>
        </p:nvSpPr>
        <p:spPr>
          <a:xfrm>
            <a:off x="4690718" y="2573715"/>
            <a:ext cx="4148481" cy="3046988"/>
          </a:xfrm>
          <a:prstGeom prst="rect">
            <a:avLst/>
          </a:prstGeom>
        </p:spPr>
        <p:txBody>
          <a:bodyPr wrap="square">
            <a:spAutoFit/>
          </a:bodyPr>
          <a:lstStyle/>
          <a:p>
            <a:pPr marL="285750" indent="-285750">
              <a:buFont typeface="Wingdings" panose="05000000000000000000" pitchFamily="2" charset="2"/>
              <a:buChar char="Ø"/>
            </a:pPr>
            <a:r>
              <a:rPr lang="en-US" sz="1600" dirty="0" smtClean="0">
                <a:latin typeface="+mn-lt"/>
              </a:rPr>
              <a:t>Is </a:t>
            </a:r>
            <a:r>
              <a:rPr lang="en-US" sz="1600" dirty="0">
                <a:latin typeface="+mn-lt"/>
              </a:rPr>
              <a:t>the practice of building your web functionality so that it provides a certain level of user experience in more modern browsers, but it will also </a:t>
            </a:r>
            <a:r>
              <a:rPr lang="en-US" sz="1600" i="1" dirty="0">
                <a:latin typeface="+mn-lt"/>
              </a:rPr>
              <a:t>degrade gracefully</a:t>
            </a:r>
            <a:r>
              <a:rPr lang="en-US" sz="1600" dirty="0">
                <a:latin typeface="+mn-lt"/>
              </a:rPr>
              <a:t> to a lower level of user in experience in older browsers</a:t>
            </a:r>
            <a:r>
              <a:rPr lang="en-US" sz="1600" dirty="0" smtClean="0">
                <a:latin typeface="+mn-lt"/>
              </a:rPr>
              <a:t>.</a:t>
            </a:r>
          </a:p>
          <a:p>
            <a:pPr marL="285750" indent="-285750">
              <a:buFont typeface="Wingdings" panose="05000000000000000000" pitchFamily="2" charset="2"/>
              <a:buChar char="Ø"/>
            </a:pPr>
            <a:endParaRPr lang="en-US" sz="1600" dirty="0">
              <a:latin typeface="+mn-lt"/>
            </a:endParaRPr>
          </a:p>
          <a:p>
            <a:pPr marL="285750" indent="-285750">
              <a:buFont typeface="Wingdings" panose="05000000000000000000" pitchFamily="2" charset="2"/>
              <a:buChar char="Ø"/>
            </a:pPr>
            <a:r>
              <a:rPr lang="en-US" sz="1600" dirty="0" smtClean="0">
                <a:latin typeface="+mn-lt"/>
              </a:rPr>
              <a:t> </a:t>
            </a:r>
            <a:r>
              <a:rPr lang="en-US" sz="1600" dirty="0">
                <a:latin typeface="+mn-lt"/>
              </a:rPr>
              <a:t>This lower level is not as nice to use for your site visitors, but it does still provide them with the basic functionality that they came to your site to use; things do not break for them.</a:t>
            </a:r>
          </a:p>
        </p:txBody>
      </p:sp>
      <p:pic>
        <p:nvPicPr>
          <p:cNvPr id="2050" name="Picture 2" descr="http://bradfrost.com/wp-content/uploads/2011/06/progressive_enhanc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2585739"/>
            <a:ext cx="4497043" cy="338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62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First Approach</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17</a:t>
            </a:fld>
            <a:endParaRPr lang="en-US" dirty="0"/>
          </a:p>
        </p:txBody>
      </p:sp>
      <p:pic>
        <p:nvPicPr>
          <p:cNvPr id="3076" name="Picture 4" descr="http://www.knowarth.com/wp-content/uploads/2014/10/mobile_first_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3009900"/>
            <a:ext cx="2609850"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95650" y="2377231"/>
            <a:ext cx="5534025" cy="2554545"/>
          </a:xfrm>
          <a:prstGeom prst="rect">
            <a:avLst/>
          </a:prstGeom>
        </p:spPr>
        <p:txBody>
          <a:bodyPr wrap="square">
            <a:spAutoFit/>
          </a:bodyPr>
          <a:lstStyle/>
          <a:p>
            <a:pPr marL="171450" indent="-171450">
              <a:lnSpc>
                <a:spcPct val="150000"/>
              </a:lnSpc>
              <a:buFont typeface="Wingdings" panose="05000000000000000000" pitchFamily="2" charset="2"/>
              <a:buChar char="§"/>
            </a:pPr>
            <a:r>
              <a:rPr lang="en-US" sz="1600" dirty="0" smtClean="0">
                <a:latin typeface="+mn-lt"/>
              </a:rPr>
              <a:t>It </a:t>
            </a:r>
            <a:r>
              <a:rPr lang="en-US" sz="1600" dirty="0">
                <a:latin typeface="+mn-lt"/>
              </a:rPr>
              <a:t>can be challenging to clone a multi-column layout into smaller screen space, instead it’s much better to start simple &amp; then work upwards to more complex designs. </a:t>
            </a:r>
            <a:endParaRPr lang="en-US" sz="1600" dirty="0" smtClean="0">
              <a:latin typeface="+mn-lt"/>
            </a:endParaRPr>
          </a:p>
          <a:p>
            <a:pPr marL="171450" indent="-171450">
              <a:lnSpc>
                <a:spcPct val="150000"/>
              </a:lnSpc>
              <a:buFont typeface="Wingdings" panose="05000000000000000000" pitchFamily="2" charset="2"/>
              <a:buChar char="§"/>
            </a:pPr>
            <a:r>
              <a:rPr lang="en-US" sz="1600" dirty="0" smtClean="0">
                <a:latin typeface="+mn-lt"/>
              </a:rPr>
              <a:t>Here </a:t>
            </a:r>
            <a:r>
              <a:rPr lang="en-US" sz="1600" dirty="0">
                <a:latin typeface="+mn-lt"/>
              </a:rPr>
              <a:t>comes the Mobile First approach wherein the idea of designing the Smartphone experience comes first &amp; then developing the design for tablets, desktops &amp; possibly beyond</a:t>
            </a:r>
            <a:r>
              <a:rPr lang="en-US" sz="1600" dirty="0" smtClean="0">
                <a:latin typeface="+mn-lt"/>
              </a:rPr>
              <a:t>.</a:t>
            </a:r>
          </a:p>
          <a:p>
            <a:endParaRPr lang="en-US" sz="1600" dirty="0">
              <a:latin typeface="+mn-lt"/>
            </a:endParaRPr>
          </a:p>
        </p:txBody>
      </p:sp>
    </p:spTree>
    <p:extLst>
      <p:ext uri="{BB962C8B-B14F-4D97-AF65-F5344CB8AC3E}">
        <p14:creationId xmlns:p14="http://schemas.microsoft.com/office/powerpoint/2010/main" val="2311188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What is The Viewport</a:t>
            </a:r>
            <a:r>
              <a:rPr lang="en-IN" dirty="0" smtClean="0">
                <a:latin typeface="+mj-lt"/>
              </a:rPr>
              <a:t>?</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18</a:t>
            </a:fld>
            <a:endParaRPr lang="en-US" dirty="0"/>
          </a:p>
        </p:txBody>
      </p:sp>
      <p:sp>
        <p:nvSpPr>
          <p:cNvPr id="4" name="Rectangle 3"/>
          <p:cNvSpPr/>
          <p:nvPr/>
        </p:nvSpPr>
        <p:spPr>
          <a:xfrm>
            <a:off x="1647824" y="2530197"/>
            <a:ext cx="7162801" cy="3293209"/>
          </a:xfrm>
          <a:prstGeom prst="rect">
            <a:avLst/>
          </a:prstGeom>
        </p:spPr>
        <p:txBody>
          <a:bodyPr wrap="square">
            <a:spAutoFit/>
          </a:bodyPr>
          <a:lstStyle/>
          <a:p>
            <a:pPr marL="285750" indent="-285750">
              <a:buFont typeface="Wingdings" panose="05000000000000000000" pitchFamily="2" charset="2"/>
              <a:buChar char="Ø"/>
            </a:pPr>
            <a:r>
              <a:rPr lang="en-IN" sz="1600" dirty="0">
                <a:latin typeface="+mn-lt"/>
              </a:rPr>
              <a:t>The viewport is the user's visible area of a web page.</a:t>
            </a:r>
          </a:p>
          <a:p>
            <a:pPr marL="285750" indent="-285750">
              <a:buFont typeface="Wingdings" panose="05000000000000000000" pitchFamily="2" charset="2"/>
              <a:buChar char="Ø"/>
            </a:pPr>
            <a:r>
              <a:rPr lang="en-IN" sz="1600" dirty="0">
                <a:latin typeface="+mn-lt"/>
              </a:rPr>
              <a:t>The viewport varies with the device, and will be smaller on a mobile phone than on a computer screen.</a:t>
            </a:r>
          </a:p>
          <a:p>
            <a:pPr marL="285750" indent="-285750">
              <a:buFont typeface="Wingdings" panose="05000000000000000000" pitchFamily="2" charset="2"/>
              <a:buChar char="Ø"/>
            </a:pPr>
            <a:r>
              <a:rPr lang="en-IN" sz="1600" dirty="0">
                <a:latin typeface="+mn-lt"/>
              </a:rPr>
              <a:t>HTML5 introduced a method to let web designers take control over the viewport, through the &lt;meta&gt; tag.</a:t>
            </a:r>
          </a:p>
          <a:p>
            <a:pPr marL="285750" indent="-285750">
              <a:buFont typeface="Wingdings" panose="05000000000000000000" pitchFamily="2" charset="2"/>
              <a:buChar char="Ø"/>
            </a:pPr>
            <a:r>
              <a:rPr lang="en-IN" sz="1600" dirty="0">
                <a:latin typeface="+mn-lt"/>
              </a:rPr>
              <a:t>You should include the following &lt;meta&gt; tag in all your web pages:</a:t>
            </a:r>
          </a:p>
          <a:p>
            <a:r>
              <a:rPr lang="en-IN" sz="1600" dirty="0" smtClean="0">
                <a:solidFill>
                  <a:srgbClr val="0093DD"/>
                </a:solidFill>
                <a:latin typeface="+mn-lt"/>
              </a:rPr>
              <a:t>     &lt;</a:t>
            </a:r>
            <a:r>
              <a:rPr lang="en-IN" sz="1600" dirty="0">
                <a:solidFill>
                  <a:srgbClr val="0093DD"/>
                </a:solidFill>
                <a:latin typeface="+mn-lt"/>
              </a:rPr>
              <a:t>meta name="viewport" content="width=device-width, initial-scale=1.0"&gt;</a:t>
            </a:r>
          </a:p>
          <a:p>
            <a:pPr marL="285750" indent="-285750">
              <a:buFont typeface="Wingdings" panose="05000000000000000000" pitchFamily="2" charset="2"/>
              <a:buChar char="Ø"/>
            </a:pPr>
            <a:r>
              <a:rPr lang="en-IN" sz="1600" dirty="0">
                <a:latin typeface="+mn-lt"/>
              </a:rPr>
              <a:t>The </a:t>
            </a:r>
            <a:r>
              <a:rPr lang="en-IN" sz="1600" dirty="0" smtClean="0">
                <a:latin typeface="+mn-lt"/>
              </a:rPr>
              <a:t>width=device-width- sets </a:t>
            </a:r>
            <a:r>
              <a:rPr lang="en-IN" sz="1600" dirty="0">
                <a:latin typeface="+mn-lt"/>
              </a:rPr>
              <a:t>the width of the page to follow the screen-width of the device (which will vary depending on the device).</a:t>
            </a:r>
          </a:p>
          <a:p>
            <a:pPr marL="285750" indent="-285750">
              <a:buFont typeface="Wingdings" panose="05000000000000000000" pitchFamily="2" charset="2"/>
              <a:buChar char="Ø"/>
            </a:pPr>
            <a:r>
              <a:rPr lang="en-IN" sz="1600" dirty="0">
                <a:latin typeface="+mn-lt"/>
              </a:rPr>
              <a:t>The initial-scale=1.0 </a:t>
            </a:r>
            <a:r>
              <a:rPr lang="en-IN" sz="1600" dirty="0" smtClean="0">
                <a:latin typeface="+mn-lt"/>
              </a:rPr>
              <a:t>- </a:t>
            </a:r>
            <a:r>
              <a:rPr lang="en-IN" sz="1600" dirty="0">
                <a:latin typeface="+mn-lt"/>
              </a:rPr>
              <a:t>sets the initial zoom level when the page is first loaded by the browser.</a:t>
            </a:r>
          </a:p>
          <a:p>
            <a:pPr marL="285750" indent="-285750">
              <a:buFont typeface="Wingdings" panose="05000000000000000000" pitchFamily="2" charset="2"/>
              <a:buChar char="Ø"/>
            </a:pPr>
            <a:r>
              <a:rPr lang="en-IN" sz="1600" dirty="0" smtClean="0">
                <a:latin typeface="+mn-lt"/>
              </a:rPr>
              <a:t>Example:</a:t>
            </a:r>
            <a:r>
              <a:rPr lang="en-IN" sz="1600" dirty="0">
                <a:latin typeface="+mn-lt"/>
              </a:rPr>
              <a:t/>
            </a:r>
            <a:br>
              <a:rPr lang="en-IN" sz="1600" dirty="0">
                <a:latin typeface="+mn-lt"/>
              </a:rPr>
            </a:br>
            <a:endParaRPr lang="en-IN" sz="1600" dirty="0">
              <a:latin typeface="+mn-lt"/>
            </a:endParaRPr>
          </a:p>
        </p:txBody>
      </p:sp>
    </p:spTree>
    <p:extLst>
      <p:ext uri="{BB962C8B-B14F-4D97-AF65-F5344CB8AC3E}">
        <p14:creationId xmlns:p14="http://schemas.microsoft.com/office/powerpoint/2010/main" val="107008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CSS3 box-sizing</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19</a:t>
            </a:fld>
            <a:endParaRPr lang="en-US" dirty="0"/>
          </a:p>
        </p:txBody>
      </p:sp>
      <p:sp>
        <p:nvSpPr>
          <p:cNvPr id="4" name="Rectangle 3"/>
          <p:cNvSpPr/>
          <p:nvPr/>
        </p:nvSpPr>
        <p:spPr>
          <a:xfrm>
            <a:off x="1533525" y="2324249"/>
            <a:ext cx="7277100" cy="3970318"/>
          </a:xfrm>
          <a:prstGeom prst="rect">
            <a:avLst/>
          </a:prstGeom>
        </p:spPr>
        <p:txBody>
          <a:bodyPr wrap="square">
            <a:spAutoFit/>
          </a:bodyPr>
          <a:lstStyle/>
          <a:p>
            <a:pPr marL="285750" indent="-285750">
              <a:buFont typeface="Wingdings" panose="05000000000000000000" pitchFamily="2" charset="2"/>
              <a:buChar char="Ø"/>
            </a:pPr>
            <a:r>
              <a:rPr lang="en-IN" sz="1400" dirty="0">
                <a:latin typeface="+mn-lt"/>
              </a:rPr>
              <a:t>Without the CSS3 box-sizing Property</a:t>
            </a:r>
          </a:p>
          <a:p>
            <a:pPr marL="285750" indent="-285750">
              <a:buFont typeface="Wingdings" panose="05000000000000000000" pitchFamily="2" charset="2"/>
              <a:buChar char="Ø"/>
            </a:pPr>
            <a:r>
              <a:rPr lang="en-IN" sz="1400" dirty="0">
                <a:latin typeface="+mn-lt"/>
              </a:rPr>
              <a:t>By default, the width and height of an element is calculated like this:</a:t>
            </a:r>
          </a:p>
          <a:p>
            <a:pPr marL="285750" indent="-285750">
              <a:buFont typeface="Wingdings" panose="05000000000000000000" pitchFamily="2" charset="2"/>
              <a:buChar char="Ø"/>
            </a:pPr>
            <a:r>
              <a:rPr lang="en-IN" sz="1400" dirty="0">
                <a:solidFill>
                  <a:srgbClr val="0093DD"/>
                </a:solidFill>
                <a:latin typeface="+mn-lt"/>
              </a:rPr>
              <a:t>width + padding + border = actual width of an element</a:t>
            </a:r>
            <a:br>
              <a:rPr lang="en-IN" sz="1400" dirty="0">
                <a:solidFill>
                  <a:srgbClr val="0093DD"/>
                </a:solidFill>
                <a:latin typeface="+mn-lt"/>
              </a:rPr>
            </a:br>
            <a:r>
              <a:rPr lang="en-IN" sz="1400" dirty="0">
                <a:solidFill>
                  <a:srgbClr val="0093DD"/>
                </a:solidFill>
                <a:latin typeface="+mn-lt"/>
              </a:rPr>
              <a:t>height + padding + border = actual height of an element</a:t>
            </a:r>
          </a:p>
          <a:p>
            <a:pPr marL="285750" indent="-285750">
              <a:buFont typeface="Wingdings" panose="05000000000000000000" pitchFamily="2" charset="2"/>
              <a:buChar char="Ø"/>
            </a:pPr>
            <a:r>
              <a:rPr lang="en-IN" sz="1400" dirty="0">
                <a:latin typeface="+mn-lt"/>
              </a:rPr>
              <a:t>This means: When you set the width/height of an element, the element often appear bigger than you have set (because the element's border and padding are added to the element's specified width/height).</a:t>
            </a:r>
          </a:p>
          <a:p>
            <a:r>
              <a:rPr lang="en-US" sz="1400" b="1" dirty="0">
                <a:latin typeface="+mn-lt"/>
              </a:rPr>
              <a:t>Example One:</a:t>
            </a:r>
          </a:p>
          <a:p>
            <a:pPr marL="285750" indent="-285750">
              <a:buFont typeface="Wingdings" panose="05000000000000000000" pitchFamily="2" charset="2"/>
              <a:buChar char="Ø"/>
            </a:pPr>
            <a:r>
              <a:rPr lang="en-IN" sz="1400" dirty="0">
                <a:latin typeface="+mn-lt"/>
              </a:rPr>
              <a:t>So, for a long time web developers have specified a smaller width value than they wanted, because they had to subtract out the padding and borders.</a:t>
            </a:r>
          </a:p>
          <a:p>
            <a:pPr marL="285750" indent="-285750">
              <a:buFont typeface="Wingdings" panose="05000000000000000000" pitchFamily="2" charset="2"/>
              <a:buChar char="Ø"/>
            </a:pPr>
            <a:r>
              <a:rPr lang="en-IN" sz="1400" dirty="0">
                <a:latin typeface="+mn-lt"/>
              </a:rPr>
              <a:t>With CSS3, the box-sizing property solves this problem.</a:t>
            </a:r>
          </a:p>
          <a:p>
            <a:pPr marL="285750" indent="-285750">
              <a:buFont typeface="Wingdings" panose="05000000000000000000" pitchFamily="2" charset="2"/>
              <a:buChar char="Ø"/>
            </a:pPr>
            <a:endParaRPr lang="en-US" sz="1400" dirty="0">
              <a:latin typeface="+mn-lt"/>
            </a:endParaRPr>
          </a:p>
          <a:p>
            <a:r>
              <a:rPr lang="en-US" sz="1400" b="1" dirty="0">
                <a:latin typeface="+mn-lt"/>
              </a:rPr>
              <a:t>Example Two:</a:t>
            </a:r>
          </a:p>
          <a:p>
            <a:pPr marL="285750" indent="-285750">
              <a:buFont typeface="Wingdings" panose="05000000000000000000" pitchFamily="2" charset="2"/>
              <a:buChar char="Ø"/>
            </a:pPr>
            <a:r>
              <a:rPr lang="en-IN" sz="1400" dirty="0">
                <a:latin typeface="+mn-lt"/>
              </a:rPr>
              <a:t>The CSS3 box-sizing property allows us to include the padding and border in an element's total width and height.</a:t>
            </a:r>
          </a:p>
          <a:p>
            <a:pPr marL="285750" indent="-285750">
              <a:buFont typeface="Wingdings" panose="05000000000000000000" pitchFamily="2" charset="2"/>
              <a:buChar char="Ø"/>
            </a:pPr>
            <a:r>
              <a:rPr lang="en-IN" sz="1400" dirty="0">
                <a:latin typeface="+mn-lt"/>
              </a:rPr>
              <a:t>If you set box-sizing: border-box; on an element padding and border are included in the width and height:</a:t>
            </a:r>
          </a:p>
          <a:p>
            <a:pPr marL="285750" indent="-285750">
              <a:buFont typeface="Wingdings" panose="05000000000000000000" pitchFamily="2" charset="2"/>
              <a:buChar char="Ø"/>
            </a:pPr>
            <a:endParaRPr lang="en-IN" sz="1400" dirty="0">
              <a:latin typeface="+mn-lt"/>
            </a:endParaRPr>
          </a:p>
        </p:txBody>
      </p:sp>
    </p:spTree>
    <p:extLst>
      <p:ext uri="{BB962C8B-B14F-4D97-AF65-F5344CB8AC3E}">
        <p14:creationId xmlns:p14="http://schemas.microsoft.com/office/powerpoint/2010/main" val="6756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938" y="4813428"/>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altLang="en-US" dirty="0" smtClean="0">
                <a:latin typeface="+mn-lt"/>
              </a:rPr>
              <a:t>RESPONSIVE WEB DESIGN</a:t>
            </a:r>
            <a:br>
              <a:rPr lang="en-US" altLang="en-US" dirty="0" smtClean="0">
                <a:latin typeface="+mn-lt"/>
              </a:rPr>
            </a:br>
            <a:r>
              <a:rPr lang="en-US" altLang="en-US" dirty="0" smtClean="0">
                <a:latin typeface="+mn-lt"/>
              </a:rPr>
              <a:t/>
            </a:r>
            <a:br>
              <a:rPr lang="en-US" altLang="en-US" dirty="0" smtClean="0">
                <a:latin typeface="+mn-lt"/>
              </a:rPr>
            </a:br>
            <a:endParaRPr lang="en-US" altLang="en-US" dirty="0" smtClean="0">
              <a:latin typeface="+mn-lt"/>
            </a:endParaRPr>
          </a:p>
        </p:txBody>
      </p:sp>
      <p:sp>
        <p:nvSpPr>
          <p:cNvPr id="3" name="Slide Number Placeholder 2"/>
          <p:cNvSpPr>
            <a:spLocks noGrp="1"/>
          </p:cNvSpPr>
          <p:nvPr>
            <p:ph type="sldNum" sz="quarter" idx="10"/>
          </p:nvPr>
        </p:nvSpPr>
        <p:spPr/>
        <p:txBody>
          <a:bodyPr/>
          <a:lstStyle/>
          <a:p>
            <a:pPr>
              <a:defRPr/>
            </a:pPr>
            <a:fld id="{68481BB0-CC97-4F46-A9A0-479DE5BAE266}" type="slidenum">
              <a:rPr lang="en-US" smtClean="0"/>
              <a:pPr>
                <a:defRPr/>
              </a:pPr>
              <a:t>2</a:t>
            </a:fld>
            <a:endParaRPr lang="en-US" dirty="0"/>
          </a:p>
        </p:txBody>
      </p:sp>
      <p:sp>
        <p:nvSpPr>
          <p:cNvPr id="19460" name="TextBox 3"/>
          <p:cNvSpPr txBox="1">
            <a:spLocks noChangeArrowheads="1"/>
          </p:cNvSpPr>
          <p:nvPr/>
        </p:nvSpPr>
        <p:spPr bwMode="auto">
          <a:xfrm>
            <a:off x="6526213" y="5380038"/>
            <a:ext cx="2493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sz="2000" dirty="0" smtClean="0">
                <a:solidFill>
                  <a:schemeClr val="bg1"/>
                </a:solidFill>
                <a:latin typeface="+mn-lt"/>
              </a:rPr>
              <a:t>KRUNAL VACHHETA</a:t>
            </a:r>
            <a:endParaRPr lang="en-US" altLang="en-US" sz="2000" dirty="0">
              <a:solidFill>
                <a:schemeClr val="bg1"/>
              </a:solidFill>
              <a:latin typeface="+mn-lt"/>
            </a:endParaRPr>
          </a:p>
        </p:txBody>
      </p:sp>
    </p:spTree>
    <p:extLst>
      <p:ext uri="{BB962C8B-B14F-4D97-AF65-F5344CB8AC3E}">
        <p14:creationId xmlns:p14="http://schemas.microsoft.com/office/powerpoint/2010/main" val="4152575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CSS3 box-sizing</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20</a:t>
            </a:fld>
            <a:endParaRPr lang="en-US" dirty="0"/>
          </a:p>
        </p:txBody>
      </p:sp>
      <p:sp>
        <p:nvSpPr>
          <p:cNvPr id="4" name="Rectangle 3"/>
          <p:cNvSpPr/>
          <p:nvPr/>
        </p:nvSpPr>
        <p:spPr>
          <a:xfrm>
            <a:off x="1638299" y="2545140"/>
            <a:ext cx="7019925" cy="1600438"/>
          </a:xfrm>
          <a:prstGeom prst="rect">
            <a:avLst/>
          </a:prstGeom>
        </p:spPr>
        <p:txBody>
          <a:bodyPr wrap="square">
            <a:spAutoFit/>
          </a:bodyPr>
          <a:lstStyle/>
          <a:p>
            <a:pPr marL="285750" indent="-285750">
              <a:buFont typeface="Wingdings" panose="05000000000000000000" pitchFamily="2" charset="2"/>
              <a:buChar char="Ø"/>
            </a:pPr>
            <a:r>
              <a:rPr lang="en-IN" sz="1400" dirty="0">
                <a:latin typeface="+mn-lt"/>
              </a:rPr>
              <a:t>Since the result of using the box-sizing: border-box; is so much better, many developers want all elements on their pages to work this way</a:t>
            </a:r>
            <a:r>
              <a:rPr lang="en-IN" sz="1400" dirty="0" smtClean="0">
                <a:latin typeface="+mn-lt"/>
              </a:rPr>
              <a:t>.</a:t>
            </a:r>
          </a:p>
          <a:p>
            <a:endParaRPr lang="en-IN" sz="1400" dirty="0">
              <a:latin typeface="+mn-lt"/>
            </a:endParaRPr>
          </a:p>
          <a:p>
            <a:pPr marL="285750" indent="-285750">
              <a:buFont typeface="Wingdings" panose="05000000000000000000" pitchFamily="2" charset="2"/>
              <a:buChar char="Ø"/>
            </a:pPr>
            <a:r>
              <a:rPr lang="en-IN" sz="1400" dirty="0">
                <a:latin typeface="+mn-lt"/>
              </a:rPr>
              <a:t>The code below ensures that all elements are sized in this more intuitive way. Many browsers already use box-sizing: border-box; for many form elements (but not all - which is why inputs and </a:t>
            </a:r>
            <a:r>
              <a:rPr lang="en-IN" sz="1400" dirty="0" err="1">
                <a:latin typeface="+mn-lt"/>
              </a:rPr>
              <a:t>textareas</a:t>
            </a:r>
            <a:r>
              <a:rPr lang="en-IN" sz="1400" dirty="0">
                <a:latin typeface="+mn-lt"/>
              </a:rPr>
              <a:t> look different at width: 100%;).</a:t>
            </a:r>
          </a:p>
          <a:p>
            <a:pPr marL="285750" indent="-285750">
              <a:buFont typeface="Wingdings" panose="05000000000000000000" pitchFamily="2" charset="2"/>
              <a:buChar char="Ø"/>
            </a:pPr>
            <a:endParaRPr lang="en-IN" sz="1400" dirty="0">
              <a:latin typeface="+mn-lt"/>
            </a:endParaRPr>
          </a:p>
        </p:txBody>
      </p:sp>
    </p:spTree>
    <p:extLst>
      <p:ext uri="{BB962C8B-B14F-4D97-AF65-F5344CB8AC3E}">
        <p14:creationId xmlns:p14="http://schemas.microsoft.com/office/powerpoint/2010/main" val="2599408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Responsive Web Design - Grid-View</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21</a:t>
            </a:fld>
            <a:endParaRPr lang="en-US" dirty="0"/>
          </a:p>
        </p:txBody>
      </p:sp>
      <p:sp>
        <p:nvSpPr>
          <p:cNvPr id="4" name="Rectangle 3"/>
          <p:cNvSpPr/>
          <p:nvPr/>
        </p:nvSpPr>
        <p:spPr>
          <a:xfrm>
            <a:off x="1562100" y="2521059"/>
            <a:ext cx="6648450" cy="3539430"/>
          </a:xfrm>
          <a:prstGeom prst="rect">
            <a:avLst/>
          </a:prstGeom>
        </p:spPr>
        <p:txBody>
          <a:bodyPr wrap="square">
            <a:spAutoFit/>
          </a:bodyPr>
          <a:lstStyle/>
          <a:p>
            <a:pPr marL="285750" indent="-285750">
              <a:buFont typeface="Wingdings" panose="05000000000000000000" pitchFamily="2" charset="2"/>
              <a:buChar char="Ø"/>
            </a:pPr>
            <a:r>
              <a:rPr lang="en-IN" sz="1600" dirty="0">
                <a:latin typeface="+mn-lt"/>
              </a:rPr>
              <a:t>Many web pages are based on a grid-view, which means that the page is divided into columns:</a:t>
            </a:r>
          </a:p>
          <a:p>
            <a:pPr marL="285750" indent="-285750">
              <a:buFont typeface="Wingdings" panose="05000000000000000000" pitchFamily="2" charset="2"/>
              <a:buChar char="Ø"/>
            </a:pPr>
            <a:r>
              <a:rPr lang="en-IN" sz="1600" dirty="0">
                <a:latin typeface="+mn-lt"/>
              </a:rPr>
              <a:t>A responsive grid-view often has 12 columns, and has a total width of 100%, and will shrink and expand as you resize the browser window.</a:t>
            </a:r>
          </a:p>
          <a:p>
            <a:r>
              <a:rPr lang="en-IN" sz="1600" dirty="0">
                <a:latin typeface="+mn-lt"/>
              </a:rPr>
              <a:t/>
            </a:r>
            <a:br>
              <a:rPr lang="en-IN" sz="1600" dirty="0">
                <a:latin typeface="+mn-lt"/>
              </a:rPr>
            </a:br>
            <a:r>
              <a:rPr lang="en-IN" sz="1600" b="1" dirty="0">
                <a:latin typeface="+mn-lt"/>
              </a:rPr>
              <a:t>Building a Responsive Grid-View</a:t>
            </a:r>
          </a:p>
          <a:p>
            <a:pPr marL="285750" indent="-285750">
              <a:buFont typeface="Wingdings" panose="05000000000000000000" pitchFamily="2" charset="2"/>
              <a:buChar char="Ø"/>
            </a:pPr>
            <a:r>
              <a:rPr lang="en-IN" sz="1600" dirty="0">
                <a:latin typeface="+mn-lt"/>
              </a:rPr>
              <a:t>Lets start building a responsive grid-view.</a:t>
            </a:r>
          </a:p>
          <a:p>
            <a:pPr marL="285750" indent="-285750">
              <a:buFont typeface="Wingdings" panose="05000000000000000000" pitchFamily="2" charset="2"/>
              <a:buChar char="Ø"/>
            </a:pPr>
            <a:r>
              <a:rPr lang="en-IN" sz="1600" dirty="0">
                <a:latin typeface="+mn-lt"/>
              </a:rPr>
              <a:t>First ensure that all HTML elements have the box-sizing property set to border-box. This makes sure that the padding and border are included in the total width and height of the elements.</a:t>
            </a:r>
          </a:p>
          <a:p>
            <a:r>
              <a:rPr lang="en-IN" sz="1600" b="1" dirty="0">
                <a:solidFill>
                  <a:srgbClr val="0093DD"/>
                </a:solidFill>
                <a:latin typeface="+mn-lt"/>
              </a:rPr>
              <a:t>Add the following code in your CSS:</a:t>
            </a:r>
          </a:p>
          <a:p>
            <a:r>
              <a:rPr lang="en-IN" sz="1600" dirty="0">
                <a:latin typeface="+mn-lt"/>
              </a:rPr>
              <a:t>* {</a:t>
            </a:r>
            <a:br>
              <a:rPr lang="en-IN" sz="1600" dirty="0">
                <a:latin typeface="+mn-lt"/>
              </a:rPr>
            </a:br>
            <a:r>
              <a:rPr lang="en-IN" sz="1600" dirty="0">
                <a:latin typeface="+mn-lt"/>
              </a:rPr>
              <a:t>    box-sizing: border-box;</a:t>
            </a:r>
            <a:br>
              <a:rPr lang="en-IN" sz="1600" dirty="0">
                <a:latin typeface="+mn-lt"/>
              </a:rPr>
            </a:br>
            <a:r>
              <a:rPr lang="en-IN" sz="1600" dirty="0">
                <a:latin typeface="+mn-lt"/>
              </a:rPr>
              <a:t>}</a:t>
            </a:r>
          </a:p>
        </p:txBody>
      </p:sp>
    </p:spTree>
    <p:extLst>
      <p:ext uri="{BB962C8B-B14F-4D97-AF65-F5344CB8AC3E}">
        <p14:creationId xmlns:p14="http://schemas.microsoft.com/office/powerpoint/2010/main" val="26452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a Responsive Grid-View</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22</a:t>
            </a:fld>
            <a:endParaRPr lang="en-US" dirty="0"/>
          </a:p>
        </p:txBody>
      </p:sp>
      <p:sp>
        <p:nvSpPr>
          <p:cNvPr id="4" name="Rectangle 3"/>
          <p:cNvSpPr/>
          <p:nvPr/>
        </p:nvSpPr>
        <p:spPr>
          <a:xfrm>
            <a:off x="1571624" y="2253972"/>
            <a:ext cx="7172325" cy="3785652"/>
          </a:xfrm>
          <a:prstGeom prst="rect">
            <a:avLst/>
          </a:prstGeom>
        </p:spPr>
        <p:txBody>
          <a:bodyPr wrap="square">
            <a:spAutoFit/>
          </a:bodyPr>
          <a:lstStyle/>
          <a:p>
            <a:pPr marL="285750" indent="-285750">
              <a:buFont typeface="Wingdings" panose="05000000000000000000" pitchFamily="2" charset="2"/>
              <a:buChar char="Ø"/>
            </a:pPr>
            <a:r>
              <a:rPr lang="en-IN" sz="1600" dirty="0">
                <a:latin typeface="+mn-lt"/>
              </a:rPr>
              <a:t>However, we want to use a responsive grid-view with 12 columns, to have more control over the web page.</a:t>
            </a:r>
          </a:p>
          <a:p>
            <a:pPr marL="285750" indent="-285750">
              <a:buFont typeface="Wingdings" panose="05000000000000000000" pitchFamily="2" charset="2"/>
              <a:buChar char="Ø"/>
            </a:pPr>
            <a:r>
              <a:rPr lang="en-IN" sz="1600" dirty="0">
                <a:latin typeface="+mn-lt"/>
              </a:rPr>
              <a:t>First we must calculate the percentage for one column: 100% / 12 columns = 8.33%.</a:t>
            </a:r>
          </a:p>
          <a:p>
            <a:pPr marL="285750" indent="-285750">
              <a:buFont typeface="Wingdings" panose="05000000000000000000" pitchFamily="2" charset="2"/>
              <a:buChar char="Ø"/>
            </a:pPr>
            <a:r>
              <a:rPr lang="en-IN" sz="1600" dirty="0">
                <a:latin typeface="+mn-lt"/>
              </a:rPr>
              <a:t>Then we make one class for each of the 12 columns, class="col-" and a number defining how many columns the section should span:</a:t>
            </a:r>
          </a:p>
          <a:p>
            <a:pPr marL="285750" indent="-285750">
              <a:buFont typeface="Wingdings" panose="05000000000000000000" pitchFamily="2" charset="2"/>
              <a:buChar char="Ø"/>
            </a:pPr>
            <a:r>
              <a:rPr lang="en-IN" sz="1600" dirty="0">
                <a:latin typeface="+mn-lt"/>
              </a:rPr>
              <a:t>All these columns should be floating to the left, and have a padding of 15px:</a:t>
            </a:r>
          </a:p>
          <a:p>
            <a:pPr marL="285750" indent="-285750">
              <a:buFont typeface="Wingdings" panose="05000000000000000000" pitchFamily="2" charset="2"/>
              <a:buChar char="Ø"/>
            </a:pPr>
            <a:r>
              <a:rPr lang="en-IN" sz="1600" dirty="0">
                <a:latin typeface="+mn-lt"/>
              </a:rPr>
              <a:t>Each row should be wrapped in a &lt;div&gt;. The number of columns inside a row should </a:t>
            </a:r>
            <a:r>
              <a:rPr lang="en-IN" sz="1600" dirty="0" smtClean="0">
                <a:latin typeface="+mn-lt"/>
              </a:rPr>
              <a:t>always </a:t>
            </a:r>
            <a:r>
              <a:rPr lang="en-IN" sz="1600" dirty="0">
                <a:latin typeface="+mn-lt"/>
              </a:rPr>
              <a:t>add up to 12:</a:t>
            </a:r>
          </a:p>
          <a:p>
            <a:pPr marL="285750" indent="-285750">
              <a:buFont typeface="Wingdings" panose="05000000000000000000" pitchFamily="2" charset="2"/>
              <a:buChar char="Ø"/>
            </a:pPr>
            <a:r>
              <a:rPr lang="en-IN" sz="1600" dirty="0">
                <a:latin typeface="+mn-lt"/>
              </a:rPr>
              <a:t>The columns inside a row are all floating to the left, and are therefore taken out of the flow of the page, and other elements will be placed as if the columns does not exist. To prevent this, we will add a style that clears the flow:</a:t>
            </a:r>
          </a:p>
          <a:p>
            <a:pPr marL="285750" indent="-285750">
              <a:buFont typeface="Wingdings" panose="05000000000000000000" pitchFamily="2" charset="2"/>
              <a:buChar char="Ø"/>
            </a:pPr>
            <a:r>
              <a:rPr lang="en-IN" sz="1600" dirty="0">
                <a:latin typeface="+mn-lt"/>
              </a:rPr>
              <a:t>Notice that the webpage in the example does not look good when you resize the browser window to a very small width. In the next chapter you will learn how to fix that.</a:t>
            </a:r>
          </a:p>
        </p:txBody>
      </p:sp>
    </p:spTree>
    <p:extLst>
      <p:ext uri="{BB962C8B-B14F-4D97-AF65-F5344CB8AC3E}">
        <p14:creationId xmlns:p14="http://schemas.microsoft.com/office/powerpoint/2010/main" val="44896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Media Queries</a:t>
            </a: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23</a:t>
            </a:fld>
            <a:endParaRPr lang="en-US" dirty="0"/>
          </a:p>
        </p:txBody>
      </p:sp>
      <p:sp>
        <p:nvSpPr>
          <p:cNvPr id="4" name="Rectangle 3"/>
          <p:cNvSpPr/>
          <p:nvPr/>
        </p:nvSpPr>
        <p:spPr>
          <a:xfrm>
            <a:off x="1562100" y="2457867"/>
            <a:ext cx="7258050" cy="2923877"/>
          </a:xfrm>
          <a:prstGeom prst="rect">
            <a:avLst/>
          </a:prstGeom>
        </p:spPr>
        <p:txBody>
          <a:bodyPr wrap="square">
            <a:spAutoFit/>
          </a:bodyPr>
          <a:lstStyle/>
          <a:p>
            <a:r>
              <a:rPr lang="en-IN" sz="1600" b="1" dirty="0">
                <a:latin typeface="+mn-lt"/>
              </a:rPr>
              <a:t>Definition and </a:t>
            </a:r>
            <a:r>
              <a:rPr lang="en-IN" sz="1600" b="1" dirty="0" smtClean="0">
                <a:latin typeface="+mn-lt"/>
              </a:rPr>
              <a:t>Usage:</a:t>
            </a:r>
            <a:endParaRPr lang="en-IN" sz="1600" b="1" dirty="0">
              <a:latin typeface="+mn-lt"/>
            </a:endParaRPr>
          </a:p>
          <a:p>
            <a:pPr marL="285750" indent="-285750">
              <a:lnSpc>
                <a:spcPct val="150000"/>
              </a:lnSpc>
              <a:buFont typeface="Wingdings" panose="05000000000000000000" pitchFamily="2" charset="2"/>
              <a:buChar char="Ø"/>
            </a:pPr>
            <a:r>
              <a:rPr lang="en-IN" sz="1600" dirty="0">
                <a:latin typeface="+mn-lt"/>
              </a:rPr>
              <a:t>The @media rule is used to define different style rules for different media types/devices.</a:t>
            </a:r>
          </a:p>
          <a:p>
            <a:pPr marL="285750" indent="-285750">
              <a:lnSpc>
                <a:spcPct val="150000"/>
              </a:lnSpc>
              <a:buFont typeface="Wingdings" panose="05000000000000000000" pitchFamily="2" charset="2"/>
              <a:buChar char="Ø"/>
            </a:pPr>
            <a:r>
              <a:rPr lang="en-IN" sz="1600" dirty="0">
                <a:latin typeface="+mn-lt"/>
              </a:rPr>
              <a:t>In CSS2 this was called media types, while in CSS3 it is called media queries.</a:t>
            </a:r>
          </a:p>
          <a:p>
            <a:pPr marL="285750" indent="-285750">
              <a:lnSpc>
                <a:spcPct val="150000"/>
              </a:lnSpc>
              <a:buFont typeface="Wingdings" panose="05000000000000000000" pitchFamily="2" charset="2"/>
              <a:buChar char="Ø"/>
            </a:pPr>
            <a:r>
              <a:rPr lang="en-IN" sz="1600" dirty="0">
                <a:latin typeface="+mn-lt"/>
              </a:rPr>
              <a:t>Media queries look at the capability of the device, and can be used to check many things, such </a:t>
            </a:r>
            <a:r>
              <a:rPr lang="en-IN" sz="1600" dirty="0" smtClean="0">
                <a:latin typeface="+mn-lt"/>
              </a:rPr>
              <a:t>as: width </a:t>
            </a:r>
            <a:r>
              <a:rPr lang="en-IN" sz="1600" dirty="0">
                <a:latin typeface="+mn-lt"/>
              </a:rPr>
              <a:t>and height of the browser </a:t>
            </a:r>
            <a:r>
              <a:rPr lang="en-IN" sz="1600" dirty="0" smtClean="0">
                <a:latin typeface="+mn-lt"/>
              </a:rPr>
              <a:t>window, width </a:t>
            </a:r>
            <a:r>
              <a:rPr lang="en-IN" sz="1600" dirty="0">
                <a:latin typeface="+mn-lt"/>
              </a:rPr>
              <a:t>and height of the </a:t>
            </a:r>
            <a:r>
              <a:rPr lang="en-IN" sz="1600" dirty="0" smtClean="0">
                <a:latin typeface="+mn-lt"/>
              </a:rPr>
              <a:t>device, orientation </a:t>
            </a:r>
            <a:r>
              <a:rPr lang="en-IN" sz="1600" dirty="0">
                <a:latin typeface="+mn-lt"/>
              </a:rPr>
              <a:t>(is the tablet/phone in landscape or portrait mode</a:t>
            </a:r>
            <a:r>
              <a:rPr lang="en-IN" sz="1600" dirty="0" smtClean="0">
                <a:latin typeface="+mn-lt"/>
              </a:rPr>
              <a:t>?), resolution.</a:t>
            </a:r>
            <a:endParaRPr lang="en-IN" sz="1600" dirty="0">
              <a:latin typeface="+mn-lt"/>
            </a:endParaRPr>
          </a:p>
        </p:txBody>
      </p:sp>
    </p:spTree>
    <p:extLst>
      <p:ext uri="{BB962C8B-B14F-4D97-AF65-F5344CB8AC3E}">
        <p14:creationId xmlns:p14="http://schemas.microsoft.com/office/powerpoint/2010/main" val="197136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Media Query?</a:t>
            </a:r>
            <a:br>
              <a:rPr lang="en-IN" dirty="0"/>
            </a:b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24</a:t>
            </a:fld>
            <a:endParaRPr lang="en-US" dirty="0"/>
          </a:p>
        </p:txBody>
      </p:sp>
      <p:sp>
        <p:nvSpPr>
          <p:cNvPr id="4" name="Rectangle 3"/>
          <p:cNvSpPr/>
          <p:nvPr/>
        </p:nvSpPr>
        <p:spPr>
          <a:xfrm>
            <a:off x="1504949" y="2499836"/>
            <a:ext cx="7324725" cy="2308324"/>
          </a:xfrm>
          <a:prstGeom prst="rect">
            <a:avLst/>
          </a:prstGeom>
        </p:spPr>
        <p:txBody>
          <a:bodyPr wrap="square">
            <a:spAutoFit/>
          </a:bodyPr>
          <a:lstStyle/>
          <a:p>
            <a:pPr marL="285750" indent="-285750">
              <a:buFont typeface="Wingdings" panose="05000000000000000000" pitchFamily="2" charset="2"/>
              <a:buChar char="Ø"/>
            </a:pPr>
            <a:r>
              <a:rPr lang="en-IN" sz="1600" dirty="0">
                <a:latin typeface="+mn-lt"/>
              </a:rPr>
              <a:t>Media query is a CSS technique introduced in CSS3.</a:t>
            </a:r>
          </a:p>
          <a:p>
            <a:pPr marL="285750" indent="-285750">
              <a:buFont typeface="Wingdings" panose="05000000000000000000" pitchFamily="2" charset="2"/>
              <a:buChar char="Ø"/>
            </a:pPr>
            <a:r>
              <a:rPr lang="en-IN" sz="1600" dirty="0">
                <a:latin typeface="+mn-lt"/>
              </a:rPr>
              <a:t>It uses the @media rule to include a block of CSS properties only if a certain condition is true</a:t>
            </a:r>
            <a:r>
              <a:rPr lang="en-IN" sz="1600" dirty="0" smtClean="0">
                <a:latin typeface="+mn-lt"/>
              </a:rPr>
              <a:t>.</a:t>
            </a:r>
          </a:p>
          <a:p>
            <a:endParaRPr lang="en-IN" sz="1600" dirty="0">
              <a:latin typeface="+mn-lt"/>
            </a:endParaRPr>
          </a:p>
          <a:p>
            <a:r>
              <a:rPr lang="en-IN" sz="1600" b="1" dirty="0">
                <a:latin typeface="+mn-lt"/>
              </a:rPr>
              <a:t>Syntax &amp; Logical </a:t>
            </a:r>
            <a:r>
              <a:rPr lang="en-IN" sz="1600" b="1" dirty="0" smtClean="0">
                <a:latin typeface="+mn-lt"/>
              </a:rPr>
              <a:t>Operators</a:t>
            </a:r>
          </a:p>
          <a:p>
            <a:r>
              <a:rPr lang="en-IN" sz="1600" dirty="0">
                <a:latin typeface="+mn-lt"/>
              </a:rPr>
              <a:t>@media (min-width: 700px) { ... }</a:t>
            </a:r>
          </a:p>
          <a:p>
            <a:r>
              <a:rPr lang="en-IN" sz="1600" dirty="0">
                <a:latin typeface="+mn-lt"/>
              </a:rPr>
              <a:t>@media (min-width: 700px) and (orientation: landscape) { ... }</a:t>
            </a:r>
          </a:p>
          <a:p>
            <a:r>
              <a:rPr lang="en-IN" sz="1600" dirty="0">
                <a:latin typeface="+mn-lt"/>
              </a:rPr>
              <a:t>@media </a:t>
            </a:r>
            <a:r>
              <a:rPr lang="en-IN" sz="1600" dirty="0" err="1">
                <a:latin typeface="+mn-lt"/>
              </a:rPr>
              <a:t>tv</a:t>
            </a:r>
            <a:r>
              <a:rPr lang="en-IN" sz="1600" dirty="0">
                <a:latin typeface="+mn-lt"/>
              </a:rPr>
              <a:t> and (min-width: 700px) and (orientation: landscape) { ... }</a:t>
            </a:r>
            <a:br>
              <a:rPr lang="en-IN" sz="1600" dirty="0">
                <a:latin typeface="+mn-lt"/>
              </a:rPr>
            </a:br>
            <a:endParaRPr lang="en-IN" sz="1600" dirty="0">
              <a:latin typeface="+mn-lt"/>
            </a:endParaRPr>
          </a:p>
        </p:txBody>
      </p:sp>
    </p:spTree>
    <p:extLst>
      <p:ext uri="{BB962C8B-B14F-4D97-AF65-F5344CB8AC3E}">
        <p14:creationId xmlns:p14="http://schemas.microsoft.com/office/powerpoint/2010/main" val="45953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Comma-separated lists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25</a:t>
            </a:fld>
            <a:endParaRPr lang="en-US" dirty="0"/>
          </a:p>
        </p:txBody>
      </p:sp>
      <p:sp>
        <p:nvSpPr>
          <p:cNvPr id="4" name="Rectangle 3"/>
          <p:cNvSpPr/>
          <p:nvPr/>
        </p:nvSpPr>
        <p:spPr>
          <a:xfrm>
            <a:off x="1590674" y="2569339"/>
            <a:ext cx="7191375" cy="2308324"/>
          </a:xfrm>
          <a:prstGeom prst="rect">
            <a:avLst/>
          </a:prstGeom>
        </p:spPr>
        <p:txBody>
          <a:bodyPr wrap="square">
            <a:spAutoFit/>
          </a:bodyPr>
          <a:lstStyle/>
          <a:p>
            <a:r>
              <a:rPr lang="en-IN" sz="1600" dirty="0">
                <a:latin typeface="+mn-lt"/>
              </a:rPr>
              <a:t>@media (min-width: 700px), handheld and (orientation: landscape) { ... </a:t>
            </a:r>
            <a:r>
              <a:rPr lang="en-IN" sz="1600" dirty="0" smtClean="0">
                <a:latin typeface="+mn-lt"/>
              </a:rPr>
              <a:t>}</a:t>
            </a:r>
          </a:p>
          <a:p>
            <a:endParaRPr lang="en-IN" sz="1600" dirty="0">
              <a:latin typeface="+mn-lt"/>
            </a:endParaRPr>
          </a:p>
          <a:p>
            <a:r>
              <a:rPr lang="en-IN" sz="1600" dirty="0">
                <a:latin typeface="+mn-lt"/>
              </a:rPr>
              <a:t>@media not all and (monochrome) { ... </a:t>
            </a:r>
            <a:r>
              <a:rPr lang="en-IN" sz="1600" dirty="0" smtClean="0">
                <a:latin typeface="+mn-lt"/>
              </a:rPr>
              <a:t>}</a:t>
            </a:r>
          </a:p>
          <a:p>
            <a:r>
              <a:rPr lang="en-IN" sz="1600" dirty="0">
                <a:latin typeface="+mn-lt"/>
              </a:rPr>
              <a:t/>
            </a:r>
            <a:br>
              <a:rPr lang="en-IN" sz="1600" dirty="0">
                <a:latin typeface="+mn-lt"/>
              </a:rPr>
            </a:br>
            <a:r>
              <a:rPr lang="en-IN" sz="1600" dirty="0">
                <a:latin typeface="+mn-lt"/>
              </a:rPr>
              <a:t>this means that the query is evaluated like this</a:t>
            </a:r>
            <a:r>
              <a:rPr lang="en-IN" sz="1600" dirty="0" smtClean="0">
                <a:latin typeface="+mn-lt"/>
              </a:rPr>
              <a:t>:</a:t>
            </a:r>
          </a:p>
          <a:p>
            <a:endParaRPr lang="en-IN" sz="1600" dirty="0">
              <a:latin typeface="+mn-lt"/>
            </a:endParaRPr>
          </a:p>
          <a:p>
            <a:r>
              <a:rPr lang="en-IN" sz="1600" dirty="0">
                <a:latin typeface="+mn-lt"/>
              </a:rPr>
              <a:t>@media not (all and (monochrome)) { ... }... rather than like this:</a:t>
            </a:r>
          </a:p>
          <a:p>
            <a:r>
              <a:rPr lang="en-IN" sz="1600" dirty="0">
                <a:latin typeface="+mn-lt"/>
              </a:rPr>
              <a:t>@media (not all) and (monochrome) { ... }</a:t>
            </a:r>
            <a:br>
              <a:rPr lang="en-IN" sz="1600" dirty="0">
                <a:latin typeface="+mn-lt"/>
              </a:rPr>
            </a:br>
            <a:endParaRPr lang="en-IN" sz="1600" dirty="0">
              <a:latin typeface="+mn-lt"/>
            </a:endParaRPr>
          </a:p>
        </p:txBody>
      </p:sp>
    </p:spTree>
    <p:extLst>
      <p:ext uri="{BB962C8B-B14F-4D97-AF65-F5344CB8AC3E}">
        <p14:creationId xmlns:p14="http://schemas.microsoft.com/office/powerpoint/2010/main" val="2963756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Comma-separated lists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26</a:t>
            </a:fld>
            <a:endParaRPr lang="en-US" dirty="0"/>
          </a:p>
        </p:txBody>
      </p:sp>
      <p:sp>
        <p:nvSpPr>
          <p:cNvPr id="4" name="Rectangle 3"/>
          <p:cNvSpPr/>
          <p:nvPr/>
        </p:nvSpPr>
        <p:spPr>
          <a:xfrm>
            <a:off x="1571625" y="2274838"/>
            <a:ext cx="7143750" cy="2800767"/>
          </a:xfrm>
          <a:prstGeom prst="rect">
            <a:avLst/>
          </a:prstGeom>
        </p:spPr>
        <p:txBody>
          <a:bodyPr wrap="square">
            <a:spAutoFit/>
          </a:bodyPr>
          <a:lstStyle/>
          <a:p>
            <a:r>
              <a:rPr lang="en-IN" sz="1600" dirty="0">
                <a:latin typeface="+mn-lt"/>
              </a:rPr>
              <a:t>As another example, look at the following media query:</a:t>
            </a:r>
          </a:p>
          <a:p>
            <a:r>
              <a:rPr lang="en-IN" sz="1600" b="1" dirty="0">
                <a:latin typeface="+mn-lt"/>
              </a:rPr>
              <a:t>@media not screen and (</a:t>
            </a:r>
            <a:r>
              <a:rPr lang="en-IN" sz="1600" b="1" dirty="0" err="1">
                <a:latin typeface="+mn-lt"/>
              </a:rPr>
              <a:t>color</a:t>
            </a:r>
            <a:r>
              <a:rPr lang="en-IN" sz="1600" b="1" dirty="0">
                <a:latin typeface="+mn-lt"/>
              </a:rPr>
              <a:t>), print and (</a:t>
            </a:r>
            <a:r>
              <a:rPr lang="en-IN" sz="1600" b="1" dirty="0" err="1">
                <a:latin typeface="+mn-lt"/>
              </a:rPr>
              <a:t>color</a:t>
            </a:r>
            <a:r>
              <a:rPr lang="en-IN" sz="1600" b="1" dirty="0">
                <a:latin typeface="+mn-lt"/>
              </a:rPr>
              <a:t>)</a:t>
            </a:r>
          </a:p>
          <a:p>
            <a:r>
              <a:rPr lang="en-IN" sz="1600" dirty="0">
                <a:latin typeface="+mn-lt"/>
              </a:rPr>
              <a:t>It is evaluated like this:</a:t>
            </a:r>
          </a:p>
          <a:p>
            <a:r>
              <a:rPr lang="en-IN" sz="1600" b="1" dirty="0">
                <a:latin typeface="+mn-lt"/>
              </a:rPr>
              <a:t>@media (not (screen and (</a:t>
            </a:r>
            <a:r>
              <a:rPr lang="en-IN" sz="1600" b="1" dirty="0" err="1">
                <a:latin typeface="+mn-lt"/>
              </a:rPr>
              <a:t>color</a:t>
            </a:r>
            <a:r>
              <a:rPr lang="en-IN" sz="1600" b="1" dirty="0">
                <a:latin typeface="+mn-lt"/>
              </a:rPr>
              <a:t>))), print and (</a:t>
            </a:r>
            <a:r>
              <a:rPr lang="en-IN" sz="1600" b="1" dirty="0" err="1">
                <a:latin typeface="+mn-lt"/>
              </a:rPr>
              <a:t>color</a:t>
            </a:r>
            <a:r>
              <a:rPr lang="en-IN" sz="1600" b="1" dirty="0" smtClean="0">
                <a:latin typeface="+mn-lt"/>
              </a:rPr>
              <a:t>)</a:t>
            </a:r>
          </a:p>
          <a:p>
            <a:r>
              <a:rPr lang="en-IN" sz="1600" b="1" dirty="0">
                <a:latin typeface="+mn-lt"/>
              </a:rPr>
              <a:t>only</a:t>
            </a:r>
          </a:p>
          <a:p>
            <a:r>
              <a:rPr lang="en-IN" sz="1600" dirty="0">
                <a:latin typeface="+mn-lt"/>
              </a:rPr>
              <a:t>The </a:t>
            </a:r>
            <a:r>
              <a:rPr lang="en-IN" sz="1600" i="1" dirty="0">
                <a:latin typeface="+mn-lt"/>
              </a:rPr>
              <a:t>only</a:t>
            </a:r>
            <a:r>
              <a:rPr lang="en-IN" sz="1600" dirty="0">
                <a:latin typeface="+mn-lt"/>
              </a:rPr>
              <a:t> keyword prevents older browsers that do not support media queries with media features from applying the given styles:</a:t>
            </a:r>
          </a:p>
          <a:p>
            <a:r>
              <a:rPr lang="en-IN" sz="1600" b="1" dirty="0">
                <a:latin typeface="+mn-lt"/>
              </a:rPr>
              <a:t>&lt;link </a:t>
            </a:r>
            <a:r>
              <a:rPr lang="en-IN" sz="1600" b="1" dirty="0" err="1">
                <a:latin typeface="+mn-lt"/>
              </a:rPr>
              <a:t>rel</a:t>
            </a:r>
            <a:r>
              <a:rPr lang="en-IN" sz="1600" b="1" dirty="0">
                <a:latin typeface="+mn-lt"/>
              </a:rPr>
              <a:t>="stylesheet" media="only screen and (</a:t>
            </a:r>
            <a:r>
              <a:rPr lang="en-IN" sz="1600" b="1" dirty="0" err="1">
                <a:latin typeface="+mn-lt"/>
              </a:rPr>
              <a:t>color</a:t>
            </a:r>
            <a:r>
              <a:rPr lang="en-IN" sz="1600" b="1" dirty="0">
                <a:latin typeface="+mn-lt"/>
              </a:rPr>
              <a:t>)" </a:t>
            </a:r>
            <a:r>
              <a:rPr lang="en-IN" sz="1600" b="1" dirty="0" err="1">
                <a:latin typeface="+mn-lt"/>
              </a:rPr>
              <a:t>href</a:t>
            </a:r>
            <a:r>
              <a:rPr lang="en-IN" sz="1600" b="1" dirty="0">
                <a:latin typeface="+mn-lt"/>
              </a:rPr>
              <a:t>="example.css" /&gt;</a:t>
            </a:r>
            <a:r>
              <a:rPr lang="en-IN" sz="1600" dirty="0">
                <a:latin typeface="+mn-lt"/>
              </a:rPr>
              <a:t/>
            </a:r>
            <a:br>
              <a:rPr lang="en-IN" sz="1600" dirty="0">
                <a:latin typeface="+mn-lt"/>
              </a:rPr>
            </a:br>
            <a:endParaRPr lang="en-IN" sz="1600" dirty="0">
              <a:latin typeface="+mn-lt"/>
            </a:endParaRPr>
          </a:p>
          <a:p>
            <a:r>
              <a:rPr lang="en-IN" sz="1600" dirty="0">
                <a:latin typeface="+mn-lt"/>
              </a:rPr>
              <a:t/>
            </a:r>
            <a:br>
              <a:rPr lang="en-IN" sz="1600" dirty="0">
                <a:latin typeface="+mn-lt"/>
              </a:rPr>
            </a:br>
            <a:endParaRPr lang="en-IN" sz="1600" dirty="0">
              <a:latin typeface="+mn-lt"/>
            </a:endParaRPr>
          </a:p>
        </p:txBody>
      </p:sp>
      <p:pic>
        <p:nvPicPr>
          <p:cNvPr id="5" name="Picture 2"/>
          <p:cNvPicPr>
            <a:picLocks noChangeAspect="1" noChangeArrowheads="1"/>
          </p:cNvPicPr>
          <p:nvPr/>
        </p:nvPicPr>
        <p:blipFill>
          <a:blip r:embed="rId2" cstate="print"/>
          <a:srcRect/>
          <a:stretch>
            <a:fillRect/>
          </a:stretch>
        </p:blipFill>
        <p:spPr bwMode="auto">
          <a:xfrm>
            <a:off x="647700" y="5104750"/>
            <a:ext cx="8229600" cy="810072"/>
          </a:xfrm>
          <a:prstGeom prst="rect">
            <a:avLst/>
          </a:prstGeom>
          <a:noFill/>
          <a:ln w="9525">
            <a:noFill/>
            <a:miter lim="800000"/>
            <a:headEnd/>
            <a:tailEnd/>
          </a:ln>
        </p:spPr>
      </p:pic>
    </p:spTree>
    <p:extLst>
      <p:ext uri="{BB962C8B-B14F-4D97-AF65-F5344CB8AC3E}">
        <p14:creationId xmlns:p14="http://schemas.microsoft.com/office/powerpoint/2010/main" val="353913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CSS Syntax</a:t>
            </a:r>
            <a:r>
              <a:rPr lang="en-IN" b="1" dirty="0"/>
              <a:t/>
            </a:r>
            <a:br>
              <a:rPr lang="en-IN" b="1" dirty="0"/>
            </a:b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27</a:t>
            </a:fld>
            <a:endParaRPr lang="en-US" dirty="0"/>
          </a:p>
        </p:txBody>
      </p:sp>
      <p:sp>
        <p:nvSpPr>
          <p:cNvPr id="4" name="Rectangle 3"/>
          <p:cNvSpPr/>
          <p:nvPr/>
        </p:nvSpPr>
        <p:spPr>
          <a:xfrm>
            <a:off x="1619249" y="2659440"/>
            <a:ext cx="6734175" cy="1815882"/>
          </a:xfrm>
          <a:prstGeom prst="rect">
            <a:avLst/>
          </a:prstGeom>
        </p:spPr>
        <p:txBody>
          <a:bodyPr wrap="square">
            <a:spAutoFit/>
          </a:bodyPr>
          <a:lstStyle/>
          <a:p>
            <a:r>
              <a:rPr lang="en-IN" sz="1600" dirty="0" smtClean="0">
                <a:latin typeface="+mn-lt"/>
              </a:rPr>
              <a:t>@</a:t>
            </a:r>
            <a:r>
              <a:rPr lang="en-IN" sz="1600" dirty="0">
                <a:latin typeface="+mn-lt"/>
              </a:rPr>
              <a:t>media </a:t>
            </a:r>
            <a:r>
              <a:rPr lang="en-IN" sz="1600" dirty="0" err="1">
                <a:latin typeface="+mn-lt"/>
              </a:rPr>
              <a:t>not|only</a:t>
            </a:r>
            <a:r>
              <a:rPr lang="en-IN" sz="1600" dirty="0">
                <a:latin typeface="+mn-lt"/>
              </a:rPr>
              <a:t> </a:t>
            </a:r>
            <a:r>
              <a:rPr lang="en-IN" sz="1600" i="1" dirty="0" err="1">
                <a:latin typeface="+mn-lt"/>
              </a:rPr>
              <a:t>mediatype</a:t>
            </a:r>
            <a:r>
              <a:rPr lang="en-IN" sz="1600" i="1" dirty="0">
                <a:latin typeface="+mn-lt"/>
              </a:rPr>
              <a:t> </a:t>
            </a:r>
            <a:r>
              <a:rPr lang="en-IN" sz="1600" dirty="0">
                <a:latin typeface="+mn-lt"/>
              </a:rPr>
              <a:t>and</a:t>
            </a:r>
            <a:r>
              <a:rPr lang="en-IN" sz="1600" i="1" dirty="0">
                <a:latin typeface="+mn-lt"/>
              </a:rPr>
              <a:t> (media feature)</a:t>
            </a:r>
            <a:r>
              <a:rPr lang="en-IN" sz="1600" dirty="0">
                <a:latin typeface="+mn-lt"/>
              </a:rPr>
              <a:t> {</a:t>
            </a:r>
            <a:r>
              <a:rPr lang="en-IN" sz="1600" i="1" dirty="0">
                <a:latin typeface="+mn-lt"/>
              </a:rPr>
              <a:t/>
            </a:r>
            <a:br>
              <a:rPr lang="en-IN" sz="1600" i="1" dirty="0">
                <a:latin typeface="+mn-lt"/>
              </a:rPr>
            </a:br>
            <a:r>
              <a:rPr lang="en-IN" sz="1600" i="1" dirty="0">
                <a:latin typeface="+mn-lt"/>
              </a:rPr>
              <a:t>    CSS-Code;</a:t>
            </a:r>
            <a:br>
              <a:rPr lang="en-IN" sz="1600" i="1" dirty="0">
                <a:latin typeface="+mn-lt"/>
              </a:rPr>
            </a:br>
            <a:r>
              <a:rPr lang="en-IN" sz="1600" dirty="0">
                <a:latin typeface="+mn-lt"/>
              </a:rPr>
              <a:t>}</a:t>
            </a:r>
          </a:p>
          <a:p>
            <a:r>
              <a:rPr lang="en-IN" sz="1600" dirty="0">
                <a:latin typeface="+mn-lt"/>
              </a:rPr>
              <a:t>You can also have different </a:t>
            </a:r>
            <a:r>
              <a:rPr lang="en-IN" sz="1600" i="1" dirty="0">
                <a:latin typeface="+mn-lt"/>
              </a:rPr>
              <a:t>stylesheets</a:t>
            </a:r>
            <a:r>
              <a:rPr lang="en-IN" sz="1600" dirty="0">
                <a:latin typeface="+mn-lt"/>
              </a:rPr>
              <a:t> for different media:</a:t>
            </a:r>
          </a:p>
          <a:p>
            <a:r>
              <a:rPr lang="en-IN" sz="1600" dirty="0">
                <a:latin typeface="+mn-lt"/>
              </a:rPr>
              <a:t>&lt;link </a:t>
            </a:r>
            <a:r>
              <a:rPr lang="en-IN" sz="1600" dirty="0" err="1">
                <a:latin typeface="+mn-lt"/>
              </a:rPr>
              <a:t>rel</a:t>
            </a:r>
            <a:r>
              <a:rPr lang="en-IN" sz="1600" dirty="0">
                <a:latin typeface="+mn-lt"/>
              </a:rPr>
              <a:t>="stylesheet" media="</a:t>
            </a:r>
            <a:r>
              <a:rPr lang="en-IN" sz="1600" i="1" dirty="0" err="1">
                <a:latin typeface="+mn-lt"/>
              </a:rPr>
              <a:t>mediatype</a:t>
            </a:r>
            <a:r>
              <a:rPr lang="en-IN" sz="1600" dirty="0">
                <a:latin typeface="+mn-lt"/>
              </a:rPr>
              <a:t> </a:t>
            </a:r>
            <a:r>
              <a:rPr lang="en-IN" sz="1600" dirty="0" err="1">
                <a:latin typeface="+mn-lt"/>
              </a:rPr>
              <a:t>and|not|only</a:t>
            </a:r>
            <a:r>
              <a:rPr lang="en-IN" sz="1600" dirty="0">
                <a:latin typeface="+mn-lt"/>
              </a:rPr>
              <a:t> (</a:t>
            </a:r>
            <a:r>
              <a:rPr lang="en-IN" sz="1600" i="1" dirty="0">
                <a:latin typeface="+mn-lt"/>
              </a:rPr>
              <a:t>media feature</a:t>
            </a:r>
            <a:r>
              <a:rPr lang="en-IN" sz="1600" dirty="0">
                <a:latin typeface="+mn-lt"/>
              </a:rPr>
              <a:t>)" </a:t>
            </a:r>
            <a:r>
              <a:rPr lang="en-IN" sz="1600" dirty="0" err="1">
                <a:latin typeface="+mn-lt"/>
              </a:rPr>
              <a:t>href</a:t>
            </a:r>
            <a:r>
              <a:rPr lang="en-IN" sz="1600" dirty="0">
                <a:latin typeface="+mn-lt"/>
              </a:rPr>
              <a:t>="</a:t>
            </a:r>
            <a:r>
              <a:rPr lang="en-IN" sz="1600" i="1" dirty="0">
                <a:latin typeface="+mn-lt"/>
              </a:rPr>
              <a:t>mystylesheet.css</a:t>
            </a:r>
            <a:r>
              <a:rPr lang="en-IN" sz="1600" dirty="0">
                <a:latin typeface="+mn-lt"/>
              </a:rPr>
              <a:t>"&gt;</a:t>
            </a:r>
          </a:p>
          <a:p>
            <a:endParaRPr lang="en-IN" sz="1600" dirty="0">
              <a:latin typeface="+mn-lt"/>
            </a:endParaRPr>
          </a:p>
        </p:txBody>
      </p:sp>
    </p:spTree>
    <p:extLst>
      <p:ext uri="{BB962C8B-B14F-4D97-AF65-F5344CB8AC3E}">
        <p14:creationId xmlns:p14="http://schemas.microsoft.com/office/powerpoint/2010/main" val="270134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 a Breakpoint</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28</a:t>
            </a:fld>
            <a:endParaRPr lang="en-US" dirty="0"/>
          </a:p>
        </p:txBody>
      </p:sp>
      <p:sp>
        <p:nvSpPr>
          <p:cNvPr id="4" name="Rectangle 3"/>
          <p:cNvSpPr/>
          <p:nvPr/>
        </p:nvSpPr>
        <p:spPr>
          <a:xfrm>
            <a:off x="1562099" y="2382947"/>
            <a:ext cx="7248525" cy="3293209"/>
          </a:xfrm>
          <a:prstGeom prst="rect">
            <a:avLst/>
          </a:prstGeom>
        </p:spPr>
        <p:txBody>
          <a:bodyPr wrap="square">
            <a:spAutoFit/>
          </a:bodyPr>
          <a:lstStyle/>
          <a:p>
            <a:pPr marL="285750" indent="-285750">
              <a:buFont typeface="Wingdings" panose="05000000000000000000" pitchFamily="2" charset="2"/>
              <a:buChar char="Ø"/>
            </a:pPr>
            <a:r>
              <a:rPr lang="en-IN" sz="1600" dirty="0">
                <a:latin typeface="+mn-lt"/>
              </a:rPr>
              <a:t>Earlier in this tutorial we made a web page with rows and columns, and it was responsive, but it did not look good on a small screen.</a:t>
            </a:r>
          </a:p>
          <a:p>
            <a:pPr marL="285750" indent="-285750">
              <a:buFont typeface="Wingdings" panose="05000000000000000000" pitchFamily="2" charset="2"/>
              <a:buChar char="Ø"/>
            </a:pPr>
            <a:r>
              <a:rPr lang="en-IN" sz="1600" dirty="0">
                <a:latin typeface="+mn-lt"/>
              </a:rPr>
              <a:t>Media queries can help with that. We can add a breakpoint where certain parts of the design will behave differently on each side of the breakpoint.</a:t>
            </a:r>
          </a:p>
          <a:p>
            <a:pPr marL="285750" indent="-285750">
              <a:buFont typeface="Wingdings" panose="05000000000000000000" pitchFamily="2" charset="2"/>
              <a:buChar char="Ø"/>
            </a:pPr>
            <a:r>
              <a:rPr lang="en-IN" sz="1600" dirty="0">
                <a:latin typeface="+mn-lt"/>
              </a:rPr>
              <a:t>Mobile First means designing for mobile before designing for desktop or any other device (This will make the page display faster on smaller devices).</a:t>
            </a:r>
          </a:p>
          <a:p>
            <a:r>
              <a:rPr lang="en-IN" sz="1600" dirty="0">
                <a:latin typeface="+mn-lt"/>
              </a:rPr>
              <a:t/>
            </a:r>
            <a:br>
              <a:rPr lang="en-IN" sz="1600" dirty="0">
                <a:latin typeface="+mn-lt"/>
              </a:rPr>
            </a:br>
            <a:r>
              <a:rPr lang="en-IN" sz="1600" b="1" dirty="0">
                <a:latin typeface="+mn-lt"/>
              </a:rPr>
              <a:t>Another Breakpoint</a:t>
            </a:r>
          </a:p>
          <a:p>
            <a:pPr marL="285750" indent="-285750">
              <a:buFont typeface="Wingdings" panose="05000000000000000000" pitchFamily="2" charset="2"/>
              <a:buChar char="Ø"/>
            </a:pPr>
            <a:r>
              <a:rPr lang="en-IN" sz="1600" dirty="0" smtClean="0">
                <a:latin typeface="+mn-lt"/>
              </a:rPr>
              <a:t>We </a:t>
            </a:r>
            <a:r>
              <a:rPr lang="en-IN" sz="1600" dirty="0">
                <a:latin typeface="+mn-lt"/>
              </a:rPr>
              <a:t>will also insert a breakpoint between tablets and mobile phones.</a:t>
            </a:r>
          </a:p>
          <a:p>
            <a:pPr marL="285750" indent="-285750">
              <a:buFont typeface="Wingdings" panose="05000000000000000000" pitchFamily="2" charset="2"/>
              <a:buChar char="Ø"/>
            </a:pPr>
            <a:r>
              <a:rPr lang="en-IN" sz="1600" dirty="0" smtClean="0">
                <a:latin typeface="+mn-lt"/>
              </a:rPr>
              <a:t>We </a:t>
            </a:r>
            <a:r>
              <a:rPr lang="en-IN" sz="1600" dirty="0">
                <a:latin typeface="+mn-lt"/>
              </a:rPr>
              <a:t>do this by adding one more media query (at 600px), and a set of new classes for devices larger than 600px (but smaller than 768px):</a:t>
            </a:r>
          </a:p>
          <a:p>
            <a:r>
              <a:rPr lang="en-IN" sz="1600" dirty="0">
                <a:latin typeface="+mn-lt"/>
              </a:rPr>
              <a:t/>
            </a:r>
            <a:br>
              <a:rPr lang="en-IN" sz="1600" dirty="0">
                <a:latin typeface="+mn-lt"/>
              </a:rPr>
            </a:br>
            <a:endParaRPr lang="en-IN" sz="1600" dirty="0">
              <a:latin typeface="+mn-lt"/>
            </a:endParaRPr>
          </a:p>
        </p:txBody>
      </p:sp>
    </p:spTree>
    <p:extLst>
      <p:ext uri="{BB962C8B-B14F-4D97-AF65-F5344CB8AC3E}">
        <p14:creationId xmlns:p14="http://schemas.microsoft.com/office/powerpoint/2010/main" val="893594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RWD Break Points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29</a:t>
            </a:fld>
            <a:endParaRPr lang="en-US" dirty="0"/>
          </a:p>
        </p:txBody>
      </p:sp>
      <p:pic>
        <p:nvPicPr>
          <p:cNvPr id="5122" name="Picture 2" descr="E:\TrainingCybage\responsive-templa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764874"/>
            <a:ext cx="8058150" cy="312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842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Course Structure</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5522779"/>
              </p:ext>
            </p:extLst>
          </p:nvPr>
        </p:nvGraphicFramePr>
        <p:xfrm>
          <a:off x="1530350" y="2474913"/>
          <a:ext cx="7162800" cy="3652835"/>
        </p:xfrm>
        <a:graphic>
          <a:graphicData uri="http://schemas.openxmlformats.org/drawingml/2006/table">
            <a:tbl>
              <a:tblPr firstRow="1" bandRow="1">
                <a:tableStyleId>{7DF18680-E054-41AD-8BC1-D1AEF772440D}</a:tableStyleId>
              </a:tblPr>
              <a:tblGrid>
                <a:gridCol w="2407920"/>
                <a:gridCol w="4754880"/>
              </a:tblGrid>
              <a:tr h="730567">
                <a:tc>
                  <a:txBody>
                    <a:bodyPr/>
                    <a:lstStyle/>
                    <a:p>
                      <a:pPr marL="0" algn="l" defTabSz="914400" rtl="0" eaLnBrk="1" latinLnBrk="0" hangingPunct="1"/>
                      <a:r>
                        <a:rPr lang="en-US" sz="1600" b="0" kern="1200" dirty="0" smtClean="0">
                          <a:latin typeface="+mn-lt"/>
                          <a:cs typeface="Arial" pitchFamily="34" charset="0"/>
                        </a:rPr>
                        <a:t>Target audience</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pPr marL="0" algn="l" defTabSz="914400" rtl="0" eaLnBrk="1" latinLnBrk="0" hangingPunct="1"/>
                      <a:r>
                        <a:rPr lang="en-US" sz="1600" b="0" kern="1200" dirty="0" smtClean="0">
                          <a:solidFill>
                            <a:schemeClr val="tx1">
                              <a:lumMod val="65000"/>
                              <a:lumOff val="35000"/>
                            </a:schemeClr>
                          </a:solidFill>
                          <a:latin typeface="+mn-lt"/>
                          <a:ea typeface="+mn-ea"/>
                          <a:cs typeface="Arial" pitchFamily="34" charset="0"/>
                        </a:rPr>
                        <a:t>Fresher's</a:t>
                      </a: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Level</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lumMod val="65000"/>
                              <a:lumOff val="35000"/>
                            </a:prstClr>
                          </a:solidFill>
                          <a:effectLst/>
                          <a:uLnTx/>
                          <a:uFillTx/>
                          <a:latin typeface="+mn-lt"/>
                          <a:ea typeface="+mn-ea"/>
                          <a:cs typeface="Arial" pitchFamily="34" charset="0"/>
                        </a:rPr>
                        <a:t>Beginner</a:t>
                      </a: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Pre-requisites</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r>
                        <a:rPr lang="en-US" sz="1600" dirty="0" smtClean="0">
                          <a:latin typeface="+mn-lt"/>
                          <a:cs typeface="Arial" pitchFamily="34" charset="0"/>
                        </a:rPr>
                        <a:t>HTML, CSS</a:t>
                      </a:r>
                      <a:endParaRPr lang="en-US" sz="1600" dirty="0">
                        <a:latin typeface="+mn-lt"/>
                        <a:cs typeface="Arial" pitchFamily="34" charset="0"/>
                      </a:endParaRP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Training methods</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endParaRPr lang="en-US" sz="1600" dirty="0">
                        <a:latin typeface="+mn-lt"/>
                        <a:cs typeface="Arial" pitchFamily="34" charset="0"/>
                      </a:endParaRP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Evaluation</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endParaRPr lang="en-US" sz="1600" dirty="0">
                        <a:latin typeface="+mn-lt"/>
                        <a:cs typeface="Arial" pitchFamily="34" charset="0"/>
                      </a:endParaRPr>
                    </a:p>
                  </a:txBody>
                  <a:tcPr marT="45722" marB="45722"/>
                </a:tc>
              </a:tr>
            </a:tbl>
          </a:graphicData>
        </a:graphic>
      </p:graphicFrame>
    </p:spTree>
    <p:extLst>
      <p:ext uri="{BB962C8B-B14F-4D97-AF65-F5344CB8AC3E}">
        <p14:creationId xmlns:p14="http://schemas.microsoft.com/office/powerpoint/2010/main" val="1772055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Orientation: Portrait / Landscape</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30</a:t>
            </a:fld>
            <a:endParaRPr lang="en-US" dirty="0"/>
          </a:p>
        </p:txBody>
      </p:sp>
      <p:sp>
        <p:nvSpPr>
          <p:cNvPr id="4" name="Rectangle 3"/>
          <p:cNvSpPr/>
          <p:nvPr/>
        </p:nvSpPr>
        <p:spPr>
          <a:xfrm>
            <a:off x="1562099" y="2274838"/>
            <a:ext cx="7229475" cy="2554545"/>
          </a:xfrm>
          <a:prstGeom prst="rect">
            <a:avLst/>
          </a:prstGeom>
        </p:spPr>
        <p:txBody>
          <a:bodyPr wrap="square">
            <a:spAutoFit/>
          </a:bodyPr>
          <a:lstStyle/>
          <a:p>
            <a:pPr marL="285750" indent="-285750">
              <a:lnSpc>
                <a:spcPct val="200000"/>
              </a:lnSpc>
              <a:buFont typeface="Wingdings" panose="05000000000000000000" pitchFamily="2" charset="2"/>
              <a:buChar char="Ø"/>
            </a:pPr>
            <a:r>
              <a:rPr lang="en-IN" sz="1600" dirty="0">
                <a:latin typeface="+mn-lt"/>
              </a:rPr>
              <a:t>Media queries can also be used to change layout of a page depending on the orientation of the browser.</a:t>
            </a:r>
          </a:p>
          <a:p>
            <a:pPr marL="285750" indent="-285750">
              <a:lnSpc>
                <a:spcPct val="200000"/>
              </a:lnSpc>
              <a:buFont typeface="Wingdings" panose="05000000000000000000" pitchFamily="2" charset="2"/>
              <a:buChar char="Ø"/>
            </a:pPr>
            <a:r>
              <a:rPr lang="en-IN" sz="1600" dirty="0">
                <a:latin typeface="+mn-lt"/>
              </a:rPr>
              <a:t>You can have a set of CSS properties that will only apply when the browser window is wider than its height, a so called "Landscape" orientation:</a:t>
            </a:r>
          </a:p>
          <a:p>
            <a:pPr marL="285750" indent="-285750">
              <a:lnSpc>
                <a:spcPct val="200000"/>
              </a:lnSpc>
              <a:buFont typeface="Wingdings" panose="05000000000000000000" pitchFamily="2" charset="2"/>
              <a:buChar char="Ø"/>
            </a:pPr>
            <a:endParaRPr lang="en-IN" sz="1600" dirty="0">
              <a:latin typeface="+mn-lt"/>
            </a:endParaRPr>
          </a:p>
        </p:txBody>
      </p:sp>
    </p:spTree>
    <p:extLst>
      <p:ext uri="{BB962C8B-B14F-4D97-AF65-F5344CB8AC3E}">
        <p14:creationId xmlns:p14="http://schemas.microsoft.com/office/powerpoint/2010/main" val="3355979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Responsive Images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190875"/>
            <a:ext cx="7896225" cy="323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5798" y="2362111"/>
            <a:ext cx="8048625" cy="584775"/>
          </a:xfrm>
          <a:prstGeom prst="rect">
            <a:avLst/>
          </a:prstGeom>
        </p:spPr>
        <p:txBody>
          <a:bodyPr wrap="square">
            <a:spAutoFit/>
          </a:bodyPr>
          <a:lstStyle/>
          <a:p>
            <a:r>
              <a:rPr lang="en-IN" sz="1600" dirty="0">
                <a:latin typeface="+mn-lt"/>
              </a:rPr>
              <a:t>If the max-width property is set to 100%, the image will scale down if it has to, but never scale up to be larger than its original size:</a:t>
            </a:r>
          </a:p>
        </p:txBody>
      </p:sp>
    </p:spTree>
    <p:extLst>
      <p:ext uri="{BB962C8B-B14F-4D97-AF65-F5344CB8AC3E}">
        <p14:creationId xmlns:p14="http://schemas.microsoft.com/office/powerpoint/2010/main" val="1392267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Images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32</a:t>
            </a:fld>
            <a:endParaRPr lang="en-US" dirty="0"/>
          </a:p>
        </p:txBody>
      </p:sp>
      <p:sp>
        <p:nvSpPr>
          <p:cNvPr id="4" name="Rectangle 3"/>
          <p:cNvSpPr/>
          <p:nvPr/>
        </p:nvSpPr>
        <p:spPr>
          <a:xfrm>
            <a:off x="1562099" y="2333685"/>
            <a:ext cx="6677025" cy="4031873"/>
          </a:xfrm>
          <a:prstGeom prst="rect">
            <a:avLst/>
          </a:prstGeom>
        </p:spPr>
        <p:txBody>
          <a:bodyPr wrap="square">
            <a:spAutoFit/>
          </a:bodyPr>
          <a:lstStyle/>
          <a:p>
            <a:r>
              <a:rPr lang="en-IN" sz="1600" b="1" dirty="0">
                <a:latin typeface="+mn-lt"/>
              </a:rPr>
              <a:t>Background images can also respond to resizing and scaling</a:t>
            </a:r>
            <a:r>
              <a:rPr lang="en-IN" sz="1600" b="1" dirty="0" smtClean="0">
                <a:latin typeface="+mn-lt"/>
              </a:rPr>
              <a:t>.</a:t>
            </a:r>
          </a:p>
          <a:p>
            <a:endParaRPr lang="en-IN" sz="1600" b="1" dirty="0">
              <a:latin typeface="+mn-lt"/>
            </a:endParaRPr>
          </a:p>
          <a:p>
            <a:r>
              <a:rPr lang="en-IN" sz="1600" dirty="0">
                <a:latin typeface="+mn-lt"/>
              </a:rPr>
              <a:t>Here we will show three different methods:</a:t>
            </a:r>
          </a:p>
          <a:p>
            <a:pPr marL="342900" indent="-342900">
              <a:buFont typeface="Wingdings" panose="05000000000000000000" pitchFamily="2" charset="2"/>
              <a:buChar char="Ø"/>
            </a:pPr>
            <a:r>
              <a:rPr lang="en-IN" sz="1600" dirty="0" smtClean="0">
                <a:latin typeface="+mn-lt"/>
              </a:rPr>
              <a:t>If </a:t>
            </a:r>
            <a:r>
              <a:rPr lang="en-IN" sz="1600" dirty="0">
                <a:latin typeface="+mn-lt"/>
              </a:rPr>
              <a:t>the background-size property is set to "contain", the background image will scale, and try to fit the content area. However, the image will keep its aspect ratio (the proportional relationship between the image's width and height</a:t>
            </a:r>
            <a:r>
              <a:rPr lang="en-IN" sz="1600" dirty="0" smtClean="0">
                <a:latin typeface="+mn-lt"/>
              </a:rPr>
              <a:t>):</a:t>
            </a:r>
          </a:p>
          <a:p>
            <a:pPr marL="285750" indent="-285750">
              <a:buFont typeface="Wingdings" panose="05000000000000000000" pitchFamily="2" charset="2"/>
              <a:buChar char="Ø"/>
            </a:pPr>
            <a:endParaRPr lang="en-IN" sz="1600" dirty="0">
              <a:latin typeface="+mn-lt"/>
            </a:endParaRPr>
          </a:p>
          <a:p>
            <a:pPr marL="285750" indent="-285750">
              <a:buFont typeface="Wingdings" panose="05000000000000000000" pitchFamily="2" charset="2"/>
              <a:buChar char="Ø"/>
            </a:pPr>
            <a:r>
              <a:rPr lang="en-IN" sz="1600" dirty="0" smtClean="0">
                <a:latin typeface="+mn-lt"/>
              </a:rPr>
              <a:t> </a:t>
            </a:r>
            <a:r>
              <a:rPr lang="en-IN" sz="1600" dirty="0">
                <a:latin typeface="+mn-lt"/>
              </a:rPr>
              <a:t>If the background-size property is set to "100% 100%", the background image will stretch to cover the entire content area</a:t>
            </a:r>
            <a:r>
              <a:rPr lang="en-IN" sz="1600" dirty="0" smtClean="0">
                <a:latin typeface="+mn-lt"/>
              </a:rPr>
              <a:t>:</a:t>
            </a:r>
          </a:p>
          <a:p>
            <a:endParaRPr lang="en-IN" sz="1600" dirty="0">
              <a:latin typeface="+mn-lt"/>
            </a:endParaRPr>
          </a:p>
          <a:p>
            <a:pPr marL="285750" indent="-285750">
              <a:buFont typeface="Wingdings" panose="05000000000000000000" pitchFamily="2" charset="2"/>
              <a:buChar char="Ø"/>
            </a:pPr>
            <a:r>
              <a:rPr lang="en-IN" sz="1600" dirty="0" smtClean="0">
                <a:latin typeface="+mn-lt"/>
              </a:rPr>
              <a:t> If </a:t>
            </a:r>
            <a:r>
              <a:rPr lang="en-IN" sz="1600" dirty="0">
                <a:latin typeface="+mn-lt"/>
              </a:rPr>
              <a:t>the background-size property is set to "cover", the background image will scale to cover the entire content area. Notice that the "cover" value keeps the aspect ratio, and some part of the background image may be clipped</a:t>
            </a:r>
            <a:r>
              <a:rPr lang="en-IN" sz="1600" dirty="0" smtClean="0">
                <a:latin typeface="+mn-lt"/>
              </a:rPr>
              <a:t>:</a:t>
            </a:r>
            <a:endParaRPr lang="en-IN" sz="1600" dirty="0">
              <a:latin typeface="+mn-lt"/>
            </a:endParaRPr>
          </a:p>
          <a:p>
            <a:endParaRPr lang="en-IN" sz="1600" dirty="0">
              <a:latin typeface="+mn-lt"/>
            </a:endParaRPr>
          </a:p>
        </p:txBody>
      </p:sp>
    </p:spTree>
    <p:extLst>
      <p:ext uri="{BB962C8B-B14F-4D97-AF65-F5344CB8AC3E}">
        <p14:creationId xmlns:p14="http://schemas.microsoft.com/office/powerpoint/2010/main" val="1631401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Images for Different Devices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33</a:t>
            </a:fld>
            <a:endParaRPr lang="en-US" dirty="0"/>
          </a:p>
        </p:txBody>
      </p:sp>
      <p:sp>
        <p:nvSpPr>
          <p:cNvPr id="4" name="Rectangle 3"/>
          <p:cNvSpPr/>
          <p:nvPr/>
        </p:nvSpPr>
        <p:spPr>
          <a:xfrm>
            <a:off x="1543050" y="2419767"/>
            <a:ext cx="7200900"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sz="1600" dirty="0">
                <a:latin typeface="+mn-lt"/>
              </a:rPr>
              <a:t>A large image can be perfect on a big computer screen, but useless on a small device. Why load a large image when you have to scale it down anyway? To reduce the load, or for any other reasons, you can use media queries to display different images on different devices.</a:t>
            </a:r>
          </a:p>
          <a:p>
            <a:pPr marL="285750" indent="-285750">
              <a:lnSpc>
                <a:spcPct val="150000"/>
              </a:lnSpc>
              <a:buFont typeface="Wingdings" panose="05000000000000000000" pitchFamily="2" charset="2"/>
              <a:buChar char="Ø"/>
            </a:pPr>
            <a:r>
              <a:rPr lang="en-IN" sz="1600" dirty="0" smtClean="0">
                <a:latin typeface="+mn-lt"/>
              </a:rPr>
              <a:t>Example: Here </a:t>
            </a:r>
            <a:r>
              <a:rPr lang="en-IN" sz="1600" dirty="0">
                <a:latin typeface="+mn-lt"/>
              </a:rPr>
              <a:t>is one large image and one smaller image that will be </a:t>
            </a:r>
            <a:r>
              <a:rPr lang="en-IN" sz="1600" dirty="0" smtClean="0">
                <a:latin typeface="+mn-lt"/>
              </a:rPr>
              <a:t>displayed </a:t>
            </a:r>
            <a:r>
              <a:rPr lang="en-IN" sz="1600" dirty="0">
                <a:latin typeface="+mn-lt"/>
              </a:rPr>
              <a:t>on different devices:</a:t>
            </a:r>
          </a:p>
          <a:p>
            <a:pPr marL="285750" indent="-285750">
              <a:lnSpc>
                <a:spcPct val="150000"/>
              </a:lnSpc>
              <a:buFont typeface="Wingdings" panose="05000000000000000000" pitchFamily="2" charset="2"/>
              <a:buChar char="Ø"/>
            </a:pPr>
            <a:r>
              <a:rPr lang="en-IN" sz="1600" dirty="0">
                <a:latin typeface="+mn-lt"/>
              </a:rPr>
              <a:t>You can use the media query min-device-width, instead of min-width, which checks the device width, instead of the browser width. Then the image will not change when you resize the browser window:</a:t>
            </a:r>
          </a:p>
        </p:txBody>
      </p:sp>
    </p:spTree>
    <p:extLst>
      <p:ext uri="{BB962C8B-B14F-4D97-AF65-F5344CB8AC3E}">
        <p14:creationId xmlns:p14="http://schemas.microsoft.com/office/powerpoint/2010/main" val="306294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RWD Frameworks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34</a:t>
            </a:fld>
            <a:endParaRPr lang="en-US" dirty="0"/>
          </a:p>
        </p:txBody>
      </p:sp>
      <p:sp>
        <p:nvSpPr>
          <p:cNvPr id="4" name="Rectangle 3"/>
          <p:cNvSpPr/>
          <p:nvPr/>
        </p:nvSpPr>
        <p:spPr>
          <a:xfrm>
            <a:off x="219075" y="2437537"/>
            <a:ext cx="8534400" cy="2062103"/>
          </a:xfrm>
          <a:prstGeom prst="rect">
            <a:avLst/>
          </a:prstGeom>
        </p:spPr>
        <p:txBody>
          <a:bodyPr wrap="square">
            <a:spAutoFit/>
          </a:bodyPr>
          <a:lstStyle/>
          <a:p>
            <a:pPr marL="342900" indent="-342900">
              <a:buFont typeface="Wingdings" panose="05000000000000000000" pitchFamily="2" charset="2"/>
              <a:buChar char="Ø"/>
            </a:pPr>
            <a:r>
              <a:rPr lang="en-US" sz="1600" dirty="0">
                <a:latin typeface="+mn-lt"/>
              </a:rPr>
              <a:t>A framework is </a:t>
            </a:r>
            <a:r>
              <a:rPr lang="en-US" sz="1600" b="1" dirty="0">
                <a:latin typeface="+mn-lt"/>
              </a:rPr>
              <a:t>a standardized set of concepts, practices and criteria for dealing with a common type of problem</a:t>
            </a:r>
            <a:r>
              <a:rPr lang="en-US" sz="1600" dirty="0">
                <a:latin typeface="+mn-lt"/>
              </a:rPr>
              <a:t>, which can be used as a reference to help us approach and resolve new problems of a similar nature</a:t>
            </a:r>
            <a:r>
              <a:rPr lang="en-US" sz="1600" dirty="0" smtClean="0">
                <a:latin typeface="+mn-lt"/>
              </a:rPr>
              <a:t>.</a:t>
            </a:r>
          </a:p>
          <a:p>
            <a:endParaRPr lang="en-US" sz="1600" dirty="0" smtClean="0">
              <a:latin typeface="+mn-lt"/>
            </a:endParaRPr>
          </a:p>
          <a:p>
            <a:pPr marL="342900" indent="-342900">
              <a:buFont typeface="Wingdings" panose="05000000000000000000" pitchFamily="2" charset="2"/>
              <a:buChar char="Ø"/>
            </a:pPr>
            <a:r>
              <a:rPr lang="en-US" sz="1600" dirty="0" smtClean="0">
                <a:latin typeface="+mn-lt"/>
              </a:rPr>
              <a:t>In </a:t>
            </a:r>
            <a:r>
              <a:rPr lang="en-US" sz="1600" dirty="0">
                <a:latin typeface="+mn-lt"/>
              </a:rPr>
              <a:t>the world of web design, to give a more straightforward definition, a framework is defined as a</a:t>
            </a:r>
            <a:r>
              <a:rPr lang="en-US" sz="1600" b="1" dirty="0">
                <a:latin typeface="+mn-lt"/>
              </a:rPr>
              <a:t> package made up of a structure of files and folders of standardized code (HTML, CSS, JS documents etc.)</a:t>
            </a:r>
            <a:r>
              <a:rPr lang="en-US" sz="1600" dirty="0">
                <a:latin typeface="+mn-lt"/>
              </a:rPr>
              <a:t> which can be used to support the development of websites, as a basis to start building a site.</a:t>
            </a:r>
          </a:p>
        </p:txBody>
      </p:sp>
    </p:spTree>
    <p:extLst>
      <p:ext uri="{BB962C8B-B14F-4D97-AF65-F5344CB8AC3E}">
        <p14:creationId xmlns:p14="http://schemas.microsoft.com/office/powerpoint/2010/main" val="3608309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Types of Framework</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35</a:t>
            </a:fld>
            <a:endParaRPr lang="en-US" dirty="0"/>
          </a:p>
        </p:txBody>
      </p:sp>
      <p:pic>
        <p:nvPicPr>
          <p:cNvPr id="8194" name="Picture 2" descr="http://www.awwwards.com/awards/images/2013/02/responsive-css-frameworks-layer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667000"/>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86250" y="2575263"/>
            <a:ext cx="4572000" cy="2062103"/>
          </a:xfrm>
          <a:prstGeom prst="rect">
            <a:avLst/>
          </a:prstGeom>
        </p:spPr>
        <p:txBody>
          <a:bodyPr>
            <a:spAutoFit/>
          </a:bodyPr>
          <a:lstStyle/>
          <a:p>
            <a:r>
              <a:rPr lang="en-US" sz="1600" b="1" dirty="0">
                <a:latin typeface="+mn-lt"/>
              </a:rPr>
              <a:t>How many types of framework are there</a:t>
            </a:r>
            <a:r>
              <a:rPr lang="en-US" sz="1600" b="1" dirty="0" smtClean="0">
                <a:latin typeface="+mn-lt"/>
              </a:rPr>
              <a:t>?</a:t>
            </a:r>
          </a:p>
          <a:p>
            <a:endParaRPr lang="en-US" sz="1600" dirty="0">
              <a:latin typeface="+mn-lt"/>
            </a:endParaRPr>
          </a:p>
          <a:p>
            <a:pPr marL="342900" indent="-342900">
              <a:buFont typeface="Wingdings" panose="05000000000000000000" pitchFamily="2" charset="2"/>
              <a:buChar char="q"/>
            </a:pPr>
            <a:r>
              <a:rPr lang="en-US" sz="1600" dirty="0">
                <a:latin typeface="+mn-lt"/>
              </a:rPr>
              <a:t>There are basically 2 types to differentiate: backend and </a:t>
            </a:r>
            <a:r>
              <a:rPr lang="en-US" sz="1600" dirty="0" smtClean="0">
                <a:latin typeface="+mn-lt"/>
              </a:rPr>
              <a:t>frontend.</a:t>
            </a:r>
          </a:p>
          <a:p>
            <a:endParaRPr lang="en-US" sz="1600" dirty="0" smtClean="0">
              <a:latin typeface="+mn-lt"/>
            </a:endParaRPr>
          </a:p>
          <a:p>
            <a:pPr marL="342900" indent="-342900">
              <a:buFont typeface="Wingdings" panose="05000000000000000000" pitchFamily="2" charset="2"/>
              <a:buChar char="q"/>
            </a:pPr>
            <a:r>
              <a:rPr lang="en-US" sz="1600" dirty="0" smtClean="0">
                <a:latin typeface="+mn-lt"/>
              </a:rPr>
              <a:t>This </a:t>
            </a:r>
            <a:r>
              <a:rPr lang="en-US" sz="1600" dirty="0">
                <a:latin typeface="+mn-lt"/>
              </a:rPr>
              <a:t>distinction is drawn depending on whether the framework is for the presentation layer or the application/ logical layer.</a:t>
            </a:r>
          </a:p>
        </p:txBody>
      </p:sp>
    </p:spTree>
    <p:extLst>
      <p:ext uri="{BB962C8B-B14F-4D97-AF65-F5344CB8AC3E}">
        <p14:creationId xmlns:p14="http://schemas.microsoft.com/office/powerpoint/2010/main" val="295373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Some of Best RWD Frameworks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36</a:t>
            </a:fld>
            <a:endParaRPr lang="en-US" dirty="0"/>
          </a:p>
        </p:txBody>
      </p:sp>
      <p:pic>
        <p:nvPicPr>
          <p:cNvPr id="9218" name="Picture 2" descr="Twitter Bootstra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450" y="2533651"/>
            <a:ext cx="1987550" cy="132503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Found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1226" y="2546351"/>
            <a:ext cx="1939924" cy="129328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kelet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3925" y="2500842"/>
            <a:ext cx="2416528" cy="13208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ML5 Boiler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9450" y="4333871"/>
            <a:ext cx="2017714" cy="134514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ML KickSt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1226" y="4313764"/>
            <a:ext cx="2047875" cy="136525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Less Framewor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896" y="4235976"/>
            <a:ext cx="2164557" cy="144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413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How to test responsive </a:t>
            </a:r>
            <a:r>
              <a:rPr lang="en-US" dirty="0" smtClean="0">
                <a:latin typeface="+mj-lt"/>
              </a:rPr>
              <a:t>websites?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37</a:t>
            </a:fld>
            <a:endParaRPr lang="en-US" dirty="0"/>
          </a:p>
        </p:txBody>
      </p:sp>
      <p:sp>
        <p:nvSpPr>
          <p:cNvPr id="4" name="Rectangle 3"/>
          <p:cNvSpPr/>
          <p:nvPr/>
        </p:nvSpPr>
        <p:spPr>
          <a:xfrm>
            <a:off x="1581148" y="2526864"/>
            <a:ext cx="6924675" cy="2308324"/>
          </a:xfrm>
          <a:prstGeom prst="rect">
            <a:avLst/>
          </a:prstGeom>
        </p:spPr>
        <p:txBody>
          <a:bodyPr wrap="square">
            <a:spAutoFit/>
          </a:bodyPr>
          <a:lstStyle/>
          <a:p>
            <a:pPr lvl="0"/>
            <a:r>
              <a:rPr lang="en-US" altLang="en-US" sz="1600" b="1" dirty="0" smtClean="0">
                <a:solidFill>
                  <a:srgbClr val="242424"/>
                </a:solidFill>
                <a:latin typeface="+mn-lt"/>
                <a:ea typeface="Segoe UI" panose="020B0502040204020203" pitchFamily="34" charset="0"/>
                <a:cs typeface="Segoe UI" panose="020B0502040204020203" pitchFamily="34" charset="0"/>
              </a:rPr>
              <a:t>Developers:</a:t>
            </a:r>
          </a:p>
          <a:p>
            <a:pPr marL="285750" lvl="0" indent="-285750">
              <a:buFont typeface="Wingdings" panose="05000000000000000000" pitchFamily="2" charset="2"/>
              <a:buChar char="Ø"/>
            </a:pPr>
            <a:r>
              <a:rPr lang="en-US" altLang="en-US" sz="1600" dirty="0" smtClean="0">
                <a:solidFill>
                  <a:srgbClr val="242424"/>
                </a:solidFill>
                <a:latin typeface="+mn-lt"/>
                <a:ea typeface="Segoe UI" panose="020B0502040204020203" pitchFamily="34" charset="0"/>
                <a:cs typeface="Segoe UI" panose="020B0502040204020203" pitchFamily="34" charset="0"/>
              </a:rPr>
              <a:t>They can do unit testing with debugger tools available in browser default or different plugins.</a:t>
            </a:r>
          </a:p>
          <a:p>
            <a:pPr marL="285750" lvl="0" indent="-285750">
              <a:buFont typeface="Wingdings" panose="05000000000000000000" pitchFamily="2" charset="2"/>
              <a:buChar char="Ø"/>
            </a:pPr>
            <a:r>
              <a:rPr lang="en-US" altLang="en-US" sz="1600" dirty="0" smtClean="0">
                <a:solidFill>
                  <a:srgbClr val="242424"/>
                </a:solidFill>
                <a:latin typeface="+mn-lt"/>
                <a:ea typeface="Segoe UI" panose="020B0502040204020203" pitchFamily="34" charset="0"/>
                <a:cs typeface="Segoe UI" panose="020B0502040204020203" pitchFamily="34" charset="0"/>
              </a:rPr>
              <a:t>Emulators.</a:t>
            </a:r>
          </a:p>
          <a:p>
            <a:pPr marL="285750" lvl="0" indent="-285750">
              <a:buFont typeface="Wingdings" panose="05000000000000000000" pitchFamily="2" charset="2"/>
              <a:buChar char="Ø"/>
            </a:pPr>
            <a:r>
              <a:rPr lang="en-US" altLang="en-US" sz="1600" dirty="0" smtClean="0">
                <a:solidFill>
                  <a:srgbClr val="242424"/>
                </a:solidFill>
                <a:latin typeface="+mn-lt"/>
                <a:ea typeface="Segoe UI" panose="020B0502040204020203" pitchFamily="34" charset="0"/>
                <a:cs typeface="Segoe UI" panose="020B0502040204020203" pitchFamily="34" charset="0"/>
              </a:rPr>
              <a:t>Actual devices.</a:t>
            </a:r>
          </a:p>
          <a:p>
            <a:pPr lvl="0"/>
            <a:endParaRPr lang="en-US" altLang="en-US" sz="1600" dirty="0">
              <a:solidFill>
                <a:srgbClr val="242424"/>
              </a:solidFill>
              <a:latin typeface="+mn-lt"/>
              <a:ea typeface="Segoe UI" panose="020B0502040204020203" pitchFamily="34" charset="0"/>
              <a:cs typeface="Segoe UI" panose="020B0502040204020203" pitchFamily="34" charset="0"/>
            </a:endParaRPr>
          </a:p>
          <a:p>
            <a:pPr lvl="0"/>
            <a:r>
              <a:rPr lang="en-US" altLang="en-US" sz="1600" b="1" dirty="0" smtClean="0">
                <a:solidFill>
                  <a:srgbClr val="242424"/>
                </a:solidFill>
                <a:latin typeface="+mn-lt"/>
                <a:ea typeface="Segoe UI" panose="020B0502040204020203" pitchFamily="34" charset="0"/>
                <a:cs typeface="Segoe UI" panose="020B0502040204020203" pitchFamily="34" charset="0"/>
              </a:rPr>
              <a:t>QA:</a:t>
            </a:r>
          </a:p>
          <a:p>
            <a:pPr marL="285750" lvl="0" indent="-285750">
              <a:buFont typeface="Wingdings" panose="05000000000000000000" pitchFamily="2" charset="2"/>
              <a:buChar char="Ø"/>
            </a:pPr>
            <a:r>
              <a:rPr lang="en-US" altLang="en-US" sz="1600" dirty="0" smtClean="0">
                <a:solidFill>
                  <a:srgbClr val="242424"/>
                </a:solidFill>
                <a:latin typeface="+mn-lt"/>
                <a:ea typeface="Segoe UI" panose="020B0502040204020203" pitchFamily="34" charset="0"/>
                <a:cs typeface="Segoe UI" panose="020B0502040204020203" pitchFamily="34" charset="0"/>
              </a:rPr>
              <a:t>Emulators</a:t>
            </a:r>
            <a:r>
              <a:rPr lang="en-US" altLang="en-US" sz="1600" dirty="0">
                <a:solidFill>
                  <a:srgbClr val="242424"/>
                </a:solidFill>
                <a:latin typeface="+mn-lt"/>
                <a:ea typeface="Segoe UI" panose="020B0502040204020203" pitchFamily="34" charset="0"/>
                <a:cs typeface="Segoe UI" panose="020B0502040204020203" pitchFamily="34" charset="0"/>
              </a:rPr>
              <a:t>.</a:t>
            </a:r>
          </a:p>
          <a:p>
            <a:pPr marL="285750" lvl="0" indent="-285750">
              <a:buFont typeface="Wingdings" panose="05000000000000000000" pitchFamily="2" charset="2"/>
              <a:buChar char="Ø"/>
            </a:pPr>
            <a:r>
              <a:rPr lang="en-US" altLang="en-US" sz="1600" dirty="0" smtClean="0">
                <a:solidFill>
                  <a:srgbClr val="242424"/>
                </a:solidFill>
                <a:latin typeface="+mn-lt"/>
                <a:ea typeface="Segoe UI" panose="020B0502040204020203" pitchFamily="34" charset="0"/>
                <a:cs typeface="Segoe UI" panose="020B0502040204020203" pitchFamily="34" charset="0"/>
              </a:rPr>
              <a:t>Browser and Actual devices mobile lab.</a:t>
            </a:r>
            <a:endParaRPr lang="en-US" altLang="en-US" sz="1600" dirty="0">
              <a:latin typeface="+mn-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78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1657350" y="5043488"/>
            <a:ext cx="7258050" cy="5667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Thank You!</a:t>
            </a:r>
          </a:p>
        </p:txBody>
      </p:sp>
    </p:spTree>
    <p:extLst>
      <p:ext uri="{BB962C8B-B14F-4D97-AF65-F5344CB8AC3E}">
        <p14:creationId xmlns:p14="http://schemas.microsoft.com/office/powerpoint/2010/main" val="87757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latin typeface="+mj-lt"/>
              </a:rPr>
              <a:t>FRONT END TECHNOLOGY</a:t>
            </a:r>
          </a:p>
        </p:txBody>
      </p:sp>
      <p:sp>
        <p:nvSpPr>
          <p:cNvPr id="4" name="Text Placeholder 3"/>
          <p:cNvSpPr>
            <a:spLocks noGrp="1"/>
          </p:cNvSpPr>
          <p:nvPr>
            <p:ph type="body" sz="half" idx="2"/>
          </p:nvPr>
        </p:nvSpPr>
        <p:spPr>
          <a:xfrm>
            <a:off x="1646238" y="5307013"/>
            <a:ext cx="7269162" cy="1422400"/>
          </a:xfrm>
        </p:spPr>
        <p:txBody>
          <a:bodyPr/>
          <a:lstStyle/>
          <a:p>
            <a:pPr marL="114300" indent="-114300" eaLnBrk="1" hangingPunct="1">
              <a:defRPr/>
            </a:pPr>
            <a:r>
              <a:rPr lang="en-US" sz="3600" b="1" dirty="0" smtClean="0">
                <a:solidFill>
                  <a:srgbClr val="0085C8"/>
                </a:solidFill>
                <a:latin typeface="+mn-lt"/>
              </a:rPr>
              <a:t>RESPONSIVE WEB DESIGN</a:t>
            </a:r>
          </a:p>
        </p:txBody>
      </p:sp>
      <p:sp>
        <p:nvSpPr>
          <p:cNvPr id="5" name="Slide Number Placeholder 4"/>
          <p:cNvSpPr>
            <a:spLocks noGrp="1"/>
          </p:cNvSpPr>
          <p:nvPr>
            <p:ph type="sldNum" sz="quarter" idx="10"/>
          </p:nvPr>
        </p:nvSpPr>
        <p:spPr/>
        <p:txBody>
          <a:bodyPr/>
          <a:lstStyle/>
          <a:p>
            <a:pPr>
              <a:defRPr/>
            </a:pPr>
            <a:fld id="{420183FE-4160-456A-9FEA-21A8D8F1A5CC}" type="slidenum">
              <a:rPr lang="en-US" smtClean="0"/>
              <a:pPr>
                <a:defRPr/>
              </a:pPr>
              <a:t>4</a:t>
            </a:fld>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00" y="1562100"/>
            <a:ext cx="28702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latin typeface="+mn-lt"/>
              </a:rPr>
              <a:t>INDEX</a:t>
            </a:r>
          </a:p>
        </p:txBody>
      </p:sp>
      <p:sp>
        <p:nvSpPr>
          <p:cNvPr id="3" name="Text Placeholder 2"/>
          <p:cNvSpPr>
            <a:spLocks noGrp="1"/>
          </p:cNvSpPr>
          <p:nvPr>
            <p:ph type="body" sz="half" idx="2"/>
          </p:nvPr>
        </p:nvSpPr>
        <p:spPr>
          <a:xfrm>
            <a:off x="369888" y="1617663"/>
            <a:ext cx="7269162" cy="4724400"/>
          </a:xfrm>
        </p:spPr>
        <p:txBody>
          <a:bodyPr/>
          <a:lstStyle/>
          <a:p>
            <a:pPr eaLnBrk="1" hangingPunct="1">
              <a:defRPr/>
            </a:pPr>
            <a:r>
              <a:rPr lang="en-US" sz="1600" dirty="0" smtClean="0">
                <a:latin typeface="+mn-lt"/>
              </a:rPr>
              <a:t>Responsive Web Design</a:t>
            </a:r>
          </a:p>
          <a:p>
            <a:pPr eaLnBrk="1" hangingPunct="1">
              <a:defRPr/>
            </a:pPr>
            <a:endParaRPr lang="en-US" sz="1600" dirty="0" smtClean="0">
              <a:latin typeface="+mn-lt"/>
            </a:endParaRPr>
          </a:p>
          <a:p>
            <a:pPr eaLnBrk="1" hangingPunct="1">
              <a:defRPr/>
            </a:pPr>
            <a:r>
              <a:rPr lang="en-US" sz="1600" dirty="0" smtClean="0">
                <a:solidFill>
                  <a:prstClr val="black">
                    <a:lumMod val="75000"/>
                    <a:lumOff val="25000"/>
                  </a:prstClr>
                </a:solidFill>
                <a:latin typeface="+mn-lt"/>
              </a:rPr>
              <a:t>Predate Methodology</a:t>
            </a:r>
          </a:p>
          <a:p>
            <a:pPr marL="630238" indent="-173038" eaLnBrk="1" hangingPunct="1">
              <a:defRPr/>
            </a:pPr>
            <a:r>
              <a:rPr lang="en-US" sz="1600" dirty="0" smtClean="0">
                <a:solidFill>
                  <a:srgbClr val="002060"/>
                </a:solidFill>
                <a:latin typeface="+mn-lt"/>
              </a:rPr>
              <a:t>Layouts</a:t>
            </a:r>
          </a:p>
          <a:p>
            <a:pPr marL="630238" indent="-173038" eaLnBrk="1" hangingPunct="1">
              <a:defRPr/>
            </a:pPr>
            <a:r>
              <a:rPr lang="en-US" sz="1600" dirty="0" smtClean="0">
                <a:solidFill>
                  <a:srgbClr val="002060"/>
                </a:solidFill>
                <a:latin typeface="+mn-lt"/>
              </a:rPr>
              <a:t>Progressive Enhancement</a:t>
            </a:r>
          </a:p>
          <a:p>
            <a:pPr marL="630238" indent="-173038" eaLnBrk="1" hangingPunct="1">
              <a:defRPr/>
            </a:pPr>
            <a:r>
              <a:rPr lang="en-US" sz="1600" dirty="0" smtClean="0">
                <a:solidFill>
                  <a:srgbClr val="002060"/>
                </a:solidFill>
                <a:latin typeface="+mn-lt"/>
              </a:rPr>
              <a:t>Graceful Degradation</a:t>
            </a:r>
          </a:p>
          <a:p>
            <a:pPr marL="630238" indent="-173038" eaLnBrk="1" hangingPunct="1">
              <a:defRPr/>
            </a:pPr>
            <a:r>
              <a:rPr lang="en-US" sz="1600" dirty="0" smtClean="0">
                <a:solidFill>
                  <a:srgbClr val="002060"/>
                </a:solidFill>
                <a:latin typeface="+mn-lt"/>
              </a:rPr>
              <a:t>Mobile First Approach</a:t>
            </a:r>
          </a:p>
          <a:p>
            <a:pPr marL="630238" indent="-173038" eaLnBrk="1" hangingPunct="1">
              <a:defRPr/>
            </a:pPr>
            <a:endParaRPr lang="en-US" sz="1600" dirty="0" smtClean="0">
              <a:solidFill>
                <a:prstClr val="black">
                  <a:lumMod val="50000"/>
                  <a:lumOff val="50000"/>
                </a:prstClr>
              </a:solidFill>
              <a:latin typeface="+mn-lt"/>
            </a:endParaRPr>
          </a:p>
          <a:p>
            <a:pPr eaLnBrk="1" hangingPunct="1">
              <a:defRPr/>
            </a:pPr>
            <a:r>
              <a:rPr lang="en-US" sz="1600" dirty="0" smtClean="0">
                <a:solidFill>
                  <a:prstClr val="black">
                    <a:lumMod val="75000"/>
                    <a:lumOff val="25000"/>
                  </a:prstClr>
                </a:solidFill>
                <a:latin typeface="+mn-lt"/>
              </a:rPr>
              <a:t>Media Queries</a:t>
            </a:r>
          </a:p>
          <a:p>
            <a:pPr eaLnBrk="1" hangingPunct="1">
              <a:defRPr/>
            </a:pPr>
            <a:endParaRPr lang="en-US" sz="1600" dirty="0" smtClean="0">
              <a:solidFill>
                <a:prstClr val="black">
                  <a:lumMod val="75000"/>
                  <a:lumOff val="25000"/>
                </a:prstClr>
              </a:solidFill>
              <a:latin typeface="+mn-lt"/>
            </a:endParaRPr>
          </a:p>
          <a:p>
            <a:pPr eaLnBrk="1" hangingPunct="1">
              <a:defRPr/>
            </a:pPr>
            <a:r>
              <a:rPr lang="en-US" sz="1600" dirty="0" smtClean="0">
                <a:solidFill>
                  <a:prstClr val="black">
                    <a:lumMod val="75000"/>
                    <a:lumOff val="25000"/>
                  </a:prstClr>
                </a:solidFill>
                <a:latin typeface="+mn-lt"/>
              </a:rPr>
              <a:t>Grid View &amp; Frameworks</a:t>
            </a:r>
          </a:p>
          <a:p>
            <a:pPr eaLnBrk="1" hangingPunct="1">
              <a:defRPr/>
            </a:pPr>
            <a:endParaRPr lang="en-US" sz="1600" dirty="0" smtClean="0">
              <a:solidFill>
                <a:prstClr val="black">
                  <a:lumMod val="75000"/>
                  <a:lumOff val="25000"/>
                </a:prstClr>
              </a:solidFill>
              <a:latin typeface="+mn-lt"/>
            </a:endParaRPr>
          </a:p>
          <a:p>
            <a:pPr eaLnBrk="1" hangingPunct="1">
              <a:defRPr/>
            </a:pPr>
            <a:r>
              <a:rPr lang="en-US" sz="1600" dirty="0" smtClean="0">
                <a:solidFill>
                  <a:prstClr val="black">
                    <a:lumMod val="75000"/>
                    <a:lumOff val="25000"/>
                  </a:prstClr>
                </a:solidFill>
                <a:latin typeface="+mn-lt"/>
              </a:rPr>
              <a:t>Images</a:t>
            </a:r>
          </a:p>
          <a:p>
            <a:pPr marL="228600" indent="0" eaLnBrk="1" hangingPunct="1">
              <a:buNone/>
              <a:defRPr/>
            </a:pPr>
            <a:endParaRPr lang="en-US" sz="1600" dirty="0" smtClean="0">
              <a:solidFill>
                <a:prstClr val="black">
                  <a:lumMod val="75000"/>
                  <a:lumOff val="25000"/>
                </a:prstClr>
              </a:solidFill>
              <a:latin typeface="+mn-lt"/>
            </a:endParaRPr>
          </a:p>
          <a:p>
            <a:pPr eaLnBrk="1" hangingPunct="1">
              <a:defRPr/>
            </a:pPr>
            <a:r>
              <a:rPr lang="en-US" sz="1600" dirty="0" smtClean="0">
                <a:solidFill>
                  <a:prstClr val="black">
                    <a:lumMod val="75000"/>
                    <a:lumOff val="25000"/>
                  </a:prstClr>
                </a:solidFill>
                <a:latin typeface="+mn-lt"/>
              </a:rPr>
              <a:t>Videos</a:t>
            </a:r>
            <a:endParaRPr lang="en-US" sz="1600" dirty="0" smtClean="0">
              <a:solidFill>
                <a:srgbClr val="002060"/>
              </a:solidFill>
              <a:latin typeface="+mn-lt"/>
            </a:endParaRPr>
          </a:p>
          <a:p>
            <a:pPr eaLnBrk="1" hangingPunct="1">
              <a:defRPr/>
            </a:pPr>
            <a:endParaRPr lang="en-US" sz="1600" dirty="0" smtClean="0">
              <a:latin typeface="+mn-lt"/>
            </a:endParaRPr>
          </a:p>
        </p:txBody>
      </p:sp>
      <p:sp>
        <p:nvSpPr>
          <p:cNvPr id="4" name="Slide Number Placeholder 3"/>
          <p:cNvSpPr>
            <a:spLocks noGrp="1"/>
          </p:cNvSpPr>
          <p:nvPr>
            <p:ph type="sldNum" sz="quarter" idx="10"/>
          </p:nvPr>
        </p:nvSpPr>
        <p:spPr/>
        <p:txBody>
          <a:bodyPr/>
          <a:lstStyle/>
          <a:p>
            <a:pPr>
              <a:defRPr/>
            </a:pPr>
            <a:fld id="{37A09E19-E164-44B7-9AC0-961384ED02A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CE2A34F-5DC0-4201-BC25-8D3765064E33}" type="slidenum">
              <a:rPr lang="en-US" smtClean="0"/>
              <a:pPr>
                <a:defRPr/>
              </a:pPr>
              <a:t>6</a:t>
            </a:fld>
            <a:endParaRPr lang="en-US" dirty="0"/>
          </a:p>
        </p:txBody>
      </p:sp>
      <p:sp>
        <p:nvSpPr>
          <p:cNvPr id="32773"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latin typeface="+mj-lt"/>
              </a:rPr>
              <a:t>RWD What is it ?</a:t>
            </a:r>
          </a:p>
        </p:txBody>
      </p:sp>
      <p:pic>
        <p:nvPicPr>
          <p:cNvPr id="8" name="Picture 7" descr="C:\Users\krunalv\Desktop\HiRe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 y="1685925"/>
            <a:ext cx="3590925" cy="2392680"/>
          </a:xfrm>
          <a:prstGeom prst="rect">
            <a:avLst/>
          </a:prstGeom>
          <a:noFill/>
          <a:ln>
            <a:noFill/>
          </a:ln>
        </p:spPr>
      </p:pic>
      <p:pic>
        <p:nvPicPr>
          <p:cNvPr id="9" name="Picture 8" descr="C:\Users\krunalv\Desktop\liip_rwd.png"/>
          <p:cNvPicPr/>
          <p:nvPr/>
        </p:nvPicPr>
        <p:blipFill>
          <a:blip r:embed="rId3">
            <a:extLst>
              <a:ext uri="{28A0092B-C50C-407E-A947-70E740481C1C}">
                <a14:useLocalDpi xmlns:a14="http://schemas.microsoft.com/office/drawing/2010/main" val="0"/>
              </a:ext>
            </a:extLst>
          </a:blip>
          <a:srcRect/>
          <a:stretch>
            <a:fillRect/>
          </a:stretch>
        </p:blipFill>
        <p:spPr bwMode="auto">
          <a:xfrm>
            <a:off x="4295775" y="1685925"/>
            <a:ext cx="4571999" cy="3305175"/>
          </a:xfrm>
          <a:prstGeom prst="rect">
            <a:avLst/>
          </a:prstGeom>
          <a:noFill/>
          <a:ln>
            <a:noFill/>
          </a:ln>
        </p:spPr>
      </p:pic>
      <p:pic>
        <p:nvPicPr>
          <p:cNvPr id="10" name="Picture 9" descr="http://www.s3optimization.com/wp-content/uploads/2015/03/responsive_web_design.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77" y="4305300"/>
            <a:ext cx="3866198" cy="20764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RWD</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7</a:t>
            </a:fld>
            <a:endParaRPr lang="en-US" dirty="0"/>
          </a:p>
        </p:txBody>
      </p:sp>
      <p:sp>
        <p:nvSpPr>
          <p:cNvPr id="4" name="Rectangle 3"/>
          <p:cNvSpPr/>
          <p:nvPr/>
        </p:nvSpPr>
        <p:spPr>
          <a:xfrm>
            <a:off x="1514475" y="2400002"/>
            <a:ext cx="7353300" cy="2800767"/>
          </a:xfrm>
          <a:prstGeom prst="rect">
            <a:avLst/>
          </a:prstGeom>
        </p:spPr>
        <p:txBody>
          <a:bodyPr wrap="square">
            <a:spAutoFit/>
          </a:bodyPr>
          <a:lstStyle/>
          <a:p>
            <a:pPr marL="285750" indent="-285750">
              <a:buFont typeface="Wingdings" panose="05000000000000000000" pitchFamily="2" charset="2"/>
              <a:buChar char="Ø"/>
            </a:pPr>
            <a:r>
              <a:rPr lang="en-US" sz="1600" dirty="0">
                <a:latin typeface="+mn-lt"/>
              </a:rPr>
              <a:t> Responsive Web Design is the methodology that recommends the design and implementation of a website that responds to user behavior and environment based on the screen size, orientation and operating system of their device</a:t>
            </a:r>
            <a:r>
              <a:rPr lang="en-US" sz="1600" dirty="0" smtClean="0">
                <a:latin typeface="+mn-lt"/>
              </a:rPr>
              <a:t>.</a:t>
            </a:r>
          </a:p>
          <a:p>
            <a:endParaRPr lang="en-US" sz="1600" dirty="0">
              <a:latin typeface="+mn-lt"/>
            </a:endParaRPr>
          </a:p>
          <a:p>
            <a:pPr marL="285750" indent="-285750">
              <a:buFont typeface="Wingdings" panose="05000000000000000000" pitchFamily="2" charset="2"/>
              <a:buChar char="Ø"/>
            </a:pPr>
            <a:r>
              <a:rPr lang="en-US" sz="1600" dirty="0">
                <a:latin typeface="+mn-lt"/>
              </a:rPr>
              <a:t>From a technology standpoint, the framework consists of a combination of flexible grids, flexible layouts, images and intelligent use of CSS media queries. </a:t>
            </a:r>
            <a:endParaRPr lang="en-US" sz="1600" dirty="0" smtClean="0">
              <a:latin typeface="+mn-lt"/>
            </a:endParaRPr>
          </a:p>
          <a:p>
            <a:endParaRPr lang="en-US" sz="1600" dirty="0" smtClean="0">
              <a:latin typeface="+mn-lt"/>
            </a:endParaRPr>
          </a:p>
          <a:p>
            <a:pPr marL="285750" indent="-285750">
              <a:buFont typeface="Wingdings" panose="05000000000000000000" pitchFamily="2" charset="2"/>
              <a:buChar char="Ø"/>
            </a:pPr>
            <a:r>
              <a:rPr lang="en-US" sz="1600" dirty="0" smtClean="0">
                <a:latin typeface="+mn-lt"/>
              </a:rPr>
              <a:t>As </a:t>
            </a:r>
            <a:r>
              <a:rPr lang="en-US" sz="1600" dirty="0">
                <a:latin typeface="+mn-lt"/>
              </a:rPr>
              <a:t>the user switches from one device to another (for example, desktop to iPhone), the website automatically adapts to accommodate for resolution, image size and scripting abilities. This eliminates the need for resizing, panning and scrolling by the user in order to view the website on the new device.</a:t>
            </a:r>
          </a:p>
        </p:txBody>
      </p:sp>
    </p:spTree>
    <p:extLst>
      <p:ext uri="{BB962C8B-B14F-4D97-AF65-F5344CB8AC3E}">
        <p14:creationId xmlns:p14="http://schemas.microsoft.com/office/powerpoint/2010/main" val="3080639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Pros and Cons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8</a:t>
            </a:fld>
            <a:endParaRPr lang="en-US" dirty="0"/>
          </a:p>
        </p:txBody>
      </p:sp>
      <p:sp>
        <p:nvSpPr>
          <p:cNvPr id="4" name="Rectangle 3"/>
          <p:cNvSpPr/>
          <p:nvPr/>
        </p:nvSpPr>
        <p:spPr>
          <a:xfrm>
            <a:off x="381001" y="2422327"/>
            <a:ext cx="8105774" cy="3662541"/>
          </a:xfrm>
          <a:prstGeom prst="rect">
            <a:avLst/>
          </a:prstGeom>
        </p:spPr>
        <p:txBody>
          <a:bodyPr wrap="square">
            <a:spAutoFit/>
          </a:bodyPr>
          <a:lstStyle/>
          <a:p>
            <a:pPr lvl="0"/>
            <a:r>
              <a:rPr lang="en-US" sz="1600" b="1" dirty="0">
                <a:latin typeface="+mn-lt"/>
              </a:rPr>
              <a:t>Pros </a:t>
            </a:r>
            <a:r>
              <a:rPr lang="en-US" sz="1600" b="1" dirty="0" smtClean="0">
                <a:latin typeface="+mn-lt"/>
              </a:rPr>
              <a:t>:</a:t>
            </a:r>
            <a:endParaRPr lang="en-US" sz="1600" b="1" dirty="0">
              <a:latin typeface="+mn-lt"/>
            </a:endParaRPr>
          </a:p>
          <a:p>
            <a:pPr marL="285750" lvl="0" indent="-285750">
              <a:lnSpc>
                <a:spcPct val="150000"/>
              </a:lnSpc>
              <a:buFont typeface="Wingdings" panose="05000000000000000000" pitchFamily="2" charset="2"/>
              <a:buChar char="Ø"/>
            </a:pPr>
            <a:r>
              <a:rPr lang="en-US" sz="1600" b="1" dirty="0">
                <a:latin typeface="+mn-lt"/>
              </a:rPr>
              <a:t>A single website</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A single URL</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Easy SEO</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Easy marketing</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Low cost</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Future proofing</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Better, faster, smarter user experience</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Cost Effective</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SEO </a:t>
            </a:r>
            <a:r>
              <a:rPr lang="en-US" sz="1600" b="1" dirty="0" smtClean="0">
                <a:latin typeface="+mn-lt"/>
              </a:rPr>
              <a:t>optimized</a:t>
            </a:r>
            <a:endParaRPr lang="en-US" sz="1600" dirty="0">
              <a:latin typeface="+mn-lt"/>
            </a:endParaRPr>
          </a:p>
        </p:txBody>
      </p:sp>
    </p:spTree>
    <p:extLst>
      <p:ext uri="{BB962C8B-B14F-4D97-AF65-F5344CB8AC3E}">
        <p14:creationId xmlns:p14="http://schemas.microsoft.com/office/powerpoint/2010/main" val="2162993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9</a:t>
            </a:fld>
            <a:endParaRPr lang="en-US" dirty="0"/>
          </a:p>
        </p:txBody>
      </p:sp>
      <p:sp>
        <p:nvSpPr>
          <p:cNvPr id="4" name="Rectangle 3"/>
          <p:cNvSpPr/>
          <p:nvPr/>
        </p:nvSpPr>
        <p:spPr>
          <a:xfrm>
            <a:off x="381001" y="2422327"/>
            <a:ext cx="8105774" cy="738664"/>
          </a:xfrm>
          <a:prstGeom prst="rect">
            <a:avLst/>
          </a:prstGeom>
        </p:spPr>
        <p:txBody>
          <a:bodyPr wrap="square">
            <a:spAutoFit/>
          </a:bodyPr>
          <a:lstStyle/>
          <a:p>
            <a:endParaRPr lang="en-US" sz="1400" dirty="0"/>
          </a:p>
          <a:p>
            <a:pPr lvl="0"/>
            <a:endParaRPr lang="en-US" sz="1400" dirty="0"/>
          </a:p>
          <a:p>
            <a:endParaRPr lang="en-US" sz="1400" dirty="0"/>
          </a:p>
        </p:txBody>
      </p:sp>
      <p:sp>
        <p:nvSpPr>
          <p:cNvPr id="5" name="Rectangle 4"/>
          <p:cNvSpPr/>
          <p:nvPr/>
        </p:nvSpPr>
        <p:spPr>
          <a:xfrm>
            <a:off x="333376" y="2472929"/>
            <a:ext cx="8201024" cy="2923877"/>
          </a:xfrm>
          <a:prstGeom prst="rect">
            <a:avLst/>
          </a:prstGeom>
        </p:spPr>
        <p:txBody>
          <a:bodyPr wrap="square">
            <a:spAutoFit/>
          </a:bodyPr>
          <a:lstStyle/>
          <a:p>
            <a:pPr lvl="0"/>
            <a:r>
              <a:rPr lang="en-US" sz="1600" b="1" dirty="0" smtClean="0">
                <a:latin typeface="+mn-lt"/>
              </a:rPr>
              <a:t>Cons:</a:t>
            </a:r>
          </a:p>
          <a:p>
            <a:pPr marL="285750" indent="-285750">
              <a:lnSpc>
                <a:spcPct val="150000"/>
              </a:lnSpc>
              <a:buFont typeface="Wingdings" panose="05000000000000000000" pitchFamily="2" charset="2"/>
              <a:buChar char="Ø"/>
            </a:pPr>
            <a:r>
              <a:rPr lang="en-US" sz="1600" b="1" dirty="0">
                <a:latin typeface="+mn-lt"/>
              </a:rPr>
              <a:t>A single </a:t>
            </a:r>
            <a:r>
              <a:rPr lang="en-US" sz="1600" b="1" dirty="0" smtClean="0">
                <a:latin typeface="+mn-lt"/>
              </a:rPr>
              <a:t>website</a:t>
            </a:r>
          </a:p>
          <a:p>
            <a:pPr marL="285750" indent="-285750">
              <a:lnSpc>
                <a:spcPct val="150000"/>
              </a:lnSpc>
              <a:buFont typeface="Wingdings" panose="05000000000000000000" pitchFamily="2" charset="2"/>
              <a:buChar char="Ø"/>
            </a:pPr>
            <a:r>
              <a:rPr lang="en-US" sz="1600" b="1" dirty="0" smtClean="0">
                <a:latin typeface="+mn-lt"/>
              </a:rPr>
              <a:t>User Experience</a:t>
            </a:r>
          </a:p>
          <a:p>
            <a:pPr marL="285750" lvl="0" indent="-285750">
              <a:lnSpc>
                <a:spcPct val="150000"/>
              </a:lnSpc>
              <a:buFont typeface="Wingdings" panose="05000000000000000000" pitchFamily="2" charset="2"/>
              <a:buChar char="Ø"/>
            </a:pPr>
            <a:r>
              <a:rPr lang="en-US" sz="1600" b="1" dirty="0">
                <a:latin typeface="+mn-lt"/>
              </a:rPr>
              <a:t>Technical </a:t>
            </a:r>
            <a:r>
              <a:rPr lang="en-US" sz="1600" b="1" dirty="0" smtClean="0">
                <a:latin typeface="+mn-lt"/>
              </a:rPr>
              <a:t>Difficulty</a:t>
            </a:r>
            <a:endParaRPr lang="en-US" sz="1600" dirty="0">
              <a:latin typeface="+mn-lt"/>
            </a:endParaRPr>
          </a:p>
          <a:p>
            <a:pPr marL="285750" lvl="0" indent="-285750">
              <a:lnSpc>
                <a:spcPct val="150000"/>
              </a:lnSpc>
              <a:buFont typeface="Wingdings" panose="05000000000000000000" pitchFamily="2" charset="2"/>
              <a:buChar char="Ø"/>
            </a:pPr>
            <a:r>
              <a:rPr lang="en-US" sz="1600" b="1" dirty="0" smtClean="0">
                <a:latin typeface="+mn-lt"/>
              </a:rPr>
              <a:t>Performance</a:t>
            </a:r>
            <a:endParaRPr lang="en-US" sz="1600" dirty="0">
              <a:latin typeface="+mn-lt"/>
            </a:endParaRPr>
          </a:p>
          <a:p>
            <a:pPr marL="285750" lvl="0" indent="-285750">
              <a:lnSpc>
                <a:spcPct val="150000"/>
              </a:lnSpc>
              <a:buFont typeface="Wingdings" panose="05000000000000000000" pitchFamily="2" charset="2"/>
              <a:buChar char="Ø"/>
            </a:pPr>
            <a:r>
              <a:rPr lang="en-US" sz="1600" b="1" dirty="0" smtClean="0">
                <a:latin typeface="+mn-lt"/>
              </a:rPr>
              <a:t>Implementation</a:t>
            </a:r>
            <a:endParaRPr lang="en-US" sz="1600" dirty="0">
              <a:latin typeface="+mn-lt"/>
            </a:endParaRPr>
          </a:p>
          <a:p>
            <a:pPr marL="285750" lvl="0" indent="-285750">
              <a:lnSpc>
                <a:spcPct val="150000"/>
              </a:lnSpc>
              <a:buFont typeface="Wingdings" panose="05000000000000000000" pitchFamily="2" charset="2"/>
              <a:buChar char="Ø"/>
            </a:pPr>
            <a:r>
              <a:rPr lang="en-US" sz="1600" b="1" dirty="0">
                <a:latin typeface="+mn-lt"/>
              </a:rPr>
              <a:t>Limited </a:t>
            </a:r>
            <a:r>
              <a:rPr lang="en-US" sz="1600" b="1" dirty="0" smtClean="0">
                <a:latin typeface="+mn-lt"/>
              </a:rPr>
              <a:t>Resources</a:t>
            </a:r>
            <a:endParaRPr lang="en-US" sz="1600" dirty="0">
              <a:latin typeface="+mn-lt"/>
            </a:endParaRPr>
          </a:p>
          <a:p>
            <a:pPr marL="285750" indent="-285750">
              <a:lnSpc>
                <a:spcPct val="150000"/>
              </a:lnSpc>
              <a:buFont typeface="Wingdings" panose="05000000000000000000" pitchFamily="2" charset="2"/>
              <a:buChar char="Ø"/>
            </a:pPr>
            <a:endParaRPr lang="en-US" sz="1600" dirty="0">
              <a:solidFill>
                <a:srgbClr val="0085C8"/>
              </a:solidFill>
              <a:latin typeface="+mn-lt"/>
            </a:endParaRPr>
          </a:p>
        </p:txBody>
      </p:sp>
    </p:spTree>
    <p:extLst>
      <p:ext uri="{BB962C8B-B14F-4D97-AF65-F5344CB8AC3E}">
        <p14:creationId xmlns:p14="http://schemas.microsoft.com/office/powerpoint/2010/main" val="873411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2737</TotalTime>
  <Words>1241</Words>
  <Application>Microsoft Office PowerPoint</Application>
  <PresentationFormat>On-screen Show (4:3)</PresentationFormat>
  <Paragraphs>260</Paragraphs>
  <Slides>38</Slides>
  <Notes>2</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1_Office Theme</vt:lpstr>
      <vt:lpstr>2_Office Theme</vt:lpstr>
      <vt:lpstr>Welcome to Cybage</vt:lpstr>
      <vt:lpstr>RESPONSIVE WEB DESIGN  </vt:lpstr>
      <vt:lpstr>Course Structure</vt:lpstr>
      <vt:lpstr>FRONT END TECHNOLOGY</vt:lpstr>
      <vt:lpstr>INDEX</vt:lpstr>
      <vt:lpstr>RWD What is it ?</vt:lpstr>
      <vt:lpstr>RWD</vt:lpstr>
      <vt:lpstr>Pros and Cons</vt:lpstr>
      <vt:lpstr>Pros and Cons</vt:lpstr>
      <vt:lpstr>Why RWD </vt:lpstr>
      <vt:lpstr>Mobile Website </vt:lpstr>
      <vt:lpstr>Predate Methodology </vt:lpstr>
      <vt:lpstr>Types of Layout</vt:lpstr>
      <vt:lpstr>Progressive Enhancement</vt:lpstr>
      <vt:lpstr>Layers of Progressive Enhancement</vt:lpstr>
      <vt:lpstr>Graceful Degradation </vt:lpstr>
      <vt:lpstr>Mobile First Approach</vt:lpstr>
      <vt:lpstr>What is The Viewport?</vt:lpstr>
      <vt:lpstr>CSS3 box-sizing</vt:lpstr>
      <vt:lpstr>CSS3 box-sizing</vt:lpstr>
      <vt:lpstr>Responsive Web Design - Grid-View</vt:lpstr>
      <vt:lpstr>Building a Responsive Grid-View</vt:lpstr>
      <vt:lpstr>CSS3 Media Queries</vt:lpstr>
      <vt:lpstr>What is a Media Query? </vt:lpstr>
      <vt:lpstr>Comma-separated lists</vt:lpstr>
      <vt:lpstr>Comma-separated lists</vt:lpstr>
      <vt:lpstr>CSS Syntax </vt:lpstr>
      <vt:lpstr>Add a Breakpoint</vt:lpstr>
      <vt:lpstr>RWD Break Points</vt:lpstr>
      <vt:lpstr>Orientation: Portrait / Landscape</vt:lpstr>
      <vt:lpstr>Responsive Images</vt:lpstr>
      <vt:lpstr>Background Images</vt:lpstr>
      <vt:lpstr>Different Images for Different Devices</vt:lpstr>
      <vt:lpstr>RWD Frameworks</vt:lpstr>
      <vt:lpstr>Types of Framework</vt:lpstr>
      <vt:lpstr>Some of Best RWD Frameworks</vt:lpstr>
      <vt:lpstr>How to test responsive websites?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Krunal Vachheta</cp:lastModifiedBy>
  <cp:revision>621</cp:revision>
  <dcterms:created xsi:type="dcterms:W3CDTF">2009-07-20T04:26:09Z</dcterms:created>
  <dcterms:modified xsi:type="dcterms:W3CDTF">2015-08-20T09:34:16Z</dcterms:modified>
</cp:coreProperties>
</file>