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75" r:id="rId2"/>
    <p:sldMasterId id="2147484311" r:id="rId3"/>
  </p:sldMasterIdLst>
  <p:notesMasterIdLst>
    <p:notesMasterId r:id="rId20"/>
  </p:notesMasterIdLst>
  <p:handoutMasterIdLst>
    <p:handoutMasterId r:id="rId21"/>
  </p:handoutMasterIdLst>
  <p:sldIdLst>
    <p:sldId id="272" r:id="rId4"/>
    <p:sldId id="297" r:id="rId5"/>
    <p:sldId id="299" r:id="rId6"/>
    <p:sldId id="269" r:id="rId7"/>
    <p:sldId id="268" r:id="rId8"/>
    <p:sldId id="300" r:id="rId9"/>
    <p:sldId id="301" r:id="rId10"/>
    <p:sldId id="302" r:id="rId11"/>
    <p:sldId id="303" r:id="rId12"/>
    <p:sldId id="304" r:id="rId13"/>
    <p:sldId id="305" r:id="rId14"/>
    <p:sldId id="306" r:id="rId15"/>
    <p:sldId id="307" r:id="rId16"/>
    <p:sldId id="308" r:id="rId17"/>
    <p:sldId id="309" r:id="rId18"/>
    <p:sldId id="273"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DD"/>
    <a:srgbClr val="E46C0A"/>
    <a:srgbClr val="00547E"/>
    <a:srgbClr val="0085C8"/>
    <a:srgbClr val="0075B0"/>
    <a:srgbClr val="FFFFFF"/>
    <a:srgbClr val="69CAFB"/>
    <a:srgbClr val="44B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4" autoAdjust="0"/>
  </p:normalViewPr>
  <p:slideViewPr>
    <p:cSldViewPr snapToGrid="0" showGuides="1">
      <p:cViewPr>
        <p:scale>
          <a:sx n="100" d="100"/>
          <a:sy n="100" d="100"/>
        </p:scale>
        <p:origin x="-294" y="-162"/>
      </p:cViewPr>
      <p:guideLst>
        <p:guide orient="horz" pos="1419"/>
        <p:guide orient="horz" pos="4164"/>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8/19/2015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8/19/2015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7D275F5-F69B-460B-8F27-34AB843E6F90}" type="slidenum">
              <a:rPr lang="en-US" smtClean="0">
                <a:solidFill>
                  <a:prstClr val="black"/>
                </a:solidFill>
              </a:rPr>
              <a:pPr>
                <a:defRPr/>
              </a:pPr>
              <a:t>1</a:t>
            </a:fld>
            <a:endParaRPr lang="en-US" dirty="0"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C098BE-2450-4FD3-894F-B15F79DEF8A6}" type="slidenum">
              <a:rPr lang="en-US" smtClean="0">
                <a:solidFill>
                  <a:prstClr val="black"/>
                </a:solidFill>
              </a:rPr>
              <a:pPr>
                <a:defRPr/>
              </a:pPr>
              <a:t>16</a:t>
            </a:fld>
            <a:endParaRPr lang="en-US" dirty="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11256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a:pPr>
                <a:defRPr/>
              </a:pPr>
              <a:t>‹#›</a:t>
            </a:fld>
            <a:endParaRPr lang="en-US" dirty="0"/>
          </a:p>
        </p:txBody>
      </p:sp>
    </p:spTree>
    <p:extLst>
      <p:ext uri="{BB962C8B-B14F-4D97-AF65-F5344CB8AC3E}">
        <p14:creationId xmlns:p14="http://schemas.microsoft.com/office/powerpoint/2010/main" val="17266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200074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600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97398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762609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01687637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57312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90562"/>
            <a:ext cx="9151346" cy="6167438"/>
          </a:xfrm>
          <a:prstGeom prst="rect">
            <a:avLst/>
          </a:prstGeom>
        </p:spPr>
      </p:pic>
      <p:sp>
        <p:nvSpPr>
          <p:cNvPr id="3" name="Slide Number Placeholder 2"/>
          <p:cNvSpPr>
            <a:spLocks noGrp="1"/>
          </p:cNvSpPr>
          <p:nvPr>
            <p:ph type="sldNum" sz="quarter" idx="10"/>
          </p:nvPr>
        </p:nvSpPr>
        <p:spPr/>
        <p:txBody>
          <a:bodyPr/>
          <a:lstStyle/>
          <a:p>
            <a:pPr>
              <a:defRPr/>
            </a:pPr>
            <a:fld id="{C3999953-0A0C-44B9-BA34-A2EF248FEBFE}" type="slidenum">
              <a:rPr lang="en-US" smtClean="0">
                <a:solidFill>
                  <a:prstClr val="black">
                    <a:lumMod val="85000"/>
                    <a:lumOff val="15000"/>
                  </a:prstClr>
                </a:solidFill>
              </a:rPr>
              <a:pPr>
                <a:defRPr/>
              </a:pPr>
              <a:t>‹#›</a:t>
            </a:fld>
            <a:endParaRPr lang="en-US" dirty="0">
              <a:solidFill>
                <a:prstClr val="black">
                  <a:lumMod val="85000"/>
                  <a:lumOff val="15000"/>
                </a:prstClr>
              </a:solidFill>
            </a:endParaRPr>
          </a:p>
        </p:txBody>
      </p:sp>
      <p:sp>
        <p:nvSpPr>
          <p:cNvPr id="5" name="Rectangle 4"/>
          <p:cNvSpPr/>
          <p:nvPr userDrawn="1"/>
        </p:nvSpPr>
        <p:spPr>
          <a:xfrm>
            <a:off x="0" y="35877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35877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itle 1"/>
          <p:cNvSpPr>
            <a:spLocks noGrp="1"/>
          </p:cNvSpPr>
          <p:nvPr>
            <p:ph type="title"/>
          </p:nvPr>
        </p:nvSpPr>
        <p:spPr>
          <a:xfrm>
            <a:off x="1658112" y="40122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45767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err="1" smtClean="0">
                <a:solidFill>
                  <a:prstClr val="black">
                    <a:lumMod val="85000"/>
                    <a:lumOff val="15000"/>
                  </a:prstClr>
                </a:solidFill>
                <a:latin typeface="Microsoft Sans Serif" pitchFamily="34" charset="0"/>
                <a:cs typeface="Microsoft Sans Serif" pitchFamily="34" charset="0"/>
              </a:rPr>
              <a:t>Cybage</a:t>
            </a:r>
            <a:r>
              <a:rPr lang="en-US" sz="650" dirty="0" smtClean="0">
                <a:solidFill>
                  <a:prstClr val="black">
                    <a:lumMod val="85000"/>
                    <a:lumOff val="15000"/>
                  </a:prstClr>
                </a:solidFill>
                <a:latin typeface="Microsoft Sans Serif" pitchFamily="34" charset="0"/>
                <a:cs typeface="Microsoft Sans Serif" pitchFamily="34" charset="0"/>
              </a:rPr>
              <a:t>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019563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9441455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6205623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38318317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44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1532613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7502918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752044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4505281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9352005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065287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59251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0183048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5596472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8118470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3724684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9230226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5441401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OPD Service</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Services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97882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993620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4725843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489038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19771261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Tree>
    <p:extLst>
      <p:ext uri="{BB962C8B-B14F-4D97-AF65-F5344CB8AC3E}">
        <p14:creationId xmlns:p14="http://schemas.microsoft.com/office/powerpoint/2010/main" val="249039547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9360711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2270125" y="2254250"/>
            <a:ext cx="6873875" cy="3403600"/>
          </a:xfrm>
          <a:prstGeom prst="rect">
            <a:avLst/>
          </a:prstGeom>
          <a:solidFill>
            <a:srgbClr val="CC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grpSp>
        <p:nvGrpSpPr>
          <p:cNvPr id="15" name="Group 26"/>
          <p:cNvGrpSpPr>
            <a:grpSpLocks/>
          </p:cNvGrpSpPr>
          <p:nvPr userDrawn="1"/>
        </p:nvGrpSpPr>
        <p:grpSpPr bwMode="auto">
          <a:xfrm>
            <a:off x="228600" y="1857376"/>
            <a:ext cx="352425" cy="266700"/>
            <a:chOff x="1190625" y="1876425"/>
            <a:chExt cx="352425" cy="266700"/>
          </a:xfrm>
        </p:grpSpPr>
        <p:sp>
          <p:nvSpPr>
            <p:cNvPr id="16" name="Isosceles Triangle 15"/>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Isosceles Triangle 16"/>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Tree>
    <p:extLst>
      <p:ext uri="{BB962C8B-B14F-4D97-AF65-F5344CB8AC3E}">
        <p14:creationId xmlns:p14="http://schemas.microsoft.com/office/powerpoint/2010/main" val="299963107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3332628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8616946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7023271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823354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42551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4761330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88345339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71D145F-67FE-45B7-9075-9F00B065E482}"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87458865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36729995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831131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1347080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9297444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585385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90562"/>
            <a:ext cx="9151346" cy="6167438"/>
          </a:xfrm>
          <a:prstGeom prst="rect">
            <a:avLst/>
          </a:prstGeom>
        </p:spPr>
      </p:pic>
      <p:sp>
        <p:nvSpPr>
          <p:cNvPr id="3" name="Slide Number Placeholder 2"/>
          <p:cNvSpPr>
            <a:spLocks noGrp="1"/>
          </p:cNvSpPr>
          <p:nvPr>
            <p:ph type="sldNum" sz="quarter" idx="10"/>
          </p:nvPr>
        </p:nvSpPr>
        <p:spPr/>
        <p:txBody>
          <a:bodyPr/>
          <a:lstStyle/>
          <a:p>
            <a:pPr>
              <a:defRPr/>
            </a:pPr>
            <a:fld id="{C3999953-0A0C-44B9-BA34-A2EF248FEBFE}" type="slidenum">
              <a:rPr lang="en-US" smtClean="0">
                <a:solidFill>
                  <a:prstClr val="black">
                    <a:lumMod val="85000"/>
                    <a:lumOff val="15000"/>
                  </a:prstClr>
                </a:solidFill>
              </a:rPr>
              <a:pPr>
                <a:defRPr/>
              </a:pPr>
              <a:t>‹#›</a:t>
            </a:fld>
            <a:endParaRPr lang="en-US" dirty="0">
              <a:solidFill>
                <a:prstClr val="black">
                  <a:lumMod val="85000"/>
                  <a:lumOff val="15000"/>
                </a:prstClr>
              </a:solidFill>
            </a:endParaRPr>
          </a:p>
        </p:txBody>
      </p:sp>
      <p:sp>
        <p:nvSpPr>
          <p:cNvPr id="5" name="Rectangle 4"/>
          <p:cNvSpPr/>
          <p:nvPr userDrawn="1"/>
        </p:nvSpPr>
        <p:spPr>
          <a:xfrm>
            <a:off x="0" y="35877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35877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itle 1"/>
          <p:cNvSpPr>
            <a:spLocks noGrp="1"/>
          </p:cNvSpPr>
          <p:nvPr>
            <p:ph type="title"/>
          </p:nvPr>
        </p:nvSpPr>
        <p:spPr>
          <a:xfrm>
            <a:off x="1658112" y="40122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289206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err="1" smtClean="0">
                <a:solidFill>
                  <a:prstClr val="black">
                    <a:lumMod val="85000"/>
                    <a:lumOff val="15000"/>
                  </a:prstClr>
                </a:solidFill>
                <a:latin typeface="Microsoft Sans Serif" pitchFamily="34" charset="0"/>
                <a:cs typeface="Microsoft Sans Serif" pitchFamily="34" charset="0"/>
              </a:rPr>
              <a:t>Cybage</a:t>
            </a:r>
            <a:r>
              <a:rPr lang="en-US" sz="650" dirty="0" smtClean="0">
                <a:solidFill>
                  <a:prstClr val="black">
                    <a:lumMod val="85000"/>
                    <a:lumOff val="15000"/>
                  </a:prstClr>
                </a:solidFill>
                <a:latin typeface="Microsoft Sans Serif" pitchFamily="34" charset="0"/>
                <a:cs typeface="Microsoft Sans Serif" pitchFamily="34" charset="0"/>
              </a:rPr>
              <a:t>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604311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116869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55162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7403919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9218367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563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06551749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6329851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9630681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3168556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7053598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9252358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92591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9689483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5191853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147713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0568041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4991264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277363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OPD Service</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Services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0222446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9204839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00612271"/>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199779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Tree>
    <p:extLst>
      <p:ext uri="{BB962C8B-B14F-4D97-AF65-F5344CB8AC3E}">
        <p14:creationId xmlns:p14="http://schemas.microsoft.com/office/powerpoint/2010/main" val="21274677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59622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2667870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2270125" y="2254250"/>
            <a:ext cx="6873875" cy="3403600"/>
          </a:xfrm>
          <a:prstGeom prst="rect">
            <a:avLst/>
          </a:prstGeom>
          <a:solidFill>
            <a:srgbClr val="CC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grpSp>
        <p:nvGrpSpPr>
          <p:cNvPr id="15" name="Group 26"/>
          <p:cNvGrpSpPr>
            <a:grpSpLocks/>
          </p:cNvGrpSpPr>
          <p:nvPr userDrawn="1"/>
        </p:nvGrpSpPr>
        <p:grpSpPr bwMode="auto">
          <a:xfrm>
            <a:off x="228600" y="1857376"/>
            <a:ext cx="352425" cy="266700"/>
            <a:chOff x="1190625" y="1876425"/>
            <a:chExt cx="352425" cy="266700"/>
          </a:xfrm>
        </p:grpSpPr>
        <p:sp>
          <p:nvSpPr>
            <p:cNvPr id="16" name="Isosceles Triangle 15"/>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Isosceles Triangle 16"/>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Tree>
    <p:extLst>
      <p:ext uri="{BB962C8B-B14F-4D97-AF65-F5344CB8AC3E}">
        <p14:creationId xmlns:p14="http://schemas.microsoft.com/office/powerpoint/2010/main" val="56868631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056217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387426868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17098739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8801690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9339276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6449357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71D145F-67FE-45B7-9075-9F00B065E482}"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3983318"/>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9144000" cy="6206774"/>
          </a:xfrm>
          <a:prstGeom prst="rect">
            <a:avLst/>
          </a:prstGeom>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21730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48354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image" Target="../media/image1.png"/><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image" Target="../media/image1.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7"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3E52AEF1-4D88-4F1B-8FD8-9E21E3DC6E9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9" name="Picture 2"/>
          <p:cNvPicPr>
            <a:picLocks noChangeAspect="1" noChangeArrowheads="1"/>
          </p:cNvPicPr>
          <p:nvPr userDrawn="1"/>
        </p:nvPicPr>
        <p:blipFill>
          <a:blip r:embed="rId38">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847680"/>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 id="2147484288" r:id="rId13"/>
    <p:sldLayoutId id="2147484289" r:id="rId14"/>
    <p:sldLayoutId id="2147484290" r:id="rId15"/>
    <p:sldLayoutId id="2147484291" r:id="rId16"/>
    <p:sldLayoutId id="2147484292" r:id="rId17"/>
    <p:sldLayoutId id="2147484293" r:id="rId18"/>
    <p:sldLayoutId id="2147484294" r:id="rId19"/>
    <p:sldLayoutId id="2147484295" r:id="rId20"/>
    <p:sldLayoutId id="2147484296" r:id="rId21"/>
    <p:sldLayoutId id="2147484297" r:id="rId22"/>
    <p:sldLayoutId id="2147484298" r:id="rId23"/>
    <p:sldLayoutId id="2147484299" r:id="rId24"/>
    <p:sldLayoutId id="2147484300" r:id="rId25"/>
    <p:sldLayoutId id="2147484301" r:id="rId26"/>
    <p:sldLayoutId id="2147484302" r:id="rId27"/>
    <p:sldLayoutId id="2147484303" r:id="rId28"/>
    <p:sldLayoutId id="2147484304" r:id="rId29"/>
    <p:sldLayoutId id="2147484305" r:id="rId30"/>
    <p:sldLayoutId id="2147484306" r:id="rId31"/>
    <p:sldLayoutId id="2147484307" r:id="rId32"/>
    <p:sldLayoutId id="2147484308" r:id="rId33"/>
    <p:sldLayoutId id="2147484309" r:id="rId34"/>
    <p:sldLayoutId id="2147484347" r:id="rId35"/>
    <p:sldLayoutId id="2147484349" r:id="rId36"/>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2014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9" name="Picture 2"/>
          <p:cNvPicPr>
            <a:picLocks noChangeAspect="1" noChangeArrowheads="1"/>
          </p:cNvPicPr>
          <p:nvPr userDrawn="1"/>
        </p:nvPicPr>
        <p:blipFill>
          <a:blip r:embed="rId37">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950752"/>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 id="2147484326" r:id="rId15"/>
    <p:sldLayoutId id="2147484327" r:id="rId16"/>
    <p:sldLayoutId id="2147484328" r:id="rId17"/>
    <p:sldLayoutId id="2147484329" r:id="rId18"/>
    <p:sldLayoutId id="2147484330" r:id="rId19"/>
    <p:sldLayoutId id="2147484331" r:id="rId20"/>
    <p:sldLayoutId id="2147484332" r:id="rId21"/>
    <p:sldLayoutId id="2147484333" r:id="rId22"/>
    <p:sldLayoutId id="2147484334" r:id="rId23"/>
    <p:sldLayoutId id="2147484335" r:id="rId24"/>
    <p:sldLayoutId id="2147484336" r:id="rId25"/>
    <p:sldLayoutId id="2147484337" r:id="rId26"/>
    <p:sldLayoutId id="2147484338" r:id="rId27"/>
    <p:sldLayoutId id="2147484339" r:id="rId28"/>
    <p:sldLayoutId id="2147484340" r:id="rId29"/>
    <p:sldLayoutId id="2147484341" r:id="rId30"/>
    <p:sldLayoutId id="2147484342" r:id="rId31"/>
    <p:sldLayoutId id="2147484343" r:id="rId32"/>
    <p:sldLayoutId id="2147484344" r:id="rId33"/>
    <p:sldLayoutId id="2147484345" r:id="rId34"/>
    <p:sldLayoutId id="2147484346" r:id="rId35"/>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cotch.io/tutorials/getting-started-with-sass" TargetMode="External"/><Relationship Id="rId2" Type="http://schemas.openxmlformats.org/officeDocument/2006/relationships/hyperlink" Target="http://sass-lang.com/guide" TargetMode="External"/><Relationship Id="rId1" Type="http://schemas.openxmlformats.org/officeDocument/2006/relationships/slideLayout" Target="../slideLayouts/slideLayout1.xml"/><Relationship Id="rId5" Type="http://schemas.openxmlformats.org/officeDocument/2006/relationships/hyperlink" Target="https://medium.com/@ricardozea/sass-for-beginners-the-friendliest-guide-about-how-to-install-use-sass-on-windows-22ff4a32c1f7" TargetMode="External"/><Relationship Id="rId4" Type="http://schemas.openxmlformats.org/officeDocument/2006/relationships/hyperlink" Target="http://sass-lang.com/documentation/file.SASS_REFERENCE.html#parent-scrip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rubyinstaller.or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Welcome to Cybage</a:t>
            </a:r>
          </a:p>
        </p:txBody>
      </p:sp>
      <p:sp>
        <p:nvSpPr>
          <p:cNvPr id="5" name="TextBox 4"/>
          <p:cNvSpPr txBox="1"/>
          <p:nvPr/>
        </p:nvSpPr>
        <p:spPr>
          <a:xfrm>
            <a:off x="148465" y="6300341"/>
            <a:ext cx="5508812" cy="538609"/>
          </a:xfrm>
          <a:prstGeom prst="rect">
            <a:avLst/>
          </a:prstGeom>
          <a:noFill/>
        </p:spPr>
        <p:txBody>
          <a:bodyPr wrap="square" rtlCol="0">
            <a:spAutoFit/>
          </a:bodyPr>
          <a:lstStyle/>
          <a:p>
            <a:r>
              <a:rPr lang="en-US" sz="700" dirty="0" smtClean="0">
                <a:solidFill>
                  <a:prstClr val="black">
                    <a:lumMod val="75000"/>
                    <a:lumOff val="25000"/>
                  </a:prstClr>
                </a:solidFill>
              </a:rPr>
              <a:t>This document and all its contents contain information from Cybage Software Private Limited which may be privileged, confidential, </a:t>
            </a:r>
            <a:br>
              <a:rPr lang="en-US" sz="700" dirty="0" smtClean="0">
                <a:solidFill>
                  <a:prstClr val="black">
                    <a:lumMod val="75000"/>
                    <a:lumOff val="25000"/>
                  </a:prstClr>
                </a:solidFill>
              </a:rPr>
            </a:br>
            <a:r>
              <a:rPr lang="en-US" sz="700" dirty="0" smtClean="0">
                <a:solidFill>
                  <a:prstClr val="black">
                    <a:lumMod val="75000"/>
                    <a:lumOff val="25000"/>
                  </a:prstClr>
                </a:solidFill>
              </a:rPr>
              <a:t>or otherwise protected from disclosure. The information is intended to be for the addressee(s) only. Any unauthorized disclosure, </a:t>
            </a:r>
            <a:br>
              <a:rPr lang="en-US" sz="700" dirty="0" smtClean="0">
                <a:solidFill>
                  <a:prstClr val="black">
                    <a:lumMod val="75000"/>
                    <a:lumOff val="25000"/>
                  </a:prstClr>
                </a:solidFill>
              </a:rPr>
            </a:br>
            <a:r>
              <a:rPr lang="en-US" sz="700" dirty="0" smtClean="0">
                <a:solidFill>
                  <a:prstClr val="black">
                    <a:lumMod val="75000"/>
                    <a:lumOff val="25000"/>
                  </a:prstClr>
                </a:solidFill>
              </a:rPr>
              <a:t>copy, distribution, or use of the contents of this message is strictly prohibited. </a:t>
            </a:r>
          </a:p>
          <a:p>
            <a:endParaRPr lang="en-US" sz="800" dirty="0">
              <a:solidFill>
                <a:prstClr val="black"/>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105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Partials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10</a:t>
            </a:fld>
            <a:endParaRPr lang="en-US" dirty="0"/>
          </a:p>
        </p:txBody>
      </p:sp>
      <p:sp>
        <p:nvSpPr>
          <p:cNvPr id="4" name="Rectangle 3"/>
          <p:cNvSpPr/>
          <p:nvPr/>
        </p:nvSpPr>
        <p:spPr>
          <a:xfrm>
            <a:off x="1543049" y="2320915"/>
            <a:ext cx="7172325" cy="4199611"/>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2000" dirty="0">
                <a:latin typeface="+mn-lt"/>
              </a:rPr>
              <a:t>You can create partial Sass files that contain little snippets of CSS that you can include in other Sass files</a:t>
            </a:r>
            <a:r>
              <a:rPr lang="en-US" sz="2000" dirty="0" smtClean="0">
                <a:latin typeface="+mn-lt"/>
              </a:rPr>
              <a:t>.</a:t>
            </a:r>
          </a:p>
          <a:p>
            <a:pPr marL="285750" indent="-285750">
              <a:lnSpc>
                <a:spcPct val="150000"/>
              </a:lnSpc>
              <a:buFont typeface="Wingdings" panose="05000000000000000000" pitchFamily="2" charset="2"/>
              <a:buChar char="q"/>
            </a:pPr>
            <a:r>
              <a:rPr lang="en-US" sz="2000" dirty="0" smtClean="0">
                <a:latin typeface="+mn-lt"/>
              </a:rPr>
              <a:t> </a:t>
            </a:r>
            <a:r>
              <a:rPr lang="en-US" sz="2000" dirty="0">
                <a:latin typeface="+mn-lt"/>
              </a:rPr>
              <a:t>This is a great way to modularize your CSS and help keep things easier to maintain</a:t>
            </a:r>
            <a:r>
              <a:rPr lang="en-US" sz="2000" dirty="0" smtClean="0">
                <a:latin typeface="+mn-lt"/>
              </a:rPr>
              <a:t>.</a:t>
            </a:r>
          </a:p>
          <a:p>
            <a:pPr marL="285750" indent="-285750">
              <a:lnSpc>
                <a:spcPct val="150000"/>
              </a:lnSpc>
              <a:buFont typeface="Wingdings" panose="05000000000000000000" pitchFamily="2" charset="2"/>
              <a:buChar char="q"/>
            </a:pPr>
            <a:r>
              <a:rPr lang="en-US" sz="2000" dirty="0" smtClean="0">
                <a:latin typeface="+mn-lt"/>
              </a:rPr>
              <a:t> </a:t>
            </a:r>
            <a:r>
              <a:rPr lang="en-US" sz="2000" dirty="0">
                <a:latin typeface="+mn-lt"/>
              </a:rPr>
              <a:t>A partial is simply a Sass file named with a leading underscore. You might name it something like _</a:t>
            </a:r>
            <a:r>
              <a:rPr lang="en-US" sz="2000" dirty="0" err="1">
                <a:latin typeface="+mn-lt"/>
              </a:rPr>
              <a:t>partial.scss</a:t>
            </a:r>
            <a:r>
              <a:rPr lang="en-US" sz="2000" dirty="0">
                <a:latin typeface="+mn-lt"/>
              </a:rPr>
              <a:t>. </a:t>
            </a:r>
            <a:endParaRPr lang="en-US" sz="2000" dirty="0" smtClean="0">
              <a:latin typeface="+mn-lt"/>
            </a:endParaRPr>
          </a:p>
          <a:p>
            <a:pPr marL="285750" indent="-285750">
              <a:lnSpc>
                <a:spcPct val="150000"/>
              </a:lnSpc>
              <a:buFont typeface="Wingdings" panose="05000000000000000000" pitchFamily="2" charset="2"/>
              <a:buChar char="q"/>
            </a:pPr>
            <a:r>
              <a:rPr lang="en-US" sz="2000" dirty="0" smtClean="0">
                <a:latin typeface="+mn-lt"/>
              </a:rPr>
              <a:t>The </a:t>
            </a:r>
            <a:r>
              <a:rPr lang="en-US" sz="2000" dirty="0">
                <a:latin typeface="+mn-lt"/>
              </a:rPr>
              <a:t>underscore lets Sass know that the file is only a partial file and that it should not be generated into a CSS file. </a:t>
            </a:r>
            <a:endParaRPr lang="en-US" sz="2000" dirty="0" smtClean="0">
              <a:latin typeface="+mn-lt"/>
            </a:endParaRPr>
          </a:p>
          <a:p>
            <a:pPr marL="285750" indent="-285750">
              <a:lnSpc>
                <a:spcPct val="150000"/>
              </a:lnSpc>
              <a:buFont typeface="Wingdings" panose="05000000000000000000" pitchFamily="2" charset="2"/>
              <a:buChar char="q"/>
            </a:pPr>
            <a:r>
              <a:rPr lang="en-US" sz="2000" dirty="0" smtClean="0">
                <a:latin typeface="+mn-lt"/>
              </a:rPr>
              <a:t>Sass </a:t>
            </a:r>
            <a:r>
              <a:rPr lang="en-US" sz="2000" dirty="0">
                <a:latin typeface="+mn-lt"/>
              </a:rPr>
              <a:t>partials are used with the @import directive.</a:t>
            </a:r>
          </a:p>
        </p:txBody>
      </p:sp>
    </p:spTree>
    <p:extLst>
      <p:ext uri="{BB962C8B-B14F-4D97-AF65-F5344CB8AC3E}">
        <p14:creationId xmlns:p14="http://schemas.microsoft.com/office/powerpoint/2010/main" val="4242601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Imports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11</a:t>
            </a:fld>
            <a:endParaRPr lang="en-US" dirty="0"/>
          </a:p>
        </p:txBody>
      </p:sp>
      <p:sp>
        <p:nvSpPr>
          <p:cNvPr id="4" name="Rectangle 3"/>
          <p:cNvSpPr/>
          <p:nvPr/>
        </p:nvSpPr>
        <p:spPr>
          <a:xfrm>
            <a:off x="1552574" y="2411790"/>
            <a:ext cx="7096125" cy="3785652"/>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dirty="0">
                <a:latin typeface="+mn-lt"/>
              </a:rPr>
              <a:t>CSS has an import option that lets you split your CSS into smaller, more maintainable portions. </a:t>
            </a:r>
            <a:endParaRPr lang="en-US" sz="2000" dirty="0" smtClean="0">
              <a:latin typeface="+mn-lt"/>
            </a:endParaRPr>
          </a:p>
          <a:p>
            <a:pPr marL="342900" indent="-342900">
              <a:lnSpc>
                <a:spcPct val="150000"/>
              </a:lnSpc>
              <a:buFont typeface="Wingdings" panose="05000000000000000000" pitchFamily="2" charset="2"/>
              <a:buChar char="q"/>
            </a:pPr>
            <a:r>
              <a:rPr lang="en-US" sz="2000" dirty="0" smtClean="0">
                <a:latin typeface="+mn-lt"/>
              </a:rPr>
              <a:t>The </a:t>
            </a:r>
            <a:r>
              <a:rPr lang="en-US" sz="2000" dirty="0">
                <a:latin typeface="+mn-lt"/>
              </a:rPr>
              <a:t>only drawback is that each time you use @import in CSS it creates another HTTP request</a:t>
            </a:r>
            <a:r>
              <a:rPr lang="en-US" sz="2000" dirty="0" smtClean="0">
                <a:latin typeface="+mn-lt"/>
              </a:rPr>
              <a:t>.</a:t>
            </a:r>
          </a:p>
          <a:p>
            <a:pPr marL="342900" indent="-342900">
              <a:lnSpc>
                <a:spcPct val="150000"/>
              </a:lnSpc>
              <a:buFont typeface="Wingdings" panose="05000000000000000000" pitchFamily="2" charset="2"/>
              <a:buChar char="q"/>
            </a:pPr>
            <a:r>
              <a:rPr lang="en-US" sz="2000" dirty="0" smtClean="0">
                <a:latin typeface="+mn-lt"/>
              </a:rPr>
              <a:t> </a:t>
            </a:r>
            <a:r>
              <a:rPr lang="en-US" sz="2000" dirty="0">
                <a:latin typeface="+mn-lt"/>
              </a:rPr>
              <a:t>Sass builds on top of the current CSS @import but instead of requiring an HTTP request, Sass will take the file that you want to import and combine it with the file you're importing into so you can serve a single CSS file to the web browser</a:t>
            </a:r>
          </a:p>
        </p:txBody>
      </p:sp>
    </p:spTree>
    <p:extLst>
      <p:ext uri="{BB962C8B-B14F-4D97-AF65-F5344CB8AC3E}">
        <p14:creationId xmlns:p14="http://schemas.microsoft.com/office/powerpoint/2010/main" val="929561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Mixins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12</a:t>
            </a:fld>
            <a:endParaRPr lang="en-US" dirty="0"/>
          </a:p>
        </p:txBody>
      </p:sp>
      <p:sp>
        <p:nvSpPr>
          <p:cNvPr id="4" name="Rectangle 3"/>
          <p:cNvSpPr/>
          <p:nvPr/>
        </p:nvSpPr>
        <p:spPr>
          <a:xfrm>
            <a:off x="1543050" y="2941588"/>
            <a:ext cx="7200900" cy="2534027"/>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Some things in CSS are a bit tedious to write, especially with CSS3 and the many vendor prefixes that exist</a:t>
            </a:r>
            <a:r>
              <a:rPr lang="en-US" dirty="0" smtClean="0"/>
              <a:t>.</a:t>
            </a:r>
          </a:p>
          <a:p>
            <a:pPr marL="285750" indent="-285750">
              <a:lnSpc>
                <a:spcPct val="150000"/>
              </a:lnSpc>
              <a:buFont typeface="Wingdings" panose="05000000000000000000" pitchFamily="2" charset="2"/>
              <a:buChar char="q"/>
            </a:pPr>
            <a:r>
              <a:rPr lang="en-US" dirty="0" smtClean="0"/>
              <a:t> </a:t>
            </a:r>
            <a:r>
              <a:rPr lang="en-US" dirty="0"/>
              <a:t>A </a:t>
            </a:r>
            <a:r>
              <a:rPr lang="en-US" dirty="0" err="1"/>
              <a:t>mixin</a:t>
            </a:r>
            <a:r>
              <a:rPr lang="en-US" dirty="0"/>
              <a:t> lets you make groups of CSS declarations that you want to reuse throughout your site. </a:t>
            </a:r>
            <a:endParaRPr lang="en-US" dirty="0" smtClean="0"/>
          </a:p>
          <a:p>
            <a:pPr marL="285750" indent="-285750">
              <a:lnSpc>
                <a:spcPct val="150000"/>
              </a:lnSpc>
              <a:buFont typeface="Wingdings" panose="05000000000000000000" pitchFamily="2" charset="2"/>
              <a:buChar char="q"/>
            </a:pPr>
            <a:r>
              <a:rPr lang="en-US" dirty="0" smtClean="0"/>
              <a:t>You </a:t>
            </a:r>
            <a:r>
              <a:rPr lang="en-US" dirty="0"/>
              <a:t>can even pass in values to make your </a:t>
            </a:r>
            <a:r>
              <a:rPr lang="en-US" dirty="0" err="1"/>
              <a:t>mixin</a:t>
            </a:r>
            <a:r>
              <a:rPr lang="en-US" dirty="0"/>
              <a:t> more flexible. A good use of a </a:t>
            </a:r>
            <a:r>
              <a:rPr lang="en-US" dirty="0" err="1"/>
              <a:t>mixin</a:t>
            </a:r>
            <a:r>
              <a:rPr lang="en-US" dirty="0"/>
              <a:t> is for vendor prefixes</a:t>
            </a:r>
          </a:p>
        </p:txBody>
      </p:sp>
    </p:spTree>
    <p:extLst>
      <p:ext uri="{BB962C8B-B14F-4D97-AF65-F5344CB8AC3E}">
        <p14:creationId xmlns:p14="http://schemas.microsoft.com/office/powerpoint/2010/main" val="3298778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Inheritance</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13</a:t>
            </a:fld>
            <a:endParaRPr lang="en-US" dirty="0"/>
          </a:p>
        </p:txBody>
      </p:sp>
      <p:sp>
        <p:nvSpPr>
          <p:cNvPr id="4" name="Rectangle 3"/>
          <p:cNvSpPr/>
          <p:nvPr/>
        </p:nvSpPr>
        <p:spPr>
          <a:xfrm>
            <a:off x="1562098" y="2651463"/>
            <a:ext cx="7219951" cy="2862322"/>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dirty="0">
                <a:latin typeface="+mn-lt"/>
              </a:rPr>
              <a:t>This is one of the most useful features of Sass. </a:t>
            </a:r>
            <a:endParaRPr lang="en-US" sz="2000" dirty="0" smtClean="0">
              <a:latin typeface="+mn-lt"/>
            </a:endParaRPr>
          </a:p>
          <a:p>
            <a:pPr marL="342900" indent="-342900">
              <a:lnSpc>
                <a:spcPct val="150000"/>
              </a:lnSpc>
              <a:buFont typeface="Wingdings" panose="05000000000000000000" pitchFamily="2" charset="2"/>
              <a:buChar char="q"/>
            </a:pPr>
            <a:r>
              <a:rPr lang="en-US" sz="2000" dirty="0" smtClean="0">
                <a:latin typeface="+mn-lt"/>
              </a:rPr>
              <a:t>Using </a:t>
            </a:r>
            <a:r>
              <a:rPr lang="en-US" sz="2000" dirty="0">
                <a:latin typeface="+mn-lt"/>
              </a:rPr>
              <a:t>@extend lets you share a set of CSS properties from one selector to another</a:t>
            </a:r>
            <a:r>
              <a:rPr lang="en-US" sz="2000" dirty="0" smtClean="0">
                <a:latin typeface="+mn-lt"/>
              </a:rPr>
              <a:t>.</a:t>
            </a:r>
          </a:p>
          <a:p>
            <a:pPr marL="342900" indent="-342900">
              <a:lnSpc>
                <a:spcPct val="150000"/>
              </a:lnSpc>
              <a:buFont typeface="Wingdings" panose="05000000000000000000" pitchFamily="2" charset="2"/>
              <a:buChar char="q"/>
            </a:pPr>
            <a:r>
              <a:rPr lang="en-US" sz="2000" dirty="0" smtClean="0">
                <a:latin typeface="+mn-lt"/>
              </a:rPr>
              <a:t> </a:t>
            </a:r>
            <a:r>
              <a:rPr lang="en-US" sz="2000" dirty="0">
                <a:latin typeface="+mn-lt"/>
              </a:rPr>
              <a:t>It helps keep your Sass very DRY</a:t>
            </a:r>
            <a:r>
              <a:rPr lang="en-US" sz="2000" dirty="0" smtClean="0">
                <a:latin typeface="+mn-lt"/>
              </a:rPr>
              <a:t>.</a:t>
            </a:r>
          </a:p>
          <a:p>
            <a:pPr marL="342900" indent="-342900">
              <a:lnSpc>
                <a:spcPct val="150000"/>
              </a:lnSpc>
              <a:buFont typeface="Wingdings" panose="05000000000000000000" pitchFamily="2" charset="2"/>
              <a:buChar char="q"/>
            </a:pPr>
            <a:r>
              <a:rPr lang="en-US" sz="2000" dirty="0" smtClean="0">
                <a:latin typeface="+mn-lt"/>
              </a:rPr>
              <a:t> </a:t>
            </a:r>
            <a:r>
              <a:rPr lang="en-US" sz="2000" dirty="0">
                <a:latin typeface="+mn-lt"/>
              </a:rPr>
              <a:t>In our example we're going to create a simple series of messaging for errors, warnings and successes.</a:t>
            </a:r>
          </a:p>
        </p:txBody>
      </p:sp>
    </p:spTree>
    <p:extLst>
      <p:ext uri="{BB962C8B-B14F-4D97-AF65-F5344CB8AC3E}">
        <p14:creationId xmlns:p14="http://schemas.microsoft.com/office/powerpoint/2010/main" val="3010987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14</a:t>
            </a:fld>
            <a:endParaRPr lang="en-US" dirty="0"/>
          </a:p>
        </p:txBody>
      </p:sp>
      <p:sp>
        <p:nvSpPr>
          <p:cNvPr id="4" name="Rectangle 3"/>
          <p:cNvSpPr/>
          <p:nvPr/>
        </p:nvSpPr>
        <p:spPr>
          <a:xfrm>
            <a:off x="1543049" y="2961412"/>
            <a:ext cx="7400926" cy="1754326"/>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Doing math in your CSS is very helpful</a:t>
            </a:r>
            <a:r>
              <a:rPr lang="en-US" dirty="0" smtClean="0"/>
              <a:t>.</a:t>
            </a:r>
          </a:p>
          <a:p>
            <a:pPr marL="285750" indent="-285750">
              <a:lnSpc>
                <a:spcPct val="150000"/>
              </a:lnSpc>
              <a:buFont typeface="Wingdings" panose="05000000000000000000" pitchFamily="2" charset="2"/>
              <a:buChar char="q"/>
            </a:pPr>
            <a:r>
              <a:rPr lang="en-US" dirty="0" smtClean="0"/>
              <a:t> </a:t>
            </a:r>
            <a:r>
              <a:rPr lang="en-US" dirty="0"/>
              <a:t>Sass has a handful of standard math operators like +, -, *, /, and </a:t>
            </a:r>
            <a:r>
              <a:rPr lang="en-US" dirty="0" smtClean="0"/>
              <a:t>%.</a:t>
            </a:r>
          </a:p>
          <a:p>
            <a:pPr marL="285750" indent="-285750">
              <a:lnSpc>
                <a:spcPct val="150000"/>
              </a:lnSpc>
              <a:buFont typeface="Wingdings" panose="05000000000000000000" pitchFamily="2" charset="2"/>
              <a:buChar char="q"/>
            </a:pPr>
            <a:r>
              <a:rPr lang="en-US" dirty="0" smtClean="0"/>
              <a:t> </a:t>
            </a:r>
            <a:r>
              <a:rPr lang="en-US" dirty="0"/>
              <a:t>In our example we're going to do some simple math to calculate widths for an aside &amp; article.</a:t>
            </a:r>
          </a:p>
        </p:txBody>
      </p:sp>
    </p:spTree>
    <p:extLst>
      <p:ext uri="{BB962C8B-B14F-4D97-AF65-F5344CB8AC3E}">
        <p14:creationId xmlns:p14="http://schemas.microsoft.com/office/powerpoint/2010/main" val="76976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15</a:t>
            </a:fld>
            <a:endParaRPr lang="en-US" dirty="0"/>
          </a:p>
        </p:txBody>
      </p:sp>
      <p:sp>
        <p:nvSpPr>
          <p:cNvPr id="4" name="Rectangle 3"/>
          <p:cNvSpPr/>
          <p:nvPr/>
        </p:nvSpPr>
        <p:spPr>
          <a:xfrm>
            <a:off x="495299" y="2863334"/>
            <a:ext cx="8105775" cy="2585323"/>
          </a:xfrm>
          <a:prstGeom prst="rect">
            <a:avLst/>
          </a:prstGeom>
        </p:spPr>
        <p:txBody>
          <a:bodyPr wrap="square">
            <a:spAutoFit/>
          </a:bodyPr>
          <a:lstStyle/>
          <a:p>
            <a:pPr marL="285750" indent="-285750">
              <a:buFont typeface="Wingdings" panose="05000000000000000000" pitchFamily="2" charset="2"/>
              <a:buChar char="§"/>
            </a:pPr>
            <a:r>
              <a:rPr lang="en-US" dirty="0">
                <a:hlinkClick r:id="rId2"/>
              </a:rPr>
              <a:t>http://</a:t>
            </a:r>
            <a:r>
              <a:rPr lang="en-US" dirty="0" smtClean="0">
                <a:hlinkClick r:id="rId2"/>
              </a:rPr>
              <a:t>sass-lang.com/guide</a:t>
            </a:r>
            <a:endParaRPr lang="en-US" dirty="0" smtClean="0"/>
          </a:p>
          <a:p>
            <a:pPr marL="285750" indent="-285750">
              <a:buFont typeface="Wingdings" panose="05000000000000000000" pitchFamily="2" charset="2"/>
              <a:buChar char="§"/>
            </a:pPr>
            <a:r>
              <a:rPr lang="en-US" dirty="0">
                <a:hlinkClick r:id="rId3"/>
              </a:rPr>
              <a:t>https://</a:t>
            </a:r>
            <a:r>
              <a:rPr lang="en-US" dirty="0" smtClean="0">
                <a:hlinkClick r:id="rId3"/>
              </a:rPr>
              <a:t>scotch.io/tutorials/getting-started-with-sass</a:t>
            </a:r>
            <a:endParaRPr lang="en-US" dirty="0" smtClean="0"/>
          </a:p>
          <a:p>
            <a:pPr marL="285750" indent="-285750">
              <a:buFont typeface="Wingdings" panose="05000000000000000000" pitchFamily="2" charset="2"/>
              <a:buChar char="§"/>
            </a:pPr>
            <a:r>
              <a:rPr lang="en-US" dirty="0">
                <a:hlinkClick r:id="rId4"/>
              </a:rPr>
              <a:t>http://</a:t>
            </a:r>
            <a:r>
              <a:rPr lang="en-US" dirty="0" smtClean="0">
                <a:hlinkClick r:id="rId4"/>
              </a:rPr>
              <a:t>sass-lang.com/documentation/file.SASS_REFERENCE.html#parent-script</a:t>
            </a:r>
            <a:endParaRPr lang="en-US" dirty="0" smtClean="0"/>
          </a:p>
          <a:p>
            <a:pPr marL="285750" indent="-285750">
              <a:buFont typeface="Wingdings" panose="05000000000000000000" pitchFamily="2" charset="2"/>
              <a:buChar char="§"/>
            </a:pPr>
            <a:r>
              <a:rPr lang="en-US" dirty="0" smtClean="0">
                <a:hlinkClick r:id="rId5"/>
              </a:rPr>
              <a:t>https</a:t>
            </a:r>
            <a:r>
              <a:rPr lang="en-US" dirty="0">
                <a:hlinkClick r:id="rId5"/>
              </a:rPr>
              <a:t>://medium.com/@</a:t>
            </a:r>
            <a:r>
              <a:rPr lang="en-US" dirty="0" smtClean="0">
                <a:hlinkClick r:id="rId5"/>
              </a:rPr>
              <a:t>ricardozea/sass-for-beginners-the-friendliest-guide-about-how-to-install-use-sass-on-windows-22ff4a32c1f7</a:t>
            </a:r>
            <a:endParaRPr lang="en-US" dirty="0" smtClean="0"/>
          </a:p>
          <a:p>
            <a:pPr marL="285750" indent="-285750">
              <a:buFont typeface="Wingdings" panose="05000000000000000000" pitchFamily="2" charset="2"/>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68130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1657350" y="5043488"/>
            <a:ext cx="7258050" cy="5667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Thank You!</a:t>
            </a:r>
          </a:p>
        </p:txBody>
      </p:sp>
    </p:spTree>
    <p:extLst>
      <p:ext uri="{BB962C8B-B14F-4D97-AF65-F5344CB8AC3E}">
        <p14:creationId xmlns:p14="http://schemas.microsoft.com/office/powerpoint/2010/main" val="87757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938" y="4813428"/>
            <a:ext cx="7257288" cy="566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altLang="en-US" dirty="0" smtClean="0">
                <a:latin typeface="+mn-lt"/>
              </a:rPr>
              <a:t>SASS</a:t>
            </a:r>
          </a:p>
        </p:txBody>
      </p:sp>
      <p:sp>
        <p:nvSpPr>
          <p:cNvPr id="3" name="Slide Number Placeholder 2"/>
          <p:cNvSpPr>
            <a:spLocks noGrp="1"/>
          </p:cNvSpPr>
          <p:nvPr>
            <p:ph type="sldNum" sz="quarter" idx="10"/>
          </p:nvPr>
        </p:nvSpPr>
        <p:spPr/>
        <p:txBody>
          <a:bodyPr/>
          <a:lstStyle/>
          <a:p>
            <a:pPr>
              <a:defRPr/>
            </a:pPr>
            <a:fld id="{68481BB0-CC97-4F46-A9A0-479DE5BAE266}" type="slidenum">
              <a:rPr lang="en-US" smtClean="0"/>
              <a:pPr>
                <a:defRPr/>
              </a:pPr>
              <a:t>2</a:t>
            </a:fld>
            <a:endParaRPr lang="en-US" dirty="0"/>
          </a:p>
        </p:txBody>
      </p:sp>
      <p:sp>
        <p:nvSpPr>
          <p:cNvPr id="19460" name="TextBox 3"/>
          <p:cNvSpPr txBox="1">
            <a:spLocks noChangeArrowheads="1"/>
          </p:cNvSpPr>
          <p:nvPr/>
        </p:nvSpPr>
        <p:spPr bwMode="auto">
          <a:xfrm>
            <a:off x="6526213" y="5380038"/>
            <a:ext cx="2493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altLang="en-US" sz="2000" dirty="0" smtClean="0">
                <a:solidFill>
                  <a:schemeClr val="bg1"/>
                </a:solidFill>
                <a:latin typeface="+mn-lt"/>
              </a:rPr>
              <a:t>KRUNAL VACHHETA</a:t>
            </a:r>
            <a:endParaRPr lang="en-US" altLang="en-US" sz="2000" dirty="0">
              <a:solidFill>
                <a:schemeClr val="bg1"/>
              </a:solidFill>
              <a:latin typeface="+mn-lt"/>
            </a:endParaRPr>
          </a:p>
        </p:txBody>
      </p:sp>
    </p:spTree>
    <p:extLst>
      <p:ext uri="{BB962C8B-B14F-4D97-AF65-F5344CB8AC3E}">
        <p14:creationId xmlns:p14="http://schemas.microsoft.com/office/powerpoint/2010/main" val="4152575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Course Structure</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5522779"/>
              </p:ext>
            </p:extLst>
          </p:nvPr>
        </p:nvGraphicFramePr>
        <p:xfrm>
          <a:off x="1530350" y="2474913"/>
          <a:ext cx="7162800" cy="3652835"/>
        </p:xfrm>
        <a:graphic>
          <a:graphicData uri="http://schemas.openxmlformats.org/drawingml/2006/table">
            <a:tbl>
              <a:tblPr firstRow="1" bandRow="1">
                <a:tableStyleId>{7DF18680-E054-41AD-8BC1-D1AEF772440D}</a:tableStyleId>
              </a:tblPr>
              <a:tblGrid>
                <a:gridCol w="2407920"/>
                <a:gridCol w="4754880"/>
              </a:tblGrid>
              <a:tr h="730567">
                <a:tc>
                  <a:txBody>
                    <a:bodyPr/>
                    <a:lstStyle/>
                    <a:p>
                      <a:pPr marL="0" algn="l" defTabSz="914400" rtl="0" eaLnBrk="1" latinLnBrk="0" hangingPunct="1"/>
                      <a:r>
                        <a:rPr lang="en-US" sz="1600" b="0" kern="1200" dirty="0" smtClean="0">
                          <a:latin typeface="+mn-lt"/>
                          <a:cs typeface="Arial" pitchFamily="34" charset="0"/>
                        </a:rPr>
                        <a:t>Target audience</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pPr marL="0" algn="l" defTabSz="914400" rtl="0" eaLnBrk="1" latinLnBrk="0" hangingPunct="1"/>
                      <a:r>
                        <a:rPr lang="en-US" sz="1600" b="0" kern="1200" dirty="0" smtClean="0">
                          <a:solidFill>
                            <a:schemeClr val="tx1">
                              <a:lumMod val="65000"/>
                              <a:lumOff val="35000"/>
                            </a:schemeClr>
                          </a:solidFill>
                          <a:latin typeface="+mn-lt"/>
                          <a:ea typeface="+mn-ea"/>
                          <a:cs typeface="Arial" pitchFamily="34" charset="0"/>
                        </a:rPr>
                        <a:t>Fresher's</a:t>
                      </a: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Level</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lumMod val="65000"/>
                              <a:lumOff val="35000"/>
                            </a:prstClr>
                          </a:solidFill>
                          <a:effectLst/>
                          <a:uLnTx/>
                          <a:uFillTx/>
                          <a:latin typeface="+mn-lt"/>
                          <a:ea typeface="+mn-ea"/>
                          <a:cs typeface="Arial" pitchFamily="34" charset="0"/>
                        </a:rPr>
                        <a:t>Beginner</a:t>
                      </a: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Pre-requisites</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r>
                        <a:rPr lang="en-US" sz="1600" dirty="0" smtClean="0">
                          <a:latin typeface="+mn-lt"/>
                          <a:cs typeface="Arial" pitchFamily="34" charset="0"/>
                        </a:rPr>
                        <a:t>HTML, CSS</a:t>
                      </a:r>
                      <a:endParaRPr lang="en-US" sz="1600" dirty="0">
                        <a:latin typeface="+mn-lt"/>
                        <a:cs typeface="Arial" pitchFamily="34" charset="0"/>
                      </a:endParaRP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Training methods</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endParaRPr lang="en-US" sz="1600" dirty="0">
                        <a:latin typeface="+mn-lt"/>
                        <a:cs typeface="Arial" pitchFamily="34" charset="0"/>
                      </a:endParaRPr>
                    </a:p>
                  </a:txBody>
                  <a:tcPr marT="45722" marB="45722"/>
                </a:tc>
              </a:tr>
              <a:tr h="730567">
                <a:tc>
                  <a:txBody>
                    <a:bodyPr/>
                    <a:lstStyle/>
                    <a:p>
                      <a:pPr marL="0" algn="l" defTabSz="914400" rtl="0" eaLnBrk="1" latinLnBrk="0" hangingPunct="1"/>
                      <a:r>
                        <a:rPr lang="en-US" sz="1600" kern="1200" dirty="0" smtClean="0">
                          <a:latin typeface="+mn-lt"/>
                          <a:cs typeface="Arial" pitchFamily="34" charset="0"/>
                        </a:rPr>
                        <a:t>Evaluation</a:t>
                      </a:r>
                      <a:endParaRPr lang="en-US" sz="1600" b="0" kern="1200" dirty="0" smtClean="0">
                        <a:solidFill>
                          <a:schemeClr val="tx1">
                            <a:lumMod val="65000"/>
                            <a:lumOff val="35000"/>
                          </a:schemeClr>
                        </a:solidFill>
                        <a:latin typeface="+mn-lt"/>
                        <a:ea typeface="+mn-ea"/>
                        <a:cs typeface="Arial" pitchFamily="34" charset="0"/>
                      </a:endParaRPr>
                    </a:p>
                  </a:txBody>
                  <a:tcPr marT="45722" marB="45722"/>
                </a:tc>
                <a:tc>
                  <a:txBody>
                    <a:bodyPr/>
                    <a:lstStyle/>
                    <a:p>
                      <a:endParaRPr lang="en-US" sz="1600" dirty="0">
                        <a:latin typeface="+mn-lt"/>
                        <a:cs typeface="Arial" pitchFamily="34" charset="0"/>
                      </a:endParaRPr>
                    </a:p>
                  </a:txBody>
                  <a:tcPr marT="45722" marB="45722"/>
                </a:tc>
              </a:tr>
            </a:tbl>
          </a:graphicData>
        </a:graphic>
      </p:graphicFrame>
    </p:spTree>
    <p:extLst>
      <p:ext uri="{BB962C8B-B14F-4D97-AF65-F5344CB8AC3E}">
        <p14:creationId xmlns:p14="http://schemas.microsoft.com/office/powerpoint/2010/main" val="177205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latin typeface="+mj-lt"/>
              </a:rPr>
              <a:t>FRONT END TECHNOLOGY</a:t>
            </a:r>
          </a:p>
        </p:txBody>
      </p:sp>
      <p:sp>
        <p:nvSpPr>
          <p:cNvPr id="4" name="Text Placeholder 3"/>
          <p:cNvSpPr>
            <a:spLocks noGrp="1"/>
          </p:cNvSpPr>
          <p:nvPr>
            <p:ph type="body" sz="half" idx="2"/>
          </p:nvPr>
        </p:nvSpPr>
        <p:spPr>
          <a:xfrm>
            <a:off x="1495425" y="5307013"/>
            <a:ext cx="7419975" cy="893762"/>
          </a:xfrm>
        </p:spPr>
        <p:txBody>
          <a:bodyPr/>
          <a:lstStyle/>
          <a:p>
            <a:pPr marL="114300" indent="-114300" eaLnBrk="1" hangingPunct="1">
              <a:defRPr/>
            </a:pPr>
            <a:r>
              <a:rPr lang="en-US" sz="3600" b="1" dirty="0" smtClean="0">
                <a:solidFill>
                  <a:srgbClr val="0085C8"/>
                </a:solidFill>
                <a:latin typeface="+mn-lt"/>
              </a:rPr>
              <a:t>SASS </a:t>
            </a:r>
            <a:r>
              <a:rPr lang="en-US" sz="3600" b="1" dirty="0">
                <a:solidFill>
                  <a:srgbClr val="0085C8"/>
                </a:solidFill>
                <a:latin typeface="+mn-lt"/>
              </a:rPr>
              <a:t>: </a:t>
            </a:r>
            <a:r>
              <a:rPr lang="en-US" sz="2800" b="1" dirty="0">
                <a:solidFill>
                  <a:srgbClr val="0085C8"/>
                </a:solidFill>
                <a:latin typeface="+mn-lt"/>
              </a:rPr>
              <a:t>Syntactically Awesome Style Sheets</a:t>
            </a:r>
            <a:endParaRPr lang="en-US" sz="2800" b="1" dirty="0" smtClean="0">
              <a:solidFill>
                <a:srgbClr val="0085C8"/>
              </a:solidFill>
              <a:latin typeface="+mn-lt"/>
            </a:endParaRPr>
          </a:p>
        </p:txBody>
      </p:sp>
      <p:sp>
        <p:nvSpPr>
          <p:cNvPr id="5" name="Slide Number Placeholder 4"/>
          <p:cNvSpPr>
            <a:spLocks noGrp="1"/>
          </p:cNvSpPr>
          <p:nvPr>
            <p:ph type="sldNum" sz="quarter" idx="10"/>
          </p:nvPr>
        </p:nvSpPr>
        <p:spPr/>
        <p:txBody>
          <a:bodyPr/>
          <a:lstStyle/>
          <a:p>
            <a:pPr>
              <a:defRPr/>
            </a:pPr>
            <a:fld id="{420183FE-4160-456A-9FEA-21A8D8F1A5CC}" type="slidenum">
              <a:rPr lang="en-US" smtClean="0"/>
              <a:pPr>
                <a:defRPr/>
              </a:pPr>
              <a:t>4</a:t>
            </a:fld>
            <a:endParaRPr lang="en-US" dirty="0"/>
          </a:p>
        </p:txBody>
      </p:sp>
      <p:sp>
        <p:nvSpPr>
          <p:cNvPr id="2" name="AutoShape 2" descr="Sa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Sa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4876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smtClean="0">
                <a:latin typeface="+mn-lt"/>
              </a:rPr>
              <a:t>INDEX</a:t>
            </a:r>
          </a:p>
        </p:txBody>
      </p:sp>
      <p:sp>
        <p:nvSpPr>
          <p:cNvPr id="3" name="Text Placeholder 2"/>
          <p:cNvSpPr>
            <a:spLocks noGrp="1"/>
          </p:cNvSpPr>
          <p:nvPr>
            <p:ph type="body" sz="half" idx="2"/>
          </p:nvPr>
        </p:nvSpPr>
        <p:spPr>
          <a:xfrm>
            <a:off x="369888" y="1617663"/>
            <a:ext cx="7269162" cy="4724400"/>
          </a:xfrm>
        </p:spPr>
        <p:txBody>
          <a:bodyPr/>
          <a:lstStyle/>
          <a:p>
            <a:pPr eaLnBrk="1" hangingPunct="1">
              <a:defRPr/>
            </a:pPr>
            <a:endParaRPr lang="en-US" sz="1600" dirty="0" smtClean="0">
              <a:solidFill>
                <a:prstClr val="black">
                  <a:lumMod val="75000"/>
                  <a:lumOff val="25000"/>
                </a:prstClr>
              </a:solidFill>
              <a:latin typeface="+mn-lt"/>
            </a:endParaRPr>
          </a:p>
          <a:p>
            <a:pPr eaLnBrk="1" hangingPunct="1">
              <a:defRPr/>
            </a:pPr>
            <a:endParaRPr lang="en-US" sz="1600" dirty="0" smtClean="0">
              <a:latin typeface="+mn-lt"/>
            </a:endParaRPr>
          </a:p>
        </p:txBody>
      </p:sp>
      <p:sp>
        <p:nvSpPr>
          <p:cNvPr id="4" name="Slide Number Placeholder 3"/>
          <p:cNvSpPr>
            <a:spLocks noGrp="1"/>
          </p:cNvSpPr>
          <p:nvPr>
            <p:ph type="sldNum" sz="quarter" idx="10"/>
          </p:nvPr>
        </p:nvSpPr>
        <p:spPr/>
        <p:txBody>
          <a:bodyPr/>
          <a:lstStyle/>
          <a:p>
            <a:pPr>
              <a:defRPr/>
            </a:pPr>
            <a:fld id="{37A09E19-E164-44B7-9AC0-961384ED02A7}" type="slidenum">
              <a:rPr lang="en-US" smtClean="0"/>
              <a:pPr>
                <a:defRPr/>
              </a:pPr>
              <a:t>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37738339"/>
              </p:ext>
            </p:extLst>
          </p:nvPr>
        </p:nvGraphicFramePr>
        <p:xfrm>
          <a:off x="1565910" y="1695453"/>
          <a:ext cx="3339465" cy="3952872"/>
        </p:xfrm>
        <a:graphic>
          <a:graphicData uri="http://schemas.openxmlformats.org/drawingml/2006/table">
            <a:tbl>
              <a:tblPr firstRow="1" firstCol="1" bandRow="1">
                <a:tableStyleId>{5C22544A-7EE6-4342-B048-85BDC9FD1C3A}</a:tableStyleId>
              </a:tblPr>
              <a:tblGrid>
                <a:gridCol w="3339465"/>
              </a:tblGrid>
              <a:tr h="439208">
                <a:tc>
                  <a:txBody>
                    <a:bodyPr/>
                    <a:lstStyle/>
                    <a:p>
                      <a:pPr marL="0" marR="0">
                        <a:spcBef>
                          <a:spcPts val="0"/>
                        </a:spcBef>
                        <a:spcAft>
                          <a:spcPts val="0"/>
                        </a:spcAft>
                      </a:pPr>
                      <a:r>
                        <a:rPr lang="en-US" sz="2400" dirty="0">
                          <a:effectLst/>
                        </a:rPr>
                        <a:t>Installation Process</a:t>
                      </a:r>
                      <a:endParaRPr lang="en-US" sz="2400" dirty="0">
                        <a:effectLst/>
                        <a:latin typeface="Calibri"/>
                        <a:ea typeface="Calibri"/>
                      </a:endParaRPr>
                    </a:p>
                  </a:txBody>
                  <a:tcPr marL="68580" marR="68580" marT="0" marB="0"/>
                </a:tc>
              </a:tr>
              <a:tr h="439208">
                <a:tc>
                  <a:txBody>
                    <a:bodyPr/>
                    <a:lstStyle/>
                    <a:p>
                      <a:pPr marL="0" marR="0">
                        <a:spcBef>
                          <a:spcPts val="0"/>
                        </a:spcBef>
                        <a:spcAft>
                          <a:spcPts val="0"/>
                        </a:spcAft>
                      </a:pPr>
                      <a:r>
                        <a:rPr lang="en-US" sz="2400" dirty="0">
                          <a:effectLst/>
                        </a:rPr>
                        <a:t>Preprocessing</a:t>
                      </a:r>
                      <a:endParaRPr lang="en-US" sz="2400" dirty="0">
                        <a:effectLst/>
                        <a:latin typeface="Calibri"/>
                        <a:ea typeface="Calibri"/>
                      </a:endParaRPr>
                    </a:p>
                  </a:txBody>
                  <a:tcPr marL="68580" marR="68580" marT="0" marB="0"/>
                </a:tc>
              </a:tr>
              <a:tr h="439208">
                <a:tc>
                  <a:txBody>
                    <a:bodyPr/>
                    <a:lstStyle/>
                    <a:p>
                      <a:pPr marL="0" marR="0">
                        <a:spcBef>
                          <a:spcPts val="0"/>
                        </a:spcBef>
                        <a:spcAft>
                          <a:spcPts val="0"/>
                        </a:spcAft>
                      </a:pPr>
                      <a:r>
                        <a:rPr lang="en-US" sz="2400" dirty="0">
                          <a:effectLst/>
                        </a:rPr>
                        <a:t>Variables</a:t>
                      </a:r>
                      <a:endParaRPr lang="en-US" sz="2400" dirty="0">
                        <a:effectLst/>
                        <a:latin typeface="Calibri"/>
                        <a:ea typeface="Calibri"/>
                      </a:endParaRPr>
                    </a:p>
                  </a:txBody>
                  <a:tcPr marL="68580" marR="68580" marT="0" marB="0"/>
                </a:tc>
              </a:tr>
              <a:tr h="439208">
                <a:tc>
                  <a:txBody>
                    <a:bodyPr/>
                    <a:lstStyle/>
                    <a:p>
                      <a:pPr marL="0" marR="0">
                        <a:spcBef>
                          <a:spcPts val="0"/>
                        </a:spcBef>
                        <a:spcAft>
                          <a:spcPts val="0"/>
                        </a:spcAft>
                      </a:pPr>
                      <a:r>
                        <a:rPr lang="en-US" sz="2400" dirty="0">
                          <a:effectLst/>
                        </a:rPr>
                        <a:t>Nesting</a:t>
                      </a:r>
                      <a:endParaRPr lang="en-US" sz="2400" dirty="0">
                        <a:effectLst/>
                        <a:latin typeface="Calibri"/>
                        <a:ea typeface="Calibri"/>
                      </a:endParaRPr>
                    </a:p>
                  </a:txBody>
                  <a:tcPr marL="68580" marR="68580" marT="0" marB="0"/>
                </a:tc>
              </a:tr>
              <a:tr h="439208">
                <a:tc>
                  <a:txBody>
                    <a:bodyPr/>
                    <a:lstStyle/>
                    <a:p>
                      <a:pPr marL="0" marR="0">
                        <a:spcBef>
                          <a:spcPts val="0"/>
                        </a:spcBef>
                        <a:spcAft>
                          <a:spcPts val="0"/>
                        </a:spcAft>
                      </a:pPr>
                      <a:r>
                        <a:rPr lang="en-US" sz="2400" dirty="0">
                          <a:effectLst/>
                        </a:rPr>
                        <a:t>Partials</a:t>
                      </a:r>
                      <a:endParaRPr lang="en-US" sz="2400" dirty="0">
                        <a:effectLst/>
                        <a:latin typeface="Calibri"/>
                        <a:ea typeface="Calibri"/>
                      </a:endParaRPr>
                    </a:p>
                  </a:txBody>
                  <a:tcPr marL="68580" marR="68580" marT="0" marB="0"/>
                </a:tc>
              </a:tr>
              <a:tr h="439208">
                <a:tc>
                  <a:txBody>
                    <a:bodyPr/>
                    <a:lstStyle/>
                    <a:p>
                      <a:pPr marL="0" marR="0">
                        <a:spcBef>
                          <a:spcPts val="0"/>
                        </a:spcBef>
                        <a:spcAft>
                          <a:spcPts val="0"/>
                        </a:spcAft>
                      </a:pPr>
                      <a:r>
                        <a:rPr lang="en-US" sz="2400">
                          <a:effectLst/>
                        </a:rPr>
                        <a:t>Import</a:t>
                      </a:r>
                      <a:endParaRPr lang="en-US" sz="2400">
                        <a:effectLst/>
                        <a:latin typeface="Calibri"/>
                        <a:ea typeface="Calibri"/>
                      </a:endParaRPr>
                    </a:p>
                  </a:txBody>
                  <a:tcPr marL="68580" marR="68580" marT="0" marB="0"/>
                </a:tc>
              </a:tr>
              <a:tr h="439208">
                <a:tc>
                  <a:txBody>
                    <a:bodyPr/>
                    <a:lstStyle/>
                    <a:p>
                      <a:pPr marL="0" marR="0">
                        <a:spcBef>
                          <a:spcPts val="0"/>
                        </a:spcBef>
                        <a:spcAft>
                          <a:spcPts val="0"/>
                        </a:spcAft>
                      </a:pPr>
                      <a:r>
                        <a:rPr lang="en-US" sz="2400">
                          <a:effectLst/>
                        </a:rPr>
                        <a:t>Mixins</a:t>
                      </a:r>
                      <a:endParaRPr lang="en-US" sz="2400">
                        <a:effectLst/>
                        <a:latin typeface="Calibri"/>
                        <a:ea typeface="Calibri"/>
                      </a:endParaRPr>
                    </a:p>
                  </a:txBody>
                  <a:tcPr marL="68580" marR="68580" marT="0" marB="0"/>
                </a:tc>
              </a:tr>
              <a:tr h="439208">
                <a:tc>
                  <a:txBody>
                    <a:bodyPr/>
                    <a:lstStyle/>
                    <a:p>
                      <a:pPr marL="0" marR="0">
                        <a:spcBef>
                          <a:spcPts val="0"/>
                        </a:spcBef>
                        <a:spcAft>
                          <a:spcPts val="0"/>
                        </a:spcAft>
                      </a:pPr>
                      <a:r>
                        <a:rPr lang="en-US" sz="2400">
                          <a:effectLst/>
                        </a:rPr>
                        <a:t>Inheritance</a:t>
                      </a:r>
                      <a:endParaRPr lang="en-US" sz="2400">
                        <a:effectLst/>
                        <a:latin typeface="Calibri"/>
                        <a:ea typeface="Calibri"/>
                      </a:endParaRPr>
                    </a:p>
                  </a:txBody>
                  <a:tcPr marL="68580" marR="68580" marT="0" marB="0"/>
                </a:tc>
              </a:tr>
              <a:tr h="439208">
                <a:tc>
                  <a:txBody>
                    <a:bodyPr/>
                    <a:lstStyle/>
                    <a:p>
                      <a:pPr marL="0" marR="0">
                        <a:spcBef>
                          <a:spcPts val="0"/>
                        </a:spcBef>
                        <a:spcAft>
                          <a:spcPts val="0"/>
                        </a:spcAft>
                      </a:pPr>
                      <a:r>
                        <a:rPr lang="en-US" sz="2400" dirty="0">
                          <a:effectLst/>
                        </a:rPr>
                        <a:t>Operators</a:t>
                      </a:r>
                      <a:endParaRPr lang="en-US" sz="2400" dirty="0">
                        <a:effectLst/>
                        <a:latin typeface="Calibri"/>
                        <a:ea typeface="Calibri"/>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Installation Process</a:t>
            </a: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6</a:t>
            </a:fld>
            <a:endParaRPr lang="en-US" dirty="0"/>
          </a:p>
        </p:txBody>
      </p:sp>
      <p:sp>
        <p:nvSpPr>
          <p:cNvPr id="4" name="Rectangle 3"/>
          <p:cNvSpPr/>
          <p:nvPr/>
        </p:nvSpPr>
        <p:spPr>
          <a:xfrm>
            <a:off x="1581149" y="2745939"/>
            <a:ext cx="7038975" cy="2862322"/>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dirty="0">
                <a:latin typeface="+mn-lt"/>
              </a:rPr>
              <a:t>Before you start using Sass you will need to install </a:t>
            </a:r>
            <a:r>
              <a:rPr lang="en-US" sz="2000" dirty="0" smtClean="0">
                <a:latin typeface="+mn-lt"/>
              </a:rPr>
              <a:t>Ruby</a:t>
            </a:r>
          </a:p>
          <a:p>
            <a:pPr marL="342900" indent="-342900">
              <a:lnSpc>
                <a:spcPct val="150000"/>
              </a:lnSpc>
              <a:buFont typeface="Wingdings" panose="05000000000000000000" pitchFamily="2" charset="2"/>
              <a:buChar char="q"/>
            </a:pPr>
            <a:r>
              <a:rPr lang="en-US" sz="2000" dirty="0">
                <a:latin typeface="+mn-lt"/>
                <a:hlinkClick r:id="rId2"/>
              </a:rPr>
              <a:t>http://rubyinstaller.org</a:t>
            </a:r>
            <a:r>
              <a:rPr lang="en-US" sz="2000" dirty="0" smtClean="0">
                <a:latin typeface="+mn-lt"/>
                <a:hlinkClick r:id="rId2"/>
              </a:rPr>
              <a:t>/</a:t>
            </a:r>
            <a:endParaRPr lang="en-US" sz="2000" dirty="0" smtClean="0">
              <a:latin typeface="+mn-lt"/>
            </a:endParaRPr>
          </a:p>
          <a:p>
            <a:pPr marL="342900" indent="-342900">
              <a:lnSpc>
                <a:spcPct val="150000"/>
              </a:lnSpc>
              <a:buFont typeface="Wingdings" panose="05000000000000000000" pitchFamily="2" charset="2"/>
              <a:buChar char="q"/>
            </a:pPr>
            <a:r>
              <a:rPr lang="en-US" sz="2000" dirty="0" smtClean="0">
                <a:latin typeface="+mn-lt"/>
              </a:rPr>
              <a:t>Ruby </a:t>
            </a:r>
            <a:r>
              <a:rPr lang="en-US" sz="2000" dirty="0">
                <a:latin typeface="+mn-lt"/>
              </a:rPr>
              <a:t>uses Gems to manage its various packages of code like Sass. In your open terminal window type</a:t>
            </a:r>
            <a:r>
              <a:rPr lang="en-US" sz="2000" dirty="0" smtClean="0">
                <a:latin typeface="+mn-lt"/>
              </a:rPr>
              <a:t>:</a:t>
            </a:r>
          </a:p>
          <a:p>
            <a:pPr marL="342900" indent="-342900">
              <a:lnSpc>
                <a:spcPct val="150000"/>
              </a:lnSpc>
              <a:buFont typeface="Wingdings" panose="05000000000000000000" pitchFamily="2" charset="2"/>
              <a:buChar char="q"/>
            </a:pPr>
            <a:r>
              <a:rPr lang="en-US" sz="2000" dirty="0">
                <a:solidFill>
                  <a:srgbClr val="00B0F0"/>
                </a:solidFill>
              </a:rPr>
              <a:t>gem install </a:t>
            </a:r>
            <a:r>
              <a:rPr lang="en-US" sz="2000" dirty="0" err="1" smtClean="0">
                <a:solidFill>
                  <a:srgbClr val="00B0F0"/>
                </a:solidFill>
              </a:rPr>
              <a:t>sas</a:t>
            </a:r>
            <a:endParaRPr lang="en-US" sz="2000" dirty="0" smtClean="0">
              <a:solidFill>
                <a:srgbClr val="00B0F0"/>
              </a:solidFill>
            </a:endParaRPr>
          </a:p>
          <a:p>
            <a:pPr marL="342900" indent="-342900">
              <a:lnSpc>
                <a:spcPct val="150000"/>
              </a:lnSpc>
              <a:buFont typeface="Wingdings" panose="05000000000000000000" pitchFamily="2" charset="2"/>
              <a:buChar char="q"/>
            </a:pPr>
            <a:r>
              <a:rPr lang="en-US" sz="2000" dirty="0">
                <a:solidFill>
                  <a:srgbClr val="00B0F0"/>
                </a:solidFill>
              </a:rPr>
              <a:t>sass -v</a:t>
            </a:r>
            <a:endParaRPr lang="en-US" sz="2000" dirty="0">
              <a:solidFill>
                <a:srgbClr val="00B0F0"/>
              </a:solidFill>
              <a:latin typeface="+mn-lt"/>
            </a:endParaRPr>
          </a:p>
        </p:txBody>
      </p:sp>
    </p:spTree>
    <p:extLst>
      <p:ext uri="{BB962C8B-B14F-4D97-AF65-F5344CB8AC3E}">
        <p14:creationId xmlns:p14="http://schemas.microsoft.com/office/powerpoint/2010/main" val="862511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7</a:t>
            </a:fld>
            <a:endParaRPr lang="en-US" dirty="0"/>
          </a:p>
        </p:txBody>
      </p:sp>
      <p:sp>
        <p:nvSpPr>
          <p:cNvPr id="5" name="Rectangle 4"/>
          <p:cNvSpPr/>
          <p:nvPr/>
        </p:nvSpPr>
        <p:spPr>
          <a:xfrm>
            <a:off x="1571625" y="2413338"/>
            <a:ext cx="7229475" cy="3477875"/>
          </a:xfrm>
          <a:prstGeom prst="rect">
            <a:avLst/>
          </a:prstGeom>
        </p:spPr>
        <p:txBody>
          <a:bodyPr wrap="square">
            <a:spAutoFit/>
          </a:bodyPr>
          <a:lstStyle/>
          <a:p>
            <a:pPr marL="342900" indent="-342900">
              <a:buFont typeface="Wingdings" panose="05000000000000000000" pitchFamily="2" charset="2"/>
              <a:buChar char="q"/>
            </a:pPr>
            <a:r>
              <a:rPr lang="en-US" sz="2000" dirty="0">
                <a:latin typeface="+mn-lt"/>
              </a:rPr>
              <a:t>A preprocessor is a program that takes one type of data and converts it to another type of data</a:t>
            </a:r>
            <a:r>
              <a:rPr lang="en-US" sz="2000" dirty="0" smtClean="0">
                <a:latin typeface="+mn-lt"/>
              </a:rPr>
              <a:t>.</a:t>
            </a:r>
          </a:p>
          <a:p>
            <a:endParaRPr lang="en-US" sz="2000" dirty="0" smtClean="0">
              <a:latin typeface="+mn-lt"/>
            </a:endParaRPr>
          </a:p>
          <a:p>
            <a:pPr marL="342900" indent="-342900">
              <a:buFont typeface="Wingdings" panose="05000000000000000000" pitchFamily="2" charset="2"/>
              <a:buChar char="q"/>
            </a:pPr>
            <a:r>
              <a:rPr lang="en-US" sz="2000" dirty="0" smtClean="0">
                <a:latin typeface="+mn-lt"/>
              </a:rPr>
              <a:t> </a:t>
            </a:r>
            <a:r>
              <a:rPr lang="en-US" sz="2000" dirty="0">
                <a:latin typeface="+mn-lt"/>
              </a:rPr>
              <a:t>In the case of </a:t>
            </a:r>
            <a:r>
              <a:rPr lang="en-US" sz="2000" dirty="0" smtClean="0">
                <a:latin typeface="+mn-lt"/>
              </a:rPr>
              <a:t>CSS</a:t>
            </a:r>
            <a:r>
              <a:rPr lang="en-US" sz="2000" dirty="0">
                <a:latin typeface="+mn-lt"/>
              </a:rPr>
              <a:t>, some of the more popular preprocessor languages include </a:t>
            </a:r>
            <a:r>
              <a:rPr lang="en-US" sz="2000" dirty="0" smtClean="0">
                <a:latin typeface="+mn-lt"/>
              </a:rPr>
              <a:t>Sass</a:t>
            </a:r>
            <a:r>
              <a:rPr lang="en-US" sz="2000" dirty="0">
                <a:latin typeface="+mn-lt"/>
              </a:rPr>
              <a:t>. </a:t>
            </a:r>
            <a:endParaRPr lang="en-US" sz="2000" dirty="0" smtClean="0">
              <a:latin typeface="+mn-lt"/>
            </a:endParaRPr>
          </a:p>
          <a:p>
            <a:endParaRPr lang="en-US" sz="2000" dirty="0" smtClean="0">
              <a:latin typeface="+mn-lt"/>
            </a:endParaRPr>
          </a:p>
          <a:p>
            <a:pPr marL="342900" indent="-342900">
              <a:buFont typeface="Wingdings" panose="05000000000000000000" pitchFamily="2" charset="2"/>
              <a:buChar char="q"/>
            </a:pPr>
            <a:r>
              <a:rPr lang="en-US" sz="2000" dirty="0" smtClean="0">
                <a:latin typeface="+mn-lt"/>
              </a:rPr>
              <a:t>Sass </a:t>
            </a:r>
            <a:r>
              <a:rPr lang="en-US" sz="2000" dirty="0">
                <a:latin typeface="+mn-lt"/>
              </a:rPr>
              <a:t>is processed into CSS</a:t>
            </a:r>
            <a:r>
              <a:rPr lang="en-US" sz="2000" dirty="0" smtClean="0">
                <a:latin typeface="+mn-lt"/>
              </a:rPr>
              <a:t>.</a:t>
            </a:r>
          </a:p>
          <a:p>
            <a:endParaRPr lang="en-US" sz="2000" dirty="0" smtClean="0">
              <a:latin typeface="+mn-lt"/>
            </a:endParaRPr>
          </a:p>
          <a:p>
            <a:pPr marL="342900" indent="-342900">
              <a:buFont typeface="Wingdings" panose="05000000000000000000" pitchFamily="2" charset="2"/>
              <a:buChar char="q"/>
            </a:pPr>
            <a:r>
              <a:rPr lang="en-US" sz="2000" dirty="0">
                <a:latin typeface="+mn-lt"/>
              </a:rPr>
              <a:t>Sass found many additional ways to empower </a:t>
            </a:r>
            <a:r>
              <a:rPr lang="en-US" sz="2000" dirty="0" smtClean="0">
                <a:latin typeface="+mn-lt"/>
              </a:rPr>
              <a:t>CSS</a:t>
            </a:r>
            <a:r>
              <a:rPr lang="en-US" sz="2000" dirty="0">
                <a:latin typeface="+mn-lt"/>
              </a:rPr>
              <a:t>, not only by removing the inefficiencies but also in creating ways to make building websites easier and more </a:t>
            </a:r>
            <a:r>
              <a:rPr lang="en-US" sz="2000" dirty="0" smtClean="0">
                <a:latin typeface="+mn-lt"/>
              </a:rPr>
              <a:t>logical.</a:t>
            </a:r>
            <a:endParaRPr lang="en-US" sz="2000" dirty="0">
              <a:latin typeface="+mn-lt"/>
            </a:endParaRPr>
          </a:p>
        </p:txBody>
      </p:sp>
    </p:spTree>
    <p:extLst>
      <p:ext uri="{BB962C8B-B14F-4D97-AF65-F5344CB8AC3E}">
        <p14:creationId xmlns:p14="http://schemas.microsoft.com/office/powerpoint/2010/main" val="356115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Variables</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8</a:t>
            </a:fld>
            <a:endParaRPr lang="en-US" dirty="0"/>
          </a:p>
        </p:txBody>
      </p:sp>
      <p:sp>
        <p:nvSpPr>
          <p:cNvPr id="4" name="Rectangle 3"/>
          <p:cNvSpPr/>
          <p:nvPr/>
        </p:nvSpPr>
        <p:spPr>
          <a:xfrm>
            <a:off x="1495425" y="2495461"/>
            <a:ext cx="7315200" cy="3785652"/>
          </a:xfrm>
          <a:prstGeom prst="rect">
            <a:avLst/>
          </a:prstGeom>
        </p:spPr>
        <p:txBody>
          <a:bodyPr wrap="square">
            <a:spAutoFit/>
          </a:bodyPr>
          <a:lstStyle/>
          <a:p>
            <a:pPr marL="342900" indent="-342900">
              <a:lnSpc>
                <a:spcPct val="200000"/>
              </a:lnSpc>
              <a:buFont typeface="Wingdings" panose="05000000000000000000" pitchFamily="2" charset="2"/>
              <a:buChar char="q"/>
            </a:pPr>
            <a:r>
              <a:rPr lang="en-US" sz="2000" dirty="0" smtClean="0"/>
              <a:t>Variables are </a:t>
            </a:r>
            <a:r>
              <a:rPr lang="en-US" sz="2000" dirty="0"/>
              <a:t>a way to store information </a:t>
            </a:r>
            <a:endParaRPr lang="en-US" sz="2000" dirty="0" smtClean="0">
              <a:latin typeface="+mn-lt"/>
            </a:endParaRPr>
          </a:p>
          <a:p>
            <a:pPr marL="342900" indent="-342900">
              <a:lnSpc>
                <a:spcPct val="200000"/>
              </a:lnSpc>
              <a:buFont typeface="Wingdings" panose="05000000000000000000" pitchFamily="2" charset="2"/>
              <a:buChar char="q"/>
            </a:pPr>
            <a:r>
              <a:rPr lang="en-US" sz="2000" dirty="0" smtClean="0">
                <a:latin typeface="+mn-lt"/>
              </a:rPr>
              <a:t>Store - </a:t>
            </a:r>
            <a:r>
              <a:rPr lang="en-US" sz="2000" b="1" dirty="0" smtClean="0">
                <a:solidFill>
                  <a:srgbClr val="00B0F0"/>
                </a:solidFill>
                <a:latin typeface="+mn-lt"/>
              </a:rPr>
              <a:t>colors</a:t>
            </a:r>
            <a:r>
              <a:rPr lang="en-US" sz="2000" b="1" dirty="0">
                <a:solidFill>
                  <a:srgbClr val="00B0F0"/>
                </a:solidFill>
                <a:latin typeface="+mn-lt"/>
              </a:rPr>
              <a:t>, font stacks</a:t>
            </a:r>
            <a:r>
              <a:rPr lang="en-US" sz="2000" dirty="0">
                <a:latin typeface="+mn-lt"/>
              </a:rPr>
              <a:t>, or any </a:t>
            </a:r>
            <a:r>
              <a:rPr lang="en-US" sz="2000" b="1" dirty="0">
                <a:solidFill>
                  <a:srgbClr val="00B0F0"/>
                </a:solidFill>
                <a:latin typeface="+mn-lt"/>
              </a:rPr>
              <a:t>CSS</a:t>
            </a:r>
            <a:r>
              <a:rPr lang="en-US" sz="2000" dirty="0">
                <a:latin typeface="+mn-lt"/>
              </a:rPr>
              <a:t> </a:t>
            </a:r>
            <a:r>
              <a:rPr lang="en-US" sz="2000" dirty="0" smtClean="0">
                <a:latin typeface="+mn-lt"/>
              </a:rPr>
              <a:t>value.</a:t>
            </a:r>
          </a:p>
          <a:p>
            <a:pPr marL="342900" indent="-342900">
              <a:lnSpc>
                <a:spcPct val="200000"/>
              </a:lnSpc>
              <a:buFont typeface="Wingdings" panose="05000000000000000000" pitchFamily="2" charset="2"/>
              <a:buChar char="q"/>
            </a:pPr>
            <a:r>
              <a:rPr lang="en-US" sz="2000" b="1" dirty="0" smtClean="0">
                <a:latin typeface="+mn-lt"/>
              </a:rPr>
              <a:t>$</a:t>
            </a:r>
            <a:r>
              <a:rPr lang="en-US" sz="2000" dirty="0" smtClean="0">
                <a:latin typeface="+mn-lt"/>
              </a:rPr>
              <a:t> </a:t>
            </a:r>
            <a:r>
              <a:rPr lang="en-US" sz="2000" dirty="0">
                <a:latin typeface="+mn-lt"/>
              </a:rPr>
              <a:t>symbol to make something a </a:t>
            </a:r>
            <a:r>
              <a:rPr lang="en-US" sz="2000" dirty="0" smtClean="0">
                <a:latin typeface="+mn-lt"/>
              </a:rPr>
              <a:t>variable - </a:t>
            </a:r>
            <a:r>
              <a:rPr lang="en-US" sz="2000" b="1" dirty="0" smtClean="0">
                <a:solidFill>
                  <a:srgbClr val="00B0F0"/>
                </a:solidFill>
                <a:latin typeface="+mn-lt"/>
              </a:rPr>
              <a:t>$</a:t>
            </a:r>
            <a:r>
              <a:rPr lang="en-US" sz="2000" b="1" dirty="0">
                <a:solidFill>
                  <a:srgbClr val="00B0F0"/>
                </a:solidFill>
                <a:latin typeface="+mn-lt"/>
              </a:rPr>
              <a:t>primary-color: #333</a:t>
            </a:r>
            <a:r>
              <a:rPr lang="en-US" sz="2000" b="1" dirty="0" smtClean="0">
                <a:solidFill>
                  <a:srgbClr val="00B0F0"/>
                </a:solidFill>
                <a:latin typeface="+mn-lt"/>
              </a:rPr>
              <a:t>;</a:t>
            </a:r>
          </a:p>
          <a:p>
            <a:pPr marL="342900" indent="-342900">
              <a:lnSpc>
                <a:spcPct val="200000"/>
              </a:lnSpc>
              <a:buFont typeface="Wingdings" panose="05000000000000000000" pitchFamily="2" charset="2"/>
              <a:buChar char="q"/>
            </a:pPr>
            <a:r>
              <a:rPr lang="en-US" sz="2000" dirty="0">
                <a:latin typeface="+mn-lt"/>
              </a:rPr>
              <a:t>Sass has variable </a:t>
            </a:r>
            <a:r>
              <a:rPr lang="en-US" sz="2000" dirty="0" smtClean="0">
                <a:latin typeface="+mn-lt"/>
              </a:rPr>
              <a:t>scope.</a:t>
            </a:r>
          </a:p>
          <a:p>
            <a:pPr marL="342900" indent="-342900">
              <a:lnSpc>
                <a:spcPct val="200000"/>
              </a:lnSpc>
              <a:buFont typeface="Wingdings" panose="05000000000000000000" pitchFamily="2" charset="2"/>
              <a:buChar char="q"/>
            </a:pPr>
            <a:r>
              <a:rPr lang="en-US" sz="2000" dirty="0" smtClean="0">
                <a:latin typeface="+mn-lt"/>
              </a:rPr>
              <a:t>Global Variable flag within </a:t>
            </a:r>
            <a:r>
              <a:rPr lang="en-US" sz="2000" dirty="0">
                <a:latin typeface="+mn-lt"/>
              </a:rPr>
              <a:t>a </a:t>
            </a:r>
            <a:r>
              <a:rPr lang="en-US" sz="2000" dirty="0" smtClean="0">
                <a:latin typeface="+mn-lt"/>
              </a:rPr>
              <a:t>declaration</a:t>
            </a:r>
            <a:r>
              <a:rPr lang="en-US" sz="2000" dirty="0">
                <a:latin typeface="+mn-lt"/>
              </a:rPr>
              <a:t> </a:t>
            </a:r>
            <a:r>
              <a:rPr lang="en-US" sz="2000" dirty="0" smtClean="0">
                <a:latin typeface="+mn-lt"/>
              </a:rPr>
              <a:t>- </a:t>
            </a:r>
            <a:r>
              <a:rPr lang="en-US" sz="2000" b="1" dirty="0" smtClean="0">
                <a:solidFill>
                  <a:srgbClr val="00B0F0"/>
                </a:solidFill>
                <a:latin typeface="+mn-lt"/>
              </a:rPr>
              <a:t>!</a:t>
            </a:r>
            <a:r>
              <a:rPr lang="en-US" sz="2000" b="1" dirty="0">
                <a:solidFill>
                  <a:srgbClr val="00B0F0"/>
                </a:solidFill>
                <a:latin typeface="+mn-lt"/>
              </a:rPr>
              <a:t>global </a:t>
            </a:r>
            <a:endParaRPr lang="en-US" sz="2000" b="1" dirty="0" smtClean="0">
              <a:solidFill>
                <a:srgbClr val="00B0F0"/>
              </a:solidFill>
              <a:latin typeface="+mn-lt"/>
            </a:endParaRPr>
          </a:p>
          <a:p>
            <a:pPr marL="342900" indent="-342900">
              <a:lnSpc>
                <a:spcPct val="200000"/>
              </a:lnSpc>
              <a:buFont typeface="Wingdings" panose="05000000000000000000" pitchFamily="2" charset="2"/>
              <a:buChar char="q"/>
            </a:pPr>
            <a:r>
              <a:rPr lang="en-US" sz="2000" dirty="0" smtClean="0">
                <a:latin typeface="+mn-lt"/>
              </a:rPr>
              <a:t>Default variable flag -  </a:t>
            </a:r>
            <a:r>
              <a:rPr lang="en-US" sz="2000" b="1" dirty="0" smtClean="0">
                <a:solidFill>
                  <a:srgbClr val="00B0F0"/>
                </a:solidFill>
                <a:latin typeface="+mn-lt"/>
              </a:rPr>
              <a:t>!default</a:t>
            </a:r>
            <a:endParaRPr lang="en-US" sz="2000" b="1" dirty="0">
              <a:solidFill>
                <a:srgbClr val="00B0F0"/>
              </a:solidFill>
              <a:latin typeface="+mn-lt"/>
            </a:endParaRPr>
          </a:p>
        </p:txBody>
      </p:sp>
    </p:spTree>
    <p:extLst>
      <p:ext uri="{BB962C8B-B14F-4D97-AF65-F5344CB8AC3E}">
        <p14:creationId xmlns:p14="http://schemas.microsoft.com/office/powerpoint/2010/main" val="1605036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Nesting</a:t>
            </a:r>
            <a:endParaRPr lang="en-US" dirty="0">
              <a:latin typeface="+mj-lt"/>
            </a:endParaRPr>
          </a:p>
        </p:txBody>
      </p:sp>
      <p:sp>
        <p:nvSpPr>
          <p:cNvPr id="3" name="Slide Number Placeholder 2"/>
          <p:cNvSpPr>
            <a:spLocks noGrp="1"/>
          </p:cNvSpPr>
          <p:nvPr>
            <p:ph type="sldNum" sz="quarter" idx="10"/>
          </p:nvPr>
        </p:nvSpPr>
        <p:spPr/>
        <p:txBody>
          <a:bodyPr/>
          <a:lstStyle/>
          <a:p>
            <a:pPr>
              <a:defRPr/>
            </a:pPr>
            <a:fld id="{2660EB3A-D604-4AB8-B6FE-517D58584C80}" type="slidenum">
              <a:rPr lang="en-US" smtClean="0"/>
              <a:pPr>
                <a:defRPr/>
              </a:pPr>
              <a:t>9</a:t>
            </a:fld>
            <a:endParaRPr lang="en-US" dirty="0"/>
          </a:p>
        </p:txBody>
      </p:sp>
      <p:sp>
        <p:nvSpPr>
          <p:cNvPr id="4" name="Rectangle 3"/>
          <p:cNvSpPr/>
          <p:nvPr/>
        </p:nvSpPr>
        <p:spPr>
          <a:xfrm>
            <a:off x="1562100" y="3043535"/>
            <a:ext cx="7334250" cy="255454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dirty="0">
                <a:latin typeface="+mn-lt"/>
              </a:rPr>
              <a:t>Sass will let you nest your CSS selectors in a way that follows the same visual hierarchy of your </a:t>
            </a:r>
            <a:r>
              <a:rPr lang="en-US" sz="2000" dirty="0" smtClean="0">
                <a:latin typeface="+mn-lt"/>
              </a:rPr>
              <a:t>HTML.</a:t>
            </a:r>
          </a:p>
          <a:p>
            <a:pPr marL="342900" indent="-342900">
              <a:lnSpc>
                <a:spcPct val="200000"/>
              </a:lnSpc>
              <a:buFont typeface="Wingdings" panose="05000000000000000000" pitchFamily="2" charset="2"/>
              <a:buChar char="q"/>
            </a:pPr>
            <a:r>
              <a:rPr lang="en-US" sz="2000" b="1" dirty="0" smtClean="0">
                <a:solidFill>
                  <a:srgbClr val="00B0F0"/>
                </a:solidFill>
                <a:latin typeface="+mn-lt"/>
              </a:rPr>
              <a:t>&amp;amp; </a:t>
            </a:r>
            <a:r>
              <a:rPr lang="en-US" sz="2000" dirty="0">
                <a:latin typeface="+mn-lt"/>
              </a:rPr>
              <a:t>selector reference the parent?</a:t>
            </a:r>
            <a:endParaRPr lang="en-US" sz="2000" dirty="0" smtClean="0">
              <a:latin typeface="+mn-lt"/>
            </a:endParaRPr>
          </a:p>
          <a:p>
            <a:pPr marL="342900" indent="-342900">
              <a:lnSpc>
                <a:spcPct val="200000"/>
              </a:lnSpc>
              <a:buFont typeface="Wingdings" panose="05000000000000000000" pitchFamily="2" charset="2"/>
              <a:buChar char="q"/>
            </a:pPr>
            <a:r>
              <a:rPr lang="en-US" sz="2000" b="1" dirty="0" smtClean="0">
                <a:solidFill>
                  <a:srgbClr val="00B0F0"/>
                </a:solidFill>
                <a:latin typeface="+mn-lt"/>
              </a:rPr>
              <a:t>@at-root </a:t>
            </a:r>
            <a:r>
              <a:rPr lang="en-US" sz="2000" dirty="0">
                <a:latin typeface="+mn-lt"/>
              </a:rPr>
              <a:t>directive </a:t>
            </a:r>
            <a:r>
              <a:rPr lang="en-US" sz="2000" dirty="0" smtClean="0">
                <a:latin typeface="+mn-lt"/>
              </a:rPr>
              <a:t>if </a:t>
            </a:r>
            <a:r>
              <a:rPr lang="en-US" sz="2000" dirty="0">
                <a:latin typeface="+mn-lt"/>
              </a:rPr>
              <a:t>we want to </a:t>
            </a:r>
            <a:r>
              <a:rPr lang="en-US" sz="2000" dirty="0" smtClean="0">
                <a:latin typeface="+mn-lt"/>
              </a:rPr>
              <a:t>de-nest.</a:t>
            </a:r>
            <a:endParaRPr lang="en-US" sz="2000" dirty="0" smtClean="0">
              <a:latin typeface="+mn-lt"/>
            </a:endParaRPr>
          </a:p>
          <a:p>
            <a:endParaRPr lang="en-US" sz="2000" dirty="0">
              <a:latin typeface="+mn-lt"/>
            </a:endParaRPr>
          </a:p>
        </p:txBody>
      </p:sp>
    </p:spTree>
    <p:extLst>
      <p:ext uri="{BB962C8B-B14F-4D97-AF65-F5344CB8AC3E}">
        <p14:creationId xmlns:p14="http://schemas.microsoft.com/office/powerpoint/2010/main" val="1914394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2837</TotalTime>
  <Words>612</Words>
  <Application>Microsoft Office PowerPoint</Application>
  <PresentationFormat>On-screen Show (4:3)</PresentationFormat>
  <Paragraphs>96</Paragraphs>
  <Slides>16</Slides>
  <Notes>2</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1_Office Theme</vt:lpstr>
      <vt:lpstr>2_Office Theme</vt:lpstr>
      <vt:lpstr>Welcome to Cybage</vt:lpstr>
      <vt:lpstr>SASS</vt:lpstr>
      <vt:lpstr>Course Structure</vt:lpstr>
      <vt:lpstr>FRONT END TECHNOLOGY</vt:lpstr>
      <vt:lpstr>INDEX</vt:lpstr>
      <vt:lpstr>Installation Process</vt:lpstr>
      <vt:lpstr>Preprocessing</vt:lpstr>
      <vt:lpstr>Variables</vt:lpstr>
      <vt:lpstr>Nesting</vt:lpstr>
      <vt:lpstr>Partials</vt:lpstr>
      <vt:lpstr>Imports</vt:lpstr>
      <vt:lpstr>Mixins</vt:lpstr>
      <vt:lpstr>Inheritance</vt:lpstr>
      <vt:lpstr>Operators</vt:lpstr>
      <vt:lpstr>References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Krunal Vachheta</cp:lastModifiedBy>
  <cp:revision>679</cp:revision>
  <dcterms:created xsi:type="dcterms:W3CDTF">2009-07-20T04:26:09Z</dcterms:created>
  <dcterms:modified xsi:type="dcterms:W3CDTF">2015-08-19T08:14:45Z</dcterms:modified>
</cp:coreProperties>
</file>