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85" r:id="rId4"/>
    <p:sldId id="282" r:id="rId5"/>
    <p:sldId id="258" r:id="rId6"/>
    <p:sldId id="259" r:id="rId7"/>
    <p:sldId id="262" r:id="rId8"/>
    <p:sldId id="286" r:id="rId9"/>
    <p:sldId id="263" r:id="rId10"/>
    <p:sldId id="264" r:id="rId11"/>
    <p:sldId id="271" r:id="rId12"/>
    <p:sldId id="265" r:id="rId13"/>
    <p:sldId id="267" r:id="rId14"/>
    <p:sldId id="268" r:id="rId15"/>
    <p:sldId id="289" r:id="rId16"/>
    <p:sldId id="288" r:id="rId17"/>
    <p:sldId id="290" r:id="rId18"/>
    <p:sldId id="273" r:id="rId19"/>
    <p:sldId id="291" r:id="rId20"/>
    <p:sldId id="292" r:id="rId21"/>
    <p:sldId id="294" r:id="rId22"/>
    <p:sldId id="280" r:id="rId23"/>
    <p:sldId id="293" r:id="rId24"/>
    <p:sldId id="295" r:id="rId25"/>
    <p:sldId id="296" r:id="rId26"/>
    <p:sldId id="274" r:id="rId27"/>
    <p:sldId id="297" r:id="rId28"/>
    <p:sldId id="275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D57B-4E34-4EB6-8534-ED5AFB24BC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98E8-B0BA-4FC3-AC20-CC99D19C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little snippet loops through all &lt;p&gt; elements with the class "neat" and then adds the class "</a:t>
            </a:r>
            <a:r>
              <a:rPr lang="en-US" dirty="0" err="1" smtClean="0"/>
              <a:t>ohmy</a:t>
            </a:r>
            <a:r>
              <a:rPr lang="en-US" dirty="0" smtClean="0"/>
              <a:t>" to it, whilst slowly showing the paragraph in an animated effect. No browser checks, no loop code, no complex animation functions, just one line of code!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98E8-B0BA-4FC3-AC20-CC99D19CB3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563D63-C9FA-4420-8C2E-1AEA53B14B8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06A014-426B-4C2D-A8C3-83F4910F7F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doc_getelementsbytagname.asp" TargetMode="External"/><Relationship Id="rId2" Type="http://schemas.openxmlformats.org/officeDocument/2006/relationships/hyperlink" Target="http://www.w3schools.com/jsref/met_doc_getelementbyi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M/Element.querySelectorAll" TargetMode="External"/><Relationship Id="rId5" Type="http://schemas.openxmlformats.org/officeDocument/2006/relationships/hyperlink" Target="https://developer.mozilla.org/en/DOM/Element.querySelector" TargetMode="External"/><Relationship Id="rId4" Type="http://schemas.openxmlformats.org/officeDocument/2006/relationships/hyperlink" Target="http://www.w3schools.com/jsref/met_doc_getelementsbyname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selector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Swapna Purohit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pic>
        <p:nvPicPr>
          <p:cNvPr id="2050" name="Picture 2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109787"/>
            <a:ext cx="6667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groups of DOM objects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473503"/>
              </p:ext>
            </p:extLst>
          </p:nvPr>
        </p:nvGraphicFramePr>
        <p:xfrm>
          <a:off x="1435100" y="1699260"/>
          <a:ext cx="7499350" cy="4297680"/>
        </p:xfrm>
        <a:graphic>
          <a:graphicData uri="http://schemas.openxmlformats.org/drawingml/2006/table">
            <a:tbl>
              <a:tblPr/>
              <a:tblGrid>
                <a:gridCol w="3749675"/>
                <a:gridCol w="374967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getElementById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getElementsByTagName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getElementsByName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 name attribute (mostly useful for accessing form controls)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querySelector</a:t>
                      </a:r>
                      <a:r>
                        <a:rPr lang="en-US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the first element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querySelectorAll</a:t>
                      </a:r>
                      <a:r>
                        <a:rPr lang="en-US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an array of all elements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node identification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1482342"/>
            <a:ext cx="249747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id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7081" y="2202683"/>
            <a:ext cx="294631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group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, p");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4069" y="2744774"/>
            <a:ext cx="3590727" cy="1217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context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div p");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3844542"/>
            <a:ext cx="5527154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complex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h1.special:not(.classy)");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/ DOM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135225"/>
              </p:ext>
            </p:extLst>
          </p:nvPr>
        </p:nvGraphicFramePr>
        <p:xfrm>
          <a:off x="1435100" y="1447800"/>
          <a:ext cx="7499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DOM method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jQuery equivalent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getElementById("id")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$("#id")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getElementsByTagName("tag")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$("tag")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getElementsByName("somename")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$("[name='somename']")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querySelector("selector")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$("selector")</a:t>
                      </a: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querySelectorAll("selector")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$("selector")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'div' into a jQuery object and call the .</a:t>
            </a:r>
            <a:r>
              <a:rPr lang="en-US" dirty="0" err="1"/>
              <a:t>slideDown</a:t>
            </a:r>
            <a:r>
              <a:rPr lang="en-US" dirty="0"/>
              <a:t>() action on it. Inside </a:t>
            </a:r>
            <a:r>
              <a:rPr lang="en-US" dirty="0" err="1"/>
              <a:t>slideDown</a:t>
            </a:r>
            <a:r>
              <a:rPr lang="en-US" dirty="0"/>
              <a:t>()'s parentheses, type 'slow' so jQuery knows how quickly to slide your div down.</a:t>
            </a:r>
          </a:p>
        </p:txBody>
      </p:sp>
    </p:spTree>
    <p:extLst>
      <p:ext uri="{BB962C8B-B14F-4D97-AF65-F5344CB8AC3E}">
        <p14:creationId xmlns:p14="http://schemas.microsoft.com/office/powerpoint/2010/main" val="20099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actions..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mouseenter</a:t>
            </a:r>
            <a:r>
              <a:rPr lang="en-US" dirty="0"/>
              <a:t>() - it produces a change when your mouse enters a given HTML element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fadeTo</a:t>
            </a:r>
            <a:r>
              <a:rPr lang="en-US" dirty="0"/>
              <a:t>() - takes two </a:t>
            </a:r>
            <a:r>
              <a:rPr lang="en-US" b="1" dirty="0"/>
              <a:t>arguments</a:t>
            </a:r>
            <a:r>
              <a:rPr lang="en-US" dirty="0"/>
              <a:t>, or </a:t>
            </a:r>
            <a:r>
              <a:rPr lang="en-US" b="1" dirty="0"/>
              <a:t>inputs</a:t>
            </a:r>
            <a:r>
              <a:rPr lang="en-US" dirty="0"/>
              <a:t>, between its parentheses, separated by a comma: the speed at which to fade, and the </a:t>
            </a:r>
            <a:r>
              <a:rPr lang="en-US" b="1" dirty="0"/>
              <a:t>opacity</a:t>
            </a:r>
            <a:r>
              <a:rPr lang="en-US" dirty="0"/>
              <a:t> (or transparency) to fade to</a:t>
            </a:r>
            <a:r>
              <a:rPr lang="en-US" dirty="0" smtClean="0"/>
              <a:t>.</a:t>
            </a:r>
          </a:p>
          <a:p>
            <a:r>
              <a:rPr lang="en-US" dirty="0" err="1"/>
              <a:t>fadeTo</a:t>
            </a:r>
            <a:r>
              <a:rPr lang="en-US" dirty="0"/>
              <a:t>('fast', 0.25);</a:t>
            </a:r>
          </a:p>
        </p:txBody>
      </p:sp>
    </p:spTree>
    <p:extLst>
      <p:ext uri="{BB962C8B-B14F-4D97-AF65-F5344CB8AC3E}">
        <p14:creationId xmlns:p14="http://schemas.microsoft.com/office/powerpoint/2010/main" val="28069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Get yourself in..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 to example 3</a:t>
            </a:r>
          </a:p>
          <a:p>
            <a:r>
              <a:rPr lang="en-US" dirty="0"/>
              <a:t>add a &lt;script&gt; tag to connect your HTML to </a:t>
            </a:r>
            <a:r>
              <a:rPr lang="en-US" dirty="0" smtClean="0"/>
              <a:t>script.js</a:t>
            </a:r>
          </a:p>
          <a:p>
            <a:r>
              <a:rPr lang="en-US" dirty="0"/>
              <a:t>put document into a jQuery object and call .ready</a:t>
            </a:r>
            <a:r>
              <a:rPr lang="en-US" dirty="0" smtClean="0"/>
              <a:t>()</a:t>
            </a:r>
          </a:p>
          <a:p>
            <a:r>
              <a:rPr lang="en-US" dirty="0"/>
              <a:t>make it so your 'div' fades to 1 (100%) opacity when your mouse enters the </a:t>
            </a:r>
            <a:r>
              <a:rPr lang="en-US" dirty="0" smtClean="0"/>
              <a:t>'div</a:t>
            </a:r>
            <a:r>
              <a:rPr lang="en-US" dirty="0"/>
              <a:t>'</a:t>
            </a:r>
            <a:endParaRPr lang="en-US" dirty="0" smtClean="0"/>
          </a:p>
          <a:p>
            <a:r>
              <a:rPr lang="en-US" dirty="0"/>
              <a:t>Make the animation speed 'fast'. (Make sure to give </a:t>
            </a:r>
            <a:r>
              <a:rPr lang="en-US" dirty="0" err="1"/>
              <a:t>fadeTo</a:t>
            </a:r>
            <a:r>
              <a:rPr lang="en-US" dirty="0"/>
              <a:t>() its inputs in order—speed, then opacity.)</a:t>
            </a:r>
          </a:p>
        </p:txBody>
      </p:sp>
    </p:spTree>
    <p:extLst>
      <p:ext uri="{BB962C8B-B14F-4D97-AF65-F5344CB8AC3E}">
        <p14:creationId xmlns:p14="http://schemas.microsoft.com/office/powerpoint/2010/main" val="1986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Get yourself out..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 err="1"/>
              <a:t>mouseleave</a:t>
            </a:r>
            <a:r>
              <a:rPr lang="en-US" dirty="0"/>
              <a:t>() that uses </a:t>
            </a:r>
            <a:r>
              <a:rPr lang="en-US" dirty="0" err="1"/>
              <a:t>fadeTo</a:t>
            </a:r>
            <a:r>
              <a:rPr lang="en-US" dirty="0"/>
              <a:t> to return your </a:t>
            </a:r>
            <a:r>
              <a:rPr lang="en-US" dirty="0" err="1"/>
              <a:t>div's</a:t>
            </a:r>
            <a:r>
              <a:rPr lang="en-US" dirty="0"/>
              <a:t> opacity to </a:t>
            </a:r>
            <a:r>
              <a:rPr lang="en-US" dirty="0" smtClean="0"/>
              <a:t>0.5</a:t>
            </a:r>
          </a:p>
          <a:p>
            <a:r>
              <a:rPr lang="en-US" dirty="0"/>
              <a:t>Like the previous </a:t>
            </a:r>
            <a:r>
              <a:rPr lang="en-US" dirty="0" err="1"/>
              <a:t>fadeTo</a:t>
            </a:r>
            <a:r>
              <a:rPr lang="en-US" dirty="0"/>
              <a:t>, it should have 'fast' as its first input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Introduction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Functions</a:t>
            </a:r>
            <a:r>
              <a:rPr lang="en-US" sz="2400" dirty="0"/>
              <a:t> are the basic unit of action in jQuery</a:t>
            </a:r>
            <a:r>
              <a:rPr lang="en-US" sz="2400" dirty="0" smtClean="0"/>
              <a:t>.</a:t>
            </a:r>
          </a:p>
          <a:p>
            <a:r>
              <a:rPr lang="en-US" dirty="0"/>
              <a:t> </a:t>
            </a:r>
            <a:r>
              <a:rPr lang="en-US" sz="2400" dirty="0"/>
              <a:t>The main entry point of most jQuery applications is a block of </a:t>
            </a:r>
            <a:r>
              <a:rPr lang="en-US" sz="2400" dirty="0" smtClean="0"/>
              <a:t>code – function()</a:t>
            </a:r>
          </a:p>
          <a:p>
            <a:r>
              <a:rPr lang="en-US" sz="2400" dirty="0"/>
              <a:t>$(document) is a jQuery object. </a:t>
            </a:r>
            <a:endParaRPr lang="en-US" sz="2400" dirty="0" smtClean="0"/>
          </a:p>
          <a:p>
            <a:r>
              <a:rPr lang="en-US" sz="2400" dirty="0"/>
              <a:t>$() is actually a function in </a:t>
            </a:r>
            <a:r>
              <a:rPr lang="en-US" sz="2400" dirty="0" smtClean="0"/>
              <a:t>disguise</a:t>
            </a:r>
          </a:p>
          <a:p>
            <a:r>
              <a:rPr lang="en-US" sz="2400" dirty="0"/>
              <a:t>it turns the document into a jQuery </a:t>
            </a:r>
            <a:r>
              <a:rPr lang="en-US" sz="2400" dirty="0" smtClean="0"/>
              <a:t>object</a:t>
            </a:r>
          </a:p>
          <a:p>
            <a:r>
              <a:rPr lang="en-US" sz="2400" dirty="0"/>
              <a:t>.ready</a:t>
            </a:r>
            <a:r>
              <a:rPr lang="en-US" sz="2400" dirty="0" smtClean="0"/>
              <a:t>() – </a:t>
            </a:r>
            <a:r>
              <a:rPr lang="en-US" sz="2400" dirty="0"/>
              <a:t>helper function that runs the code inside its parentheses as soon as the HTML document is </a:t>
            </a:r>
            <a:r>
              <a:rPr lang="en-US" sz="2400" dirty="0" smtClean="0"/>
              <a:t>ready</a:t>
            </a:r>
          </a:p>
          <a:p>
            <a:r>
              <a:rPr lang="en-US" sz="2400" dirty="0"/>
              <a:t>function(){} - is the action that .ready() will perform</a:t>
            </a:r>
          </a:p>
        </p:txBody>
      </p:sp>
    </p:spTree>
    <p:extLst>
      <p:ext uri="{BB962C8B-B14F-4D97-AF65-F5344CB8AC3E}">
        <p14:creationId xmlns:p14="http://schemas.microsoft.com/office/powerpoint/2010/main" val="26229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Functions Explained..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2438400"/>
          </a:xfrm>
        </p:spPr>
        <p:txBody>
          <a:bodyPr/>
          <a:lstStyle/>
          <a:p>
            <a:pPr marL="82296" indent="0">
              <a:buNone/>
            </a:pPr>
            <a:r>
              <a:rPr lang="en-US" sz="2400" dirty="0"/>
              <a:t>function(input1, input2, </a:t>
            </a:r>
            <a:r>
              <a:rPr lang="en-US" sz="2400" dirty="0" err="1"/>
              <a:t>etc</a:t>
            </a:r>
            <a:r>
              <a:rPr lang="en-US" sz="2400" dirty="0"/>
              <a:t>) </a:t>
            </a:r>
            <a:endParaRPr lang="en-US" sz="2400" dirty="0" smtClean="0"/>
          </a:p>
          <a:p>
            <a:pPr marL="356616" lvl="1" indent="0">
              <a:buNone/>
            </a:pPr>
            <a:r>
              <a:rPr lang="en-US" sz="2000" dirty="0" smtClean="0"/>
              <a:t>{ </a:t>
            </a:r>
          </a:p>
          <a:p>
            <a:pPr marL="356616" lvl="1" indent="0">
              <a:buNone/>
            </a:pPr>
            <a:r>
              <a:rPr lang="en-US" sz="2000" dirty="0" smtClean="0"/>
              <a:t>Do </a:t>
            </a:r>
            <a:r>
              <a:rPr lang="en-US" sz="2000" dirty="0"/>
              <a:t>a thing </a:t>
            </a:r>
            <a:endParaRPr lang="en-US" sz="2000" dirty="0" smtClean="0"/>
          </a:p>
          <a:p>
            <a:pPr marL="356616" lvl="1" indent="0">
              <a:buNone/>
            </a:pPr>
            <a:r>
              <a:rPr lang="en-US" sz="2000" dirty="0" smtClean="0"/>
              <a:t>Do </a:t>
            </a:r>
            <a:r>
              <a:rPr lang="en-US" sz="2000" dirty="0"/>
              <a:t>another thing </a:t>
            </a:r>
            <a:endParaRPr lang="en-US" sz="2000" dirty="0" smtClean="0"/>
          </a:p>
          <a:p>
            <a:pPr marL="356616" lvl="1" indent="0">
              <a:buNone/>
            </a:pPr>
            <a:r>
              <a:rPr lang="en-US" sz="2000" dirty="0" smtClean="0"/>
              <a:t>Do </a:t>
            </a:r>
            <a:r>
              <a:rPr lang="en-US" sz="2000" dirty="0"/>
              <a:t>yet another thing! </a:t>
            </a:r>
            <a:endParaRPr lang="en-US" sz="2000" dirty="0" smtClean="0"/>
          </a:p>
          <a:p>
            <a:pPr marL="356616" lvl="1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8146" y="3962400"/>
            <a:ext cx="7498080" cy="205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A function is made up of three parts</a:t>
            </a:r>
          </a:p>
          <a:p>
            <a:r>
              <a:rPr lang="en-US" sz="2400" dirty="0"/>
              <a:t>the function keyword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any inputs that function </a:t>
            </a:r>
            <a:r>
              <a:rPr lang="en-US" sz="2400" dirty="0" smtClean="0"/>
              <a:t>takes</a:t>
            </a:r>
          </a:p>
          <a:p>
            <a:r>
              <a:rPr lang="en-US" sz="2400" dirty="0"/>
              <a:t>and whatever actions the function should perform</a:t>
            </a:r>
          </a:p>
        </p:txBody>
      </p:sp>
    </p:spTree>
    <p:extLst>
      <p:ext uri="{BB962C8B-B14F-4D97-AF65-F5344CB8AC3E}">
        <p14:creationId xmlns:p14="http://schemas.microsoft.com/office/powerpoint/2010/main" val="10779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8146" y="1447800"/>
            <a:ext cx="7498080" cy="2057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Variables are a place for us to store information for use at a later </a:t>
            </a:r>
            <a:r>
              <a:rPr lang="en-US" sz="2400" dirty="0" smtClean="0"/>
              <a:t>time</a:t>
            </a:r>
          </a:p>
          <a:p>
            <a:r>
              <a:rPr lang="en-US" sz="2400" dirty="0"/>
              <a:t>Variables can hold any type of information you work </a:t>
            </a:r>
            <a:r>
              <a:rPr lang="en-US" sz="2400" dirty="0" smtClean="0"/>
              <a:t>with</a:t>
            </a:r>
          </a:p>
          <a:p>
            <a:r>
              <a:rPr lang="en-US" sz="2400" dirty="0"/>
              <a:t>The single = sign is used to </a:t>
            </a:r>
            <a:r>
              <a:rPr lang="en-US" sz="2400" b="1" dirty="0"/>
              <a:t>assign</a:t>
            </a:r>
            <a:r>
              <a:rPr lang="en-US" sz="2400" dirty="0"/>
              <a:t> values.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0546" y="3529084"/>
            <a:ext cx="7498080" cy="205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lucky = 7; 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name = </a:t>
            </a:r>
            <a:r>
              <a:rPr lang="en-US" sz="2400" dirty="0" smtClean="0"/>
              <a:t>“</a:t>
            </a:r>
            <a:r>
              <a:rPr lang="en-US" sz="2400" dirty="0" err="1" smtClean="0"/>
              <a:t>Cybage</a:t>
            </a:r>
            <a:r>
              <a:rPr lang="en-US" sz="2400" dirty="0" smtClean="0"/>
              <a:t>"; </a:t>
            </a:r>
          </a:p>
          <a:p>
            <a:pPr marL="82296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$p = $('p');</a:t>
            </a:r>
          </a:p>
        </p:txBody>
      </p:sp>
    </p:spTree>
    <p:extLst>
      <p:ext uri="{BB962C8B-B14F-4D97-AF65-F5344CB8AC3E}">
        <p14:creationId xmlns:p14="http://schemas.microsoft.com/office/powerpoint/2010/main" val="12355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$p vs $('p')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3167" y="1452349"/>
            <a:ext cx="7498080" cy="3429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There's a subtle difference between the </a:t>
            </a:r>
            <a:r>
              <a:rPr lang="en-US" sz="2400" dirty="0" smtClean="0"/>
              <a:t>two</a:t>
            </a:r>
            <a:endParaRPr lang="en-US" sz="2400" dirty="0"/>
          </a:p>
          <a:p>
            <a:r>
              <a:rPr lang="en-US" sz="2400" dirty="0"/>
              <a:t>$p is just a variable </a:t>
            </a:r>
            <a:r>
              <a:rPr lang="en-US" sz="2400" dirty="0" smtClean="0"/>
              <a:t>name</a:t>
            </a:r>
          </a:p>
          <a:p>
            <a:r>
              <a:rPr lang="en-US" sz="2400" dirty="0"/>
              <a:t>$(), on the other hand, </a:t>
            </a:r>
            <a:r>
              <a:rPr lang="en-US" sz="2400" i="1" dirty="0"/>
              <a:t>is</a:t>
            </a:r>
            <a:r>
              <a:rPr lang="en-US" sz="2400" dirty="0"/>
              <a:t> magic. This is the function in disguise that creates jQuery objects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Create a variable $div, and assign it to a div </a:t>
            </a:r>
          </a:p>
        </p:txBody>
      </p:sp>
    </p:spTree>
    <p:extLst>
      <p:ext uri="{BB962C8B-B14F-4D97-AF65-F5344CB8AC3E}">
        <p14:creationId xmlns:p14="http://schemas.microsoft.com/office/powerpoint/2010/main" val="18569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http://api.jquery.com/category/selectors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Exercise - Selectors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3167" y="1452349"/>
            <a:ext cx="7498080" cy="3429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Finish the jQuery code so that it will make all four </a:t>
            </a:r>
            <a:r>
              <a:rPr lang="en-US" sz="2400" dirty="0" err="1"/>
              <a:t>divs</a:t>
            </a:r>
            <a:r>
              <a:rPr lang="en-US" sz="2400" dirty="0"/>
              <a:t> of class '.vanish' </a:t>
            </a:r>
            <a:r>
              <a:rPr lang="en-US" sz="2400" dirty="0" err="1"/>
              <a:t>fadeOut</a:t>
            </a:r>
            <a:r>
              <a:rPr lang="en-US" sz="2400" dirty="0"/>
              <a:t>() '</a:t>
            </a:r>
            <a:r>
              <a:rPr lang="en-US" sz="2400" dirty="0" err="1"/>
              <a:t>slow'ly</a:t>
            </a:r>
            <a:r>
              <a:rPr lang="en-US" sz="2400" dirty="0"/>
              <a:t> when the button is .click()</a:t>
            </a:r>
            <a:r>
              <a:rPr lang="en-US" sz="2400" dirty="0" err="1" smtClean="0"/>
              <a:t>ed</a:t>
            </a:r>
            <a:endParaRPr lang="en-US" sz="2400" dirty="0" smtClean="0"/>
          </a:p>
          <a:p>
            <a:r>
              <a:rPr lang="en-US" sz="2400" dirty="0"/>
              <a:t>Assign an id to one div , now </a:t>
            </a:r>
            <a:r>
              <a:rPr lang="en-US" sz="2400" dirty="0" smtClean="0"/>
              <a:t>update </a:t>
            </a:r>
            <a:r>
              <a:rPr lang="en-US" sz="2400" dirty="0"/>
              <a:t>your jQuery code so that it only .</a:t>
            </a:r>
            <a:r>
              <a:rPr lang="en-US" sz="2400" dirty="0" err="1"/>
              <a:t>fadeOut</a:t>
            </a:r>
            <a:r>
              <a:rPr lang="en-US" sz="2400" dirty="0"/>
              <a:t>()s the div with the ID #blue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Now assign .</a:t>
            </a:r>
            <a:r>
              <a:rPr lang="en-US" sz="2400" dirty="0" err="1" smtClean="0"/>
              <a:t>fadeTo</a:t>
            </a:r>
            <a:r>
              <a:rPr lang="en-US" sz="2400" dirty="0" smtClean="0"/>
              <a:t> to the </a:t>
            </a:r>
            <a:r>
              <a:rPr lang="en-US" sz="2400" dirty="0" err="1" smtClean="0"/>
              <a:t>divs</a:t>
            </a:r>
            <a:r>
              <a:rPr lang="en-US" sz="2400" dirty="0" smtClean="0"/>
              <a:t> with different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1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'this' is Important!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3167" y="1452349"/>
            <a:ext cx="7498080" cy="3429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/>
              <a:t>$(document).ready(function() { </a:t>
            </a:r>
            <a:r>
              <a:rPr lang="en-US" sz="2400" dirty="0" smtClean="0"/>
              <a:t>               	$(</a:t>
            </a:r>
            <a:r>
              <a:rPr lang="en-US" sz="2400" dirty="0"/>
              <a:t>'div').</a:t>
            </a:r>
            <a:r>
              <a:rPr lang="en-US" sz="2400" dirty="0" err="1"/>
              <a:t>mouseenter</a:t>
            </a:r>
            <a:r>
              <a:rPr lang="en-US" sz="2400" dirty="0"/>
              <a:t>(function() { 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$(</a:t>
            </a:r>
            <a:r>
              <a:rPr lang="en-US" sz="2400" dirty="0"/>
              <a:t>'div').hide(); 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}); </a:t>
            </a:r>
          </a:p>
          <a:p>
            <a:pPr marL="82296" indent="0">
              <a:buNone/>
            </a:pPr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3167" y="3863453"/>
            <a:ext cx="7498080" cy="26135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The this keyword refers to the jQuery object you're currently doing something </a:t>
            </a:r>
            <a:r>
              <a:rPr lang="en-US" sz="2400" dirty="0" smtClean="0"/>
              <a:t>with</a:t>
            </a:r>
          </a:p>
          <a:p>
            <a:r>
              <a:rPr lang="en-US" sz="2400" dirty="0"/>
              <a:t>if you use an </a:t>
            </a:r>
            <a:r>
              <a:rPr lang="en-US" sz="2400" b="1" dirty="0"/>
              <a:t>event handler</a:t>
            </a:r>
            <a:r>
              <a:rPr lang="en-US" sz="2400" dirty="0"/>
              <a:t> on an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you can call the actual </a:t>
            </a:r>
            <a:r>
              <a:rPr lang="en-US" sz="2400" b="1" dirty="0"/>
              <a:t>event</a:t>
            </a:r>
            <a:r>
              <a:rPr lang="en-US" sz="2400" dirty="0"/>
              <a:t> that occurs (such as </a:t>
            </a:r>
            <a:r>
              <a:rPr lang="en-US" sz="2400" dirty="0" err="1"/>
              <a:t>fadeOut</a:t>
            </a:r>
            <a:r>
              <a:rPr lang="en-US" sz="2400" dirty="0"/>
              <a:t>()) on $(this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and the event will </a:t>
            </a:r>
            <a:r>
              <a:rPr lang="en-US" sz="2400" i="1" dirty="0"/>
              <a:t>only</a:t>
            </a:r>
            <a:r>
              <a:rPr lang="en-US" sz="2400" dirty="0"/>
              <a:t> affect the element you're currently </a:t>
            </a:r>
            <a:r>
              <a:rPr lang="en-US" sz="2400" dirty="0" smtClean="0"/>
              <a:t>working with - Exercise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8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– Final Day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Turn document into a jQuery object </a:t>
            </a:r>
            <a:endParaRPr lang="en-US" sz="2400" dirty="0" smtClean="0"/>
          </a:p>
          <a:p>
            <a:r>
              <a:rPr lang="en-US" sz="2400" dirty="0"/>
              <a:t>call the .ready() </a:t>
            </a:r>
            <a:r>
              <a:rPr lang="en-US" sz="2400" dirty="0" smtClean="0"/>
              <a:t>action</a:t>
            </a:r>
          </a:p>
          <a:p>
            <a:r>
              <a:rPr lang="en-US" sz="2400" dirty="0"/>
              <a:t>Inside .ready()'s parentheses, add your function</a:t>
            </a:r>
            <a:r>
              <a:rPr lang="en-US" sz="2400" dirty="0" smtClean="0"/>
              <a:t>(){}</a:t>
            </a:r>
          </a:p>
          <a:p>
            <a:r>
              <a:rPr lang="en-US" sz="2400" dirty="0"/>
              <a:t>call the .click() event handler on the .pull-me jQuery </a:t>
            </a:r>
            <a:r>
              <a:rPr lang="en-US" sz="2400" dirty="0" smtClean="0"/>
              <a:t>object</a:t>
            </a:r>
          </a:p>
          <a:p>
            <a:r>
              <a:rPr lang="en-US" sz="2400" dirty="0"/>
              <a:t>create a .panel jQuery object and call the .</a:t>
            </a:r>
            <a:r>
              <a:rPr lang="en-US" sz="2400" dirty="0" err="1"/>
              <a:t>slideToggle</a:t>
            </a:r>
            <a:r>
              <a:rPr lang="en-US" sz="2400" dirty="0"/>
              <a:t>() </a:t>
            </a:r>
            <a:r>
              <a:rPr lang="en-US" sz="2400" dirty="0" smtClean="0"/>
              <a:t>effect</a:t>
            </a:r>
            <a:endParaRPr lang="en-US" sz="2400" dirty="0"/>
          </a:p>
          <a:p>
            <a:r>
              <a:rPr lang="en-US" sz="2400" dirty="0" smtClean="0"/>
              <a:t>Great work!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7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adding elements to our HTML page is a powerful </a:t>
            </a:r>
            <a:r>
              <a:rPr lang="en-US" dirty="0" smtClean="0"/>
              <a:t>tool</a:t>
            </a:r>
          </a:p>
          <a:p>
            <a:r>
              <a:rPr lang="en-US" dirty="0"/>
              <a:t>it lets us modify not only the formatting, but the actual </a:t>
            </a:r>
            <a:r>
              <a:rPr lang="en-US" i="1" dirty="0"/>
              <a:t>structure</a:t>
            </a:r>
            <a:r>
              <a:rPr lang="en-US" dirty="0"/>
              <a:t> of our </a:t>
            </a:r>
            <a:r>
              <a:rPr lang="en-US" dirty="0" smtClean="0"/>
              <a:t>webpage</a:t>
            </a:r>
          </a:p>
          <a:p>
            <a:r>
              <a:rPr lang="en-US" dirty="0"/>
              <a:t>$p = $('p</a:t>
            </a:r>
            <a:r>
              <a:rPr lang="en-US" dirty="0" smtClean="0"/>
              <a:t>'); &lt;- done this</a:t>
            </a:r>
          </a:p>
          <a:p>
            <a:r>
              <a:rPr lang="en-US" dirty="0"/>
              <a:t>$p = $("&lt;p&gt;I'm a new paragraph!&lt;/p&gt;");</a:t>
            </a:r>
          </a:p>
        </p:txBody>
      </p:sp>
    </p:spTree>
    <p:extLst>
      <p:ext uri="{BB962C8B-B14F-4D97-AF65-F5344CB8AC3E}">
        <p14:creationId xmlns:p14="http://schemas.microsoft.com/office/powerpoint/2010/main" val="38941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– Example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2590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create a variable, $</a:t>
            </a:r>
            <a:r>
              <a:rPr lang="en-US" sz="2400" dirty="0" smtClean="0"/>
              <a:t>h1</a:t>
            </a:r>
          </a:p>
          <a:p>
            <a:r>
              <a:rPr lang="en-US" sz="2400" dirty="0"/>
              <a:t>set it equal to a jQuery object containing an &lt;h1&gt; tag with the text "Hello"</a:t>
            </a:r>
          </a:p>
        </p:txBody>
      </p:sp>
    </p:spTree>
    <p:extLst>
      <p:ext uri="{BB962C8B-B14F-4D97-AF65-F5344CB8AC3E}">
        <p14:creationId xmlns:p14="http://schemas.microsoft.com/office/powerpoint/2010/main" val="30337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772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We can insert our newly created elements using a few jQuery </a:t>
            </a:r>
            <a:r>
              <a:rPr lang="en-US" sz="2400" dirty="0" smtClean="0"/>
              <a:t>actions</a:t>
            </a:r>
          </a:p>
          <a:p>
            <a:r>
              <a:rPr lang="en-US" sz="2400" dirty="0"/>
              <a:t>.append() inserts the specified element as the last child of the target element : $(".info").append("&lt;p&gt;Stuff!&lt;/p&gt;");</a:t>
            </a:r>
            <a:endParaRPr lang="en-US" sz="2400" dirty="0" smtClean="0"/>
          </a:p>
          <a:p>
            <a:r>
              <a:rPr lang="en-US" sz="2400" dirty="0"/>
              <a:t>.prepend() inserts the specified element as the </a:t>
            </a:r>
            <a:r>
              <a:rPr lang="en-US" sz="2400" i="1" dirty="0"/>
              <a:t>first</a:t>
            </a:r>
            <a:r>
              <a:rPr lang="en-US" sz="2400" dirty="0"/>
              <a:t> child of the target element : $(".info").prepend("&lt;p&gt;Stuff!&lt;/p</a:t>
            </a:r>
            <a:r>
              <a:rPr lang="en-US" sz="2400" dirty="0" smtClean="0"/>
              <a:t>&gt;");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appendTo</a:t>
            </a:r>
            <a:r>
              <a:rPr lang="en-US" sz="2400" dirty="0"/>
              <a:t>() does the same as .append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$('&lt;p&gt;Stuff!&lt;/p&gt;').</a:t>
            </a:r>
            <a:r>
              <a:rPr lang="en-US" sz="2400" dirty="0" err="1"/>
              <a:t>appendTo</a:t>
            </a:r>
            <a:r>
              <a:rPr lang="en-US" sz="2400" dirty="0"/>
              <a:t>('.info</a:t>
            </a:r>
            <a:r>
              <a:rPr lang="en-US" sz="2400" dirty="0" smtClean="0"/>
              <a:t>');</a:t>
            </a:r>
          </a:p>
          <a:p>
            <a:r>
              <a:rPr lang="en-US" sz="2400" dirty="0" smtClean="0"/>
              <a:t>Exercise : </a:t>
            </a:r>
            <a:r>
              <a:rPr lang="en-US" sz="2400" dirty="0"/>
              <a:t>.append() the h1 to the </a:t>
            </a:r>
            <a:r>
              <a:rPr lang="en-US" sz="2400" dirty="0" smtClean="0"/>
              <a:t>body, add another &lt;p&gt; with the string “I’m a paragraph”</a:t>
            </a:r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0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2590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We can specify where in the DOM we insert an element with the .before() and .after() </a:t>
            </a:r>
            <a:r>
              <a:rPr lang="en-US" sz="2400" dirty="0" smtClean="0"/>
              <a:t>functions</a:t>
            </a:r>
            <a:endParaRPr lang="en-US" sz="2400" dirty="0"/>
          </a:p>
          <a:p>
            <a:r>
              <a:rPr lang="en-US" sz="2400" dirty="0"/>
              <a:t>$('target').after('&lt;tag&gt;To add&lt;/tag</a:t>
            </a:r>
            <a:r>
              <a:rPr lang="en-US" sz="2400" dirty="0" smtClean="0"/>
              <a:t>&gt;');</a:t>
            </a:r>
          </a:p>
          <a:p>
            <a:r>
              <a:rPr lang="en-US" sz="2400" dirty="0"/>
              <a:t>Exercise : add a &lt;p&gt; tag .after() the &lt;div&gt; with the ID #</a:t>
            </a:r>
            <a:r>
              <a:rPr lang="en-US" sz="2400" dirty="0" smtClean="0"/>
              <a:t>one, add any text to the &lt;p&gt; tag</a:t>
            </a:r>
          </a:p>
          <a:p>
            <a:r>
              <a:rPr lang="en-US" sz="2400" dirty="0" smtClean="0"/>
              <a:t>Now add a div before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consists of every element on the page, laid out in a hierarchical way that reflects the way the HTML document is </a:t>
            </a:r>
            <a:r>
              <a:rPr lang="en-US" dirty="0" smtClean="0"/>
              <a:t>ordered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Just as with an HTML document, elements in the DOM can have parents, children, and siblings.</a:t>
            </a:r>
          </a:p>
        </p:txBody>
      </p:sp>
    </p:spTree>
    <p:extLst>
      <p:ext uri="{BB962C8B-B14F-4D97-AF65-F5344CB8AC3E}">
        <p14:creationId xmlns:p14="http://schemas.microsoft.com/office/powerpoint/2010/main" val="19468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we have two jQuery functions, .empty() and .remove(), that help us delete content from our </a:t>
            </a:r>
            <a:r>
              <a:rPr lang="en-US" sz="2400" dirty="0" smtClean="0"/>
              <a:t>pages</a:t>
            </a:r>
          </a:p>
          <a:p>
            <a:r>
              <a:rPr lang="en-US" sz="2400" dirty="0"/>
              <a:t>.empty() deletes an element's content and </a:t>
            </a:r>
            <a:r>
              <a:rPr lang="en-US" sz="2400" i="1" dirty="0"/>
              <a:t>all its </a:t>
            </a:r>
            <a:r>
              <a:rPr lang="en-US" sz="2400" i="1" dirty="0" smtClean="0"/>
              <a:t>descendants</a:t>
            </a:r>
            <a:endParaRPr lang="en-US" sz="2400" dirty="0" smtClean="0"/>
          </a:p>
          <a:p>
            <a:r>
              <a:rPr lang="en-US" sz="2400" dirty="0"/>
              <a:t>.remove(), not only deletes an element's content, but deletes the element </a:t>
            </a:r>
            <a:r>
              <a:rPr lang="en-US" sz="2400" dirty="0" smtClean="0"/>
              <a:t>itself</a:t>
            </a:r>
          </a:p>
          <a:p>
            <a:r>
              <a:rPr lang="en-US" sz="2400" dirty="0" smtClean="0"/>
              <a:t>Exercise : .remove</a:t>
            </a:r>
            <a:r>
              <a:rPr lang="en-US" sz="2400" dirty="0"/>
              <a:t>() your &lt;p&gt; tag from the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29245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Removing Classes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jQuery includes two functions, .</a:t>
            </a:r>
            <a:r>
              <a:rPr lang="en-US" sz="2400" dirty="0" err="1"/>
              <a:t>addClass</a:t>
            </a:r>
            <a:r>
              <a:rPr lang="en-US" sz="2400" dirty="0"/>
              <a:t>() and .</a:t>
            </a:r>
            <a:r>
              <a:rPr lang="en-US" sz="2400" dirty="0" err="1"/>
              <a:t>removeClass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that can be used to add or remove a class </a:t>
            </a:r>
            <a:endParaRPr lang="en-US" sz="2400" dirty="0" smtClean="0"/>
          </a:p>
          <a:p>
            <a:r>
              <a:rPr lang="en-US" sz="2400" dirty="0"/>
              <a:t>Exercise : add the jQuery code necessary to make </a:t>
            </a:r>
            <a:r>
              <a:rPr lang="en-US" sz="2400" dirty="0" smtClean="0"/>
              <a:t>#</a:t>
            </a:r>
            <a:r>
              <a:rPr lang="en-US" sz="2400" dirty="0"/>
              <a:t>text div highlighted when </a:t>
            </a:r>
            <a:r>
              <a:rPr lang="en-US" sz="2400" dirty="0" smtClean="0"/>
              <a:t>clicked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2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jQuery </a:t>
            </a:r>
            <a:r>
              <a:rPr lang="en-US" dirty="0" err="1">
                <a:effectLst/>
              </a:rPr>
              <a:t>css</a:t>
            </a:r>
            <a:r>
              <a:rPr lang="en-US" dirty="0">
                <a:effectLst/>
              </a:rPr>
              <a:t>()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c</a:t>
            </a:r>
            <a:r>
              <a:rPr lang="en-US" sz="2400" dirty="0" err="1" smtClean="0"/>
              <a:t>ss</a:t>
            </a:r>
            <a:r>
              <a:rPr lang="en-US" sz="2400" dirty="0" smtClean="0"/>
              <a:t>() - </a:t>
            </a:r>
            <a:r>
              <a:rPr lang="en-US" sz="2400" dirty="0"/>
              <a:t>Return the value of a specified CSS property from the FIRST matched </a:t>
            </a:r>
            <a:r>
              <a:rPr lang="en-US" sz="2400" dirty="0" smtClean="0"/>
              <a:t>element</a:t>
            </a:r>
          </a:p>
          <a:p>
            <a:r>
              <a:rPr lang="en-US" sz="2400" dirty="0" err="1"/>
              <a:t>css</a:t>
            </a:r>
            <a:r>
              <a:rPr lang="en-US" sz="2400" dirty="0"/>
              <a:t>() - set CSS </a:t>
            </a:r>
            <a:r>
              <a:rPr lang="en-US" sz="2400" dirty="0" smtClean="0"/>
              <a:t>property, </a:t>
            </a:r>
            <a:r>
              <a:rPr lang="en-US" sz="2400" dirty="0"/>
              <a:t>Set a specified CSS property for ALL matched </a:t>
            </a:r>
            <a:r>
              <a:rPr lang="en-US" sz="2400" dirty="0" smtClean="0"/>
              <a:t>elements</a:t>
            </a:r>
          </a:p>
          <a:p>
            <a:r>
              <a:rPr lang="en-US" sz="2400" dirty="0" smtClean="0"/>
              <a:t>You can set </a:t>
            </a:r>
            <a:r>
              <a:rPr lang="en-US" sz="2400" dirty="0"/>
              <a:t>multiple CSS properties for ALL matched </a:t>
            </a:r>
            <a:r>
              <a:rPr lang="en-US" sz="2400" dirty="0" smtClean="0"/>
              <a:t>elements</a:t>
            </a:r>
          </a:p>
          <a:p>
            <a:r>
              <a:rPr lang="en-US" sz="2400" dirty="0" smtClean="0"/>
              <a:t>Example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0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jQuery Dimensions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return width() and height</a:t>
            </a:r>
            <a:r>
              <a:rPr lang="en-US" sz="2400" dirty="0" smtClean="0"/>
              <a:t>() : </a:t>
            </a:r>
            <a:r>
              <a:rPr lang="en-US" sz="2400" dirty="0"/>
              <a:t>Return the width and height of a specified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innerWidth</a:t>
            </a:r>
            <a:r>
              <a:rPr lang="en-US" sz="2400" dirty="0"/>
              <a:t>() and </a:t>
            </a:r>
            <a:r>
              <a:rPr lang="en-US" sz="2400" dirty="0" err="1"/>
              <a:t>innerHeight</a:t>
            </a:r>
            <a:r>
              <a:rPr lang="en-US" sz="2400" dirty="0" smtClean="0"/>
              <a:t>() : </a:t>
            </a:r>
            <a:r>
              <a:rPr lang="en-US" sz="2400" dirty="0"/>
              <a:t>Return the inner-width/height of a specified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outerWidth</a:t>
            </a:r>
            <a:r>
              <a:rPr lang="en-US" sz="2400" dirty="0"/>
              <a:t>() and </a:t>
            </a:r>
            <a:r>
              <a:rPr lang="en-US" sz="2400" dirty="0" err="1"/>
              <a:t>outerHeight</a:t>
            </a:r>
            <a:r>
              <a:rPr lang="en-US" sz="2400" dirty="0" smtClean="0"/>
              <a:t>() : </a:t>
            </a:r>
            <a:r>
              <a:rPr lang="en-US" sz="2400" dirty="0"/>
              <a:t>Return the outer-width/height of a specified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set width() and height</a:t>
            </a:r>
            <a:r>
              <a:rPr lang="en-US" sz="2400" dirty="0" smtClean="0"/>
              <a:t>() : </a:t>
            </a:r>
            <a:r>
              <a:rPr lang="en-US" sz="2400" dirty="0"/>
              <a:t>Sets the width and height of a specified </a:t>
            </a:r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46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Traversing Ancestors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parent</a:t>
            </a:r>
            <a:r>
              <a:rPr lang="en-US" sz="2400" dirty="0" smtClean="0"/>
              <a:t>() :  returns </a:t>
            </a:r>
            <a:r>
              <a:rPr lang="en-US" sz="2400" dirty="0"/>
              <a:t>the direct parent element of the selected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parents</a:t>
            </a:r>
            <a:r>
              <a:rPr lang="en-US" sz="2400" dirty="0" smtClean="0"/>
              <a:t>() :  method </a:t>
            </a:r>
            <a:r>
              <a:rPr lang="en-US" sz="2400" dirty="0"/>
              <a:t>returns all ancestor elements of the selected </a:t>
            </a:r>
            <a:r>
              <a:rPr lang="en-US" sz="2400" dirty="0" smtClean="0"/>
              <a:t>element </a:t>
            </a:r>
            <a:r>
              <a:rPr lang="en-US" sz="2400" dirty="0" err="1" smtClean="0"/>
              <a:t>upto</a:t>
            </a:r>
            <a:r>
              <a:rPr lang="en-US" sz="2400" dirty="0" smtClean="0"/>
              <a:t> </a:t>
            </a:r>
            <a:r>
              <a:rPr lang="en-US" sz="2400" dirty="0"/>
              <a:t>document's root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 </a:t>
            </a:r>
            <a:r>
              <a:rPr lang="en-US" sz="2400" dirty="0" err="1"/>
              <a:t>parentsUntil</a:t>
            </a:r>
            <a:r>
              <a:rPr lang="en-US" sz="2400" dirty="0" smtClean="0"/>
              <a:t>() :  </a:t>
            </a:r>
            <a:r>
              <a:rPr lang="en-US" sz="2400" dirty="0"/>
              <a:t>method returns all ancestor elements between two given </a:t>
            </a:r>
            <a:r>
              <a:rPr lang="en-US" sz="2400" dirty="0" smtClean="0"/>
              <a:t>arguments</a:t>
            </a:r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68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Traversing Descendants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children() </a:t>
            </a:r>
            <a:r>
              <a:rPr lang="en-US" sz="2400" dirty="0" smtClean="0"/>
              <a:t>: </a:t>
            </a:r>
            <a:r>
              <a:rPr lang="en-US" sz="2400" dirty="0"/>
              <a:t>returns all direct children of the selected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find() :</a:t>
            </a:r>
            <a:r>
              <a:rPr lang="en-US" sz="2400" dirty="0" smtClean="0"/>
              <a:t> </a:t>
            </a:r>
            <a:r>
              <a:rPr lang="en-US" sz="2400" dirty="0"/>
              <a:t>returns descendant elements of the selected element, all the way down to the last </a:t>
            </a:r>
            <a:r>
              <a:rPr lang="en-US" sz="2400" dirty="0" smtClean="0"/>
              <a:t>descendant</a:t>
            </a:r>
          </a:p>
          <a:p>
            <a:r>
              <a:rPr lang="en-US" sz="2400" dirty="0" smtClean="0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Traversing Siblings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038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siblings() </a:t>
            </a:r>
            <a:r>
              <a:rPr lang="en-US" sz="2400" dirty="0" smtClean="0"/>
              <a:t>: </a:t>
            </a:r>
            <a:r>
              <a:rPr lang="en-US" sz="2400" dirty="0"/>
              <a:t>returns all sibling elements of the selected </a:t>
            </a:r>
            <a:r>
              <a:rPr lang="en-US" sz="2400" dirty="0" smtClean="0"/>
              <a:t>element</a:t>
            </a:r>
          </a:p>
          <a:p>
            <a:r>
              <a:rPr lang="en-US" sz="2400" dirty="0"/>
              <a:t>next() </a:t>
            </a:r>
            <a:r>
              <a:rPr lang="en-US" sz="2400" dirty="0" smtClean="0"/>
              <a:t>: returns </a:t>
            </a:r>
            <a:r>
              <a:rPr lang="en-US" sz="2400" dirty="0"/>
              <a:t>the next sibling element of the selected </a:t>
            </a:r>
            <a:r>
              <a:rPr lang="en-US" sz="2400" dirty="0" smtClean="0"/>
              <a:t>element</a:t>
            </a:r>
          </a:p>
          <a:p>
            <a:r>
              <a:rPr lang="en-US" sz="2400" dirty="0" err="1"/>
              <a:t>nextAll</a:t>
            </a:r>
            <a:r>
              <a:rPr lang="en-US" sz="2400" dirty="0"/>
              <a:t>() </a:t>
            </a:r>
            <a:r>
              <a:rPr lang="en-US" sz="2400" dirty="0" smtClean="0"/>
              <a:t>: </a:t>
            </a:r>
            <a:r>
              <a:rPr lang="en-US" sz="2400" dirty="0"/>
              <a:t>returns all next sibling elements of the selected </a:t>
            </a:r>
            <a:r>
              <a:rPr lang="en-US" sz="2400" dirty="0" smtClean="0"/>
              <a:t>element</a:t>
            </a:r>
          </a:p>
          <a:p>
            <a:r>
              <a:rPr lang="en-US" sz="2400" dirty="0" err="1"/>
              <a:t>nextUntil</a:t>
            </a:r>
            <a:r>
              <a:rPr lang="en-US" sz="2400" dirty="0"/>
              <a:t>() </a:t>
            </a:r>
            <a:r>
              <a:rPr lang="en-US" sz="2400" dirty="0" smtClean="0"/>
              <a:t>: </a:t>
            </a:r>
            <a:r>
              <a:rPr lang="en-US" sz="2400" dirty="0"/>
              <a:t>returns all next sibling elements between two given </a:t>
            </a:r>
            <a:r>
              <a:rPr lang="en-US" sz="2400" dirty="0" smtClean="0"/>
              <a:t>arguments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(), </a:t>
            </a:r>
            <a:r>
              <a:rPr lang="en-US" sz="2400" dirty="0" err="1"/>
              <a:t>prevAll</a:t>
            </a:r>
            <a:r>
              <a:rPr lang="en-US" sz="2400" dirty="0"/>
              <a:t>() and </a:t>
            </a:r>
            <a:r>
              <a:rPr lang="en-US" sz="2400" dirty="0" err="1"/>
              <a:t>prevUntil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6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Traversing </a:t>
            </a:r>
            <a:r>
              <a:rPr lang="en-US" dirty="0" smtClean="0">
                <a:effectLst/>
              </a:rPr>
              <a:t>Filtering (Search)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first() </a:t>
            </a:r>
            <a:r>
              <a:rPr lang="en-US" sz="2400" dirty="0" smtClean="0"/>
              <a:t>: returns </a:t>
            </a:r>
            <a:r>
              <a:rPr lang="en-US" sz="2400" dirty="0"/>
              <a:t>the first element of the selected </a:t>
            </a:r>
            <a:r>
              <a:rPr lang="en-US" sz="2400" dirty="0" smtClean="0"/>
              <a:t>elements</a:t>
            </a:r>
          </a:p>
          <a:p>
            <a:r>
              <a:rPr lang="en-US" sz="2400" dirty="0"/>
              <a:t>last() </a:t>
            </a:r>
            <a:r>
              <a:rPr lang="en-US" sz="2400" dirty="0" smtClean="0"/>
              <a:t>: </a:t>
            </a:r>
            <a:r>
              <a:rPr lang="en-US" sz="2400" dirty="0"/>
              <a:t>returns the last element of the selected </a:t>
            </a:r>
            <a:r>
              <a:rPr lang="en-US" sz="2400" dirty="0" smtClean="0"/>
              <a:t>elements</a:t>
            </a:r>
          </a:p>
          <a:p>
            <a:r>
              <a:rPr lang="en-US" sz="2400" dirty="0" err="1"/>
              <a:t>eq</a:t>
            </a:r>
            <a:r>
              <a:rPr lang="en-US" sz="2400" dirty="0"/>
              <a:t>() </a:t>
            </a:r>
            <a:r>
              <a:rPr lang="en-US" sz="2400" dirty="0" smtClean="0"/>
              <a:t>: </a:t>
            </a:r>
            <a:r>
              <a:rPr lang="en-US" sz="2400" dirty="0"/>
              <a:t>returns an element with a specific index number of the selected </a:t>
            </a:r>
            <a:r>
              <a:rPr lang="en-US" sz="2400" dirty="0" smtClean="0"/>
              <a:t>elements</a:t>
            </a:r>
          </a:p>
          <a:p>
            <a:r>
              <a:rPr lang="en-US" sz="2400" dirty="0"/>
              <a:t>filter() method lets you specify a </a:t>
            </a:r>
            <a:r>
              <a:rPr lang="en-US" sz="2400" dirty="0" smtClean="0"/>
              <a:t>criteria</a:t>
            </a:r>
          </a:p>
          <a:p>
            <a:r>
              <a:rPr lang="en-US" sz="2400" dirty="0"/>
              <a:t>not() method returns all elements that do not match the </a:t>
            </a:r>
            <a:r>
              <a:rPr lang="en-US" sz="2400" dirty="0" smtClean="0"/>
              <a:t>criteria</a:t>
            </a:r>
          </a:p>
          <a:p>
            <a:r>
              <a:rPr lang="en-US" sz="2400" dirty="0"/>
              <a:t>not() method is the opposite of filter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1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AJAX 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AJAX = Asynchronous JavaScript and </a:t>
            </a:r>
            <a:r>
              <a:rPr lang="en-US" sz="2400" dirty="0" smtClean="0"/>
              <a:t>XML</a:t>
            </a:r>
          </a:p>
          <a:p>
            <a:r>
              <a:rPr lang="en-US" sz="2400" dirty="0"/>
              <a:t>AJAX is about loading data in the </a:t>
            </a:r>
            <a:r>
              <a:rPr lang="en-US" sz="2400" dirty="0" smtClean="0"/>
              <a:t>background</a:t>
            </a:r>
          </a:p>
          <a:p>
            <a:r>
              <a:rPr lang="en-US" sz="2400" dirty="0"/>
              <a:t>display it on the </a:t>
            </a:r>
            <a:r>
              <a:rPr lang="en-US" sz="2400" dirty="0" smtClean="0"/>
              <a:t>webpage</a:t>
            </a:r>
          </a:p>
          <a:p>
            <a:r>
              <a:rPr lang="en-US" sz="2400" dirty="0" smtClean="0"/>
              <a:t>w/o </a:t>
            </a:r>
            <a:r>
              <a:rPr lang="en-US" sz="2400" dirty="0"/>
              <a:t>reloading the whole </a:t>
            </a:r>
            <a:r>
              <a:rPr lang="en-US" sz="2400" dirty="0" smtClean="0"/>
              <a:t>page</a:t>
            </a:r>
          </a:p>
          <a:p>
            <a:r>
              <a:rPr lang="en-US" sz="2400" dirty="0" smtClean="0"/>
              <a:t>Examples : </a:t>
            </a:r>
            <a:r>
              <a:rPr lang="en-US" sz="2400" dirty="0"/>
              <a:t>Gmail, Google Maps, </a:t>
            </a:r>
            <a:r>
              <a:rPr lang="en-US" sz="2400" dirty="0" err="1"/>
              <a:t>Youtube</a:t>
            </a:r>
            <a:r>
              <a:rPr lang="en-US" sz="2400" dirty="0"/>
              <a:t>, and </a:t>
            </a:r>
            <a:r>
              <a:rPr lang="en-US" sz="2400" dirty="0" smtClean="0"/>
              <a:t>Facebook.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3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jQuery </a:t>
            </a:r>
            <a:r>
              <a:rPr lang="en-US" dirty="0" smtClean="0">
                <a:effectLst/>
              </a:rPr>
              <a:t>and AJAX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jQuery provides several methods for AJAX </a:t>
            </a:r>
            <a:r>
              <a:rPr lang="en-US" sz="2400" dirty="0" smtClean="0"/>
              <a:t>functionality</a:t>
            </a:r>
          </a:p>
          <a:p>
            <a:r>
              <a:rPr lang="en-US" sz="2400" dirty="0"/>
              <a:t>you can request </a:t>
            </a:r>
            <a:r>
              <a:rPr lang="en-US" sz="2400" dirty="0" smtClean="0"/>
              <a:t>text</a:t>
            </a:r>
          </a:p>
          <a:p>
            <a:r>
              <a:rPr lang="en-US" sz="2400" dirty="0"/>
              <a:t>HTML, XML, or JSON from a remote </a:t>
            </a:r>
            <a:r>
              <a:rPr lang="en-US" sz="2400" dirty="0" smtClean="0"/>
              <a:t>server</a:t>
            </a:r>
          </a:p>
          <a:p>
            <a:r>
              <a:rPr lang="en-US" sz="2400" dirty="0" smtClean="0"/>
              <a:t>Can use both </a:t>
            </a:r>
            <a:r>
              <a:rPr lang="en-US" sz="2400" dirty="0"/>
              <a:t> HTTP Get and HTTP </a:t>
            </a:r>
            <a:r>
              <a:rPr lang="en-US" sz="2400" dirty="0" smtClean="0"/>
              <a:t>Post</a:t>
            </a:r>
          </a:p>
          <a:p>
            <a:r>
              <a:rPr lang="en-US" sz="2400" dirty="0" smtClean="0"/>
              <a:t>w/o jQuery you need to take diff browsers into consideration</a:t>
            </a:r>
          </a:p>
          <a:p>
            <a:r>
              <a:rPr lang="en-US" sz="2400" dirty="0" smtClean="0"/>
              <a:t>jQuery takes care of that in a single line of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2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</a:t>
            </a:r>
            <a:r>
              <a:rPr lang="en-US" b="1" dirty="0"/>
              <a:t>library</a:t>
            </a:r>
            <a:r>
              <a:rPr lang="en-US" dirty="0"/>
              <a:t>, or set of helpful </a:t>
            </a:r>
            <a:r>
              <a:rPr lang="en-US" dirty="0" smtClean="0"/>
              <a:t>add-ons</a:t>
            </a:r>
          </a:p>
          <a:p>
            <a:r>
              <a:rPr lang="en-US" dirty="0"/>
              <a:t>to the </a:t>
            </a:r>
            <a:r>
              <a:rPr lang="en-US" b="1" dirty="0"/>
              <a:t>JavaScript</a:t>
            </a:r>
            <a:r>
              <a:rPr lang="en-US" dirty="0"/>
              <a:t>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890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AJAX load()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load() method loads data from a server and puts the returned data into the selected </a:t>
            </a:r>
            <a:r>
              <a:rPr lang="en-US" sz="2400" dirty="0" smtClean="0"/>
              <a:t>element</a:t>
            </a:r>
          </a:p>
          <a:p>
            <a:r>
              <a:rPr lang="en-US" sz="2400" i="1" dirty="0"/>
              <a:t>$(selector).load(</a:t>
            </a:r>
            <a:r>
              <a:rPr lang="en-US" sz="2400" i="1" dirty="0" err="1"/>
              <a:t>URL,data,callback</a:t>
            </a:r>
            <a:r>
              <a:rPr lang="en-US" sz="2400" i="1" dirty="0" smtClean="0"/>
              <a:t>);</a:t>
            </a:r>
          </a:p>
          <a:p>
            <a:r>
              <a:rPr lang="en-US" sz="2400" dirty="0"/>
              <a:t>URL parameter specifies the URL </a:t>
            </a:r>
            <a:r>
              <a:rPr lang="en-US" sz="2400" dirty="0" smtClean="0"/>
              <a:t>you wish to load</a:t>
            </a:r>
          </a:p>
          <a:p>
            <a:r>
              <a:rPr lang="en-US" sz="2400" dirty="0"/>
              <a:t>optional data parameter specifies a set of </a:t>
            </a:r>
            <a:r>
              <a:rPr lang="en-US" sz="2400" dirty="0" err="1"/>
              <a:t>querystring</a:t>
            </a:r>
            <a:r>
              <a:rPr lang="en-US" sz="2400" dirty="0"/>
              <a:t> key/value pairs to send along with the </a:t>
            </a:r>
            <a:r>
              <a:rPr lang="en-US" sz="2400" dirty="0" smtClean="0"/>
              <a:t>request</a:t>
            </a:r>
          </a:p>
          <a:p>
            <a:r>
              <a:rPr lang="en-US" sz="2400" dirty="0" smtClean="0"/>
              <a:t>optional </a:t>
            </a:r>
            <a:r>
              <a:rPr lang="en-US" sz="2400" dirty="0"/>
              <a:t>callback parameter is the name of a function to be executed after the load() method is </a:t>
            </a:r>
            <a:r>
              <a:rPr lang="en-US" sz="2400" dirty="0" smtClean="0"/>
              <a:t>completed</a:t>
            </a:r>
          </a:p>
          <a:p>
            <a:r>
              <a:rPr lang="en-US" sz="2400" dirty="0" smtClean="0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6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AJAX get() and post() Methods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jQuery get() and post() methods are used to request data from the server with an HTTP GET or POST </a:t>
            </a:r>
            <a:r>
              <a:rPr lang="en-US" sz="2400" dirty="0" smtClean="0"/>
              <a:t>request</a:t>
            </a:r>
          </a:p>
          <a:p>
            <a:r>
              <a:rPr lang="en-US" sz="2400" b="1" dirty="0"/>
              <a:t>GET</a:t>
            </a:r>
            <a:r>
              <a:rPr lang="en-US" sz="2400" dirty="0"/>
              <a:t> - Requests data from a specified resource</a:t>
            </a:r>
          </a:p>
          <a:p>
            <a:r>
              <a:rPr lang="en-US" sz="2400" b="1" dirty="0"/>
              <a:t>POST</a:t>
            </a:r>
            <a:r>
              <a:rPr lang="en-US" sz="2400" dirty="0"/>
              <a:t> - Submits data to be processed to a specified resource</a:t>
            </a:r>
          </a:p>
          <a:p>
            <a:r>
              <a:rPr lang="en-US" sz="2400" dirty="0"/>
              <a:t>$.get() </a:t>
            </a:r>
            <a:r>
              <a:rPr lang="en-US" sz="2400" dirty="0" smtClean="0"/>
              <a:t>: requests </a:t>
            </a:r>
            <a:r>
              <a:rPr lang="en-US" sz="2400" dirty="0"/>
              <a:t>data from the server with an HTTP GET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$.get(</a:t>
            </a:r>
            <a:r>
              <a:rPr lang="en-US" sz="2400" i="1" dirty="0" err="1"/>
              <a:t>URL,callback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 $.post() method requests data from the server using an HTTP POST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$.post(</a:t>
            </a:r>
            <a:r>
              <a:rPr lang="en-US" sz="2400" i="1" dirty="0" err="1"/>
              <a:t>URL,data,callback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040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noConflict</a:t>
            </a:r>
            <a:r>
              <a:rPr lang="en-US" dirty="0">
                <a:effectLst/>
              </a:rPr>
              <a:t>()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447800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jQuery uses the </a:t>
            </a:r>
            <a:r>
              <a:rPr lang="en-US" sz="2400" b="1" dirty="0"/>
              <a:t>$</a:t>
            </a:r>
            <a:r>
              <a:rPr lang="en-US" sz="2400" dirty="0"/>
              <a:t> sign as a shortcut for </a:t>
            </a:r>
            <a:r>
              <a:rPr lang="en-US" sz="2400" dirty="0" smtClean="0"/>
              <a:t>jQuery</a:t>
            </a:r>
          </a:p>
          <a:p>
            <a:r>
              <a:rPr lang="en-US" sz="2400" dirty="0"/>
              <a:t>Angular, Backbone, Ember, Knockout, and </a:t>
            </a:r>
            <a:r>
              <a:rPr lang="en-US" sz="2400" dirty="0" smtClean="0"/>
              <a:t>more use it too</a:t>
            </a:r>
          </a:p>
          <a:p>
            <a:r>
              <a:rPr lang="en-US" sz="2400" dirty="0"/>
              <a:t>one of them might stop </a:t>
            </a:r>
            <a:r>
              <a:rPr lang="en-US" sz="2400" dirty="0" smtClean="0"/>
              <a:t>working</a:t>
            </a:r>
          </a:p>
          <a:p>
            <a:r>
              <a:rPr lang="en-US" sz="2400" dirty="0"/>
              <a:t> </a:t>
            </a:r>
            <a:r>
              <a:rPr lang="en-US" sz="2400" dirty="0" err="1"/>
              <a:t>noConflict</a:t>
            </a:r>
            <a:r>
              <a:rPr lang="en-US" sz="2400" dirty="0"/>
              <a:t>() </a:t>
            </a:r>
            <a:r>
              <a:rPr lang="en-US" sz="2400" dirty="0" smtClean="0"/>
              <a:t>: releases </a:t>
            </a:r>
            <a:r>
              <a:rPr lang="en-US" sz="2400" dirty="0"/>
              <a:t>the hold on the $ shortcut </a:t>
            </a:r>
            <a:r>
              <a:rPr lang="en-US" sz="2400" dirty="0" smtClean="0"/>
              <a:t>identifier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575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less, do more:</a:t>
            </a:r>
          </a:p>
          <a:p>
            <a:pPr lvl="1"/>
            <a:r>
              <a:rPr lang="en-US" i="1" dirty="0"/>
              <a:t>$("</a:t>
            </a:r>
            <a:r>
              <a:rPr lang="en-US" i="1" dirty="0" err="1"/>
              <a:t>p.neat</a:t>
            </a:r>
            <a:r>
              <a:rPr lang="en-US" i="1" dirty="0"/>
              <a:t>").</a:t>
            </a:r>
            <a:r>
              <a:rPr lang="en-US" i="1" dirty="0" err="1"/>
              <a:t>addClass</a:t>
            </a:r>
            <a:r>
              <a:rPr lang="en-US" i="1" dirty="0"/>
              <a:t>("</a:t>
            </a:r>
            <a:r>
              <a:rPr lang="en-US" i="1" dirty="0" err="1"/>
              <a:t>ohmy</a:t>
            </a:r>
            <a:r>
              <a:rPr lang="en-US" i="1" dirty="0"/>
              <a:t>").show("slow</a:t>
            </a:r>
            <a:r>
              <a:rPr lang="en-US" i="1" dirty="0" smtClean="0"/>
              <a:t>");</a:t>
            </a:r>
          </a:p>
          <a:p>
            <a:r>
              <a:rPr lang="en-US" dirty="0"/>
              <a:t>jQuery provides a simple interface for the underlying JavaScript</a:t>
            </a:r>
            <a:r>
              <a:rPr lang="en-US" dirty="0" smtClean="0"/>
              <a:t>.</a:t>
            </a:r>
          </a:p>
          <a:p>
            <a:r>
              <a:rPr lang="en-US" dirty="0"/>
              <a:t>It's easier for many users to learn </a:t>
            </a:r>
            <a:r>
              <a:rPr lang="en-US" dirty="0" smtClean="0"/>
              <a:t>jQuery</a:t>
            </a:r>
          </a:p>
          <a:p>
            <a:r>
              <a:rPr lang="en-US" dirty="0"/>
              <a:t>jQuery is much better at giving you immediate, visual results than regular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… and fun!</a:t>
            </a: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index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Linking your HTML and JS files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fadeOut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indow.onload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the DOM before the page has been constructed. </a:t>
            </a:r>
            <a:r>
              <a:rPr lang="en-US" dirty="0" smtClean="0"/>
              <a:t>jQuery gives us a more compatible way to do this.</a:t>
            </a:r>
          </a:p>
          <a:p>
            <a:pPr lvl="1"/>
            <a:r>
              <a:rPr lang="en-US" dirty="0" smtClean="0"/>
              <a:t>The DOM way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direct jQuery translation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jQuery way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3600" y="3586652"/>
            <a:ext cx="6400800" cy="29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window.onload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3600" y="4495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$(document).ready(function()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7400" y="548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$() - "hey, jQuery things are about to happen!"</a:t>
            </a:r>
          </a:p>
          <a:p>
            <a:r>
              <a:rPr lang="en-US" dirty="0"/>
              <a:t>Putting document between – we're about to work our magic on the HTML document itself</a:t>
            </a:r>
          </a:p>
          <a:p>
            <a:r>
              <a:rPr lang="en-US" dirty="0"/>
              <a:t>.ready();  - hey, I'm going to do stuff as soon as the HTML document is ready</a:t>
            </a:r>
            <a:r>
              <a:rPr lang="en-US" dirty="0" smtClean="0"/>
              <a:t>!</a:t>
            </a:r>
          </a:p>
          <a:p>
            <a:r>
              <a:rPr lang="en-US" dirty="0"/>
              <a:t>$(document).ready(something);</a:t>
            </a:r>
          </a:p>
        </p:txBody>
      </p:sp>
    </p:spTree>
    <p:extLst>
      <p:ext uri="{BB962C8B-B14F-4D97-AF65-F5344CB8AC3E}">
        <p14:creationId xmlns:p14="http://schemas.microsoft.com/office/powerpoint/2010/main" val="29680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the DOM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Identification:</a:t>
            </a:r>
            <a:r>
              <a:rPr lang="en-US" dirty="0"/>
              <a:t> how do I obtain a reference to the node that I want.</a:t>
            </a:r>
          </a:p>
          <a:p>
            <a:r>
              <a:rPr lang="en-US" b="1" dirty="0"/>
              <a:t>Traversal:</a:t>
            </a:r>
            <a:r>
              <a:rPr lang="en-US" dirty="0"/>
              <a:t> how do I move around the DOM tree.</a:t>
            </a:r>
          </a:p>
          <a:p>
            <a:r>
              <a:rPr lang="en-US" b="1" dirty="0"/>
              <a:t>Node Manipulation:</a:t>
            </a:r>
            <a:r>
              <a:rPr lang="en-US" dirty="0"/>
              <a:t> how do I get or set aspects of a DOM node.</a:t>
            </a:r>
          </a:p>
          <a:p>
            <a:r>
              <a:rPr lang="en-US" b="1" dirty="0"/>
              <a:t>Tree Manipulation:</a:t>
            </a:r>
            <a:r>
              <a:rPr lang="en-US" dirty="0"/>
              <a:t> how do I change the structure of the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2146</TotalTime>
  <Words>1944</Words>
  <Application>Microsoft Office PowerPoint</Application>
  <PresentationFormat>On-screen Show (4:3)</PresentationFormat>
  <Paragraphs>248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Solstice</vt:lpstr>
      <vt:lpstr>jQuery</vt:lpstr>
      <vt:lpstr>Pre-requisites</vt:lpstr>
      <vt:lpstr>What is DOM?</vt:lpstr>
      <vt:lpstr>What is jQuery?</vt:lpstr>
      <vt:lpstr>Why learn jQuery?</vt:lpstr>
      <vt:lpstr>Example - index</vt:lpstr>
      <vt:lpstr>window.onload</vt:lpstr>
      <vt:lpstr>Getting Started</vt:lpstr>
      <vt:lpstr>Aspects of the DOM and jQuery</vt:lpstr>
      <vt:lpstr>The DOM tree</vt:lpstr>
      <vt:lpstr>Selecting groups of DOM objects</vt:lpstr>
      <vt:lpstr>jQuery node identification</vt:lpstr>
      <vt:lpstr>jQuery / DOM comparison</vt:lpstr>
      <vt:lpstr>Exercise – example2</vt:lpstr>
      <vt:lpstr>New actions.. </vt:lpstr>
      <vt:lpstr>Exercise – Get yourself in..</vt:lpstr>
      <vt:lpstr>Exercise – Get yourself out..</vt:lpstr>
      <vt:lpstr>Introduction to Functions</vt:lpstr>
      <vt:lpstr>Functions Explained..</vt:lpstr>
      <vt:lpstr>Variables</vt:lpstr>
      <vt:lpstr>$p vs $('p')</vt:lpstr>
      <vt:lpstr>jQuery selectors</vt:lpstr>
      <vt:lpstr>Exercise - Selectors</vt:lpstr>
      <vt:lpstr>'this' is Important!</vt:lpstr>
      <vt:lpstr>Exercise – Final Day 1</vt:lpstr>
      <vt:lpstr>Element Manipulation</vt:lpstr>
      <vt:lpstr>Exercise – Example 1</vt:lpstr>
      <vt:lpstr>Inserting Elements</vt:lpstr>
      <vt:lpstr>Before and after</vt:lpstr>
      <vt:lpstr>Removing Elements</vt:lpstr>
      <vt:lpstr>Adding and Removing Classes</vt:lpstr>
      <vt:lpstr>jQuery css() Method</vt:lpstr>
      <vt:lpstr>jQuery Dimensions</vt:lpstr>
      <vt:lpstr>Traversing Ancestors</vt:lpstr>
      <vt:lpstr>Traversing Descendants</vt:lpstr>
      <vt:lpstr>Traversing Siblings</vt:lpstr>
      <vt:lpstr>Traversing Filtering (Search)</vt:lpstr>
      <vt:lpstr>AJAX Introduction</vt:lpstr>
      <vt:lpstr>jQuery and AJAX</vt:lpstr>
      <vt:lpstr>AJAX load()</vt:lpstr>
      <vt:lpstr>AJAX get() and post() Methods</vt:lpstr>
      <vt:lpstr>noConflict() Method</vt:lpstr>
      <vt:lpstr>PowerPoint Presentation</vt:lpstr>
    </vt:vector>
  </TitlesOfParts>
  <Company>Jacksonville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Xenia Mounstrouidou</dc:creator>
  <cp:lastModifiedBy>Swapna Purohit</cp:lastModifiedBy>
  <cp:revision>66</cp:revision>
  <dcterms:created xsi:type="dcterms:W3CDTF">2012-08-13T17:59:19Z</dcterms:created>
  <dcterms:modified xsi:type="dcterms:W3CDTF">2016-04-26T06:49:35Z</dcterms:modified>
</cp:coreProperties>
</file>