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7" r:id="rId2"/>
    <p:sldId id="280" r:id="rId3"/>
    <p:sldId id="282" r:id="rId4"/>
    <p:sldId id="292" r:id="rId5"/>
    <p:sldId id="294" r:id="rId6"/>
    <p:sldId id="284" r:id="rId7"/>
    <p:sldId id="295" r:id="rId8"/>
    <p:sldId id="287" r:id="rId9"/>
    <p:sldId id="290" r:id="rId10"/>
    <p:sldId id="298" r:id="rId11"/>
    <p:sldId id="291" r:id="rId12"/>
    <p:sldId id="299" r:id="rId13"/>
    <p:sldId id="297"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4" r:id="rId27"/>
    <p:sldId id="313" r:id="rId28"/>
    <p:sldId id="296" r:id="rId29"/>
    <p:sldId id="281"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3756">
          <p15:clr>
            <a:srgbClr val="A4A3A4"/>
          </p15:clr>
        </p15:guide>
        <p15:guide id="2" orient="horz" pos="437">
          <p15:clr>
            <a:srgbClr val="A4A3A4"/>
          </p15:clr>
        </p15:guide>
        <p15:guide id="3" orient="horz" pos="4170">
          <p15:clr>
            <a:srgbClr val="A4A3A4"/>
          </p15:clr>
        </p15:guide>
        <p15:guide id="4" orient="horz" pos="1564">
          <p15:clr>
            <a:srgbClr val="A4A3A4"/>
          </p15:clr>
        </p15:guide>
        <p15:guide id="5" pos="5592">
          <p15:clr>
            <a:srgbClr val="A4A3A4"/>
          </p15:clr>
        </p15:guide>
        <p15:guide id="6" pos="144">
          <p15:clr>
            <a:srgbClr val="A4A3A4"/>
          </p15:clr>
        </p15:guide>
        <p15:guide id="7" pos="1105">
          <p15:clr>
            <a:srgbClr val="A4A3A4"/>
          </p15:clr>
        </p15:guide>
        <p15:guide id="8" pos="964">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EE1C2"/>
    <a:srgbClr val="F79646"/>
    <a:srgbClr val="00547E"/>
    <a:srgbClr val="B36005"/>
    <a:srgbClr val="984807"/>
    <a:srgbClr val="D1F0FF"/>
    <a:srgbClr val="000000"/>
    <a:srgbClr val="DDF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1510" autoAdjust="0"/>
  </p:normalViewPr>
  <p:slideViewPr>
    <p:cSldViewPr snapToGrid="0">
      <p:cViewPr varScale="1">
        <p:scale>
          <a:sx n="82" d="100"/>
          <a:sy n="82" d="100"/>
        </p:scale>
        <p:origin x="-2442" y="-96"/>
      </p:cViewPr>
      <p:guideLst>
        <p:guide orient="horz" pos="3756"/>
        <p:guide orient="horz" pos="437"/>
        <p:guide orient="horz" pos="4170"/>
        <p:guide orient="horz" pos="1564"/>
        <p:guide pos="5592"/>
        <p:guide pos="144"/>
        <p:guide pos="1105"/>
        <p:guide pos="964"/>
      </p:guideLst>
    </p:cSldViewPr>
  </p:slideViewPr>
  <p:outlineViewPr>
    <p:cViewPr>
      <p:scale>
        <a:sx n="33" d="100"/>
        <a:sy n="33" d="100"/>
      </p:scale>
      <p:origin x="0" y="0"/>
    </p:cViewPr>
  </p:outlineViewPr>
  <p:notesTextViewPr>
    <p:cViewPr>
      <p:scale>
        <a:sx n="100" d="100"/>
        <a:sy n="100" d="100"/>
      </p:scale>
      <p:origin x="0" y="20604"/>
    </p:cViewPr>
  </p:notesTextViewPr>
  <p:sorterViewPr>
    <p:cViewPr>
      <p:scale>
        <a:sx n="66" d="100"/>
        <a:sy n="66" d="100"/>
      </p:scale>
      <p:origin x="0" y="0"/>
    </p:cViewPr>
  </p:sorterViewPr>
  <p:notesViewPr>
    <p:cSldViewPr snapToGrid="0">
      <p:cViewPr varScale="1">
        <p:scale>
          <a:sx n="78" d="100"/>
          <a:sy n="78" d="100"/>
        </p:scale>
        <p:origin x="-197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5268866-1540-4DD5-9843-1C3BB75D5319}" type="datetimeFigureOut">
              <a:rPr lang="en-US"/>
              <a:pPr>
                <a:defRPr/>
              </a:pPr>
              <a:t>12/16/2015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6C98307A-4D16-46AF-932A-26B2B40D0363}" type="slidenum">
              <a:rPr lang="en-US"/>
              <a:pPr>
                <a:defRPr/>
              </a:pPr>
              <a:t>‹#›</a:t>
            </a:fld>
            <a:endParaRPr lang="en-US"/>
          </a:p>
        </p:txBody>
      </p:sp>
    </p:spTree>
    <p:extLst>
      <p:ext uri="{BB962C8B-B14F-4D97-AF65-F5344CB8AC3E}">
        <p14:creationId xmlns:p14="http://schemas.microsoft.com/office/powerpoint/2010/main" val="1071885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C4F68D8-27C1-4E4F-9425-3C13DF3AFB53}" type="datetimeFigureOut">
              <a:rPr lang="en-US"/>
              <a:pPr>
                <a:defRPr/>
              </a:pPr>
              <a:t>12/16/2015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ECDE1C44-B6E1-4B88-A1F1-8D06AB71BB29}" type="slidenum">
              <a:rPr lang="en-US"/>
              <a:pPr>
                <a:defRPr/>
              </a:pPr>
              <a:t>‹#›</a:t>
            </a:fld>
            <a:endParaRPr lang="en-US"/>
          </a:p>
        </p:txBody>
      </p:sp>
    </p:spTree>
    <p:extLst>
      <p:ext uri="{BB962C8B-B14F-4D97-AF65-F5344CB8AC3E}">
        <p14:creationId xmlns:p14="http://schemas.microsoft.com/office/powerpoint/2010/main" val="4886390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pi.jquery.com/eq/"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39F2523-D180-40C6-BDA5-C0927C37DF36}" type="slidenum">
              <a:rPr lang="en-US"/>
              <a:pPr>
                <a:spcBef>
                  <a:spcPct val="0"/>
                </a:spcBef>
              </a:pPr>
              <a:t>3</a:t>
            </a:fld>
            <a:endParaRPr lang="en-US"/>
          </a:p>
        </p:txBody>
      </p:sp>
    </p:spTree>
    <p:extLst>
      <p:ext uri="{BB962C8B-B14F-4D97-AF65-F5344CB8AC3E}">
        <p14:creationId xmlns:p14="http://schemas.microsoft.com/office/powerpoint/2010/main" val="3393529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a:defRPr/>
            </a:pPr>
            <a:r>
              <a:rPr lang="en-US" dirty="0" smtClean="0"/>
              <a:t>http://api.jquery.com/toggle/</a:t>
            </a:r>
          </a:p>
          <a:p>
            <a:pPr>
              <a:defRPr/>
            </a:pPr>
            <a:r>
              <a:rPr lang="en-US" dirty="0" smtClean="0"/>
              <a:t>http://api.jquery.com/animate/</a:t>
            </a:r>
          </a:p>
          <a:p>
            <a:pPr>
              <a:defRPr/>
            </a:pPr>
            <a:endParaRPr lang="en-US" dirty="0" smtClean="0"/>
          </a:p>
          <a:p>
            <a:pPr>
              <a:defRPr/>
            </a:pPr>
            <a:r>
              <a:rPr lang="en-US" dirty="0" smtClean="0"/>
              <a:t>The </a:t>
            </a:r>
            <a:r>
              <a:rPr lang="en-US" dirty="0" smtClean="0"/>
              <a:t>jQuery library provides several techniques for adding animation to a web page. These include simple, standard animations that are frequently used, and the ability to craft sophisticated custom effects.</a:t>
            </a:r>
          </a:p>
          <a:p>
            <a:pPr>
              <a:defRPr/>
            </a:pPr>
            <a:endParaRPr lang="en-US" dirty="0" smtClean="0"/>
          </a:p>
          <a:p>
            <a:pPr>
              <a:defRPr/>
            </a:pPr>
            <a:r>
              <a:rPr lang="en-US" b="1" dirty="0" smtClean="0"/>
              <a:t>Basics</a:t>
            </a:r>
            <a:r>
              <a:rPr lang="en-US" dirty="0" smtClean="0"/>
              <a:t>: There are some basic methods used to hide, show and toggle the html elements.</a:t>
            </a:r>
          </a:p>
          <a:p>
            <a:pPr>
              <a:defRPr/>
            </a:pPr>
            <a:r>
              <a:rPr lang="en-US" dirty="0" smtClean="0"/>
              <a:t>.hide()</a:t>
            </a:r>
          </a:p>
          <a:p>
            <a:pPr>
              <a:defRPr/>
            </a:pPr>
            <a:r>
              <a:rPr lang="en-US" dirty="0" smtClean="0"/>
              <a:t>   hide the matched elements</a:t>
            </a:r>
          </a:p>
          <a:p>
            <a:pPr>
              <a:defRPr/>
            </a:pPr>
            <a:endParaRPr lang="en-US" dirty="0" smtClean="0"/>
          </a:p>
          <a:p>
            <a:pPr>
              <a:defRPr/>
            </a:pPr>
            <a:r>
              <a:rPr lang="en-US" dirty="0" smtClean="0"/>
              <a:t>.hide( duration [, callback] )</a:t>
            </a:r>
          </a:p>
          <a:p>
            <a:pPr>
              <a:defRPr/>
            </a:pPr>
            <a:r>
              <a:rPr lang="en-US" dirty="0" smtClean="0"/>
              <a:t>   duration: A string or number determining how long the animation will run</a:t>
            </a:r>
          </a:p>
          <a:p>
            <a:pPr>
              <a:defRPr/>
            </a:pPr>
            <a:r>
              <a:rPr lang="en-US" dirty="0" smtClean="0"/>
              <a:t>   callback: A function to call once the animation is complete.</a:t>
            </a:r>
          </a:p>
          <a:p>
            <a:pPr>
              <a:defRPr/>
            </a:pPr>
            <a:endParaRPr lang="en-US" dirty="0" smtClean="0"/>
          </a:p>
          <a:p>
            <a:pPr>
              <a:defRPr/>
            </a:pPr>
            <a:r>
              <a:rPr lang="en-US" dirty="0" smtClean="0"/>
              <a:t>.hide( [duration] [, easing] [, callback] )</a:t>
            </a:r>
          </a:p>
          <a:p>
            <a:pPr>
              <a:defRPr/>
            </a:pPr>
            <a:r>
              <a:rPr lang="en-US" dirty="0" smtClean="0"/>
              <a:t>   duration: A string or number determining how long the animation will run</a:t>
            </a:r>
          </a:p>
          <a:p>
            <a:pPr>
              <a:defRPr/>
            </a:pPr>
            <a:r>
              <a:rPr lang="en-US" dirty="0" smtClean="0"/>
              <a:t>   easing: A string indicating which easing function to use for the transition</a:t>
            </a:r>
          </a:p>
          <a:p>
            <a:pPr>
              <a:defRPr/>
            </a:pPr>
            <a:r>
              <a:rPr lang="en-US" dirty="0" smtClean="0"/>
              <a:t>   callback: A function to call once the animation is complete</a:t>
            </a:r>
          </a:p>
          <a:p>
            <a:pPr>
              <a:defRPr/>
            </a:pPr>
            <a:endParaRPr lang="en-US" dirty="0" smtClean="0"/>
          </a:p>
          <a:p>
            <a:pPr>
              <a:defRPr/>
            </a:pPr>
            <a:r>
              <a:rPr lang="en-US" dirty="0" smtClean="0"/>
              <a:t>.show()</a:t>
            </a:r>
          </a:p>
          <a:p>
            <a:pPr>
              <a:defRPr/>
            </a:pPr>
            <a:r>
              <a:rPr lang="en-US" dirty="0" smtClean="0"/>
              <a:t>    Display the matched elements</a:t>
            </a:r>
          </a:p>
          <a:p>
            <a:pPr>
              <a:defRPr/>
            </a:pPr>
            <a:endParaRPr lang="en-US" dirty="0" smtClean="0"/>
          </a:p>
          <a:p>
            <a:pPr>
              <a:defRPr/>
            </a:pPr>
            <a:r>
              <a:rPr lang="en-US" dirty="0" smtClean="0"/>
              <a:t> .show( duration [, callback] )</a:t>
            </a:r>
          </a:p>
          <a:p>
            <a:pPr>
              <a:defRPr/>
            </a:pPr>
            <a:r>
              <a:rPr lang="en-US" dirty="0" smtClean="0"/>
              <a:t>   duration: A string or number determining how long the animation will run</a:t>
            </a:r>
          </a:p>
          <a:p>
            <a:pPr>
              <a:defRPr/>
            </a:pPr>
            <a:r>
              <a:rPr lang="en-US" dirty="0" smtClean="0"/>
              <a:t>   callback: A function to call once the animation is complete.</a:t>
            </a:r>
          </a:p>
          <a:p>
            <a:pPr>
              <a:defRPr/>
            </a:pPr>
            <a:endParaRPr lang="en-US" dirty="0" smtClean="0"/>
          </a:p>
          <a:p>
            <a:pPr>
              <a:defRPr/>
            </a:pPr>
            <a:r>
              <a:rPr lang="en-US" dirty="0" smtClean="0"/>
              <a:t> .show( [duration] [, easing] [, callback] )</a:t>
            </a:r>
          </a:p>
          <a:p>
            <a:pPr>
              <a:defRPr/>
            </a:pPr>
            <a:r>
              <a:rPr lang="en-US" dirty="0" smtClean="0"/>
              <a:t>   duration: A string or number determining how long the animation will run</a:t>
            </a:r>
          </a:p>
          <a:p>
            <a:pPr>
              <a:defRPr/>
            </a:pPr>
            <a:r>
              <a:rPr lang="en-US" dirty="0" smtClean="0"/>
              <a:t>   easing: A string indicating which easing function to use for the transition</a:t>
            </a:r>
          </a:p>
          <a:p>
            <a:pPr>
              <a:defRPr/>
            </a:pPr>
            <a:r>
              <a:rPr lang="en-US" dirty="0" smtClean="0"/>
              <a:t>   callback: A function to call once the animation is complete</a:t>
            </a:r>
          </a:p>
          <a:p>
            <a:pPr>
              <a:defRPr/>
            </a:pPr>
            <a:endParaRPr lang="en-US" dirty="0" smtClean="0"/>
          </a:p>
          <a:p>
            <a:pPr>
              <a:defRPr/>
            </a:pPr>
            <a:r>
              <a:rPr lang="en-US" dirty="0" smtClean="0"/>
              <a:t>  With no parameters, the .show() method is the simplest way to display an element: </a:t>
            </a:r>
          </a:p>
          <a:p>
            <a:pPr>
              <a:defRPr/>
            </a:pPr>
            <a:endParaRPr lang="en-US" dirty="0" smtClean="0"/>
          </a:p>
          <a:p>
            <a:pPr>
              <a:defRPr/>
            </a:pPr>
            <a:r>
              <a:rPr lang="en-US" dirty="0" smtClean="0"/>
              <a:t> $('.target').show();</a:t>
            </a:r>
          </a:p>
          <a:p>
            <a:pPr>
              <a:defRPr/>
            </a:pPr>
            <a:r>
              <a:rPr lang="en-US" dirty="0" smtClean="0"/>
              <a:t>    The matched elements will be revealed immediately, with no animation. This is roughly equivalent to calling .</a:t>
            </a:r>
            <a:r>
              <a:rPr lang="en-US" dirty="0" err="1" smtClean="0"/>
              <a:t>css</a:t>
            </a:r>
            <a:r>
              <a:rPr lang="en-US" dirty="0" smtClean="0"/>
              <a:t>('display', 'block'), except that the display property is restored to whatever it was initially. If an element has a display value of inline, then is hidden and shown, it will once again be displayed inline.</a:t>
            </a:r>
          </a:p>
          <a:p>
            <a:pPr>
              <a:defRPr/>
            </a:pPr>
            <a:endParaRPr lang="en-US" dirty="0" smtClean="0"/>
          </a:p>
          <a:p>
            <a:pPr>
              <a:defRPr/>
            </a:pPr>
            <a:r>
              <a:rPr lang="en-US" dirty="0" smtClean="0"/>
              <a:t> If using !important in your styles, such as display: none !important, it is necessary to override the style using .</a:t>
            </a:r>
            <a:r>
              <a:rPr lang="en-US" dirty="0" err="1" smtClean="0"/>
              <a:t>css</a:t>
            </a:r>
            <a:r>
              <a:rPr lang="en-US" dirty="0" smtClean="0"/>
              <a:t>('display', 'block !important') should you wish for .show() to function correctly.</a:t>
            </a:r>
          </a:p>
          <a:p>
            <a:pPr>
              <a:defRPr/>
            </a:pPr>
            <a:r>
              <a:rPr lang="en-US" dirty="0" smtClean="0"/>
              <a:t>When a duration is provided, .show() becomes an animation method. The .show() method animates the width, height, and opacity of the matched elements simultaneously.</a:t>
            </a:r>
          </a:p>
          <a:p>
            <a:pPr>
              <a:defRPr/>
            </a:pPr>
            <a:r>
              <a:rPr lang="en-US" dirty="0" smtClean="0"/>
              <a:t>Durations are given in milliseconds; higher values indicate slower animations, not faster ones. The strings 'fast' and 'slow' can be supplied to indicate durations of 200 and 600 milliseconds, respectively.</a:t>
            </a:r>
          </a:p>
          <a:p>
            <a:pPr>
              <a:defRPr/>
            </a:pPr>
            <a:endParaRPr lang="en-US" dirty="0" smtClean="0"/>
          </a:p>
          <a:p>
            <a:pPr>
              <a:defRPr/>
            </a:pPr>
            <a:r>
              <a:rPr lang="en-US" dirty="0" smtClean="0"/>
              <a:t>toggle</a:t>
            </a:r>
          </a:p>
          <a:p>
            <a:pPr>
              <a:defRPr/>
            </a:pPr>
            <a:r>
              <a:rPr lang="en-US" dirty="0" smtClean="0"/>
              <a:t> Display or hide the matched elements.</a:t>
            </a:r>
          </a:p>
          <a:p>
            <a:pPr>
              <a:defRPr/>
            </a:pPr>
            <a:endParaRPr lang="en-US" dirty="0" smtClean="0"/>
          </a:p>
          <a:p>
            <a:pPr>
              <a:defRPr/>
            </a:pPr>
            <a:r>
              <a:rPr lang="en-US" dirty="0" smtClean="0"/>
              <a:t>.toggle( [duration] [, callback] )</a:t>
            </a:r>
          </a:p>
          <a:p>
            <a:pPr>
              <a:defRPr/>
            </a:pPr>
            <a:r>
              <a:rPr lang="en-US" dirty="0" smtClean="0"/>
              <a:t>   duration: A string or number determining how long the animation will run</a:t>
            </a:r>
          </a:p>
          <a:p>
            <a:pPr>
              <a:defRPr/>
            </a:pPr>
            <a:r>
              <a:rPr lang="en-US" dirty="0" smtClean="0"/>
              <a:t>   callback: A function to call once the animation is complete</a:t>
            </a:r>
          </a:p>
          <a:p>
            <a:pPr>
              <a:defRPr/>
            </a:pPr>
            <a:endParaRPr lang="en-US" dirty="0" smtClean="0"/>
          </a:p>
          <a:p>
            <a:pPr>
              <a:defRPr/>
            </a:pPr>
            <a:r>
              <a:rPr lang="en-US" dirty="0" smtClean="0"/>
              <a:t>.toggle( [duration] [, easing] [, callback] )</a:t>
            </a:r>
          </a:p>
          <a:p>
            <a:pPr>
              <a:defRPr/>
            </a:pPr>
            <a:r>
              <a:rPr lang="en-US" dirty="0" smtClean="0"/>
              <a:t>   duration: A string or number determining how long the animation will run</a:t>
            </a:r>
          </a:p>
          <a:p>
            <a:pPr>
              <a:defRPr/>
            </a:pPr>
            <a:r>
              <a:rPr lang="en-US" dirty="0" smtClean="0"/>
              <a:t>   easing: A string indicating which easing function to use for the transition</a:t>
            </a:r>
          </a:p>
          <a:p>
            <a:pPr>
              <a:defRPr/>
            </a:pPr>
            <a:r>
              <a:rPr lang="en-US" dirty="0" smtClean="0"/>
              <a:t>   callback: A function to call once the animation is complete</a:t>
            </a:r>
          </a:p>
          <a:p>
            <a:pPr>
              <a:defRPr/>
            </a:pPr>
            <a:endParaRPr lang="en-US" dirty="0" smtClean="0"/>
          </a:p>
          <a:p>
            <a:pPr>
              <a:defRPr/>
            </a:pPr>
            <a:r>
              <a:rPr lang="en-US" dirty="0" smtClean="0"/>
              <a:t>.toggle( </a:t>
            </a:r>
            <a:r>
              <a:rPr lang="en-US" dirty="0" err="1" smtClean="0"/>
              <a:t>showOrHide</a:t>
            </a:r>
            <a:r>
              <a:rPr lang="en-US" dirty="0" smtClean="0"/>
              <a:t> )</a:t>
            </a:r>
          </a:p>
          <a:p>
            <a:pPr>
              <a:defRPr/>
            </a:pPr>
            <a:r>
              <a:rPr lang="en-US" dirty="0" smtClean="0"/>
              <a:t>   </a:t>
            </a:r>
            <a:r>
              <a:rPr lang="en-US" dirty="0" err="1" smtClean="0"/>
              <a:t>showOrHide</a:t>
            </a:r>
            <a:r>
              <a:rPr lang="en-US" dirty="0" smtClean="0"/>
              <a:t>: A Boolean indicating whether to show or hide the elements</a:t>
            </a:r>
          </a:p>
          <a:p>
            <a:pPr>
              <a:defRPr/>
            </a:pPr>
            <a:endParaRPr lang="en-US" dirty="0" smtClean="0"/>
          </a:p>
          <a:p>
            <a:pPr>
              <a:defRPr/>
            </a:pPr>
            <a:r>
              <a:rPr lang="en-US" dirty="0" smtClean="0"/>
              <a:t>With no parameters, the .toggle() method simply toggles the visibility of elements:</a:t>
            </a:r>
          </a:p>
          <a:p>
            <a:pPr>
              <a:defRPr/>
            </a:pPr>
            <a:endParaRPr lang="en-US" dirty="0" smtClean="0"/>
          </a:p>
          <a:p>
            <a:pPr>
              <a:defRPr/>
            </a:pPr>
            <a:r>
              <a:rPr lang="en-US" dirty="0" smtClean="0"/>
              <a:t>$('.target').toggle();</a:t>
            </a:r>
          </a:p>
          <a:p>
            <a:pPr>
              <a:defRPr/>
            </a:pPr>
            <a:r>
              <a:rPr lang="en-US" dirty="0" smtClean="0"/>
              <a:t>The matched elements will be revealed or hidden immediately, with no animation, by changing the CSS display property. If the element is initially displayed, it will be hidden; if hidden, it will be shown. The display property is saved and restored as needed. If an element has a display value of inline, then is hidden and shown, it will once again be displayed inline.</a:t>
            </a:r>
          </a:p>
          <a:p>
            <a:pPr>
              <a:defRPr/>
            </a:pPr>
            <a:endParaRPr lang="en-US" dirty="0" smtClean="0"/>
          </a:p>
          <a:p>
            <a:pPr>
              <a:defRPr/>
            </a:pPr>
            <a:r>
              <a:rPr lang="en-US" dirty="0" smtClean="0"/>
              <a:t>When a duration is provided, .toggle() becomes an animation method. The .toggle() method animates the width, height, and opacity of the matched elements simultaneously. When these properties reach 0 after a hiding animation, the display style property is set to none to ensure that the element no longer affects the layout of the page.</a:t>
            </a:r>
          </a:p>
          <a:p>
            <a:pPr>
              <a:defRPr/>
            </a:pPr>
            <a:endParaRPr lang="en-US" dirty="0" smtClean="0"/>
          </a:p>
          <a:p>
            <a:pPr>
              <a:defRPr/>
            </a:pPr>
            <a:r>
              <a:rPr lang="en-US" dirty="0" smtClean="0"/>
              <a:t>Durations are given in milliseconds; higher values indicate slower animations, not faster ones. The strings 'fast' and 'slow' can be supplied to indicate durations of 200 and 600 milliseconds, respectively.</a:t>
            </a:r>
          </a:p>
          <a:p>
            <a:pPr>
              <a:defRPr/>
            </a:pPr>
            <a:endParaRPr lang="en-US" dirty="0" smtClean="0"/>
          </a:p>
          <a:p>
            <a:pPr>
              <a:defRPr/>
            </a:pPr>
            <a:r>
              <a:rPr lang="en-US" b="1" dirty="0" smtClean="0"/>
              <a:t>Fading:</a:t>
            </a:r>
            <a:r>
              <a:rPr lang="en-US" dirty="0" smtClean="0"/>
              <a:t> These methods adjust the opacity of elements.</a:t>
            </a:r>
          </a:p>
          <a:p>
            <a:pPr>
              <a:defRPr/>
            </a:pPr>
            <a:endParaRPr lang="en-US" dirty="0" smtClean="0"/>
          </a:p>
          <a:p>
            <a:pPr>
              <a:defRPr/>
            </a:pPr>
            <a:r>
              <a:rPr lang="en-US" dirty="0" smtClean="0"/>
              <a:t> .</a:t>
            </a:r>
            <a:r>
              <a:rPr lang="en-US" dirty="0" err="1" smtClean="0"/>
              <a:t>fadeIn</a:t>
            </a:r>
            <a:r>
              <a:rPr lang="en-US" dirty="0" smtClean="0"/>
              <a:t>( [duration] [, callback] ) </a:t>
            </a:r>
          </a:p>
          <a:p>
            <a:pPr>
              <a:defRPr/>
            </a:pPr>
            <a:r>
              <a:rPr lang="en-US" dirty="0" smtClean="0"/>
              <a:t>     Display the matched elements by fading them to opaque.</a:t>
            </a:r>
          </a:p>
          <a:p>
            <a:pPr>
              <a:defRPr/>
            </a:pPr>
            <a:endParaRPr lang="en-US" dirty="0" smtClean="0"/>
          </a:p>
          <a:p>
            <a:pPr>
              <a:defRPr/>
            </a:pPr>
            <a:r>
              <a:rPr lang="en-US" dirty="0" smtClean="0"/>
              <a:t>  .</a:t>
            </a:r>
            <a:r>
              <a:rPr lang="en-US" dirty="0" err="1" smtClean="0"/>
              <a:t>fadeIn</a:t>
            </a:r>
            <a:r>
              <a:rPr lang="en-US" dirty="0" smtClean="0"/>
              <a:t>( [duration] [, callback] )</a:t>
            </a:r>
          </a:p>
          <a:p>
            <a:pPr>
              <a:defRPr/>
            </a:pPr>
            <a:r>
              <a:rPr lang="en-US" dirty="0" smtClean="0"/>
              <a:t>    duration: A string or number determining how long the animation will run.</a:t>
            </a:r>
          </a:p>
          <a:p>
            <a:pPr>
              <a:defRPr/>
            </a:pPr>
            <a:endParaRPr lang="en-US" dirty="0" smtClean="0"/>
          </a:p>
          <a:p>
            <a:pPr>
              <a:defRPr/>
            </a:pPr>
            <a:r>
              <a:rPr lang="en-US" dirty="0" smtClean="0"/>
              <a:t>    callback: A function to call once the animation is complete.</a:t>
            </a:r>
          </a:p>
          <a:p>
            <a:pPr>
              <a:defRPr/>
            </a:pPr>
            <a:endParaRPr lang="en-US" dirty="0" smtClean="0"/>
          </a:p>
          <a:p>
            <a:pPr>
              <a:defRPr/>
            </a:pPr>
            <a:r>
              <a:rPr lang="en-US" dirty="0" smtClean="0"/>
              <a:t>  .</a:t>
            </a:r>
            <a:r>
              <a:rPr lang="en-US" dirty="0" err="1" smtClean="0"/>
              <a:t>fadeIn</a:t>
            </a:r>
            <a:r>
              <a:rPr lang="en-US" dirty="0" smtClean="0"/>
              <a:t>( [duration] [, easing] [, callback] )</a:t>
            </a:r>
          </a:p>
          <a:p>
            <a:pPr>
              <a:defRPr/>
            </a:pPr>
            <a:r>
              <a:rPr lang="en-US" dirty="0" smtClean="0"/>
              <a:t>     duration: A string or number determining how long the animation will run.</a:t>
            </a:r>
          </a:p>
          <a:p>
            <a:pPr>
              <a:defRPr/>
            </a:pPr>
            <a:r>
              <a:rPr lang="en-US" dirty="0" smtClean="0"/>
              <a:t>     easing: A string indicating which easing function to use for the transition.</a:t>
            </a:r>
          </a:p>
          <a:p>
            <a:pPr>
              <a:defRPr/>
            </a:pPr>
            <a:r>
              <a:rPr lang="en-US" dirty="0" smtClean="0"/>
              <a:t>     callback: A function to call once the animation is complete.</a:t>
            </a:r>
          </a:p>
          <a:p>
            <a:pPr>
              <a:defRPr/>
            </a:pPr>
            <a:endParaRPr lang="en-US" dirty="0" smtClean="0"/>
          </a:p>
          <a:p>
            <a:pPr>
              <a:defRPr/>
            </a:pPr>
            <a:r>
              <a:rPr lang="en-US" dirty="0" smtClean="0"/>
              <a:t>  The .</a:t>
            </a:r>
            <a:r>
              <a:rPr lang="en-US" dirty="0" err="1" smtClean="0"/>
              <a:t>fadeIn</a:t>
            </a:r>
            <a:r>
              <a:rPr lang="en-US" dirty="0" smtClean="0"/>
              <a:t>() method animates the opacity of the matched elements.</a:t>
            </a:r>
          </a:p>
          <a:p>
            <a:pPr>
              <a:defRPr/>
            </a:pPr>
            <a:endParaRPr lang="en-US" dirty="0" smtClean="0"/>
          </a:p>
          <a:p>
            <a:pPr>
              <a:defRPr/>
            </a:pPr>
            <a:r>
              <a:rPr lang="en-US" dirty="0" smtClean="0"/>
              <a:t>Durations are given in milliseconds; higher values indicate slower animations, not faster ones. The strings 'fast' and 'slow' can be supplied to indicate durations of 200 and 600 milliseconds, respectively. If any other string is supplied, or if the duration parameter is omitted, the default duration of 400 milliseconds is used.</a:t>
            </a:r>
          </a:p>
          <a:p>
            <a:pPr>
              <a:defRPr/>
            </a:pPr>
            <a:endParaRPr lang="en-US" dirty="0" smtClean="0"/>
          </a:p>
          <a:p>
            <a:pPr>
              <a:defRPr/>
            </a:pPr>
            <a:r>
              <a:rPr lang="en-US" dirty="0" smtClean="0"/>
              <a:t>Easing functions specify the speed at which the animation progresses at different points within the animation. The only easing implementations in the jQuery library are the default, called swing, and one that progresses at a constant pace, called linear.</a:t>
            </a:r>
          </a:p>
          <a:p>
            <a:pPr>
              <a:defRPr/>
            </a:pPr>
            <a:endParaRPr lang="en-US" dirty="0" smtClean="0"/>
          </a:p>
          <a:p>
            <a:pPr>
              <a:defRPr/>
            </a:pPr>
            <a:r>
              <a:rPr lang="en-US" dirty="0" smtClean="0"/>
              <a:t>Callback Functions: This can be useful for stringing different animations together in sequence. The callback is not sent any arguments, but this is set to the DOM element being animated. If multiple elements are animated, it is important to note that the callback is executed once per matched element, not once for the animation as a whole. </a:t>
            </a:r>
          </a:p>
          <a:p>
            <a:pPr>
              <a:defRPr/>
            </a:pPr>
            <a:endParaRPr lang="en-US" dirty="0" smtClean="0"/>
          </a:p>
          <a:p>
            <a:pPr>
              <a:defRPr/>
            </a:pPr>
            <a:r>
              <a:rPr lang="en-US" dirty="0" smtClean="0"/>
              <a:t>All jQuery effects, including .</a:t>
            </a:r>
            <a:r>
              <a:rPr lang="en-US" dirty="0" err="1" smtClean="0"/>
              <a:t>fadeIn</a:t>
            </a:r>
            <a:r>
              <a:rPr lang="en-US" dirty="0" smtClean="0"/>
              <a:t>(), can be turned off globally by setting </a:t>
            </a:r>
            <a:r>
              <a:rPr lang="en-US" dirty="0" err="1" smtClean="0"/>
              <a:t>jQuery.fx.off</a:t>
            </a:r>
            <a:r>
              <a:rPr lang="en-US" dirty="0" smtClean="0"/>
              <a:t> = true, which effectively sets the duration to 0.</a:t>
            </a:r>
          </a:p>
          <a:p>
            <a:pPr>
              <a:defRPr/>
            </a:pPr>
            <a:endParaRPr lang="en-US" dirty="0" smtClean="0"/>
          </a:p>
          <a:p>
            <a:pPr>
              <a:defRPr/>
            </a:pPr>
            <a:r>
              <a:rPr lang="en-US" dirty="0" err="1" smtClean="0"/>
              <a:t>jQuery.fx.off</a:t>
            </a:r>
            <a:r>
              <a:rPr lang="en-US" dirty="0" smtClean="0"/>
              <a:t> Returns: </a:t>
            </a:r>
          </a:p>
          <a:p>
            <a:pPr>
              <a:defRPr/>
            </a:pPr>
            <a:r>
              <a:rPr lang="en-US" dirty="0" smtClean="0"/>
              <a:t>   Globally disable all animations.</a:t>
            </a:r>
          </a:p>
          <a:p>
            <a:pPr>
              <a:defRPr/>
            </a:pPr>
            <a:endParaRPr lang="en-US" dirty="0" smtClean="0"/>
          </a:p>
          <a:p>
            <a:pPr>
              <a:defRPr/>
            </a:pPr>
            <a:r>
              <a:rPr lang="en-US" dirty="0" smtClean="0"/>
              <a:t>When this property is set to true, all animation methods will immediately set elements to their final state when called, rather than displaying an effect. This may be desirable for a couple reasons:</a:t>
            </a:r>
          </a:p>
          <a:p>
            <a:pPr>
              <a:defRPr/>
            </a:pPr>
            <a:r>
              <a:rPr lang="en-US" dirty="0" smtClean="0"/>
              <a:t>      • jQuery is being used on a low-resource device.</a:t>
            </a:r>
          </a:p>
          <a:p>
            <a:pPr>
              <a:defRPr/>
            </a:pPr>
            <a:r>
              <a:rPr lang="en-US" dirty="0" smtClean="0"/>
              <a:t>      •Users are encountering accessibility problems with the animations. Animations can be turned back on by setting the property to false.</a:t>
            </a:r>
          </a:p>
          <a:p>
            <a:pPr>
              <a:defRPr/>
            </a:pPr>
            <a:endParaRPr lang="en-US" dirty="0" smtClean="0"/>
          </a:p>
          <a:p>
            <a:pPr>
              <a:defRPr/>
            </a:pPr>
            <a:r>
              <a:rPr lang="en-US" dirty="0" smtClean="0"/>
              <a:t>Fadeout</a:t>
            </a:r>
          </a:p>
          <a:p>
            <a:pPr>
              <a:defRPr/>
            </a:pPr>
            <a:endParaRPr lang="en-US" dirty="0" smtClean="0"/>
          </a:p>
          <a:p>
            <a:pPr>
              <a:defRPr/>
            </a:pPr>
            <a:r>
              <a:rPr lang="en-US" dirty="0" smtClean="0"/>
              <a:t>.</a:t>
            </a:r>
            <a:r>
              <a:rPr lang="en-US" dirty="0" err="1" smtClean="0"/>
              <a:t>fadeOut</a:t>
            </a:r>
            <a:r>
              <a:rPr lang="en-US" dirty="0" smtClean="0"/>
              <a:t>( [duration] [, callback] ) </a:t>
            </a:r>
          </a:p>
          <a:p>
            <a:pPr>
              <a:defRPr/>
            </a:pPr>
            <a:r>
              <a:rPr lang="en-US" dirty="0" smtClean="0"/>
              <a:t>     Hide the matched elements by fading them to transparent.</a:t>
            </a:r>
          </a:p>
          <a:p>
            <a:pPr>
              <a:defRPr/>
            </a:pPr>
            <a:endParaRPr lang="en-US" dirty="0" smtClean="0"/>
          </a:p>
          <a:p>
            <a:pPr>
              <a:defRPr/>
            </a:pPr>
            <a:r>
              <a:rPr lang="en-US" dirty="0" smtClean="0"/>
              <a:t> .</a:t>
            </a:r>
            <a:r>
              <a:rPr lang="en-US" dirty="0" err="1" smtClean="0"/>
              <a:t>fadeOut</a:t>
            </a:r>
            <a:r>
              <a:rPr lang="en-US" dirty="0" smtClean="0"/>
              <a:t>( [duration] [, callback] )</a:t>
            </a:r>
          </a:p>
          <a:p>
            <a:pPr>
              <a:defRPr/>
            </a:pPr>
            <a:r>
              <a:rPr lang="en-US" dirty="0" smtClean="0"/>
              <a:t>   duration: A string or number determining how long the animation will run.</a:t>
            </a:r>
          </a:p>
          <a:p>
            <a:pPr>
              <a:defRPr/>
            </a:pPr>
            <a:r>
              <a:rPr lang="en-US" dirty="0" smtClean="0"/>
              <a:t>   callback: A function to call once the animation is complete.</a:t>
            </a:r>
          </a:p>
          <a:p>
            <a:pPr>
              <a:defRPr/>
            </a:pPr>
            <a:endParaRPr lang="en-US" dirty="0" smtClean="0"/>
          </a:p>
          <a:p>
            <a:pPr>
              <a:defRPr/>
            </a:pPr>
            <a:r>
              <a:rPr lang="en-US" dirty="0" smtClean="0"/>
              <a:t> .</a:t>
            </a:r>
            <a:r>
              <a:rPr lang="en-US" dirty="0" err="1" smtClean="0"/>
              <a:t>fadeOut</a:t>
            </a:r>
            <a:r>
              <a:rPr lang="en-US" dirty="0" smtClean="0"/>
              <a:t>( [duration] [, easing] [, callback] )</a:t>
            </a:r>
          </a:p>
          <a:p>
            <a:pPr>
              <a:defRPr/>
            </a:pPr>
            <a:r>
              <a:rPr lang="en-US" dirty="0" smtClean="0"/>
              <a:t>     duration: A string or number determining how long the animation will run.</a:t>
            </a:r>
          </a:p>
          <a:p>
            <a:pPr>
              <a:defRPr/>
            </a:pPr>
            <a:r>
              <a:rPr lang="en-US" dirty="0" smtClean="0"/>
              <a:t>     easing: A string indicating which easing function to use for the transition.</a:t>
            </a:r>
          </a:p>
          <a:p>
            <a:pPr>
              <a:defRPr/>
            </a:pPr>
            <a:r>
              <a:rPr lang="en-US" dirty="0" smtClean="0"/>
              <a:t>     callback: A function to call once the animation is complete.</a:t>
            </a:r>
          </a:p>
          <a:p>
            <a:pPr>
              <a:defRPr/>
            </a:pPr>
            <a:endParaRPr lang="en-US" dirty="0" smtClean="0"/>
          </a:p>
          <a:p>
            <a:pPr>
              <a:defRPr/>
            </a:pPr>
            <a:r>
              <a:rPr lang="en-US" dirty="0" smtClean="0"/>
              <a:t>The .</a:t>
            </a:r>
            <a:r>
              <a:rPr lang="en-US" dirty="0" err="1" smtClean="0"/>
              <a:t>fadeOut</a:t>
            </a:r>
            <a:r>
              <a:rPr lang="en-US" dirty="0" smtClean="0"/>
              <a:t>() method animates the opacity of the matched elements. Once the opacity reaches 0, the display style property is set to none, so the element no longer affects the layout of the page.</a:t>
            </a:r>
          </a:p>
          <a:p>
            <a:pPr>
              <a:defRPr/>
            </a:pPr>
            <a:endParaRPr lang="en-US" dirty="0" smtClean="0"/>
          </a:p>
          <a:p>
            <a:pPr>
              <a:defRPr/>
            </a:pPr>
            <a:r>
              <a:rPr lang="en-US" dirty="0" smtClean="0"/>
              <a:t>Durations are given in milliseconds; higher values indicate slower animations, not faster ones. The strings 'fast' and 'slow' can be supplied to indicate durations of 200 and 600 milliseconds, respectively. If any other string is supplied, or if the duration parameter is omitted, the default duration of 400 milliseconds is used.</a:t>
            </a:r>
          </a:p>
          <a:p>
            <a:pPr>
              <a:defRPr/>
            </a:pPr>
            <a:endParaRPr lang="en-US" dirty="0" smtClean="0"/>
          </a:p>
          <a:p>
            <a:pPr>
              <a:defRPr/>
            </a:pPr>
            <a:r>
              <a:rPr lang="en-US" b="1" dirty="0" smtClean="0"/>
              <a:t>Sliding</a:t>
            </a:r>
            <a:endParaRPr lang="en-US" dirty="0" smtClean="0"/>
          </a:p>
          <a:p>
            <a:pPr>
              <a:defRPr/>
            </a:pPr>
            <a:r>
              <a:rPr lang="en-US" dirty="0" smtClean="0"/>
              <a:t> .</a:t>
            </a:r>
            <a:r>
              <a:rPr lang="en-US" dirty="0" err="1" smtClean="0"/>
              <a:t>slideUp</a:t>
            </a:r>
            <a:r>
              <a:rPr lang="en-US" dirty="0" smtClean="0"/>
              <a:t>( [duration] [, callback] ) </a:t>
            </a:r>
          </a:p>
          <a:p>
            <a:pPr>
              <a:defRPr/>
            </a:pPr>
            <a:r>
              <a:rPr lang="en-US" dirty="0" smtClean="0"/>
              <a:t>      Description: Hide the matched elements with a sliding motion.</a:t>
            </a:r>
          </a:p>
          <a:p>
            <a:pPr>
              <a:defRPr/>
            </a:pPr>
            <a:endParaRPr lang="en-US" dirty="0" smtClean="0"/>
          </a:p>
          <a:p>
            <a:pPr>
              <a:defRPr/>
            </a:pPr>
            <a:r>
              <a:rPr lang="en-US" dirty="0" smtClean="0"/>
              <a:t>  .</a:t>
            </a:r>
            <a:r>
              <a:rPr lang="en-US" dirty="0" err="1" smtClean="0"/>
              <a:t>slideUp</a:t>
            </a:r>
            <a:r>
              <a:rPr lang="en-US" dirty="0" smtClean="0"/>
              <a:t>( [duration] [, callback] )</a:t>
            </a:r>
          </a:p>
          <a:p>
            <a:pPr>
              <a:defRPr/>
            </a:pPr>
            <a:r>
              <a:rPr lang="en-US" dirty="0" smtClean="0"/>
              <a:t>      duration: A string or number determining how long the animation will run.</a:t>
            </a:r>
          </a:p>
          <a:p>
            <a:pPr>
              <a:defRPr/>
            </a:pPr>
            <a:r>
              <a:rPr lang="en-US" dirty="0" smtClean="0"/>
              <a:t>      callback: A function to call once the animation is complete.</a:t>
            </a:r>
          </a:p>
          <a:p>
            <a:pPr>
              <a:defRPr/>
            </a:pPr>
            <a:r>
              <a:rPr lang="en-US" dirty="0" smtClean="0"/>
              <a:t>  </a:t>
            </a:r>
          </a:p>
          <a:p>
            <a:pPr>
              <a:defRPr/>
            </a:pPr>
            <a:r>
              <a:rPr lang="en-US" dirty="0" smtClean="0"/>
              <a:t>  .</a:t>
            </a:r>
            <a:r>
              <a:rPr lang="en-US" dirty="0" err="1" smtClean="0"/>
              <a:t>slideUp</a:t>
            </a:r>
            <a:r>
              <a:rPr lang="en-US" dirty="0" smtClean="0"/>
              <a:t>( [duration] [, easing] [, callback] )</a:t>
            </a:r>
          </a:p>
          <a:p>
            <a:pPr>
              <a:defRPr/>
            </a:pPr>
            <a:r>
              <a:rPr lang="en-US" dirty="0" smtClean="0"/>
              <a:t>     duration: A string or number determining how long the animation will run.</a:t>
            </a:r>
          </a:p>
          <a:p>
            <a:pPr>
              <a:defRPr/>
            </a:pPr>
            <a:r>
              <a:rPr lang="en-US" dirty="0" smtClean="0"/>
              <a:t>     easing: A string indicating which easing function to use for the transition.</a:t>
            </a:r>
          </a:p>
          <a:p>
            <a:pPr>
              <a:defRPr/>
            </a:pPr>
            <a:r>
              <a:rPr lang="en-US" dirty="0" smtClean="0"/>
              <a:t>     callback: A function to call once the animation is complete.</a:t>
            </a:r>
          </a:p>
          <a:p>
            <a:pPr>
              <a:defRPr/>
            </a:pPr>
            <a:endParaRPr lang="en-US" dirty="0" smtClean="0"/>
          </a:p>
          <a:p>
            <a:pPr>
              <a:defRPr/>
            </a:pPr>
            <a:r>
              <a:rPr lang="en-US" dirty="0" smtClean="0"/>
              <a:t>The .</a:t>
            </a:r>
            <a:r>
              <a:rPr lang="en-US" dirty="0" err="1" smtClean="0"/>
              <a:t>slideUp</a:t>
            </a:r>
            <a:r>
              <a:rPr lang="en-US" dirty="0" smtClean="0"/>
              <a:t>() method animates the height of the matched elements. This causes lower parts of the page to slide up, appearing to conceal the items. Once the height reaches 0 (or, if set, to whatever the CSS min-height property is), the display style property is set to none to ensure that the element no longer affects the layout of the page.</a:t>
            </a:r>
          </a:p>
          <a:p>
            <a:pPr>
              <a:defRPr/>
            </a:pPr>
            <a:endParaRPr lang="en-US" dirty="0" smtClean="0"/>
          </a:p>
          <a:p>
            <a:pPr>
              <a:defRPr/>
            </a:pPr>
            <a:r>
              <a:rPr lang="en-US" dirty="0" smtClean="0"/>
              <a:t>Durations are given in milliseconds; higher values indicate slower animations, not faster ones. The strings 'fast' and 'slow' can be supplied to indicate durations of 200 and 600 milliseconds, respectively. If any other string is supplied, or if the duration parameter is omitted, the default duration of 400 milliseconds is used.</a:t>
            </a:r>
          </a:p>
          <a:p>
            <a:pPr>
              <a:defRPr/>
            </a:pPr>
            <a:endParaRPr lang="en-US" dirty="0" smtClean="0"/>
          </a:p>
          <a:p>
            <a:pPr>
              <a:defRPr/>
            </a:pPr>
            <a:r>
              <a:rPr lang="en-US" dirty="0" smtClean="0"/>
              <a:t>.</a:t>
            </a:r>
            <a:r>
              <a:rPr lang="en-US" dirty="0" err="1" smtClean="0"/>
              <a:t>slideDown</a:t>
            </a:r>
            <a:r>
              <a:rPr lang="en-US" dirty="0" smtClean="0"/>
              <a:t>()</a:t>
            </a:r>
          </a:p>
          <a:p>
            <a:pPr>
              <a:defRPr/>
            </a:pPr>
            <a:r>
              <a:rPr lang="en-US" dirty="0" smtClean="0"/>
              <a:t>   .</a:t>
            </a:r>
            <a:r>
              <a:rPr lang="en-US" dirty="0" err="1" smtClean="0"/>
              <a:t>slideDown</a:t>
            </a:r>
            <a:r>
              <a:rPr lang="en-US" dirty="0" smtClean="0"/>
              <a:t>( [duration] [, callback] )</a:t>
            </a:r>
          </a:p>
          <a:p>
            <a:pPr>
              <a:defRPr/>
            </a:pPr>
            <a:r>
              <a:rPr lang="en-US" dirty="0" smtClean="0"/>
              <a:t>       Display the matched elements with a sliding motion.</a:t>
            </a:r>
          </a:p>
          <a:p>
            <a:pPr>
              <a:defRPr/>
            </a:pPr>
            <a:endParaRPr lang="en-US" dirty="0" smtClean="0"/>
          </a:p>
          <a:p>
            <a:pPr>
              <a:defRPr/>
            </a:pPr>
            <a:r>
              <a:rPr lang="en-US" dirty="0" smtClean="0"/>
              <a:t>   .</a:t>
            </a:r>
            <a:r>
              <a:rPr lang="en-US" dirty="0" err="1" smtClean="0"/>
              <a:t>slideDown</a:t>
            </a:r>
            <a:r>
              <a:rPr lang="en-US" dirty="0" smtClean="0"/>
              <a:t>( [duration] [, callback] )</a:t>
            </a:r>
          </a:p>
          <a:p>
            <a:pPr>
              <a:defRPr/>
            </a:pPr>
            <a:r>
              <a:rPr lang="en-US" dirty="0" smtClean="0"/>
              <a:t>       duration: A string or number determining how long the animation will run.</a:t>
            </a:r>
          </a:p>
          <a:p>
            <a:pPr>
              <a:defRPr/>
            </a:pPr>
            <a:r>
              <a:rPr lang="en-US" dirty="0" smtClean="0"/>
              <a:t>       callback: A function to call once the animation is complete.</a:t>
            </a:r>
          </a:p>
          <a:p>
            <a:pPr>
              <a:defRPr/>
            </a:pPr>
            <a:endParaRPr lang="en-US" dirty="0" smtClean="0"/>
          </a:p>
          <a:p>
            <a:pPr>
              <a:defRPr/>
            </a:pPr>
            <a:r>
              <a:rPr lang="en-US" dirty="0" smtClean="0"/>
              <a:t>  .</a:t>
            </a:r>
            <a:r>
              <a:rPr lang="en-US" dirty="0" err="1" smtClean="0"/>
              <a:t>slideDown</a:t>
            </a:r>
            <a:r>
              <a:rPr lang="en-US" dirty="0" smtClean="0"/>
              <a:t>( [duration] [, easing] [, callback] )</a:t>
            </a:r>
          </a:p>
          <a:p>
            <a:pPr>
              <a:defRPr/>
            </a:pPr>
            <a:r>
              <a:rPr lang="en-US" dirty="0" smtClean="0"/>
              <a:t>     duration: A string or number determining how long the animation will run.</a:t>
            </a:r>
          </a:p>
          <a:p>
            <a:pPr>
              <a:defRPr/>
            </a:pPr>
            <a:r>
              <a:rPr lang="en-US" dirty="0" smtClean="0"/>
              <a:t>     easing: A string indicating which easing function to use for the transition.</a:t>
            </a:r>
          </a:p>
          <a:p>
            <a:pPr>
              <a:defRPr/>
            </a:pPr>
            <a:r>
              <a:rPr lang="en-US" dirty="0" smtClean="0"/>
              <a:t>     callback: A function to call once the animation is complete.</a:t>
            </a:r>
          </a:p>
          <a:p>
            <a:pPr>
              <a:defRPr/>
            </a:pPr>
            <a:endParaRPr lang="en-US" dirty="0" smtClean="0"/>
          </a:p>
          <a:p>
            <a:pPr>
              <a:defRPr/>
            </a:pPr>
            <a:r>
              <a:rPr lang="en-US" dirty="0" smtClean="0"/>
              <a:t>The .</a:t>
            </a:r>
            <a:r>
              <a:rPr lang="en-US" dirty="0" err="1" smtClean="0"/>
              <a:t>slideDown</a:t>
            </a:r>
            <a:r>
              <a:rPr lang="en-US" dirty="0" smtClean="0"/>
              <a:t>() method animates the height of the matched elements. This causes lower parts of the page to slide down, making way for the revealed items.</a:t>
            </a:r>
          </a:p>
          <a:p>
            <a:pPr>
              <a:defRPr/>
            </a:pPr>
            <a:endParaRPr lang="en-US" dirty="0" smtClean="0"/>
          </a:p>
          <a:p>
            <a:pPr>
              <a:defRPr/>
            </a:pPr>
            <a:r>
              <a:rPr lang="en-US" dirty="0" smtClean="0"/>
              <a:t>Durations are given in milliseconds; higher values indicate slower animations, not faster ones. The strings 'fast' and 'slow' can be supplied to indicate durations of 200 and 600 milliseconds, respectively. If any other string is supplied, or if the duration parameter is omitted, the default duration of 400 milliseconds is used.</a:t>
            </a:r>
          </a:p>
          <a:p>
            <a:pPr>
              <a:defRPr/>
            </a:pPr>
            <a:endParaRPr lang="en-US" dirty="0" smtClean="0"/>
          </a:p>
          <a:p>
            <a:pPr>
              <a:defRPr/>
            </a:pPr>
            <a:r>
              <a:rPr lang="en-US" b="1" dirty="0" smtClean="0"/>
              <a:t>Custom: </a:t>
            </a:r>
            <a:r>
              <a:rPr lang="en-US" dirty="0" smtClean="0"/>
              <a:t>These methods allow you to create effects that are not provided “out of the box” by jQuery.</a:t>
            </a:r>
          </a:p>
          <a:p>
            <a:pPr>
              <a:defRPr/>
            </a:pPr>
            <a:endParaRPr lang="en-US" dirty="0" smtClean="0"/>
          </a:p>
          <a:p>
            <a:pPr>
              <a:defRPr/>
            </a:pPr>
            <a:r>
              <a:rPr lang="en-US" dirty="0" smtClean="0"/>
              <a:t>.animate()</a:t>
            </a:r>
          </a:p>
          <a:p>
            <a:pPr>
              <a:defRPr/>
            </a:pPr>
            <a:endParaRPr lang="en-US" dirty="0" smtClean="0"/>
          </a:p>
          <a:p>
            <a:pPr>
              <a:defRPr/>
            </a:pPr>
            <a:r>
              <a:rPr lang="en-US" dirty="0" smtClean="0"/>
              <a:t> .animate( properties [, duration] [, easing] [, complete] )</a:t>
            </a:r>
          </a:p>
          <a:p>
            <a:pPr>
              <a:defRPr/>
            </a:pPr>
            <a:r>
              <a:rPr lang="en-US" dirty="0" smtClean="0"/>
              <a:t>     Perform a custom animation of a set of CSS properties.</a:t>
            </a:r>
          </a:p>
          <a:p>
            <a:pPr>
              <a:defRPr/>
            </a:pPr>
            <a:endParaRPr lang="en-US" dirty="0" smtClean="0"/>
          </a:p>
          <a:p>
            <a:pPr>
              <a:defRPr/>
            </a:pPr>
            <a:r>
              <a:rPr lang="en-US" dirty="0" smtClean="0"/>
              <a:t>  .animate( properties [, duration] [, easing] [, complete] )</a:t>
            </a:r>
          </a:p>
          <a:p>
            <a:pPr>
              <a:defRPr/>
            </a:pPr>
            <a:r>
              <a:rPr lang="en-US" dirty="0" smtClean="0"/>
              <a:t>     properties: A map of CSS properties that the animation will move toward.</a:t>
            </a:r>
          </a:p>
          <a:p>
            <a:pPr>
              <a:defRPr/>
            </a:pPr>
            <a:r>
              <a:rPr lang="en-US" dirty="0" smtClean="0"/>
              <a:t>     duration: A string or number determining how long the animation will run.</a:t>
            </a:r>
          </a:p>
          <a:p>
            <a:pPr>
              <a:defRPr/>
            </a:pPr>
            <a:r>
              <a:rPr lang="en-US" dirty="0" smtClean="0"/>
              <a:t>     easing: A string indicating which easing function to use for the transition.</a:t>
            </a:r>
          </a:p>
          <a:p>
            <a:pPr>
              <a:defRPr/>
            </a:pPr>
            <a:r>
              <a:rPr lang="en-US" dirty="0" smtClean="0"/>
              <a:t>     complete: A function to call once the animation is complete.</a:t>
            </a:r>
          </a:p>
          <a:p>
            <a:pPr>
              <a:defRPr/>
            </a:pPr>
            <a:endParaRPr lang="en-US" dirty="0" smtClean="0"/>
          </a:p>
          <a:p>
            <a:pPr>
              <a:defRPr/>
            </a:pPr>
            <a:r>
              <a:rPr lang="en-US" dirty="0" smtClean="0"/>
              <a:t>  .animate( properties, options )</a:t>
            </a:r>
          </a:p>
          <a:p>
            <a:pPr>
              <a:defRPr/>
            </a:pPr>
            <a:r>
              <a:rPr lang="en-US" dirty="0" smtClean="0"/>
              <a:t>      properties: A map of CSS properties that the animation will move toward.</a:t>
            </a:r>
          </a:p>
          <a:p>
            <a:pPr>
              <a:defRPr/>
            </a:pPr>
            <a:r>
              <a:rPr lang="en-US" dirty="0" smtClean="0"/>
              <a:t>      options: A map of additional options to pass to the method. </a:t>
            </a:r>
          </a:p>
          <a:p>
            <a:pPr>
              <a:defRPr/>
            </a:pPr>
            <a:r>
              <a:rPr lang="en-US" dirty="0" smtClean="0"/>
              <a:t>   Supported keys: </a:t>
            </a:r>
          </a:p>
          <a:p>
            <a:pPr>
              <a:defRPr/>
            </a:pPr>
            <a:r>
              <a:rPr lang="en-US" dirty="0" smtClean="0"/>
              <a:t>       duration: A string or number determining how long the animation will run.</a:t>
            </a:r>
          </a:p>
          <a:p>
            <a:pPr>
              <a:defRPr/>
            </a:pPr>
            <a:r>
              <a:rPr lang="en-US" dirty="0" smtClean="0"/>
              <a:t>       easing: A string indicating which easing function to use for the transition.</a:t>
            </a:r>
          </a:p>
          <a:p>
            <a:pPr>
              <a:defRPr/>
            </a:pPr>
            <a:r>
              <a:rPr lang="en-US" dirty="0" smtClean="0"/>
              <a:t>       complete: A function to call once the animation is complete.</a:t>
            </a:r>
          </a:p>
          <a:p>
            <a:pPr>
              <a:defRPr/>
            </a:pPr>
            <a:r>
              <a:rPr lang="en-US" dirty="0" smtClean="0"/>
              <a:t>       step: A function to be called after each step of the animation.</a:t>
            </a:r>
          </a:p>
          <a:p>
            <a:pPr>
              <a:defRPr/>
            </a:pPr>
            <a:r>
              <a:rPr lang="en-US" dirty="0" smtClean="0"/>
              <a:t>       queue: A Boolean indicating whether to place the animation in the effects queue. If false, the animation will begin immediately. As of jQuery 1.7, the queue option can also accept a string, in which case the animation is added to the queue represented by that string.</a:t>
            </a:r>
          </a:p>
          <a:p>
            <a:pPr>
              <a:defRPr/>
            </a:pPr>
            <a:r>
              <a:rPr lang="en-US" dirty="0" smtClean="0"/>
              <a:t>       </a:t>
            </a:r>
            <a:r>
              <a:rPr lang="en-US" dirty="0" err="1" smtClean="0"/>
              <a:t>specialEasing</a:t>
            </a:r>
            <a:r>
              <a:rPr lang="en-US" dirty="0" smtClean="0"/>
              <a:t>: A map of one or more of the CSS properties defined by the properties argument and their corresponding easing functions (added 1.4).</a:t>
            </a:r>
          </a:p>
          <a:p>
            <a:pPr>
              <a:defRPr/>
            </a:pPr>
            <a:endParaRPr lang="en-US" dirty="0" smtClean="0"/>
          </a:p>
          <a:p>
            <a:pPr>
              <a:defRPr/>
            </a:pPr>
            <a:r>
              <a:rPr lang="en-US" dirty="0" smtClean="0"/>
              <a:t>The .animate() method allows us to create animation effects on </a:t>
            </a:r>
            <a:r>
              <a:rPr lang="en-US" smtClean="0"/>
              <a:t>any </a:t>
            </a:r>
            <a:r>
              <a:rPr lang="en-US" smtClean="0"/>
              <a:t>numeric </a:t>
            </a:r>
            <a:r>
              <a:rPr lang="en-US" dirty="0" smtClean="0"/>
              <a:t>CSS </a:t>
            </a:r>
            <a:r>
              <a:rPr lang="en-US" dirty="0" smtClean="0"/>
              <a:t>property. </a:t>
            </a:r>
            <a:r>
              <a:rPr lang="en-US" dirty="0" smtClean="0"/>
              <a:t>The only required parameter is a map of CSS properties. This map is similar to the one that can be sent to the .</a:t>
            </a:r>
            <a:r>
              <a:rPr lang="en-US" dirty="0" err="1" smtClean="0"/>
              <a:t>css</a:t>
            </a:r>
            <a:r>
              <a:rPr lang="en-US" dirty="0" smtClean="0"/>
              <a:t>() method, except that the range of properties is more restrictive.</a:t>
            </a:r>
          </a:p>
          <a:p>
            <a:pPr>
              <a:defRPr/>
            </a:pPr>
            <a:endParaRPr lang="en-US" dirty="0" smtClean="0"/>
          </a:p>
          <a:p>
            <a:pPr>
              <a:defRPr/>
            </a:pPr>
            <a:r>
              <a:rPr lang="en-US" dirty="0" smtClean="0"/>
              <a:t>Duration</a:t>
            </a:r>
          </a:p>
          <a:p>
            <a:pPr>
              <a:defRPr/>
            </a:pPr>
            <a:r>
              <a:rPr lang="en-US" dirty="0" smtClean="0"/>
              <a:t>Durations are given in milliseconds; higher values indicate slower animations, not faster ones. The default duration is 400 milliseconds. The strings 'fast' and 'slow' can be supplied to indicate durations of 200 and 600 milliseconds, respectively.</a:t>
            </a:r>
          </a:p>
          <a:p>
            <a:pPr>
              <a:defRPr/>
            </a:pPr>
            <a:endParaRPr lang="en-US" dirty="0" smtClean="0"/>
          </a:p>
          <a:p>
            <a:pPr>
              <a:defRPr/>
            </a:pPr>
            <a:r>
              <a:rPr lang="en-US" dirty="0" smtClean="0"/>
              <a:t>Complete Function</a:t>
            </a:r>
          </a:p>
          <a:p>
            <a:pPr>
              <a:defRPr/>
            </a:pPr>
            <a:r>
              <a:rPr lang="en-US" dirty="0" smtClean="0"/>
              <a:t>If supplied, the complete callback function is fired once the animation is complete. This can be useful for stringing different animations together in sequence. The callback is not sent any arguments, but this is set to the DOM element being animated. If multiple elements are animated, the callback is executed once per matched element, not once for the animation as a whole.</a:t>
            </a:r>
          </a:p>
        </p:txBody>
      </p:sp>
      <p:sp>
        <p:nvSpPr>
          <p:cNvPr id="4" name="Slide Number Placeholder 3"/>
          <p:cNvSpPr>
            <a:spLocks noGrp="1"/>
          </p:cNvSpPr>
          <p:nvPr>
            <p:ph type="sldNum" sz="quarter" idx="10"/>
          </p:nvPr>
        </p:nvSpPr>
        <p:spPr/>
        <p:txBody>
          <a:bodyPr/>
          <a:lstStyle/>
          <a:p>
            <a:pPr>
              <a:defRPr/>
            </a:pPr>
            <a:fld id="{ECDE1C44-B6E1-4B88-A1F1-8D06AB71BB29}" type="slidenum">
              <a:rPr lang="en-US" smtClean="0"/>
              <a:pPr>
                <a:defRPr/>
              </a:pPr>
              <a:t>17</a:t>
            </a:fld>
            <a:endParaRPr lang="en-US"/>
          </a:p>
        </p:txBody>
      </p:sp>
    </p:spTree>
    <p:extLst>
      <p:ext uri="{BB962C8B-B14F-4D97-AF65-F5344CB8AC3E}">
        <p14:creationId xmlns:p14="http://schemas.microsoft.com/office/powerpoint/2010/main" val="2000304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DB8FA9-CE78-4AC1-8EA9-98E4B92EC166}" type="slidenum">
              <a:rPr lang="en-US"/>
              <a:pPr>
                <a:spcBef>
                  <a:spcPct val="0"/>
                </a:spcBef>
              </a:pPr>
              <a:t>6</a:t>
            </a:fld>
            <a:endParaRPr lang="en-US"/>
          </a:p>
        </p:txBody>
      </p:sp>
    </p:spTree>
    <p:extLst>
      <p:ext uri="{BB962C8B-B14F-4D97-AF65-F5344CB8AC3E}">
        <p14:creationId xmlns:p14="http://schemas.microsoft.com/office/powerpoint/2010/main" val="90522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DB8FA9-CE78-4AC1-8EA9-98E4B92EC166}" type="slidenum">
              <a:rPr lang="en-US"/>
              <a:pPr>
                <a:spcBef>
                  <a:spcPct val="0"/>
                </a:spcBef>
              </a:pPr>
              <a:t>7</a:t>
            </a:fld>
            <a:endParaRPr lang="en-US"/>
          </a:p>
        </p:txBody>
      </p:sp>
    </p:spTree>
    <p:extLst>
      <p:ext uri="{BB962C8B-B14F-4D97-AF65-F5344CB8AC3E}">
        <p14:creationId xmlns:p14="http://schemas.microsoft.com/office/powerpoint/2010/main" val="3438599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85000" lnSpcReduction="20000"/>
          </a:bodyPr>
          <a:lstStyle/>
          <a:p>
            <a:pPr>
              <a:defRPr/>
            </a:pPr>
            <a:r>
              <a:rPr lang="en-US" dirty="0" smtClean="0"/>
              <a:t>One of the fundamental task that we do on the web page on the client side is to manipulate the HTML DOM Tree and/or to select a specific element to manipulate it, submit the request or some animation or effects or validation.  Everything requires selection and that is what jQuery gives us and is one core feature of jQuery.</a:t>
            </a:r>
          </a:p>
          <a:p>
            <a:pPr>
              <a:defRPr/>
            </a:pPr>
            <a:endParaRPr lang="en-US" dirty="0" smtClean="0"/>
          </a:p>
          <a:p>
            <a:pPr>
              <a:defRPr/>
            </a:pPr>
            <a:r>
              <a:rPr lang="en-US" dirty="0" smtClean="0"/>
              <a:t>Earlier we had two methods </a:t>
            </a:r>
            <a:r>
              <a:rPr lang="en-US" i="1" dirty="0" err="1" smtClean="0"/>
              <a:t>document.getElementById</a:t>
            </a:r>
            <a:r>
              <a:rPr lang="en-US" i="1" dirty="0" smtClean="0"/>
              <a:t>() </a:t>
            </a:r>
            <a:r>
              <a:rPr lang="en-US" dirty="0" smtClean="0"/>
              <a:t>and </a:t>
            </a:r>
            <a:r>
              <a:rPr lang="en-US" i="1" dirty="0" err="1" smtClean="0"/>
              <a:t>document.getElementsByTagName</a:t>
            </a:r>
            <a:r>
              <a:rPr lang="en-US" i="1" dirty="0" smtClean="0"/>
              <a:t>()</a:t>
            </a:r>
            <a:r>
              <a:rPr lang="en-US" dirty="0" smtClean="0"/>
              <a:t>. But these two methods did not provide the control needed to make more subtle kinds of selections. With normal JavaScript, finding elements can be extremely cumbersome, unless you need to find a single element which has a value specified in the ID attribute. For example, if you want to select every &lt;a&gt; tag with a class specific CSS style then we first need to select every tag, and then go through each and find only the ones that have the proper class name. i.e. lot more work to do and also handle cross browser issues  in few instances. So in general it could be lot more plumbing work to do. </a:t>
            </a:r>
          </a:p>
          <a:p>
            <a:pPr>
              <a:defRPr/>
            </a:pPr>
            <a:endParaRPr lang="en-US" dirty="0" smtClean="0"/>
          </a:p>
          <a:p>
            <a:pPr>
              <a:defRPr/>
            </a:pPr>
            <a:r>
              <a:rPr lang="en-US" dirty="0" smtClean="0"/>
              <a:t>jQuery offers a very powerful technique for selecting and working on a collection of elements. jQuery selectors tries to address this by giving reach set of selectors and also support powerful features of CSS selector inherently. It also provides cross-browser functionality. So using jQuery you would observe that searching/getting an element using selector would be very easy and also have cross-browser functionality. It allows us to select single element or multiple elements.</a:t>
            </a:r>
          </a:p>
          <a:p>
            <a:pPr>
              <a:defRPr/>
            </a:pPr>
            <a:endParaRPr lang="en-US" dirty="0" smtClean="0"/>
          </a:p>
          <a:p>
            <a:pPr>
              <a:defRPr/>
            </a:pPr>
            <a:endParaRPr lang="en-US" dirty="0" smtClean="0"/>
          </a:p>
          <a:p>
            <a:pPr>
              <a:defRPr/>
            </a:pPr>
            <a:endParaRPr lang="en-US" dirty="0" smtClean="0"/>
          </a:p>
          <a:p>
            <a:pPr>
              <a:defRPr/>
            </a:pPr>
            <a:r>
              <a:rPr lang="en-US" dirty="0" smtClean="0"/>
              <a:t>In the given example, jQuery can allow you to select </a:t>
            </a:r>
          </a:p>
          <a:p>
            <a:pPr marL="228600" indent="-228600">
              <a:buFontTx/>
              <a:buAutoNum type="arabicPeriod"/>
              <a:defRPr/>
            </a:pPr>
            <a:r>
              <a:rPr lang="en-US" dirty="0" smtClean="0"/>
              <a:t>The div element with Id “Employee” or with class “</a:t>
            </a:r>
            <a:r>
              <a:rPr lang="en-US" dirty="0" err="1" smtClean="0"/>
              <a:t>selectedEmployee</a:t>
            </a:r>
            <a:r>
              <a:rPr lang="en-US" dirty="0" smtClean="0"/>
              <a:t>” or combining both together.</a:t>
            </a:r>
          </a:p>
          <a:p>
            <a:pPr marL="228600" indent="-228600">
              <a:buFontTx/>
              <a:buAutoNum type="arabicPeriod"/>
              <a:defRPr/>
            </a:pPr>
            <a:r>
              <a:rPr lang="en-US" dirty="0" smtClean="0"/>
              <a:t>Select child of the div tag identified by span or nth child or selected all the children with div with a </a:t>
            </a:r>
            <a:r>
              <a:rPr lang="en-US" dirty="0" err="1" smtClean="0"/>
              <a:t>sepecific</a:t>
            </a:r>
            <a:r>
              <a:rPr lang="en-US" dirty="0" smtClean="0"/>
              <a:t> tag or class.</a:t>
            </a:r>
          </a:p>
          <a:p>
            <a:pPr marL="228600" indent="-228600">
              <a:buFontTx/>
              <a:buAutoNum type="arabicPeriod"/>
              <a:defRPr/>
            </a:pPr>
            <a:r>
              <a:rPr lang="en-US" dirty="0" smtClean="0"/>
              <a:t>Select span directly using the “span” tag directly or using the class “Project”.</a:t>
            </a:r>
          </a:p>
          <a:p>
            <a:pPr>
              <a:defRPr/>
            </a:pPr>
            <a:endParaRPr lang="en-US" dirty="0"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8C0217C-1BE3-459B-A586-805D3611B2BE}" type="slidenum">
              <a:rPr lang="en-US"/>
              <a:pPr>
                <a:spcBef>
                  <a:spcPct val="0"/>
                </a:spcBef>
              </a:pPr>
              <a:t>9</a:t>
            </a:fld>
            <a:endParaRPr lang="en-US"/>
          </a:p>
        </p:txBody>
      </p:sp>
    </p:spTree>
    <p:extLst>
      <p:ext uri="{BB962C8B-B14F-4D97-AF65-F5344CB8AC3E}">
        <p14:creationId xmlns:p14="http://schemas.microsoft.com/office/powerpoint/2010/main" val="3732647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JQuery simplifies the mechanism of selecting any HTML element/Attribute using selectors. There are various types of selectors available.</a:t>
            </a:r>
          </a:p>
          <a:p>
            <a:pPr>
              <a:defRPr/>
            </a:pPr>
            <a:r>
              <a:rPr lang="en-US" dirty="0" smtClean="0"/>
              <a:t>Basic Selectors can broadly categories – </a:t>
            </a:r>
            <a:r>
              <a:rPr lang="en-US" dirty="0" err="1" smtClean="0"/>
              <a:t>ById</a:t>
            </a:r>
            <a:r>
              <a:rPr lang="en-US" dirty="0" smtClean="0"/>
              <a:t>, </a:t>
            </a:r>
            <a:r>
              <a:rPr lang="en-US" dirty="0" err="1" smtClean="0"/>
              <a:t>ByName</a:t>
            </a:r>
            <a:r>
              <a:rPr lang="en-US" dirty="0" smtClean="0"/>
              <a:t> and </a:t>
            </a:r>
            <a:r>
              <a:rPr lang="en-US" dirty="0" err="1" smtClean="0"/>
              <a:t>ByClassName</a:t>
            </a:r>
            <a:r>
              <a:rPr lang="en-US" dirty="0" smtClean="0"/>
              <a:t>.</a:t>
            </a:r>
          </a:p>
          <a:p>
            <a:pPr>
              <a:defRPr/>
            </a:pPr>
            <a:endParaRPr lang="en-US" dirty="0" smtClean="0"/>
          </a:p>
          <a:p>
            <a:pPr>
              <a:defRPr/>
            </a:pPr>
            <a:r>
              <a:rPr lang="en-US" dirty="0" smtClean="0"/>
              <a:t>They provide mechanism to select nodes based on the Id, Name or class name defined to the tag in the document. In addition to this basic selector, there are additional advanced options which can be used. They are descendant, child, Adjacent and attribute. We would be looking at each in  detail and understand them as selection is the major feature of jQuery which we should understand. </a:t>
            </a:r>
          </a:p>
          <a:p>
            <a:endParaRPr lang="en-US" dirty="0"/>
          </a:p>
        </p:txBody>
      </p:sp>
      <p:sp>
        <p:nvSpPr>
          <p:cNvPr id="4" name="Slide Number Placeholder 3"/>
          <p:cNvSpPr>
            <a:spLocks noGrp="1"/>
          </p:cNvSpPr>
          <p:nvPr>
            <p:ph type="sldNum" sz="quarter" idx="10"/>
          </p:nvPr>
        </p:nvSpPr>
        <p:spPr/>
        <p:txBody>
          <a:bodyPr/>
          <a:lstStyle/>
          <a:p>
            <a:pPr>
              <a:defRPr/>
            </a:pPr>
            <a:fld id="{ECDE1C44-B6E1-4B88-A1F1-8D06AB71BB29}" type="slidenum">
              <a:rPr lang="en-US" smtClean="0"/>
              <a:pPr>
                <a:defRPr/>
              </a:pPr>
              <a:t>10</a:t>
            </a:fld>
            <a:endParaRPr lang="en-US"/>
          </a:p>
        </p:txBody>
      </p:sp>
    </p:spTree>
    <p:extLst>
      <p:ext uri="{BB962C8B-B14F-4D97-AF65-F5344CB8AC3E}">
        <p14:creationId xmlns:p14="http://schemas.microsoft.com/office/powerpoint/2010/main" val="3773879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47500" lnSpcReduction="20000"/>
          </a:bodyPr>
          <a:lstStyle/>
          <a:p>
            <a:pPr>
              <a:defRPr/>
            </a:pPr>
            <a:r>
              <a:rPr lang="en-US" dirty="0" smtClean="0"/>
              <a:t>Point 1 &amp; 2</a:t>
            </a:r>
          </a:p>
          <a:p>
            <a:pPr>
              <a:defRPr/>
            </a:pPr>
            <a:r>
              <a:rPr lang="en-US" dirty="0" smtClean="0"/>
              <a:t>We have two options of using jQuery selector. All our selectors can be wrapped in the jQuery function </a:t>
            </a:r>
          </a:p>
          <a:p>
            <a:pPr>
              <a:defRPr/>
            </a:pPr>
            <a:r>
              <a:rPr lang="en-US" dirty="0" err="1" smtClean="0"/>
              <a:t>jQueryexpressionforSelection</a:t>
            </a:r>
            <a:r>
              <a:rPr lang="en-US" dirty="0" smtClean="0"/>
              <a:t>)</a:t>
            </a:r>
          </a:p>
          <a:p>
            <a:pPr>
              <a:defRPr/>
            </a:pPr>
            <a:r>
              <a:rPr lang="en-US" dirty="0" smtClean="0"/>
              <a:t>Or the alias: </a:t>
            </a:r>
          </a:p>
          <a:p>
            <a:pPr>
              <a:defRPr/>
            </a:pPr>
            <a:r>
              <a:rPr lang="en-US" dirty="0" smtClean="0"/>
              <a:t>$(</a:t>
            </a:r>
            <a:r>
              <a:rPr lang="en-US" dirty="0" err="1" smtClean="0"/>
              <a:t>expressionforSelection</a:t>
            </a:r>
            <a:r>
              <a:rPr lang="en-US" dirty="0" smtClean="0"/>
              <a:t>)</a:t>
            </a:r>
          </a:p>
          <a:p>
            <a:pPr>
              <a:defRPr/>
            </a:pPr>
            <a:endParaRPr lang="en-US" dirty="0" smtClean="0"/>
          </a:p>
          <a:p>
            <a:pPr>
              <a:defRPr/>
            </a:pPr>
            <a:endParaRPr lang="en-US" dirty="0" smtClean="0"/>
          </a:p>
          <a:p>
            <a:pPr>
              <a:defRPr/>
            </a:pPr>
            <a:r>
              <a:rPr lang="en-US" dirty="0" smtClean="0"/>
              <a:t>Because this is such a common task, the jQuery constructor comes in several forms that takes a selector query as an argument, allowing you to locate element(s) with a very limited amount of code for optimal efficiency. You can instantiate the jQuery object simply by writing jQuery() or even shorter using the jQuery shortcut name: $() which we had talked about in our earlier session.</a:t>
            </a:r>
          </a:p>
          <a:p>
            <a:pPr>
              <a:defRPr/>
            </a:pPr>
            <a:endParaRPr lang="en-US" dirty="0" smtClean="0"/>
          </a:p>
          <a:p>
            <a:pPr>
              <a:defRPr/>
            </a:pPr>
            <a:r>
              <a:rPr lang="en-US" dirty="0" smtClean="0"/>
              <a:t>We would be using the ‘$’ syntax throughout this course which is generally followed by the industry. </a:t>
            </a:r>
          </a:p>
          <a:p>
            <a:pPr>
              <a:defRPr/>
            </a:pPr>
            <a:endParaRPr lang="en-US" dirty="0" smtClean="0"/>
          </a:p>
          <a:p>
            <a:pPr>
              <a:defRPr/>
            </a:pPr>
            <a:endParaRPr lang="en-US" dirty="0" smtClean="0"/>
          </a:p>
          <a:p>
            <a:pPr>
              <a:defRPr/>
            </a:pPr>
            <a:r>
              <a:rPr lang="en-US" dirty="0" smtClean="0"/>
              <a:t>One point we should always remember that $() is a synonym of jQuery() function. So in case you are using any other JavaScript library where $ sign is conflicting with some thing else then you can replace $sign by jQuery name and you can use function jQuery() instead of $().</a:t>
            </a:r>
          </a:p>
          <a:p>
            <a:pPr>
              <a:defRPr/>
            </a:pPr>
            <a:endParaRPr lang="en-US" dirty="0" smtClean="0"/>
          </a:p>
          <a:p>
            <a:pPr>
              <a:defRPr/>
            </a:pPr>
            <a:r>
              <a:rPr lang="en-US" dirty="0" smtClean="0"/>
              <a:t>Point 3</a:t>
            </a:r>
          </a:p>
          <a:p>
            <a:pPr>
              <a:defRPr/>
            </a:pPr>
            <a:r>
              <a:rPr lang="en-US" dirty="0" smtClean="0"/>
              <a:t>There are two differences between how the DOM works and how jQuery selections work. jQuery was built to make it a lot easier and faster to</a:t>
            </a:r>
          </a:p>
          <a:p>
            <a:pPr>
              <a:defRPr/>
            </a:pPr>
            <a:r>
              <a:rPr lang="en-US" dirty="0" smtClean="0"/>
              <a:t>program JavaScript. One of the goals of the library is to let you do a lot of stuff with as few lines of code as possible. To achieve that, jQuery uses two unusual principles.</a:t>
            </a:r>
          </a:p>
          <a:p>
            <a:pPr>
              <a:defRPr/>
            </a:pPr>
            <a:endParaRPr lang="en-US" i="1" dirty="0" smtClean="0"/>
          </a:p>
          <a:p>
            <a:pPr>
              <a:defRPr/>
            </a:pPr>
            <a:r>
              <a:rPr lang="en-US" dirty="0" smtClean="0"/>
              <a:t>Point 4</a:t>
            </a:r>
          </a:p>
          <a:p>
            <a:pPr>
              <a:defRPr/>
            </a:pPr>
            <a:r>
              <a:rPr lang="en-US" i="1" dirty="0" smtClean="0"/>
              <a:t>Automatic loops</a:t>
            </a:r>
          </a:p>
          <a:p>
            <a:pPr>
              <a:defRPr/>
            </a:pPr>
            <a:r>
              <a:rPr lang="en-US" dirty="0" smtClean="0"/>
              <a:t>Normally, when you’re using the DOM and you select a bunch of page elements, you then need to create a loop to go through each node selected and do something to that node. For example, if you want to select all the images in a page and then hide them, you must first select the images and then create a loop to go through the list of images.</a:t>
            </a:r>
          </a:p>
          <a:p>
            <a:pPr>
              <a:defRPr/>
            </a:pPr>
            <a:r>
              <a:rPr lang="en-US" dirty="0" smtClean="0"/>
              <a:t>Because looping through a collection of elements is so common, jQuery functions have that feature built right in. In other words, when you apply a jQuery function to a selection of elements, you don’t need to create a loop yourself, since the function does it automatically.</a:t>
            </a:r>
          </a:p>
          <a:p>
            <a:pPr>
              <a:defRPr/>
            </a:pPr>
            <a:r>
              <a:rPr lang="en-US" dirty="0" smtClean="0"/>
              <a:t>For example, to select all images inside a &lt;div&gt; tag with an ID of </a:t>
            </a:r>
            <a:r>
              <a:rPr lang="en-US" i="1" dirty="0" smtClean="0">
                <a:latin typeface="Courier New" panose="02070309020205020404" pitchFamily="49" charset="0"/>
                <a:cs typeface="Courier New" panose="02070309020205020404" pitchFamily="49" charset="0"/>
              </a:rPr>
              <a:t>photos</a:t>
            </a:r>
            <a:r>
              <a:rPr lang="en-US" dirty="0" smtClean="0">
                <a:latin typeface="Courier New" panose="02070309020205020404" pitchFamily="49" charset="0"/>
                <a:cs typeface="Courier New" panose="02070309020205020404" pitchFamily="49" charset="0"/>
              </a:rPr>
              <a:t> </a:t>
            </a:r>
            <a:r>
              <a:rPr lang="en-US" dirty="0" smtClean="0"/>
              <a:t>and then hide those images, you write this in jQuery:</a:t>
            </a:r>
          </a:p>
          <a:p>
            <a:pPr>
              <a:defRPr/>
            </a:pPr>
            <a:r>
              <a:rPr lang="en-US" dirty="0" smtClean="0"/>
              <a:t>$('#</a:t>
            </a:r>
            <a:r>
              <a:rPr lang="en-US" i="1" dirty="0" smtClean="0">
                <a:latin typeface="Courier New" panose="02070309020205020404" pitchFamily="49" charset="0"/>
                <a:cs typeface="Courier New" panose="02070309020205020404" pitchFamily="49" charset="0"/>
              </a:rPr>
              <a:t>photos</a:t>
            </a:r>
            <a:r>
              <a:rPr lang="en-US" dirty="0" smtClean="0">
                <a:latin typeface="Courier New" panose="02070309020205020404" pitchFamily="49" charset="0"/>
                <a:cs typeface="Courier New" panose="02070309020205020404" pitchFamily="49" charset="0"/>
              </a:rPr>
              <a:t> </a:t>
            </a:r>
            <a:r>
              <a:rPr lang="en-US" dirty="0" smtClean="0"/>
              <a:t> </a:t>
            </a:r>
            <a:r>
              <a:rPr lang="en-US" dirty="0" err="1" smtClean="0"/>
              <a:t>img</a:t>
            </a:r>
            <a:r>
              <a:rPr lang="en-US" dirty="0" smtClean="0"/>
              <a:t>').hide();</a:t>
            </a:r>
          </a:p>
          <a:p>
            <a:pPr>
              <a:defRPr/>
            </a:pPr>
            <a:endParaRPr lang="en-US" dirty="0" smtClean="0"/>
          </a:p>
          <a:p>
            <a:pPr>
              <a:defRPr/>
            </a:pPr>
            <a:r>
              <a:rPr lang="en-US" dirty="0" smtClean="0"/>
              <a:t>The list of elements created with </a:t>
            </a:r>
            <a:r>
              <a:rPr lang="en-US" i="1" dirty="0" smtClean="0"/>
              <a:t>$(‘#</a:t>
            </a:r>
            <a:r>
              <a:rPr lang="en-US" i="1" dirty="0" smtClean="0">
                <a:latin typeface="Courier New" panose="02070309020205020404" pitchFamily="49" charset="0"/>
                <a:cs typeface="Courier New" panose="02070309020205020404" pitchFamily="49" charset="0"/>
              </a:rPr>
              <a:t>photos</a:t>
            </a:r>
            <a:r>
              <a:rPr lang="en-US" dirty="0" smtClean="0">
                <a:latin typeface="Courier New" panose="02070309020205020404" pitchFamily="49" charset="0"/>
                <a:cs typeface="Courier New" panose="02070309020205020404" pitchFamily="49" charset="0"/>
              </a:rPr>
              <a:t> </a:t>
            </a:r>
            <a:r>
              <a:rPr lang="en-US" i="1" dirty="0" err="1" smtClean="0"/>
              <a:t>img</a:t>
            </a:r>
            <a:r>
              <a:rPr lang="en-US" i="1" dirty="0" smtClean="0"/>
              <a:t>’) </a:t>
            </a:r>
            <a:r>
              <a:rPr lang="en-US" dirty="0" smtClean="0"/>
              <a:t>might include 50 images. The </a:t>
            </a:r>
            <a:r>
              <a:rPr lang="en-US" i="1" dirty="0" smtClean="0"/>
              <a:t>hide() </a:t>
            </a:r>
            <a:r>
              <a:rPr lang="en-US" dirty="0" smtClean="0"/>
              <a:t>function automatically loops through the list, hiding each image individually. This setup is so convenient (imagine the number of </a:t>
            </a:r>
            <a:r>
              <a:rPr lang="en-US" i="1" dirty="0" smtClean="0"/>
              <a:t>for </a:t>
            </a:r>
            <a:r>
              <a:rPr lang="en-US" dirty="0" smtClean="0"/>
              <a:t>loops you won’t have to write) that it’s surprising that this great feature isn’t just part of the JavaScript. </a:t>
            </a:r>
          </a:p>
          <a:p>
            <a:pPr>
              <a:defRPr/>
            </a:pPr>
            <a:endParaRPr lang="en-US" dirty="0" smtClean="0"/>
          </a:p>
          <a:p>
            <a:pPr>
              <a:defRPr/>
            </a:pPr>
            <a:endParaRPr lang="en-US" dirty="0" smtClean="0"/>
          </a:p>
          <a:p>
            <a:pPr>
              <a:defRPr/>
            </a:pPr>
            <a:r>
              <a:rPr lang="en-US" dirty="0" smtClean="0"/>
              <a:t>Point 5</a:t>
            </a:r>
          </a:p>
          <a:p>
            <a:pPr>
              <a:defRPr/>
            </a:pPr>
            <a:r>
              <a:rPr lang="en-US" i="1" dirty="0" smtClean="0"/>
              <a:t>Chaining functions</a:t>
            </a:r>
          </a:p>
          <a:p>
            <a:pPr>
              <a:defRPr/>
            </a:pPr>
            <a:r>
              <a:rPr lang="en-US" dirty="0" smtClean="0"/>
              <a:t>jQuery uses a unique principle called </a:t>
            </a:r>
            <a:r>
              <a:rPr lang="en-US" i="1" dirty="0" smtClean="0"/>
              <a:t>chaining, </a:t>
            </a:r>
            <a:r>
              <a:rPr lang="en-US" dirty="0" smtClean="0"/>
              <a:t>which lets you add functions one after the other. Each function is connected to the next by a period, and operates on the same jQuery collection of elements as the previous function. For example, say you want to set the width and height of a &lt;</a:t>
            </a:r>
            <a:r>
              <a:rPr lang="en-US" dirty="0" err="1" smtClean="0"/>
              <a:t>img</a:t>
            </a:r>
            <a:r>
              <a:rPr lang="en-US" dirty="0" smtClean="0"/>
              <a:t>&gt; tag (with an ID of </a:t>
            </a:r>
            <a:r>
              <a:rPr lang="en-US" i="1" dirty="0" smtClean="0">
                <a:latin typeface="Courier New" panose="02070309020205020404" pitchFamily="49" charset="0"/>
                <a:cs typeface="Courier New" panose="02070309020205020404" pitchFamily="49" charset="0"/>
              </a:rPr>
              <a:t>photos</a:t>
            </a:r>
            <a:r>
              <a:rPr lang="en-US" dirty="0" smtClean="0">
                <a:latin typeface="Courier New" panose="02070309020205020404" pitchFamily="49" charset="0"/>
                <a:cs typeface="Courier New" panose="02070309020205020404" pitchFamily="49" charset="0"/>
              </a:rPr>
              <a:t>)</a:t>
            </a:r>
            <a:r>
              <a:rPr lang="en-US" dirty="0" smtClean="0"/>
              <a:t> using JavaScript. Normally, you’d have to write at least two lines of code. But jQuery lets you do so with a single line: $('#</a:t>
            </a:r>
            <a:r>
              <a:rPr lang="en-US" i="1" dirty="0" smtClean="0">
                <a:latin typeface="Courier New" panose="02070309020205020404" pitchFamily="49" charset="0"/>
                <a:cs typeface="Courier New" panose="02070309020205020404" pitchFamily="49" charset="0"/>
              </a:rPr>
              <a:t>photos</a:t>
            </a:r>
            <a:r>
              <a:rPr lang="en-US" dirty="0" smtClean="0"/>
              <a:t>').width(300).height(300); So the code above changes the width and the height of the element. Chaining jQuery functions lets you concisely carry out a large number of actions. </a:t>
            </a:r>
            <a:endParaRPr lang="en-US" i="1" dirty="0" smtClean="0"/>
          </a:p>
          <a:p>
            <a:pPr>
              <a:defRPr/>
            </a:pPr>
            <a:endParaRPr lang="en-US" dirty="0"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BED00AD-1A78-4C11-85E3-96693FFFBCB8}" type="slidenum">
              <a:rPr lang="en-US"/>
              <a:pPr>
                <a:spcBef>
                  <a:spcPct val="0"/>
                </a:spcBef>
              </a:pPr>
              <a:t>11</a:t>
            </a:fld>
            <a:endParaRPr lang="en-US"/>
          </a:p>
        </p:txBody>
      </p:sp>
    </p:spTree>
    <p:extLst>
      <p:ext uri="{BB962C8B-B14F-4D97-AF65-F5344CB8AC3E}">
        <p14:creationId xmlns:p14="http://schemas.microsoft.com/office/powerpoint/2010/main" val="2275184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https://api.jquery.com/multiple-selector/</a:t>
            </a:r>
            <a:endParaRPr lang="en-US" dirty="0"/>
          </a:p>
        </p:txBody>
      </p:sp>
      <p:sp>
        <p:nvSpPr>
          <p:cNvPr id="4" name="Slide Number Placeholder 3"/>
          <p:cNvSpPr>
            <a:spLocks noGrp="1"/>
          </p:cNvSpPr>
          <p:nvPr>
            <p:ph type="sldNum" sz="quarter" idx="10"/>
          </p:nvPr>
        </p:nvSpPr>
        <p:spPr/>
        <p:txBody>
          <a:bodyPr/>
          <a:lstStyle/>
          <a:p>
            <a:pPr>
              <a:defRPr/>
            </a:pPr>
            <a:fld id="{ECDE1C44-B6E1-4B88-A1F1-8D06AB71BB29}" type="slidenum">
              <a:rPr lang="en-US" smtClean="0"/>
              <a:pPr>
                <a:defRPr/>
              </a:pPr>
              <a:t>13</a:t>
            </a:fld>
            <a:endParaRPr lang="en-US"/>
          </a:p>
        </p:txBody>
      </p:sp>
    </p:spTree>
    <p:extLst>
      <p:ext uri="{BB962C8B-B14F-4D97-AF65-F5344CB8AC3E}">
        <p14:creationId xmlns:p14="http://schemas.microsoft.com/office/powerpoint/2010/main" val="3246005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defRPr/>
            </a:pPr>
            <a:r>
              <a:rPr lang="en-US" dirty="0" smtClean="0"/>
              <a:t>https://api.jquery.com/category/selectors/attribute-selectors/</a:t>
            </a:r>
          </a:p>
          <a:p>
            <a:pPr>
              <a:defRPr/>
            </a:pPr>
            <a:endParaRPr lang="en-US" dirty="0" smtClean="0"/>
          </a:p>
          <a:p>
            <a:pPr>
              <a:defRPr/>
            </a:pPr>
            <a:r>
              <a:rPr lang="en-US" dirty="0" smtClean="0"/>
              <a:t>We </a:t>
            </a:r>
            <a:r>
              <a:rPr lang="en-US" dirty="0" smtClean="0"/>
              <a:t>just and took example of the attribute based selectors. Since we discussed that attribute based selectors matches the specific values for an attribute during its processing. jQuery provides different options to control this matching process. It provides us different options which are,</a:t>
            </a:r>
          </a:p>
          <a:p>
            <a:pPr marL="228600" indent="-228600">
              <a:buFont typeface="+mj-lt"/>
              <a:buAutoNum type="arabicPeriod"/>
              <a:defRPr/>
            </a:pPr>
            <a:r>
              <a:rPr lang="en-US" dirty="0" smtClean="0"/>
              <a:t>[attribute]</a:t>
            </a:r>
          </a:p>
          <a:p>
            <a:pPr lvl="1">
              <a:buFont typeface="+mj-lt"/>
              <a:buNone/>
              <a:defRPr/>
            </a:pPr>
            <a:r>
              <a:rPr lang="en-US" dirty="0" smtClean="0"/>
              <a:t>Selects elements that have specified attribute assigned in the HTML Document.</a:t>
            </a:r>
          </a:p>
          <a:p>
            <a:pPr marL="228600" indent="-228600">
              <a:buFont typeface="+mj-lt"/>
              <a:buAutoNum type="arabicPeriod"/>
              <a:defRPr/>
            </a:pPr>
            <a:endParaRPr lang="en-US" dirty="0" smtClean="0"/>
          </a:p>
          <a:p>
            <a:pPr marL="228600" indent="-228600">
              <a:buFont typeface="+mj-lt"/>
              <a:buAutoNum type="arabicPeriod"/>
              <a:defRPr/>
            </a:pPr>
            <a:r>
              <a:rPr lang="en-US" dirty="0" smtClean="0"/>
              <a:t>[attribute=“value”] </a:t>
            </a:r>
          </a:p>
          <a:p>
            <a:pPr lvl="1">
              <a:buFont typeface="+mj-lt"/>
              <a:buNone/>
              <a:defRPr/>
            </a:pPr>
            <a:r>
              <a:rPr lang="en-US" dirty="0" smtClean="0"/>
              <a:t>Selects elements that have a particular attribute with a specific value assigned to it.</a:t>
            </a:r>
          </a:p>
          <a:p>
            <a:pPr marL="228600" indent="-228600">
              <a:buFont typeface="+mj-lt"/>
              <a:buAutoNum type="arabicPeriod"/>
              <a:defRPr/>
            </a:pPr>
            <a:endParaRPr lang="en-US" dirty="0" smtClean="0"/>
          </a:p>
          <a:p>
            <a:pPr marL="228600" indent="-228600">
              <a:buFont typeface="+mj-lt"/>
              <a:buAutoNum type="arabicPeriod"/>
              <a:defRPr/>
            </a:pPr>
            <a:r>
              <a:rPr lang="en-US" dirty="0" smtClean="0"/>
              <a:t>[attribute^ =“value”]</a:t>
            </a:r>
          </a:p>
          <a:p>
            <a:pPr lvl="1">
              <a:buFont typeface="+mj-lt"/>
              <a:buNone/>
              <a:defRPr/>
            </a:pPr>
            <a:r>
              <a:rPr lang="en-US" dirty="0" smtClean="0"/>
              <a:t>Selects elements with an attribute that begins with a specific value</a:t>
            </a:r>
          </a:p>
          <a:p>
            <a:pPr marL="228600" indent="-228600">
              <a:buFont typeface="+mj-lt"/>
              <a:buAutoNum type="arabicPeriod"/>
              <a:defRPr/>
            </a:pPr>
            <a:endParaRPr lang="en-US" dirty="0" smtClean="0"/>
          </a:p>
          <a:p>
            <a:pPr marL="228600" indent="-228600">
              <a:buFont typeface="+mj-lt"/>
              <a:buAutoNum type="arabicPeriod"/>
              <a:defRPr/>
            </a:pPr>
            <a:r>
              <a:rPr lang="en-US" dirty="0" smtClean="0"/>
              <a:t>[attribute$=“value”]</a:t>
            </a:r>
          </a:p>
          <a:p>
            <a:pPr lvl="1">
              <a:buFont typeface="+mj-lt"/>
              <a:buNone/>
              <a:defRPr/>
            </a:pPr>
            <a:r>
              <a:rPr lang="en-US" dirty="0" smtClean="0"/>
              <a:t>Matches elements whose attribute values end with an specific value.</a:t>
            </a:r>
          </a:p>
          <a:p>
            <a:pPr marL="228600" indent="-228600">
              <a:buFont typeface="+mj-lt"/>
              <a:buAutoNum type="arabicPeriod"/>
              <a:defRPr/>
            </a:pPr>
            <a:endParaRPr lang="en-US" dirty="0" smtClean="0"/>
          </a:p>
          <a:p>
            <a:pPr marL="228600" indent="-228600">
              <a:buFont typeface="+mj-lt"/>
              <a:buAutoNum type="arabicPeriod"/>
              <a:defRPr/>
            </a:pPr>
            <a:r>
              <a:rPr lang="en-US" dirty="0" smtClean="0"/>
              <a:t>[attribute*=“value”]</a:t>
            </a:r>
          </a:p>
          <a:p>
            <a:pPr lvl="1">
              <a:buFont typeface="+mj-lt"/>
              <a:buNone/>
              <a:defRPr/>
            </a:pPr>
            <a:r>
              <a:rPr lang="en-US" dirty="0" smtClean="0"/>
              <a:t>Matches elements whose attribute values contains a specific value anywhere in the attribute value.</a:t>
            </a:r>
          </a:p>
          <a:p>
            <a:pPr marL="228600" indent="-228600">
              <a:buFont typeface="+mj-lt"/>
              <a:buAutoNum type="arabicPeriod"/>
              <a:defRPr/>
            </a:pPr>
            <a:endParaRPr lang="en-US" dirty="0" smtClean="0"/>
          </a:p>
          <a:p>
            <a:pPr marL="0" indent="0">
              <a:buFont typeface="+mj-lt"/>
              <a:buNone/>
              <a:defRPr/>
            </a:pPr>
            <a:endParaRPr lang="en-US" dirty="0" smtClean="0"/>
          </a:p>
        </p:txBody>
      </p:sp>
      <p:sp>
        <p:nvSpPr>
          <p:cNvPr id="4" name="Slide Number Placeholder 3"/>
          <p:cNvSpPr>
            <a:spLocks noGrp="1"/>
          </p:cNvSpPr>
          <p:nvPr>
            <p:ph type="sldNum" sz="quarter" idx="10"/>
          </p:nvPr>
        </p:nvSpPr>
        <p:spPr/>
        <p:txBody>
          <a:bodyPr/>
          <a:lstStyle/>
          <a:p>
            <a:pPr>
              <a:defRPr/>
            </a:pPr>
            <a:fld id="{ECDE1C44-B6E1-4B88-A1F1-8D06AB71BB29}" type="slidenum">
              <a:rPr lang="en-US" smtClean="0"/>
              <a:pPr>
                <a:defRPr/>
              </a:pPr>
              <a:t>14</a:t>
            </a:fld>
            <a:endParaRPr lang="en-US"/>
          </a:p>
        </p:txBody>
      </p:sp>
    </p:spTree>
    <p:extLst>
      <p:ext uri="{BB962C8B-B14F-4D97-AF65-F5344CB8AC3E}">
        <p14:creationId xmlns:p14="http://schemas.microsoft.com/office/powerpoint/2010/main" val="3355951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Need to put text</a:t>
            </a:r>
          </a:p>
          <a:p>
            <a:pPr>
              <a:defRPr/>
            </a:pPr>
            <a:r>
              <a:rPr lang="en-US" dirty="0" smtClean="0"/>
              <a:t>Basic filters</a:t>
            </a:r>
          </a:p>
          <a:p>
            <a:pPr>
              <a:defRPr/>
            </a:pPr>
            <a:r>
              <a:rPr lang="en-US" dirty="0" smtClean="0"/>
              <a:t>The index-related selectors (:</a:t>
            </a:r>
            <a:r>
              <a:rPr lang="en-US" dirty="0" err="1" smtClean="0"/>
              <a:t>eq</a:t>
            </a:r>
            <a:r>
              <a:rPr lang="en-US" dirty="0" smtClean="0"/>
              <a:t>(), :</a:t>
            </a:r>
            <a:r>
              <a:rPr lang="en-US" dirty="0" err="1" smtClean="0"/>
              <a:t>lt</a:t>
            </a:r>
            <a:r>
              <a:rPr lang="en-US" dirty="0" smtClean="0"/>
              <a:t>(), :</a:t>
            </a:r>
            <a:r>
              <a:rPr lang="en-US" dirty="0" err="1" smtClean="0"/>
              <a:t>gt</a:t>
            </a:r>
            <a:r>
              <a:rPr lang="en-US" dirty="0" smtClean="0"/>
              <a:t>(), :even, :odd) filter the set of elements that have matched the expressions that precede them. They narrow the set down based on the order of the elements within this matched set. These elements are given indices for the purposes of these selectors.</a:t>
            </a:r>
          </a:p>
          <a:p>
            <a:pPr>
              <a:defRPr/>
            </a:pPr>
            <a:r>
              <a:rPr lang="en-US" dirty="0" smtClean="0"/>
              <a:t>Note that since JavaScript arrays use </a:t>
            </a:r>
            <a:r>
              <a:rPr lang="en-US" i="1" dirty="0" smtClean="0"/>
              <a:t>0-based indexing</a:t>
            </a:r>
            <a:r>
              <a:rPr lang="en-US" dirty="0" smtClean="0"/>
              <a:t>, these selectors reflect that fact. This is why $('.</a:t>
            </a:r>
            <a:r>
              <a:rPr lang="en-US" dirty="0" err="1" smtClean="0"/>
              <a:t>myclass:eq</a:t>
            </a:r>
            <a:r>
              <a:rPr lang="en-US" dirty="0" smtClean="0"/>
              <a:t>(1)') selects the second element in the document with the class </a:t>
            </a:r>
            <a:r>
              <a:rPr lang="en-US" dirty="0" err="1" smtClean="0"/>
              <a:t>myclass</a:t>
            </a:r>
            <a:r>
              <a:rPr lang="en-US" dirty="0" smtClean="0"/>
              <a:t>, rather than the first. In contrast, :nth-child(n) uses </a:t>
            </a:r>
            <a:r>
              <a:rPr lang="en-US" i="1" dirty="0" smtClean="0"/>
              <a:t>1-based indexing</a:t>
            </a:r>
            <a:r>
              <a:rPr lang="en-US" dirty="0" smtClean="0"/>
              <a:t> to conform to the CSS specification.</a:t>
            </a:r>
          </a:p>
          <a:p>
            <a:pPr>
              <a:defRPr/>
            </a:pPr>
            <a:r>
              <a:rPr lang="en-US" dirty="0" smtClean="0"/>
              <a:t>Unlike the </a:t>
            </a:r>
            <a:r>
              <a:rPr lang="en-US" u="sng" dirty="0" smtClean="0">
                <a:hlinkClick r:id="rId3"/>
              </a:rPr>
              <a:t>.</a:t>
            </a:r>
            <a:r>
              <a:rPr lang="en-US" u="sng" dirty="0" err="1" smtClean="0">
                <a:hlinkClick r:id="rId3"/>
              </a:rPr>
              <a:t>eq</a:t>
            </a:r>
            <a:r>
              <a:rPr lang="en-US" u="sng" dirty="0" smtClean="0">
                <a:hlinkClick r:id="rId3"/>
              </a:rPr>
              <a:t>(index)</a:t>
            </a:r>
            <a:r>
              <a:rPr lang="en-US" dirty="0" smtClean="0"/>
              <a:t> method, the :</a:t>
            </a:r>
            <a:r>
              <a:rPr lang="en-US" dirty="0" err="1" smtClean="0"/>
              <a:t>eq</a:t>
            </a:r>
            <a:r>
              <a:rPr lang="en-US" dirty="0" smtClean="0"/>
              <a:t>(index) selector does </a:t>
            </a:r>
            <a:r>
              <a:rPr lang="en-US" i="1" dirty="0" smtClean="0"/>
              <a:t>not</a:t>
            </a:r>
            <a:r>
              <a:rPr lang="en-US" dirty="0" smtClean="0"/>
              <a:t> accept a negative value for index. </a:t>
            </a:r>
          </a:p>
          <a:p>
            <a:pPr>
              <a:defRPr/>
            </a:pPr>
            <a:r>
              <a:rPr lang="en-US" dirty="0" smtClean="0"/>
              <a:t>For example, while $('li').</a:t>
            </a:r>
            <a:r>
              <a:rPr lang="en-US" dirty="0" err="1" smtClean="0"/>
              <a:t>eq</a:t>
            </a:r>
            <a:r>
              <a:rPr lang="en-US" dirty="0" smtClean="0"/>
              <a:t>(-1) selects the last li element,$('</a:t>
            </a:r>
            <a:r>
              <a:rPr lang="en-US" dirty="0" err="1" smtClean="0"/>
              <a:t>li:eq</a:t>
            </a:r>
            <a:r>
              <a:rPr lang="en-US" dirty="0" smtClean="0"/>
              <a:t>(-1)') selects nothing.</a:t>
            </a:r>
          </a:p>
        </p:txBody>
      </p:sp>
      <p:sp>
        <p:nvSpPr>
          <p:cNvPr id="4" name="Slide Number Placeholder 3"/>
          <p:cNvSpPr>
            <a:spLocks noGrp="1"/>
          </p:cNvSpPr>
          <p:nvPr>
            <p:ph type="sldNum" sz="quarter" idx="10"/>
          </p:nvPr>
        </p:nvSpPr>
        <p:spPr/>
        <p:txBody>
          <a:bodyPr/>
          <a:lstStyle/>
          <a:p>
            <a:pPr>
              <a:defRPr/>
            </a:pPr>
            <a:fld id="{ECDE1C44-B6E1-4B88-A1F1-8D06AB71BB29}" type="slidenum">
              <a:rPr lang="en-US" smtClean="0"/>
              <a:pPr>
                <a:defRPr/>
              </a:pPr>
              <a:t>15</a:t>
            </a:fld>
            <a:endParaRPr lang="en-US"/>
          </a:p>
        </p:txBody>
      </p:sp>
    </p:spTree>
    <p:extLst>
      <p:ext uri="{BB962C8B-B14F-4D97-AF65-F5344CB8AC3E}">
        <p14:creationId xmlns:p14="http://schemas.microsoft.com/office/powerpoint/2010/main" val="4060128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 Option A">
    <p:spTree>
      <p:nvGrpSpPr>
        <p:cNvPr id="1" name=""/>
        <p:cNvGrpSpPr/>
        <p:nvPr/>
      </p:nvGrpSpPr>
      <p:grpSpPr>
        <a:xfrm>
          <a:off x="0" y="0"/>
          <a:ext cx="0" cy="0"/>
          <a:chOff x="0" y="0"/>
          <a:chExt cx="0" cy="0"/>
        </a:xfrm>
      </p:grpSpPr>
      <p:pic>
        <p:nvPicPr>
          <p:cNvPr id="3" name="Picture 6" descr="ist2_10207284-potter-makes-a-jug-out-of-clay.jpg"/>
          <p:cNvPicPr>
            <a:picLocks noChangeAspect="1"/>
          </p:cNvPicPr>
          <p:nvPr userDrawn="1"/>
        </p:nvPicPr>
        <p:blipFill>
          <a:blip r:embed="rId2">
            <a:extLst>
              <a:ext uri="{28A0092B-C50C-407E-A947-70E740481C1C}">
                <a14:useLocalDpi xmlns:a14="http://schemas.microsoft.com/office/drawing/2010/main" val="0"/>
              </a:ext>
            </a:extLst>
          </a:blip>
          <a:srcRect b="128"/>
          <a:stretch>
            <a:fillRect/>
          </a:stretch>
        </p:blipFill>
        <p:spPr bwMode="auto">
          <a:xfrm>
            <a:off x="0" y="693738"/>
            <a:ext cx="9153525" cy="616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userDrawn="1"/>
        </p:nvSpPr>
        <p:spPr>
          <a:xfrm>
            <a:off x="0" y="0"/>
            <a:ext cx="9144000" cy="693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defRPr/>
            </a:pPr>
            <a:r>
              <a:rPr lang="en-US" sz="900" smtClean="0">
                <a:solidFill>
                  <a:srgbClr val="0075B0"/>
                </a:solidFill>
                <a:ea typeface="Kozuka Gothic Pro R" pitchFamily="34" charset="-128"/>
                <a:cs typeface="Arial" panose="020B0604020202020204" pitchFamily="34" charset="0"/>
              </a:rPr>
              <a:t>www.cybage.com</a:t>
            </a:r>
          </a:p>
        </p:txBody>
      </p:sp>
      <p:pic>
        <p:nvPicPr>
          <p:cNvPr id="8" name="Picture 2" descr="F:\Vitthal_Share\Misc\Cybage Logo\Cybage 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12000" y="190500"/>
            <a:ext cx="1752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962650"/>
            <a:ext cx="9153525" cy="89535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TextBox 10"/>
          <p:cNvSpPr txBox="1">
            <a:spLocks noChangeArrowheads="1"/>
          </p:cNvSpPr>
          <p:nvPr userDrawn="1"/>
        </p:nvSpPr>
        <p:spPr bwMode="auto">
          <a:xfrm>
            <a:off x="1665288" y="5995988"/>
            <a:ext cx="7212012" cy="322262"/>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750" dirty="0" smtClean="0">
                <a:solidFill>
                  <a:schemeClr val="tx1">
                    <a:lumMod val="85000"/>
                    <a:lumOff val="15000"/>
                  </a:schemeClr>
                </a:solidFill>
              </a:rPr>
              <a:t>This presentation is the intellectual property of </a:t>
            </a:r>
            <a:r>
              <a:rPr lang="en-US" sz="750" dirty="0" err="1" smtClean="0">
                <a:solidFill>
                  <a:schemeClr val="tx1">
                    <a:lumMod val="85000"/>
                    <a:lumOff val="15000"/>
                  </a:schemeClr>
                </a:solidFill>
              </a:rPr>
              <a:t>Cybage</a:t>
            </a:r>
            <a:r>
              <a:rPr lang="en-US" sz="750" dirty="0" smtClean="0">
                <a:solidFill>
                  <a:schemeClr val="tx1">
                    <a:lumMod val="85000"/>
                    <a:lumOff val="15000"/>
                  </a:schemeClr>
                </a:solidFill>
              </a:rPr>
              <a:t> Software Pvt. Ltd. and is meant for the usage of the intended </a:t>
            </a:r>
            <a:r>
              <a:rPr lang="en-US" sz="750" dirty="0" err="1" smtClean="0">
                <a:solidFill>
                  <a:schemeClr val="tx1">
                    <a:lumMod val="85000"/>
                    <a:lumOff val="15000"/>
                  </a:schemeClr>
                </a:solidFill>
              </a:rPr>
              <a:t>Cybage</a:t>
            </a:r>
            <a:r>
              <a:rPr lang="en-US" sz="750" dirty="0" smtClean="0">
                <a:solidFill>
                  <a:schemeClr val="tx1">
                    <a:lumMod val="85000"/>
                    <a:lumOff val="15000"/>
                  </a:schemeClr>
                </a:solidFill>
              </a:rPr>
              <a:t> employee/s for training purpose only.</a:t>
            </a:r>
            <a:br>
              <a:rPr lang="en-US" sz="750" dirty="0" smtClean="0">
                <a:solidFill>
                  <a:schemeClr val="tx1">
                    <a:lumMod val="85000"/>
                    <a:lumOff val="15000"/>
                  </a:schemeClr>
                </a:solidFill>
              </a:rPr>
            </a:br>
            <a:r>
              <a:rPr lang="en-US" sz="750" dirty="0" smtClean="0">
                <a:solidFill>
                  <a:schemeClr val="tx1">
                    <a:lumMod val="85000"/>
                    <a:lumOff val="15000"/>
                  </a:schemeClr>
                </a:solidFill>
              </a:rPr>
              <a:t>This should not be used for any other purpose or reproduced in any other form without written permission and consent of the concerned authorities.</a:t>
            </a:r>
          </a:p>
        </p:txBody>
      </p:sp>
      <p:sp>
        <p:nvSpPr>
          <p:cNvPr id="12"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2012. Cybage Software Pvt. Ltd. All Rights Reserved. Cybage Confidential.</a:t>
            </a:r>
          </a:p>
        </p:txBody>
      </p:sp>
      <p:sp>
        <p:nvSpPr>
          <p:cNvPr id="10" name="Title 1"/>
          <p:cNvSpPr>
            <a:spLocks noGrp="1"/>
          </p:cNvSpPr>
          <p:nvPr>
            <p:ph type="title"/>
          </p:nvPr>
        </p:nvSpPr>
        <p:spPr>
          <a:xfrm>
            <a:off x="1658112" y="48502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3" name="Slide Number Placeholder 5"/>
          <p:cNvSpPr>
            <a:spLocks noGrp="1"/>
          </p:cNvSpPr>
          <p:nvPr>
            <p:ph type="sldNum" sz="quarter" idx="10"/>
          </p:nvPr>
        </p:nvSpPr>
        <p:spPr/>
        <p:txBody>
          <a:bodyPr/>
          <a:lstStyle>
            <a:lvl1pPr>
              <a:defRPr smtClean="0"/>
            </a:lvl1pPr>
          </a:lstStyle>
          <a:p>
            <a:pPr>
              <a:defRPr/>
            </a:pPr>
            <a:fld id="{0C8C2F3A-F457-4C29-870C-C0C857F74164}" type="slidenum">
              <a:rPr lang="en-US"/>
              <a:pPr>
                <a:defRPr/>
              </a:pPr>
              <a:t>‹#›</a:t>
            </a:fld>
            <a:endParaRPr lang="en-US"/>
          </a:p>
        </p:txBody>
      </p:sp>
    </p:spTree>
    <p:extLst>
      <p:ext uri="{BB962C8B-B14F-4D97-AF65-F5344CB8AC3E}">
        <p14:creationId xmlns:p14="http://schemas.microsoft.com/office/powerpoint/2010/main" val="2459074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 Slide with Text - Option I">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6350" y="693738"/>
            <a:ext cx="9144000" cy="6164262"/>
          </a:xfrm>
          <a:prstGeom prst="rect">
            <a:avLst/>
          </a:prstGeom>
          <a:blipFill dpi="0" rotWithShape="1">
            <a:blip r:embed="rId2">
              <a:alphaModFix amt="4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2012. Cybage Software Pvt. Ltd. All Rights Reserved. Cybage Confidential.</a:t>
            </a:r>
          </a:p>
        </p:txBody>
      </p:sp>
      <p:sp>
        <p:nvSpPr>
          <p:cNvPr id="6" name="Rectangle 5"/>
          <p:cNvSpPr/>
          <p:nvPr userDrawn="1"/>
        </p:nvSpPr>
        <p:spPr>
          <a:xfrm>
            <a:off x="-6350" y="693738"/>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userDrawn="1"/>
        </p:nvSpPr>
        <p:spPr>
          <a:xfrm>
            <a:off x="1514475" y="693738"/>
            <a:ext cx="762952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7" name="Title 1"/>
          <p:cNvSpPr>
            <a:spLocks noGrp="1"/>
          </p:cNvSpPr>
          <p:nvPr>
            <p:ph type="title"/>
          </p:nvPr>
        </p:nvSpPr>
        <p:spPr>
          <a:xfrm>
            <a:off x="1658112" y="1116433"/>
            <a:ext cx="7304913"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defRPr smtClean="0"/>
            </a:lvl1pPr>
          </a:lstStyle>
          <a:p>
            <a:pPr>
              <a:defRPr/>
            </a:pPr>
            <a:fld id="{829FE942-B025-4B4C-9EFB-4A4801532714}" type="slidenum">
              <a:rPr lang="en-US"/>
              <a:pPr>
                <a:defRPr/>
              </a:pPr>
              <a:t>‹#›</a:t>
            </a:fld>
            <a:endParaRPr lang="en-US"/>
          </a:p>
        </p:txBody>
      </p:sp>
    </p:spTree>
    <p:extLst>
      <p:ext uri="{BB962C8B-B14F-4D97-AF65-F5344CB8AC3E}">
        <p14:creationId xmlns:p14="http://schemas.microsoft.com/office/powerpoint/2010/main" val="177689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pic>
        <p:nvPicPr>
          <p:cNvPr id="3" name="Picture 6" descr="Main _CY_image_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27525" y="669925"/>
            <a:ext cx="4816475" cy="61880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11"/>
          <p:cNvSpPr>
            <a:spLocks noChangeArrowheads="1"/>
          </p:cNvSpPr>
          <p:nvPr userDrawn="1"/>
        </p:nvSpPr>
        <p:spPr bwMode="auto">
          <a:xfrm>
            <a:off x="1651000" y="2573338"/>
            <a:ext cx="6762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213" indent="-17621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Char char="•"/>
              <a:defRPr/>
            </a:pPr>
            <a:r>
              <a:rPr lang="en-US" smtClean="0"/>
              <a:t>  Click to edit Master text styles</a:t>
            </a:r>
          </a:p>
        </p:txBody>
      </p:sp>
      <p:sp>
        <p:nvSpPr>
          <p:cNvPr id="7" name="Footer Placeholder 3"/>
          <p:cNvSpPr txBox="1">
            <a:spLocks noGrp="1"/>
          </p:cNvSpPr>
          <p:nvPr userDrawn="1"/>
        </p:nvSpPr>
        <p:spPr bwMode="auto">
          <a:xfrm>
            <a:off x="5705475" y="6499225"/>
            <a:ext cx="3257550"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600" dirty="0" smtClean="0">
                <a:solidFill>
                  <a:srgbClr val="262626"/>
                </a:solidFill>
                <a:cs typeface="Arial" charset="0"/>
              </a:rPr>
              <a:t>Copyright © 2012. Cybage Software Pvt. Ltd. All Rights Reserved. Cybage Confidential.</a:t>
            </a: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defRPr smtClean="0"/>
            </a:lvl1pPr>
          </a:lstStyle>
          <a:p>
            <a:pPr>
              <a:defRPr/>
            </a:pPr>
            <a:fld id="{DAC40306-E157-41C0-BB27-50458D6ABE3E}" type="slidenum">
              <a:rPr lang="en-US"/>
              <a:pPr>
                <a:defRPr/>
              </a:pPr>
              <a:t>‹#›</a:t>
            </a:fld>
            <a:endParaRPr lang="en-US"/>
          </a:p>
        </p:txBody>
      </p:sp>
    </p:spTree>
    <p:extLst>
      <p:ext uri="{BB962C8B-B14F-4D97-AF65-F5344CB8AC3E}">
        <p14:creationId xmlns:p14="http://schemas.microsoft.com/office/powerpoint/2010/main" val="3009566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_A">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6" name="Picture 8" descr="F:\Vitthal_Share\PPTs\Images\iStock_000000199967Small_01.jpg"/>
          <p:cNvPicPr>
            <a:picLocks noChangeAspect="1" noChangeArrowheads="1"/>
          </p:cNvPicPr>
          <p:nvPr userDrawn="1"/>
        </p:nvPicPr>
        <p:blipFill>
          <a:blip r:embed="rId2">
            <a:extLst>
              <a:ext uri="{28A0092B-C50C-407E-A947-70E740481C1C}">
                <a14:useLocalDpi xmlns:a14="http://schemas.microsoft.com/office/drawing/2010/main" val="0"/>
              </a:ext>
            </a:extLst>
          </a:blip>
          <a:srcRect r="2231" b="8846"/>
          <a:stretch>
            <a:fillRect/>
          </a:stretch>
        </p:blipFill>
        <p:spPr bwMode="auto">
          <a:xfrm>
            <a:off x="2463800" y="2852738"/>
            <a:ext cx="6680200"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2012. Cybage Software Pvt. Ltd. All Rights Reserved. Cybage Confidential.</a:t>
            </a: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8" name="Text Placeholder 3"/>
          <p:cNvSpPr>
            <a:spLocks noGrp="1"/>
          </p:cNvSpPr>
          <p:nvPr>
            <p:ph type="body" sz="half" idx="2"/>
          </p:nvPr>
        </p:nvSpPr>
        <p:spPr>
          <a:xfrm>
            <a:off x="1645666" y="2578970"/>
            <a:ext cx="7269734" cy="3612070"/>
          </a:xfrm>
          <a:prstGeom prst="rect">
            <a:avLst/>
          </a:prstGeom>
        </p:spPr>
        <p:txBody>
          <a:bodyPr/>
          <a:lstStyle>
            <a:lvl1pPr marL="228600" marR="0" indent="-228600" algn="l" defTabSz="914400" rtl="0" eaLnBrk="0" fontAlgn="base" latinLnBrk="0" hangingPunct="0">
              <a:lnSpc>
                <a:spcPct val="100000"/>
              </a:lnSpc>
              <a:spcBef>
                <a:spcPct val="20000"/>
              </a:spcBef>
              <a:spcAft>
                <a:spcPct val="0"/>
              </a:spcAft>
              <a:buClrTx/>
              <a:buSzTx/>
              <a:buFont typeface="Arial" pitchFamily="34" charset="0"/>
              <a:buChar char="•"/>
              <a:tabLst/>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tabLst>
                <a:tab pos="1144588" algn="l"/>
              </a:tabLst>
              <a:defRPr sz="1600"/>
            </a:lvl3pPr>
            <a:lvl4pPr marL="1371600" indent="0">
              <a:buNone/>
              <a:defRPr sz="14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2"/>
            <a:r>
              <a:rPr lang="en-US" dirty="0" smtClean="0"/>
              <a:t>Click to edit Master text styles</a:t>
            </a:r>
          </a:p>
          <a:p>
            <a:pPr lvl="2"/>
            <a:r>
              <a:rPr lang="en-US" dirty="0" smtClean="0"/>
              <a:t>Click to edit Master text styles</a:t>
            </a:r>
          </a:p>
          <a:p>
            <a:pPr lvl="3"/>
            <a:r>
              <a:rPr lang="en-US" dirty="0" smtClean="0"/>
              <a:t>Click to edit Master text styles</a:t>
            </a:r>
          </a:p>
          <a:p>
            <a:pPr lvl="0"/>
            <a:endParaRPr lang="en-US" dirty="0" smtClean="0"/>
          </a:p>
        </p:txBody>
      </p:sp>
      <p:sp>
        <p:nvSpPr>
          <p:cNvPr id="8" name="Slide Number Placeholder 5"/>
          <p:cNvSpPr>
            <a:spLocks noGrp="1"/>
          </p:cNvSpPr>
          <p:nvPr>
            <p:ph type="sldNum" sz="quarter" idx="10"/>
          </p:nvPr>
        </p:nvSpPr>
        <p:spPr/>
        <p:txBody>
          <a:bodyPr/>
          <a:lstStyle>
            <a:lvl1pPr>
              <a:defRPr smtClean="0"/>
            </a:lvl1pPr>
          </a:lstStyle>
          <a:p>
            <a:pPr>
              <a:defRPr/>
            </a:pPr>
            <a:fld id="{019B8F74-4DB9-467E-8268-442D5067F3CD}" type="slidenum">
              <a:rPr lang="en-US"/>
              <a:pPr>
                <a:defRPr/>
              </a:pPr>
              <a:t>‹#›</a:t>
            </a:fld>
            <a:endParaRPr lang="en-US"/>
          </a:p>
        </p:txBody>
      </p:sp>
    </p:spTree>
    <p:extLst>
      <p:ext uri="{BB962C8B-B14F-4D97-AF65-F5344CB8AC3E}">
        <p14:creationId xmlns:p14="http://schemas.microsoft.com/office/powerpoint/2010/main" val="457890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ro Slide with Text - Option J">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defRPr/>
            </a:pPr>
            <a:endParaRPr lang="en-US" sz="1600" smtClean="0">
              <a:solidFill>
                <a:srgbClr val="262626"/>
              </a:solidFill>
              <a:latin typeface="Microsoft Sans Serif" panose="020B0604020202020204" pitchFamily="34" charset="0"/>
              <a:ea typeface="Kozuka Gothic Pro L" pitchFamily="34" charset="-128"/>
              <a:cs typeface="Microsoft Sans Serif" panose="020B0604020202020204" pitchFamily="34" charset="0"/>
            </a:endParaRPr>
          </a:p>
        </p:txBody>
      </p:sp>
      <p:sp>
        <p:nvSpPr>
          <p:cNvPr id="5" name="Rectangle 4"/>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defRPr smtClean="0"/>
            </a:lvl1pPr>
          </a:lstStyle>
          <a:p>
            <a:pPr>
              <a:defRPr/>
            </a:pPr>
            <a:fld id="{D776B664-0B0D-4B74-B684-74F0B178F7A5}" type="slidenum">
              <a:rPr lang="en-US"/>
              <a:pPr>
                <a:defRPr/>
              </a:pPr>
              <a:t>‹#›</a:t>
            </a:fld>
            <a:endParaRPr lang="en-US"/>
          </a:p>
        </p:txBody>
      </p:sp>
    </p:spTree>
    <p:extLst>
      <p:ext uri="{BB962C8B-B14F-4D97-AF65-F5344CB8AC3E}">
        <p14:creationId xmlns:p14="http://schemas.microsoft.com/office/powerpoint/2010/main" val="1209987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defRPr smtClean="0"/>
            </a:lvl1pPr>
          </a:lstStyle>
          <a:p>
            <a:pPr>
              <a:defRPr/>
            </a:pPr>
            <a:fld id="{CF7633F6-0525-48FE-BA7B-BD65650F8226}" type="slidenum">
              <a:rPr lang="en-US"/>
              <a:pPr>
                <a:defRPr/>
              </a:pPr>
              <a:t>‹#›</a:t>
            </a:fld>
            <a:endParaRPr lang="en-US"/>
          </a:p>
        </p:txBody>
      </p:sp>
    </p:spTree>
    <p:extLst>
      <p:ext uri="{BB962C8B-B14F-4D97-AF65-F5344CB8AC3E}">
        <p14:creationId xmlns:p14="http://schemas.microsoft.com/office/powerpoint/2010/main" val="3716442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smtClean="0"/>
            </a:lvl1pPr>
          </a:lstStyle>
          <a:p>
            <a:pPr>
              <a:defRPr/>
            </a:pPr>
            <a:fld id="{9FC5CC6C-E275-4162-B17F-67A420452721}" type="slidenum">
              <a:rPr lang="en-US"/>
              <a:pPr>
                <a:defRPr/>
              </a:pPr>
              <a:t>‹#›</a:t>
            </a:fld>
            <a:endParaRPr lang="en-US"/>
          </a:p>
        </p:txBody>
      </p:sp>
    </p:spTree>
    <p:extLst>
      <p:ext uri="{BB962C8B-B14F-4D97-AF65-F5344CB8AC3E}">
        <p14:creationId xmlns:p14="http://schemas.microsoft.com/office/powerpoint/2010/main" val="136733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lide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2000" contrast="-10000"/>
            <a:extLst>
              <a:ext uri="{28A0092B-C50C-407E-A947-70E740481C1C}">
                <a14:useLocalDpi xmlns:a14="http://schemas.microsoft.com/office/drawing/2010/main" val="0"/>
              </a:ext>
            </a:extLst>
          </a:blip>
          <a:srcRect r="1123" b="1221"/>
          <a:stretch>
            <a:fillRect/>
          </a:stretch>
        </p:blipFill>
        <p:spPr bwMode="auto">
          <a:xfrm>
            <a:off x="0" y="693738"/>
            <a:ext cx="9144000" cy="616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422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cument History">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smtClean="0"/>
            </a:lvl1pPr>
          </a:lstStyle>
          <a:p>
            <a:pPr>
              <a:defRPr/>
            </a:pPr>
            <a:fld id="{489461A8-2798-471D-9263-EBEA500A1FE7}" type="slidenum">
              <a:rPr lang="en-US"/>
              <a:pPr>
                <a:defRPr/>
              </a:pPr>
              <a:t>‹#›</a:t>
            </a:fld>
            <a:endParaRPr lang="en-US"/>
          </a:p>
        </p:txBody>
      </p:sp>
    </p:spTree>
    <p:extLst>
      <p:ext uri="{BB962C8B-B14F-4D97-AF65-F5344CB8AC3E}">
        <p14:creationId xmlns:p14="http://schemas.microsoft.com/office/powerpoint/2010/main" val="1586244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urse structure">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smtClean="0"/>
            </a:lvl1pPr>
          </a:lstStyle>
          <a:p>
            <a:pPr>
              <a:defRPr/>
            </a:pPr>
            <a:fld id="{A13BB897-4970-46D5-82D3-AD45D7B00DFC}" type="slidenum">
              <a:rPr lang="en-US"/>
              <a:pPr>
                <a:defRPr/>
              </a:pPr>
              <a:t>‹#›</a:t>
            </a:fld>
            <a:endParaRPr lang="en-US"/>
          </a:p>
        </p:txBody>
      </p:sp>
    </p:spTree>
    <p:extLst>
      <p:ext uri="{BB962C8B-B14F-4D97-AF65-F5344CB8AC3E}">
        <p14:creationId xmlns:p14="http://schemas.microsoft.com/office/powerpoint/2010/main" val="27599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blography">
    <p:spTree>
      <p:nvGrpSpPr>
        <p:cNvPr id="1" name=""/>
        <p:cNvGrpSpPr/>
        <p:nvPr/>
      </p:nvGrpSpPr>
      <p:grpSpPr>
        <a:xfrm>
          <a:off x="0" y="0"/>
          <a:ext cx="0" cy="0"/>
          <a:chOff x="0" y="0"/>
          <a:chExt cx="0" cy="0"/>
        </a:xfrm>
      </p:grpSpPr>
      <p:pic>
        <p:nvPicPr>
          <p:cNvPr id="3" name="Picture 6" descr="ist2_12259679-books-and-comput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83250" y="2544763"/>
            <a:ext cx="3473450" cy="422433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5435600" y="2395538"/>
            <a:ext cx="3611563" cy="4230687"/>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defRPr/>
            </a:pPr>
            <a:r>
              <a:rPr lang="en-US" sz="900" smtClean="0">
                <a:solidFill>
                  <a:srgbClr val="0075B0"/>
                </a:solidFill>
                <a:ea typeface="Kozuka Gothic Pro R" pitchFamily="34" charset="-128"/>
                <a:cs typeface="Arial" panose="020B0604020202020204" pitchFamily="34" charset="0"/>
              </a:rPr>
              <a:t>www.cybage.com</a:t>
            </a:r>
          </a:p>
        </p:txBody>
      </p:sp>
      <p:sp>
        <p:nvSpPr>
          <p:cNvPr id="8"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2012. 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Slide Number Placeholder 5"/>
          <p:cNvSpPr>
            <a:spLocks noGrp="1"/>
          </p:cNvSpPr>
          <p:nvPr>
            <p:ph type="sldNum" sz="quarter" idx="10"/>
          </p:nvPr>
        </p:nvSpPr>
        <p:spPr/>
        <p:txBody>
          <a:bodyPr/>
          <a:lstStyle>
            <a:lvl1pPr>
              <a:defRPr smtClean="0"/>
            </a:lvl1pPr>
          </a:lstStyle>
          <a:p>
            <a:pPr>
              <a:defRPr/>
            </a:pPr>
            <a:fld id="{60259950-694D-446B-B7E3-B20F10D06C9F}" type="slidenum">
              <a:rPr lang="en-US"/>
              <a:pPr>
                <a:defRPr/>
              </a:pPr>
              <a:t>‹#›</a:t>
            </a:fld>
            <a:endParaRPr lang="en-US"/>
          </a:p>
        </p:txBody>
      </p:sp>
    </p:spTree>
    <p:extLst>
      <p:ext uri="{BB962C8B-B14F-4D97-AF65-F5344CB8AC3E}">
        <p14:creationId xmlns:p14="http://schemas.microsoft.com/office/powerpoint/2010/main" val="3835703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estions">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 name="Picture 11" descr="iStock_000008998403X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91075" y="3300413"/>
            <a:ext cx="4124325" cy="3094037"/>
          </a:xfrm>
          <a:prstGeom prst="rect">
            <a:avLst/>
          </a:prstGeom>
          <a:noFill/>
          <a:ln>
            <a:noFill/>
          </a:ln>
          <a:effectLst>
            <a:softEdge rad="1270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defRPr smtClean="0"/>
            </a:lvl1pPr>
          </a:lstStyle>
          <a:p>
            <a:pPr>
              <a:defRPr/>
            </a:pPr>
            <a:fld id="{C4E9A789-5CBE-4F7E-9ADD-2ECDBA9C2711}" type="slidenum">
              <a:rPr lang="en-US"/>
              <a:pPr>
                <a:defRPr/>
              </a:pPr>
              <a:t>‹#›</a:t>
            </a:fld>
            <a:endParaRPr lang="en-US"/>
          </a:p>
        </p:txBody>
      </p:sp>
    </p:spTree>
    <p:extLst>
      <p:ext uri="{BB962C8B-B14F-4D97-AF65-F5344CB8AC3E}">
        <p14:creationId xmlns:p14="http://schemas.microsoft.com/office/powerpoint/2010/main" val="2510341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Slide - Option D">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2012. 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defRPr smtClean="0"/>
            </a:lvl1pPr>
          </a:lstStyle>
          <a:p>
            <a:pPr>
              <a:defRPr/>
            </a:pPr>
            <a:fld id="{E812DDEB-0890-48FA-AFBE-67D7A4510B49}" type="slidenum">
              <a:rPr lang="en-US"/>
              <a:pPr>
                <a:defRPr/>
              </a:pPr>
              <a:t>‹#›</a:t>
            </a:fld>
            <a:endParaRPr lang="en-US"/>
          </a:p>
        </p:txBody>
      </p:sp>
    </p:spTree>
    <p:extLst>
      <p:ext uri="{BB962C8B-B14F-4D97-AF65-F5344CB8AC3E}">
        <p14:creationId xmlns:p14="http://schemas.microsoft.com/office/powerpoint/2010/main" val="409455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Slide - Option E">
    <p:spTree>
      <p:nvGrpSpPr>
        <p:cNvPr id="1" name=""/>
        <p:cNvGrpSpPr/>
        <p:nvPr/>
      </p:nvGrpSpPr>
      <p:grpSpPr>
        <a:xfrm>
          <a:off x="0" y="0"/>
          <a:ext cx="0" cy="0"/>
          <a:chOff x="0" y="0"/>
          <a:chExt cx="0" cy="0"/>
        </a:xfrm>
      </p:grpSpPr>
      <p:sp>
        <p:nvSpPr>
          <p:cNvPr id="3" name="Rectangle 2"/>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Title 1"/>
          <p:cNvSpPr>
            <a:spLocks noGrp="1"/>
          </p:cNvSpPr>
          <p:nvPr>
            <p:ph type="title"/>
          </p:nvPr>
        </p:nvSpPr>
        <p:spPr>
          <a:xfrm>
            <a:off x="1658112" y="4860012"/>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smtClean="0"/>
            </a:lvl1pPr>
          </a:lstStyle>
          <a:p>
            <a:pPr>
              <a:defRPr/>
            </a:pPr>
            <a:fld id="{04024E69-D04C-4D41-A678-272E6B306441}" type="slidenum">
              <a:rPr lang="en-US"/>
              <a:pPr>
                <a:defRPr/>
              </a:pPr>
              <a:t>‹#›</a:t>
            </a:fld>
            <a:endParaRPr lang="en-US"/>
          </a:p>
        </p:txBody>
      </p:sp>
    </p:spTree>
    <p:extLst>
      <p:ext uri="{BB962C8B-B14F-4D97-AF65-F5344CB8AC3E}">
        <p14:creationId xmlns:p14="http://schemas.microsoft.com/office/powerpoint/2010/main" val="17397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 Slide - Option F">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smtClean="0"/>
            </a:lvl1pPr>
          </a:lstStyle>
          <a:p>
            <a:pPr>
              <a:defRPr/>
            </a:pPr>
            <a:fld id="{6AA92DB5-3355-4082-9123-1906C359B2DD}" type="slidenum">
              <a:rPr lang="en-US"/>
              <a:pPr>
                <a:defRPr/>
              </a:pPr>
              <a:t>‹#›</a:t>
            </a:fld>
            <a:endParaRPr lang="en-US"/>
          </a:p>
        </p:txBody>
      </p:sp>
    </p:spTree>
    <p:extLst>
      <p:ext uri="{BB962C8B-B14F-4D97-AF65-F5344CB8AC3E}">
        <p14:creationId xmlns:p14="http://schemas.microsoft.com/office/powerpoint/2010/main" val="72557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 Slide - Option H">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defRPr smtClean="0"/>
            </a:lvl1pPr>
          </a:lstStyle>
          <a:p>
            <a:pPr>
              <a:defRPr/>
            </a:pPr>
            <a:fld id="{50930DE9-CEF2-49AF-BFBD-EBA942856437}" type="slidenum">
              <a:rPr lang="en-US"/>
              <a:pPr>
                <a:defRPr/>
              </a:pPr>
              <a:t>‹#›</a:t>
            </a:fld>
            <a:endParaRPr lang="en-US"/>
          </a:p>
        </p:txBody>
      </p:sp>
    </p:spTree>
    <p:extLst>
      <p:ext uri="{BB962C8B-B14F-4D97-AF65-F5344CB8AC3E}">
        <p14:creationId xmlns:p14="http://schemas.microsoft.com/office/powerpoint/2010/main" val="241333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2012. 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000" smtClean="0">
                <a:solidFill>
                  <a:srgbClr val="262626"/>
                </a:solidFill>
                <a:cs typeface="Arial" panose="020B0604020202020204" pitchFamily="34" charset="0"/>
              </a:defRPr>
            </a:lvl1pPr>
          </a:lstStyle>
          <a:p>
            <a:pPr>
              <a:defRPr/>
            </a:pPr>
            <a:fld id="{2596D1F4-4E32-4F03-A263-6DEB01077A35}" type="slidenum">
              <a:rPr lang="en-US"/>
              <a:pPr>
                <a:defRPr/>
              </a:pPr>
              <a:t>‹#›</a:t>
            </a:fld>
            <a:endParaRPr lang="en-US"/>
          </a:p>
        </p:txBody>
      </p:sp>
      <p:sp>
        <p:nvSpPr>
          <p:cNvPr id="1029"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defRPr/>
            </a:pPr>
            <a:r>
              <a:rPr lang="en-US" sz="900" smtClean="0">
                <a:solidFill>
                  <a:srgbClr val="0075B0"/>
                </a:solidFill>
                <a:ea typeface="Kozuka Gothic Pro R" pitchFamily="34" charset="-128"/>
                <a:cs typeface="Arial" panose="020B0604020202020204" pitchFamily="34" charset="0"/>
              </a:rPr>
              <a:t>www.cybage.com</a:t>
            </a:r>
          </a:p>
        </p:txBody>
      </p:sp>
      <p:pic>
        <p:nvPicPr>
          <p:cNvPr id="1030" name="Picture 2" descr="F:\Vitthal_Share\Misc\Cybage Logo\Cybage Logo.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7112000" y="190500"/>
            <a:ext cx="1752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55" r:id="rId1"/>
    <p:sldLayoutId id="2147484956" r:id="rId2"/>
    <p:sldLayoutId id="2147484957" r:id="rId3"/>
    <p:sldLayoutId id="2147484958" r:id="rId4"/>
    <p:sldLayoutId id="2147484959" r:id="rId5"/>
    <p:sldLayoutId id="2147484960" r:id="rId6"/>
    <p:sldLayoutId id="2147484961" r:id="rId7"/>
    <p:sldLayoutId id="2147484962" r:id="rId8"/>
    <p:sldLayoutId id="2147484963" r:id="rId9"/>
    <p:sldLayoutId id="2147484964" r:id="rId10"/>
    <p:sldLayoutId id="2147484965" r:id="rId11"/>
    <p:sldLayoutId id="2147484966" r:id="rId12"/>
    <p:sldLayoutId id="2147484967" r:id="rId13"/>
    <p:sldLayoutId id="2147484968" r:id="rId14"/>
    <p:sldLayoutId id="2147484969" r:id="rId15"/>
    <p:sldLayoutId id="2147484970" r:id="rId16"/>
  </p:sldLayoutIdLst>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hemeOverride" Target="../theme/themeOverride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hyperlink" Target="http://forums.asp.net/t/1934215.aspx?Using+jQuery+ajax+to+call+asmx+webservice+methods" TargetMode="Externa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Title 1"/>
          <p:cNvSpPr>
            <a:spLocks noGrp="1"/>
          </p:cNvSpPr>
          <p:nvPr>
            <p:ph type="title"/>
          </p:nvPr>
        </p:nvSpPr>
        <p:spPr bwMode="auto">
          <a:xfrm>
            <a:off x="1658938" y="4659313"/>
            <a:ext cx="7258050"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ts val="500"/>
              </a:spcBef>
              <a:spcAft>
                <a:spcPts val="500"/>
              </a:spcAft>
              <a:tabLst>
                <a:tab pos="1314450" algn="l"/>
              </a:tabLst>
            </a:pPr>
            <a:r>
              <a:rPr lang="en-US" smtClean="0"/>
              <a:t>Introduction to jQuery</a:t>
            </a:r>
            <a:br>
              <a:rPr lang="en-US" smtClean="0"/>
            </a:br>
            <a:r>
              <a:rPr lang="en-US" sz="1600" smtClean="0"/>
              <a:t/>
            </a:r>
            <a:br>
              <a:rPr lang="en-US" sz="1600" smtClean="0"/>
            </a:br>
            <a:endParaRPr lang="en-US" smtClean="0"/>
          </a:p>
        </p:txBody>
      </p:sp>
      <p:sp>
        <p:nvSpPr>
          <p:cNvPr id="2048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0BA7885-5AA9-41E1-880D-DBC1DE245FEE}" type="slidenum">
              <a:rPr lang="en-US">
                <a:solidFill>
                  <a:srgbClr val="262626"/>
                </a:solidFill>
              </a:rPr>
              <a:pPr/>
              <a:t>1</a:t>
            </a:fld>
            <a:endParaRPr lang="en-US">
              <a:solidFill>
                <a:srgbClr val="262626"/>
              </a:solidFill>
            </a:endParaRPr>
          </a:p>
        </p:txBody>
      </p:sp>
      <p:sp>
        <p:nvSpPr>
          <p:cNvPr id="20484" name="TextBox 3"/>
          <p:cNvSpPr txBox="1">
            <a:spLocks noChangeArrowheads="1"/>
          </p:cNvSpPr>
          <p:nvPr/>
        </p:nvSpPr>
        <p:spPr bwMode="auto">
          <a:xfrm>
            <a:off x="1658938" y="5380038"/>
            <a:ext cx="7385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314450" algn="l"/>
                <a:tab pos="3028950" algn="l"/>
                <a:tab pos="4457700" algn="l"/>
              </a:tabLst>
              <a:defRPr>
                <a:solidFill>
                  <a:schemeClr val="tx1"/>
                </a:solidFill>
                <a:latin typeface="Arial" panose="020B0604020202020204" pitchFamily="34" charset="0"/>
              </a:defRPr>
            </a:lvl1pPr>
            <a:lvl2pPr marL="742950" indent="-285750">
              <a:tabLst>
                <a:tab pos="1314450" algn="l"/>
                <a:tab pos="3028950" algn="l"/>
                <a:tab pos="4457700" algn="l"/>
              </a:tabLst>
              <a:defRPr>
                <a:solidFill>
                  <a:schemeClr val="tx1"/>
                </a:solidFill>
                <a:latin typeface="Arial" panose="020B0604020202020204" pitchFamily="34" charset="0"/>
              </a:defRPr>
            </a:lvl2pPr>
            <a:lvl3pPr marL="1143000" indent="-228600">
              <a:tabLst>
                <a:tab pos="1314450" algn="l"/>
                <a:tab pos="3028950" algn="l"/>
                <a:tab pos="4457700" algn="l"/>
              </a:tabLst>
              <a:defRPr>
                <a:solidFill>
                  <a:schemeClr val="tx1"/>
                </a:solidFill>
                <a:latin typeface="Arial" panose="020B0604020202020204" pitchFamily="34" charset="0"/>
              </a:defRPr>
            </a:lvl3pPr>
            <a:lvl4pPr marL="1600200" indent="-228600">
              <a:tabLst>
                <a:tab pos="1314450" algn="l"/>
                <a:tab pos="3028950" algn="l"/>
                <a:tab pos="4457700" algn="l"/>
              </a:tabLst>
              <a:defRPr>
                <a:solidFill>
                  <a:schemeClr val="tx1"/>
                </a:solidFill>
                <a:latin typeface="Arial" panose="020B0604020202020204" pitchFamily="34" charset="0"/>
              </a:defRPr>
            </a:lvl4pPr>
            <a:lvl5pPr marL="2057400" indent="-228600">
              <a:tabLst>
                <a:tab pos="1314450" algn="l"/>
                <a:tab pos="3028950" algn="l"/>
                <a:tab pos="44577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314450" algn="l"/>
                <a:tab pos="3028950" algn="l"/>
                <a:tab pos="44577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314450" algn="l"/>
                <a:tab pos="3028950" algn="l"/>
                <a:tab pos="44577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314450" algn="l"/>
                <a:tab pos="3028950" algn="l"/>
                <a:tab pos="44577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314450" algn="l"/>
                <a:tab pos="3028950" algn="l"/>
                <a:tab pos="4457700" algn="l"/>
              </a:tabLst>
              <a:defRPr>
                <a:solidFill>
                  <a:schemeClr val="tx1"/>
                </a:solidFill>
                <a:latin typeface="Arial" panose="020B0604020202020204" pitchFamily="34" charset="0"/>
              </a:defRPr>
            </a:lvl9pPr>
          </a:lstStyle>
          <a:p>
            <a:pPr eaLnBrk="1" hangingPunct="1"/>
            <a:r>
              <a:rPr lang="en-US" sz="1600" dirty="0">
                <a:solidFill>
                  <a:schemeClr val="bg1"/>
                </a:solidFill>
              </a:rPr>
              <a:t>Authored by : </a:t>
            </a:r>
            <a:r>
              <a:rPr lang="en-US" sz="1600" dirty="0" smtClean="0">
                <a:solidFill>
                  <a:schemeClr val="bg1"/>
                </a:solidFill>
              </a:rPr>
              <a:t>Yogesh Gaikwad</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Selector &amp; Traversing</a:t>
            </a:r>
            <a:endParaRPr lang="en-US" dirty="0"/>
          </a:p>
        </p:txBody>
      </p:sp>
      <p:sp>
        <p:nvSpPr>
          <p:cNvPr id="4" name="Slide Number Placeholder 3"/>
          <p:cNvSpPr>
            <a:spLocks noGrp="1"/>
          </p:cNvSpPr>
          <p:nvPr>
            <p:ph type="sldNum" sz="quarter" idx="10"/>
          </p:nvPr>
        </p:nvSpPr>
        <p:spPr/>
        <p:txBody>
          <a:bodyPr/>
          <a:lstStyle/>
          <a:p>
            <a:pPr>
              <a:defRPr/>
            </a:pPr>
            <a:fld id="{829FE942-B025-4B4C-9EFB-4A4801532714}" type="slidenum">
              <a:rPr lang="en-US" smtClean="0"/>
              <a:pPr>
                <a:defRPr/>
              </a:pPr>
              <a:t>10</a:t>
            </a:fld>
            <a:endParaRPr lang="en-US"/>
          </a:p>
        </p:txBody>
      </p:sp>
      <p:sp>
        <p:nvSpPr>
          <p:cNvPr id="5" name="Text Placeholder 33805"/>
          <p:cNvSpPr>
            <a:spLocks noGrp="1"/>
          </p:cNvSpPr>
          <p:nvPr>
            <p:ph type="body" sz="half" idx="2"/>
          </p:nvPr>
        </p:nvSpPr>
        <p:spPr bwMode="auto">
          <a:xfrm>
            <a:off x="1525588" y="2384425"/>
            <a:ext cx="7269162" cy="3443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lvl="1" indent="-285750">
              <a:buFont typeface="Arial" panose="020B0604020202020204" pitchFamily="34" charset="0"/>
              <a:buChar char="•"/>
            </a:pPr>
            <a:r>
              <a:rPr lang="en-US" sz="2400" dirty="0" smtClean="0"/>
              <a:t>Basic</a:t>
            </a:r>
          </a:p>
          <a:p>
            <a:pPr marL="971550" lvl="2" indent="-285750">
              <a:buFont typeface="Arial" panose="020B0604020202020204" pitchFamily="34" charset="0"/>
              <a:buChar char="•"/>
            </a:pPr>
            <a:r>
              <a:rPr lang="en-US" sz="2000" dirty="0" smtClean="0"/>
              <a:t>Id,</a:t>
            </a:r>
          </a:p>
          <a:p>
            <a:pPr marL="971550" lvl="2" indent="-285750">
              <a:buFont typeface="Arial" panose="020B0604020202020204" pitchFamily="34" charset="0"/>
              <a:buChar char="•"/>
            </a:pPr>
            <a:r>
              <a:rPr lang="en-US" sz="2000" dirty="0" smtClean="0"/>
              <a:t>Name,</a:t>
            </a:r>
          </a:p>
          <a:p>
            <a:pPr marL="971550" lvl="2" indent="-285750">
              <a:buFont typeface="Arial" panose="020B0604020202020204" pitchFamily="34" charset="0"/>
              <a:buChar char="•"/>
            </a:pPr>
            <a:r>
              <a:rPr lang="en-US" sz="2000" dirty="0" smtClean="0"/>
              <a:t>Class</a:t>
            </a:r>
          </a:p>
          <a:p>
            <a:pPr marL="514350" lvl="1" indent="-28575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151369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6" name="Text Placeholder 33805"/>
          <p:cNvSpPr>
            <a:spLocks noGrp="1"/>
          </p:cNvSpPr>
          <p:nvPr>
            <p:ph type="body" sz="half" idx="2"/>
          </p:nvPr>
        </p:nvSpPr>
        <p:spPr bwMode="auto">
          <a:xfrm>
            <a:off x="1646238" y="2384425"/>
            <a:ext cx="7269162" cy="34432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indent="-285750">
              <a:buFont typeface="Arial" panose="020B0604020202020204" pitchFamily="34" charset="0"/>
              <a:buChar char="•"/>
              <a:defRPr/>
            </a:pPr>
            <a:r>
              <a:rPr lang="en-US" sz="1800" dirty="0"/>
              <a:t>Syntax - </a:t>
            </a:r>
            <a:r>
              <a:rPr lang="en-US" sz="1800" dirty="0" err="1"/>
              <a:t>jquery</a:t>
            </a:r>
            <a:r>
              <a:rPr lang="en-US" sz="1800" dirty="0"/>
              <a:t>(&lt;query here&gt;)  or </a:t>
            </a:r>
          </a:p>
          <a:p>
            <a:pPr marL="285750" indent="-285750">
              <a:buFont typeface="Arial" panose="020B0604020202020204" pitchFamily="34" charset="0"/>
              <a:buChar char="•"/>
              <a:defRPr/>
            </a:pPr>
            <a:r>
              <a:rPr lang="en-US" sz="1800" dirty="0"/>
              <a:t>Even shorter $(&lt;query here</a:t>
            </a:r>
            <a:r>
              <a:rPr lang="en-US" sz="1800" dirty="0" smtClean="0"/>
              <a:t>&gt;)</a:t>
            </a:r>
          </a:p>
          <a:p>
            <a:pPr marL="285750" indent="-285750">
              <a:buFont typeface="Arial" panose="020B0604020202020204" pitchFamily="34" charset="0"/>
              <a:buChar char="•"/>
              <a:defRPr/>
            </a:pPr>
            <a:endParaRPr lang="en-US" sz="1800" dirty="0"/>
          </a:p>
          <a:p>
            <a:pPr marL="285750" indent="-285750">
              <a:buFont typeface="Arial" panose="020B0604020202020204" pitchFamily="34" charset="0"/>
              <a:buChar char="•"/>
              <a:defRPr/>
            </a:pPr>
            <a:r>
              <a:rPr lang="en-US" sz="1800" dirty="0"/>
              <a:t>Understanding jQuery Selection</a:t>
            </a:r>
          </a:p>
          <a:p>
            <a:pPr marL="971550" lvl="2" indent="-285750">
              <a:buFont typeface="Arial" panose="020B0604020202020204" pitchFamily="34" charset="0"/>
              <a:buChar char="•"/>
              <a:defRPr/>
            </a:pPr>
            <a:r>
              <a:rPr lang="en-US" sz="1800" dirty="0" smtClean="0"/>
              <a:t>Automatic Loops</a:t>
            </a:r>
          </a:p>
          <a:p>
            <a:pPr marL="1428750" lvl="3" indent="-285750">
              <a:buFont typeface="Arial" panose="020B0604020202020204" pitchFamily="34" charset="0"/>
              <a:buChar char="•"/>
              <a:defRPr/>
            </a:pPr>
            <a:r>
              <a:rPr lang="en-US" sz="1600" dirty="0">
                <a:solidFill>
                  <a:srgbClr val="000000"/>
                </a:solidFill>
                <a:highlight>
                  <a:srgbClr val="FFFFFF"/>
                </a:highlight>
                <a:latin typeface="Consolas"/>
              </a:rPr>
              <a:t>$(</a:t>
            </a:r>
            <a:r>
              <a:rPr lang="en-US" sz="1600" dirty="0">
                <a:solidFill>
                  <a:srgbClr val="800000"/>
                </a:solidFill>
                <a:highlight>
                  <a:srgbClr val="FFFFFF"/>
                </a:highlight>
                <a:latin typeface="Consolas"/>
              </a:rPr>
              <a:t>'#2'</a:t>
            </a:r>
            <a:r>
              <a:rPr lang="en-US" sz="1600" dirty="0">
                <a:solidFill>
                  <a:srgbClr val="000000"/>
                </a:solidFill>
                <a:highlight>
                  <a:srgbClr val="FFFFFF"/>
                </a:highlight>
                <a:latin typeface="Consolas"/>
              </a:rPr>
              <a:t>).hide();</a:t>
            </a:r>
            <a:endParaRPr lang="en-US" sz="1600" dirty="0" smtClean="0">
              <a:latin typeface="Comic Sans MS" pitchFamily="66" charset="0"/>
              <a:cs typeface="Courier New" pitchFamily="49" charset="0"/>
            </a:endParaRPr>
          </a:p>
          <a:p>
            <a:pPr marL="971550" lvl="2" indent="-285750">
              <a:buFont typeface="Arial" panose="020B0604020202020204" pitchFamily="34" charset="0"/>
              <a:buChar char="•"/>
              <a:defRPr/>
            </a:pPr>
            <a:endParaRPr lang="en-US" sz="1800" dirty="0" smtClean="0"/>
          </a:p>
          <a:p>
            <a:pPr marL="971550" lvl="2" indent="-285750">
              <a:buFont typeface="Arial" panose="020B0604020202020204" pitchFamily="34" charset="0"/>
              <a:buChar char="•"/>
              <a:defRPr/>
            </a:pPr>
            <a:r>
              <a:rPr lang="en-US" sz="1800" dirty="0" smtClean="0"/>
              <a:t>Forward Chaining</a:t>
            </a:r>
          </a:p>
          <a:p>
            <a:pPr marL="1428750" lvl="3" indent="-285750">
              <a:buFont typeface="Arial" panose="020B0604020202020204" pitchFamily="34" charset="0"/>
              <a:buChar char="•"/>
              <a:defRPr/>
            </a:pPr>
            <a:r>
              <a:rPr lang="en-US" sz="1600" dirty="0">
                <a:solidFill>
                  <a:srgbClr val="000000"/>
                </a:solidFill>
                <a:highlight>
                  <a:srgbClr val="FFFFFF"/>
                </a:highlight>
                <a:latin typeface="Consolas"/>
              </a:rPr>
              <a:t>$(</a:t>
            </a:r>
            <a:r>
              <a:rPr lang="en-US" sz="1600" dirty="0">
                <a:solidFill>
                  <a:srgbClr val="800000"/>
                </a:solidFill>
                <a:highlight>
                  <a:srgbClr val="FFFFFF"/>
                </a:highlight>
                <a:latin typeface="Consolas"/>
              </a:rPr>
              <a:t>'#2'</a:t>
            </a:r>
            <a:r>
              <a:rPr lang="en-US" sz="1600" dirty="0">
                <a:solidFill>
                  <a:srgbClr val="000000"/>
                </a:solidFill>
                <a:highlight>
                  <a:srgbClr val="FFFFFF"/>
                </a:highlight>
                <a:latin typeface="Consolas"/>
              </a:rPr>
              <a:t>).width(10).</a:t>
            </a:r>
            <a:r>
              <a:rPr lang="en-US" sz="1600" dirty="0" err="1">
                <a:solidFill>
                  <a:srgbClr val="000000"/>
                </a:solidFill>
                <a:highlight>
                  <a:srgbClr val="FFFFFF"/>
                </a:highlight>
                <a:latin typeface="Consolas"/>
              </a:rPr>
              <a:t>css</a:t>
            </a:r>
            <a:r>
              <a:rPr lang="en-US" sz="1600" dirty="0">
                <a:solidFill>
                  <a:srgbClr val="000000"/>
                </a:solidFill>
                <a:highlight>
                  <a:srgbClr val="FFFFFF"/>
                </a:highlight>
                <a:latin typeface="Consolas"/>
              </a:rPr>
              <a:t>(</a:t>
            </a:r>
            <a:r>
              <a:rPr lang="en-US" sz="1600" dirty="0">
                <a:solidFill>
                  <a:srgbClr val="800000"/>
                </a:solidFill>
                <a:highlight>
                  <a:srgbClr val="FFFFFF"/>
                </a:highlight>
                <a:latin typeface="Consolas"/>
              </a:rPr>
              <a:t>"background-color"</a:t>
            </a:r>
            <a:r>
              <a:rPr lang="en-US" sz="1600" dirty="0">
                <a:solidFill>
                  <a:srgbClr val="000000"/>
                </a:solidFill>
                <a:highlight>
                  <a:srgbClr val="FFFFFF"/>
                </a:highlight>
                <a:latin typeface="Consolas"/>
              </a:rPr>
              <a:t>, </a:t>
            </a:r>
            <a:r>
              <a:rPr lang="en-US" sz="1600" dirty="0">
                <a:solidFill>
                  <a:srgbClr val="800000"/>
                </a:solidFill>
                <a:highlight>
                  <a:srgbClr val="FFFFFF"/>
                </a:highlight>
                <a:latin typeface="Consolas"/>
              </a:rPr>
              <a:t>"yellow</a:t>
            </a:r>
            <a:r>
              <a:rPr lang="en-US" sz="1600" dirty="0" smtClean="0">
                <a:solidFill>
                  <a:srgbClr val="800000"/>
                </a:solidFill>
                <a:highlight>
                  <a:srgbClr val="FFFFFF"/>
                </a:highlight>
                <a:latin typeface="Consolas"/>
              </a:rPr>
              <a:t>"</a:t>
            </a:r>
            <a:r>
              <a:rPr lang="en-US" sz="1600" dirty="0" smtClean="0">
                <a:solidFill>
                  <a:srgbClr val="000000"/>
                </a:solidFill>
                <a:highlight>
                  <a:srgbClr val="FFFFFF"/>
                </a:highlight>
                <a:latin typeface="Consolas"/>
              </a:rPr>
              <a:t>);</a:t>
            </a:r>
            <a:endParaRPr lang="en-US" sz="1600" dirty="0" smtClean="0">
              <a:latin typeface="Comic Sans MS" pitchFamily="66" charset="0"/>
              <a:cs typeface="Courier New" pitchFamily="49" charset="0"/>
            </a:endParaRPr>
          </a:p>
          <a:p>
            <a:pPr marL="971550" lvl="2" indent="-285750">
              <a:buFont typeface="Arial" panose="020B0604020202020204" pitchFamily="34" charset="0"/>
              <a:buChar char="•"/>
              <a:defRPr/>
            </a:pPr>
            <a:endParaRPr lang="en-US" sz="1800" dirty="0" smtClean="0"/>
          </a:p>
          <a:p>
            <a:pPr marL="514350" lvl="1" indent="-285750">
              <a:buFont typeface="Arial" panose="020B0604020202020204" pitchFamily="34" charset="0"/>
              <a:buChar char="•"/>
              <a:defRPr/>
            </a:pPr>
            <a:endParaRPr lang="en-US" sz="2000" dirty="0" smtClean="0"/>
          </a:p>
        </p:txBody>
      </p:sp>
      <p:sp>
        <p:nvSpPr>
          <p:cNvPr id="2662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E34BDA-5456-4519-BBC2-D95CFAC48CAD}" type="slidenum">
              <a:rPr lang="en-US">
                <a:solidFill>
                  <a:srgbClr val="262626"/>
                </a:solidFill>
              </a:rPr>
              <a:pPr/>
              <a:t>11</a:t>
            </a:fld>
            <a:endParaRPr lang="en-US">
              <a:solidFill>
                <a:srgbClr val="262626"/>
              </a:solidFill>
            </a:endParaRPr>
          </a:p>
        </p:txBody>
      </p:sp>
      <p:sp>
        <p:nvSpPr>
          <p:cNvPr id="26628" name="Title 33803"/>
          <p:cNvSpPr>
            <a:spLocks noGrp="1"/>
          </p:cNvSpPr>
          <p:nvPr>
            <p:ph type="title"/>
          </p:nvPr>
        </p:nvSpPr>
        <p:spPr bwMode="auto">
          <a:xfrm>
            <a:off x="1657350" y="1116013"/>
            <a:ext cx="7305675"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Syntax</a:t>
            </a:r>
          </a:p>
        </p:txBody>
      </p:sp>
    </p:spTree>
    <p:extLst>
      <p:ext uri="{BB962C8B-B14F-4D97-AF65-F5344CB8AC3E}">
        <p14:creationId xmlns:p14="http://schemas.microsoft.com/office/powerpoint/2010/main" val="290291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8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8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80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80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806">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380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8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Types of Selector</a:t>
            </a:r>
            <a:endParaRPr lang="en-US" dirty="0"/>
          </a:p>
        </p:txBody>
      </p:sp>
      <p:sp>
        <p:nvSpPr>
          <p:cNvPr id="4" name="Slide Number Placeholder 3"/>
          <p:cNvSpPr>
            <a:spLocks noGrp="1"/>
          </p:cNvSpPr>
          <p:nvPr>
            <p:ph type="sldNum" sz="quarter" idx="10"/>
          </p:nvPr>
        </p:nvSpPr>
        <p:spPr/>
        <p:txBody>
          <a:bodyPr/>
          <a:lstStyle/>
          <a:p>
            <a:pPr>
              <a:defRPr/>
            </a:pPr>
            <a:fld id="{829FE942-B025-4B4C-9EFB-4A4801532714}" type="slidenum">
              <a:rPr lang="en-US" smtClean="0"/>
              <a:pPr>
                <a:defRPr/>
              </a:pPr>
              <a:t>12</a:t>
            </a:fld>
            <a:endParaRPr lang="en-US"/>
          </a:p>
        </p:txBody>
      </p:sp>
      <p:sp>
        <p:nvSpPr>
          <p:cNvPr id="5" name="Text Placeholder 33805"/>
          <p:cNvSpPr>
            <a:spLocks noGrp="1"/>
          </p:cNvSpPr>
          <p:nvPr>
            <p:ph type="body" sz="half" idx="2"/>
          </p:nvPr>
        </p:nvSpPr>
        <p:spPr bwMode="auto">
          <a:xfrm>
            <a:off x="1525588" y="2384425"/>
            <a:ext cx="7269162" cy="3443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lvl="1" indent="-285750">
              <a:buFont typeface="Arial" panose="020B0604020202020204" pitchFamily="34" charset="0"/>
              <a:buChar char="•"/>
            </a:pPr>
            <a:r>
              <a:rPr lang="en-US" sz="2400" dirty="0" smtClean="0"/>
              <a:t>Descendant Selector (“ancestor descendant”)</a:t>
            </a:r>
          </a:p>
          <a:p>
            <a:pPr marL="514350" lvl="1" indent="-285750">
              <a:buFont typeface="Arial" panose="020B0604020202020204" pitchFamily="34" charset="0"/>
              <a:buChar char="•"/>
            </a:pPr>
            <a:r>
              <a:rPr lang="en-US" sz="2400" dirty="0" smtClean="0"/>
              <a:t>Child Selector (“parent &gt; child”)</a:t>
            </a:r>
          </a:p>
          <a:p>
            <a:pPr marL="514350" lvl="1" indent="-285750">
              <a:buFont typeface="Arial" panose="020B0604020202020204" pitchFamily="34" charset="0"/>
              <a:buChar char="•"/>
            </a:pPr>
            <a:r>
              <a:rPr lang="en-US" sz="2400" dirty="0" smtClean="0"/>
              <a:t>Next Adjacent Selector (“</a:t>
            </a:r>
            <a:r>
              <a:rPr lang="en-US" sz="2400" dirty="0" err="1" smtClean="0"/>
              <a:t>prev</a:t>
            </a:r>
            <a:r>
              <a:rPr lang="en-US" sz="2400" dirty="0" smtClean="0"/>
              <a:t> + next”)</a:t>
            </a:r>
          </a:p>
          <a:p>
            <a:pPr marL="514350" lvl="1" indent="-285750">
              <a:buFont typeface="Arial" panose="020B0604020202020204" pitchFamily="34" charset="0"/>
              <a:buChar char="•"/>
            </a:pPr>
            <a:r>
              <a:rPr lang="en-US" sz="2400" dirty="0" smtClean="0"/>
              <a:t>Next Siblings Selector (“</a:t>
            </a:r>
            <a:r>
              <a:rPr lang="en-US" sz="2400" dirty="0" err="1" smtClean="0"/>
              <a:t>prev</a:t>
            </a:r>
            <a:r>
              <a:rPr lang="en-US" sz="2400" dirty="0" smtClean="0"/>
              <a:t> ~ siblings”)</a:t>
            </a:r>
          </a:p>
        </p:txBody>
      </p:sp>
    </p:spTree>
    <p:extLst>
      <p:ext uri="{BB962C8B-B14F-4D97-AF65-F5344CB8AC3E}">
        <p14:creationId xmlns:p14="http://schemas.microsoft.com/office/powerpoint/2010/main" val="207018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1645666" y="2352738"/>
            <a:ext cx="7269734" cy="361207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indent="-285750">
              <a:buChar char="•"/>
            </a:pPr>
            <a:r>
              <a:rPr lang="en-US" sz="1400" dirty="0">
                <a:solidFill>
                  <a:schemeClr val="tx1"/>
                </a:solidFill>
                <a:latin typeface="+mn-lt"/>
                <a:cs typeface="+mn-cs"/>
              </a:rPr>
              <a:t>$(</a:t>
            </a:r>
            <a:r>
              <a:rPr lang="en-US" sz="1400" dirty="0">
                <a:solidFill>
                  <a:srgbClr val="800000"/>
                </a:solidFill>
                <a:highlight>
                  <a:srgbClr val="FFFFFF"/>
                </a:highlight>
                <a:latin typeface="Consolas"/>
                <a:cs typeface="+mn-cs"/>
              </a:rPr>
              <a:t>“a”</a:t>
            </a:r>
            <a:r>
              <a:rPr lang="en-US" sz="1400" dirty="0">
                <a:solidFill>
                  <a:schemeClr val="tx1"/>
                </a:solidFill>
                <a:latin typeface="+mn-lt"/>
                <a:cs typeface="+mn-cs"/>
              </a:rPr>
              <a:t>) 	</a:t>
            </a:r>
            <a:r>
              <a:rPr lang="en-US" sz="1200" dirty="0"/>
              <a:t>		</a:t>
            </a:r>
          </a:p>
          <a:p>
            <a:pPr marL="514350" lvl="1" indent="-285750">
              <a:buChar char="•"/>
            </a:pPr>
            <a:r>
              <a:rPr lang="en-US" sz="1400" dirty="0"/>
              <a:t>This selector matches all link (&lt;a&gt;) elements.</a:t>
            </a:r>
          </a:p>
          <a:p>
            <a:pPr marL="285750" indent="-285750">
              <a:buChar char="•"/>
            </a:pPr>
            <a:r>
              <a:rPr lang="en-US" sz="1400" dirty="0">
                <a:solidFill>
                  <a:schemeClr val="tx1"/>
                </a:solidFill>
                <a:latin typeface="+mn-lt"/>
                <a:cs typeface="+mn-cs"/>
              </a:rPr>
              <a:t>$(</a:t>
            </a:r>
            <a:r>
              <a:rPr lang="en-US" sz="1400" dirty="0">
                <a:solidFill>
                  <a:srgbClr val="800000"/>
                </a:solidFill>
                <a:highlight>
                  <a:srgbClr val="FFFFFF"/>
                </a:highlight>
                <a:latin typeface="Consolas"/>
                <a:cs typeface="+mn-cs"/>
              </a:rPr>
              <a:t>“#</a:t>
            </a:r>
            <a:r>
              <a:rPr lang="en-US" sz="1400" dirty="0" err="1">
                <a:solidFill>
                  <a:srgbClr val="800000"/>
                </a:solidFill>
                <a:highlight>
                  <a:srgbClr val="FFFFFF"/>
                </a:highlight>
                <a:latin typeface="Consolas"/>
                <a:cs typeface="+mn-cs"/>
              </a:rPr>
              <a:t>specialID</a:t>
            </a:r>
            <a:r>
              <a:rPr lang="en-US" sz="1400" dirty="0">
                <a:solidFill>
                  <a:srgbClr val="800000"/>
                </a:solidFill>
                <a:highlight>
                  <a:srgbClr val="FFFFFF"/>
                </a:highlight>
                <a:latin typeface="Consolas"/>
                <a:cs typeface="+mn-cs"/>
              </a:rPr>
              <a:t>”</a:t>
            </a:r>
            <a:r>
              <a:rPr lang="en-US" sz="1400" dirty="0">
                <a:solidFill>
                  <a:schemeClr val="tx1"/>
                </a:solidFill>
                <a:latin typeface="+mn-lt"/>
                <a:cs typeface="+mn-cs"/>
              </a:rPr>
              <a:t>)</a:t>
            </a:r>
            <a:r>
              <a:rPr lang="en-US" sz="1200" dirty="0"/>
              <a:t>		</a:t>
            </a:r>
          </a:p>
          <a:p>
            <a:pPr marL="514350" lvl="1" indent="-285750">
              <a:buChar char="•"/>
            </a:pPr>
            <a:r>
              <a:rPr lang="en-US" sz="1400" dirty="0"/>
              <a:t>This selector matches elements that have an id of </a:t>
            </a:r>
            <a:r>
              <a:rPr lang="en-US" sz="1400" dirty="0" smtClean="0"/>
              <a:t>“</a:t>
            </a:r>
            <a:r>
              <a:rPr lang="en-US" sz="1400" dirty="0" err="1" smtClean="0"/>
              <a:t>specialID</a:t>
            </a:r>
            <a:r>
              <a:rPr lang="en-US" sz="1400" dirty="0" smtClean="0"/>
              <a:t>”</a:t>
            </a:r>
            <a:endParaRPr lang="en-US" sz="1400" dirty="0"/>
          </a:p>
          <a:p>
            <a:pPr marL="285750" indent="-285750">
              <a:buChar char="•"/>
            </a:pPr>
            <a:r>
              <a:rPr lang="en-US" sz="1400" dirty="0">
                <a:solidFill>
                  <a:schemeClr val="tx1"/>
                </a:solidFill>
                <a:latin typeface="+mn-lt"/>
                <a:cs typeface="+mn-cs"/>
              </a:rPr>
              <a:t>$(</a:t>
            </a:r>
            <a:r>
              <a:rPr lang="en-US" sz="1400" dirty="0">
                <a:solidFill>
                  <a:srgbClr val="800000"/>
                </a:solidFill>
                <a:highlight>
                  <a:srgbClr val="FFFFFF"/>
                </a:highlight>
                <a:latin typeface="Consolas"/>
                <a:cs typeface="+mn-cs"/>
              </a:rPr>
              <a:t>“.</a:t>
            </a:r>
            <a:r>
              <a:rPr lang="en-US" sz="1400" dirty="0" err="1">
                <a:solidFill>
                  <a:srgbClr val="800000"/>
                </a:solidFill>
                <a:highlight>
                  <a:srgbClr val="FFFFFF"/>
                </a:highlight>
                <a:latin typeface="Consolas"/>
                <a:cs typeface="+mn-cs"/>
              </a:rPr>
              <a:t>specialClass</a:t>
            </a:r>
            <a:r>
              <a:rPr lang="en-US" sz="1400" dirty="0">
                <a:solidFill>
                  <a:srgbClr val="800000"/>
                </a:solidFill>
                <a:highlight>
                  <a:srgbClr val="FFFFFF"/>
                </a:highlight>
                <a:latin typeface="Consolas"/>
                <a:cs typeface="+mn-cs"/>
              </a:rPr>
              <a:t>”</a:t>
            </a:r>
            <a:r>
              <a:rPr lang="en-US" sz="1400" dirty="0">
                <a:solidFill>
                  <a:schemeClr val="tx1"/>
                </a:solidFill>
                <a:latin typeface="+mn-lt"/>
                <a:cs typeface="+mn-cs"/>
              </a:rPr>
              <a:t>)	</a:t>
            </a:r>
          </a:p>
          <a:p>
            <a:pPr marL="514350" lvl="1" indent="-285750">
              <a:buChar char="•"/>
            </a:pPr>
            <a:r>
              <a:rPr lang="en-US" sz="1400" dirty="0"/>
              <a:t>This selector matches elements that have the class of </a:t>
            </a:r>
            <a:r>
              <a:rPr lang="en-US" sz="1400" dirty="0" smtClean="0"/>
              <a:t>“</a:t>
            </a:r>
            <a:r>
              <a:rPr lang="en-US" sz="1400" dirty="0" err="1" smtClean="0"/>
              <a:t>specialClass</a:t>
            </a:r>
            <a:r>
              <a:rPr lang="en-US" sz="1400" dirty="0" smtClean="0"/>
              <a:t>”</a:t>
            </a:r>
            <a:endParaRPr lang="en-US" sz="1400" dirty="0"/>
          </a:p>
          <a:p>
            <a:pPr marL="285750" indent="-285750">
              <a:buChar char="•"/>
            </a:pPr>
            <a:r>
              <a:rPr lang="en-US" sz="1400" dirty="0" smtClean="0">
                <a:solidFill>
                  <a:schemeClr val="tx1"/>
                </a:solidFill>
                <a:latin typeface="+mn-lt"/>
                <a:cs typeface="+mn-cs"/>
              </a:rPr>
              <a:t>$(</a:t>
            </a:r>
            <a:r>
              <a:rPr lang="en-US" sz="1400" dirty="0" smtClean="0">
                <a:solidFill>
                  <a:srgbClr val="800000"/>
                </a:solidFill>
                <a:highlight>
                  <a:srgbClr val="FFFFFF"/>
                </a:highlight>
                <a:latin typeface="Consolas"/>
                <a:cs typeface="+mn-cs"/>
              </a:rPr>
              <a:t>“</a:t>
            </a:r>
            <a:r>
              <a:rPr lang="en-US" sz="1400" dirty="0" err="1" smtClean="0">
                <a:solidFill>
                  <a:srgbClr val="800000"/>
                </a:solidFill>
                <a:highlight>
                  <a:srgbClr val="FFFFFF"/>
                </a:highlight>
                <a:latin typeface="Consolas"/>
                <a:cs typeface="+mn-cs"/>
              </a:rPr>
              <a:t>a#specialID.specialClass</a:t>
            </a:r>
            <a:r>
              <a:rPr lang="en-US" sz="1400" dirty="0">
                <a:solidFill>
                  <a:srgbClr val="800000"/>
                </a:solidFill>
                <a:highlight>
                  <a:srgbClr val="FFFFFF"/>
                </a:highlight>
                <a:latin typeface="Consolas"/>
                <a:cs typeface="+mn-cs"/>
              </a:rPr>
              <a:t>”</a:t>
            </a:r>
            <a:r>
              <a:rPr lang="en-US" sz="1400" dirty="0">
                <a:solidFill>
                  <a:schemeClr val="tx1"/>
                </a:solidFill>
                <a:latin typeface="+mn-lt"/>
                <a:cs typeface="+mn-cs"/>
              </a:rPr>
              <a:t>)</a:t>
            </a:r>
          </a:p>
          <a:p>
            <a:pPr marL="514350" lvl="1" indent="-285750">
              <a:buChar char="•"/>
            </a:pPr>
            <a:r>
              <a:rPr lang="en-US" sz="1400" dirty="0"/>
              <a:t>This selector matches links with an id of </a:t>
            </a:r>
            <a:r>
              <a:rPr lang="en-US" sz="1400" dirty="0" smtClean="0"/>
              <a:t>“</a:t>
            </a:r>
            <a:r>
              <a:rPr lang="en-US" sz="1400" dirty="0" err="1" smtClean="0"/>
              <a:t>specialID</a:t>
            </a:r>
            <a:r>
              <a:rPr lang="en-US" sz="1400" dirty="0" smtClean="0"/>
              <a:t>” </a:t>
            </a:r>
            <a:r>
              <a:rPr lang="en-US" sz="1400" dirty="0"/>
              <a:t>and a class of </a:t>
            </a:r>
            <a:r>
              <a:rPr lang="en-US" sz="1400" dirty="0" smtClean="0"/>
              <a:t>“</a:t>
            </a:r>
            <a:r>
              <a:rPr lang="en-US" sz="1400" dirty="0" err="1" smtClean="0"/>
              <a:t>specialClass</a:t>
            </a:r>
            <a:r>
              <a:rPr lang="en-US" sz="1400" dirty="0" smtClean="0"/>
              <a:t>”</a:t>
            </a:r>
            <a:endParaRPr lang="en-US" sz="1400" dirty="0"/>
          </a:p>
          <a:p>
            <a:pPr marL="285750" indent="-285750">
              <a:buChar char="•"/>
            </a:pPr>
            <a:r>
              <a:rPr lang="en-US" sz="1400" dirty="0">
                <a:solidFill>
                  <a:schemeClr val="tx1"/>
                </a:solidFill>
                <a:latin typeface="+mn-lt"/>
                <a:cs typeface="+mn-cs"/>
              </a:rPr>
              <a:t>$(</a:t>
            </a:r>
            <a:r>
              <a:rPr lang="en-US" sz="1400" dirty="0">
                <a:solidFill>
                  <a:srgbClr val="800000"/>
                </a:solidFill>
                <a:highlight>
                  <a:srgbClr val="FFFFFF"/>
                </a:highlight>
                <a:latin typeface="Consolas"/>
                <a:cs typeface="+mn-cs"/>
              </a:rPr>
              <a:t>“p </a:t>
            </a:r>
            <a:r>
              <a:rPr lang="en-US" sz="1400" dirty="0" err="1">
                <a:solidFill>
                  <a:srgbClr val="800000"/>
                </a:solidFill>
                <a:highlight>
                  <a:srgbClr val="FFFFFF"/>
                </a:highlight>
                <a:latin typeface="Consolas"/>
                <a:cs typeface="+mn-cs"/>
              </a:rPr>
              <a:t>a.specialClass</a:t>
            </a:r>
            <a:r>
              <a:rPr lang="en-US" sz="1400" dirty="0">
                <a:solidFill>
                  <a:srgbClr val="800000"/>
                </a:solidFill>
                <a:highlight>
                  <a:srgbClr val="FFFFFF"/>
                </a:highlight>
                <a:latin typeface="Consolas"/>
                <a:cs typeface="+mn-cs"/>
              </a:rPr>
              <a:t>”</a:t>
            </a:r>
            <a:r>
              <a:rPr lang="en-US" sz="1400" dirty="0">
                <a:solidFill>
                  <a:schemeClr val="tx1"/>
                </a:solidFill>
                <a:latin typeface="+mn-lt"/>
                <a:cs typeface="+mn-cs"/>
              </a:rPr>
              <a:t>)</a:t>
            </a:r>
          </a:p>
          <a:p>
            <a:pPr marL="514350" lvl="1" indent="-285750">
              <a:buChar char="•"/>
            </a:pPr>
            <a:r>
              <a:rPr lang="en-US" sz="1400" dirty="0"/>
              <a:t>This selector matches links with a class of </a:t>
            </a:r>
            <a:r>
              <a:rPr lang="en-US" sz="1400" dirty="0" smtClean="0"/>
              <a:t>“</a:t>
            </a:r>
            <a:r>
              <a:rPr lang="en-US" sz="1400" dirty="0" err="1" smtClean="0"/>
              <a:t>specialClass</a:t>
            </a:r>
            <a:r>
              <a:rPr lang="en-US" sz="1400" dirty="0" smtClean="0"/>
              <a:t>” </a:t>
            </a:r>
            <a:r>
              <a:rPr lang="en-US" sz="1400" dirty="0"/>
              <a:t>declared within &lt;p&gt; elements.</a:t>
            </a:r>
          </a:p>
          <a:p>
            <a:pPr marL="285750" indent="-285750">
              <a:buChar char="•"/>
            </a:pPr>
            <a:r>
              <a:rPr lang="en-US" sz="1400" dirty="0">
                <a:solidFill>
                  <a:schemeClr val="tx1"/>
                </a:solidFill>
                <a:latin typeface="+mn-lt"/>
                <a:cs typeface="+mn-cs"/>
              </a:rPr>
              <a:t>$(</a:t>
            </a:r>
            <a:r>
              <a:rPr lang="en-US" sz="1400" dirty="0">
                <a:solidFill>
                  <a:srgbClr val="800000"/>
                </a:solidFill>
                <a:highlight>
                  <a:srgbClr val="FFFFFF"/>
                </a:highlight>
                <a:latin typeface="Consolas"/>
                <a:cs typeface="+mn-cs"/>
              </a:rPr>
              <a:t>"</a:t>
            </a:r>
            <a:r>
              <a:rPr lang="en-US" sz="1400" dirty="0" err="1">
                <a:solidFill>
                  <a:srgbClr val="800000"/>
                </a:solidFill>
                <a:highlight>
                  <a:srgbClr val="FFFFFF"/>
                </a:highlight>
                <a:latin typeface="Consolas"/>
                <a:cs typeface="+mn-cs"/>
              </a:rPr>
              <a:t>div,span,p.myClass</a:t>
            </a:r>
            <a:r>
              <a:rPr lang="en-US" sz="1400" dirty="0">
                <a:solidFill>
                  <a:srgbClr val="800000"/>
                </a:solidFill>
                <a:highlight>
                  <a:srgbClr val="FFFFFF"/>
                </a:highlight>
                <a:latin typeface="Consolas"/>
                <a:cs typeface="+mn-cs"/>
              </a:rPr>
              <a:t>"</a:t>
            </a:r>
            <a:r>
              <a:rPr lang="en-US" sz="1400" dirty="0">
                <a:solidFill>
                  <a:schemeClr val="tx1"/>
                </a:solidFill>
                <a:latin typeface="+mn-lt"/>
                <a:cs typeface="+mn-cs"/>
              </a:rPr>
              <a:t>) </a:t>
            </a:r>
          </a:p>
          <a:p>
            <a:pPr marL="514350" lvl="1" indent="-285750">
              <a:buChar char="•"/>
            </a:pPr>
            <a:r>
              <a:rPr lang="en-US" sz="1400" dirty="0"/>
              <a:t>selects all </a:t>
            </a:r>
            <a:r>
              <a:rPr lang="en-US" sz="1400" dirty="0" err="1"/>
              <a:t>divs</a:t>
            </a:r>
            <a:r>
              <a:rPr lang="en-US" sz="1400" dirty="0"/>
              <a:t>, spans and paragraphs which have class </a:t>
            </a:r>
            <a:r>
              <a:rPr lang="en-US" sz="1400" dirty="0" smtClean="0"/>
              <a:t>“</a:t>
            </a:r>
            <a:r>
              <a:rPr lang="en-US" sz="1400" dirty="0" err="1" smtClean="0"/>
              <a:t>myClass</a:t>
            </a:r>
            <a:r>
              <a:rPr lang="en-US" sz="1400" dirty="0" smtClean="0"/>
              <a:t>”</a:t>
            </a:r>
            <a:endParaRPr lang="en-US" sz="1400" dirty="0"/>
          </a:p>
          <a:p>
            <a:pPr marL="228600" lvl="1"/>
            <a:endParaRPr lang="en-US" sz="1400" dirty="0"/>
          </a:p>
          <a:p>
            <a:pPr marL="228600" lvl="1"/>
            <a:r>
              <a:rPr lang="en-US" sz="1400" dirty="0" smtClean="0"/>
              <a:t>Let’s see an example</a:t>
            </a:r>
            <a:endParaRPr lang="en-US" sz="1400" dirty="0"/>
          </a:p>
          <a:p>
            <a:pPr marL="285750" indent="-285750">
              <a:buChar char="•"/>
            </a:pPr>
            <a:endParaRPr lang="en-US" sz="1200" dirty="0"/>
          </a:p>
        </p:txBody>
      </p:sp>
      <p:sp>
        <p:nvSpPr>
          <p:cNvPr id="3" name="Title 2"/>
          <p:cNvSpPr>
            <a:spLocks noGrp="1"/>
          </p:cNvSpPr>
          <p:nvPr>
            <p:ph type="title"/>
          </p:nvPr>
        </p:nvSpPr>
        <p:spPr/>
        <p:txBody>
          <a:bodyPr/>
          <a:lstStyle/>
          <a:p>
            <a:r>
              <a:rPr lang="en-US" dirty="0" smtClean="0"/>
              <a:t>Some CSS Selectors</a:t>
            </a:r>
            <a:endParaRPr lang="en-US" dirty="0"/>
          </a:p>
        </p:txBody>
      </p:sp>
      <p:sp>
        <p:nvSpPr>
          <p:cNvPr id="4" name="Slide Number Placeholder 3"/>
          <p:cNvSpPr>
            <a:spLocks noGrp="1"/>
          </p:cNvSpPr>
          <p:nvPr>
            <p:ph type="sldNum" sz="quarter" idx="10"/>
          </p:nvPr>
        </p:nvSpPr>
        <p:spPr/>
        <p:txBody>
          <a:bodyPr/>
          <a:lstStyle/>
          <a:p>
            <a:pPr>
              <a:defRPr/>
            </a:pPr>
            <a:fld id="{829FE942-B025-4B4C-9EFB-4A4801532714}" type="slidenum">
              <a:rPr lang="en-US" smtClean="0"/>
              <a:pPr>
                <a:defRPr/>
              </a:pPr>
              <a:t>13</a:t>
            </a:fld>
            <a:endParaRPr lang="en-US"/>
          </a:p>
        </p:txBody>
      </p:sp>
    </p:spTree>
    <p:extLst>
      <p:ext uri="{BB962C8B-B14F-4D97-AF65-F5344CB8AC3E}">
        <p14:creationId xmlns:p14="http://schemas.microsoft.com/office/powerpoint/2010/main" val="33765479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2"/>
          <p:cNvSpPr>
            <a:spLocks noGrp="1"/>
          </p:cNvSpPr>
          <p:nvPr>
            <p:ph type="body" sz="half" idx="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indent="-285750">
              <a:buChar char="•"/>
            </a:pPr>
            <a:r>
              <a:rPr lang="en-US" sz="1600" dirty="0">
                <a:solidFill>
                  <a:schemeClr val="tx1"/>
                </a:solidFill>
                <a:latin typeface="+mn-lt"/>
                <a:cs typeface="+mn-cs"/>
              </a:rPr>
              <a:t>$(</a:t>
            </a:r>
            <a:r>
              <a:rPr lang="en-US" sz="1600" dirty="0">
                <a:solidFill>
                  <a:srgbClr val="800000"/>
                </a:solidFill>
                <a:latin typeface="+mn-lt"/>
                <a:cs typeface="+mn-cs"/>
              </a:rPr>
              <a:t>“p &gt; a”</a:t>
            </a:r>
            <a:r>
              <a:rPr lang="en-US" sz="1600" dirty="0">
                <a:solidFill>
                  <a:schemeClr val="tx1"/>
                </a:solidFill>
                <a:latin typeface="+mn-lt"/>
                <a:cs typeface="+mn-cs"/>
              </a:rPr>
              <a:t>)	 	matches links that are direct children of a &lt;p&gt; element</a:t>
            </a:r>
          </a:p>
          <a:p>
            <a:pPr marL="285750" indent="-285750">
              <a:buChar char="•"/>
            </a:pPr>
            <a:endParaRPr lang="en-US" sz="1600" dirty="0">
              <a:solidFill>
                <a:schemeClr val="tx1"/>
              </a:solidFill>
              <a:latin typeface="+mn-lt"/>
              <a:cs typeface="+mn-cs"/>
            </a:endParaRPr>
          </a:p>
          <a:p>
            <a:pPr marL="285750" indent="-285750">
              <a:buChar char="•"/>
            </a:pPr>
            <a:r>
              <a:rPr lang="en-US" sz="1600" dirty="0">
                <a:solidFill>
                  <a:schemeClr val="tx1"/>
                </a:solidFill>
                <a:latin typeface="+mn-lt"/>
                <a:cs typeface="+mn-cs"/>
              </a:rPr>
              <a:t>$(</a:t>
            </a:r>
            <a:r>
              <a:rPr lang="en-US" sz="1600" dirty="0">
                <a:solidFill>
                  <a:srgbClr val="C00000"/>
                </a:solidFill>
                <a:latin typeface="+mn-lt"/>
                <a:cs typeface="+mn-cs"/>
              </a:rPr>
              <a:t>"a[</a:t>
            </a:r>
            <a:r>
              <a:rPr lang="en-US" sz="1600" dirty="0" err="1">
                <a:solidFill>
                  <a:srgbClr val="C00000"/>
                </a:solidFill>
                <a:latin typeface="+mn-lt"/>
                <a:cs typeface="+mn-cs"/>
              </a:rPr>
              <a:t>href</a:t>
            </a:r>
            <a:r>
              <a:rPr lang="en-US" sz="1600" dirty="0">
                <a:solidFill>
                  <a:srgbClr val="C00000"/>
                </a:solidFill>
                <a:latin typeface="+mn-lt"/>
                <a:cs typeface="+mn-cs"/>
              </a:rPr>
              <a:t>^='http://']"</a:t>
            </a:r>
            <a:r>
              <a:rPr lang="en-US" sz="1600" dirty="0">
                <a:solidFill>
                  <a:schemeClr val="tx1"/>
                </a:solidFill>
                <a:latin typeface="+mn-lt"/>
                <a:cs typeface="+mn-cs"/>
              </a:rPr>
              <a:t>)	</a:t>
            </a:r>
            <a:r>
              <a:rPr lang="en-US" sz="1600" dirty="0" smtClean="0">
                <a:solidFill>
                  <a:schemeClr val="tx1"/>
                </a:solidFill>
                <a:latin typeface="+mn-lt"/>
                <a:cs typeface="+mn-cs"/>
              </a:rPr>
              <a:t>matches </a:t>
            </a:r>
            <a:r>
              <a:rPr lang="en-US" sz="1600" dirty="0">
                <a:solidFill>
                  <a:schemeClr val="tx1"/>
                </a:solidFill>
                <a:latin typeface="+mn-lt"/>
                <a:cs typeface="+mn-cs"/>
              </a:rPr>
              <a:t>links that start with http://</a:t>
            </a:r>
          </a:p>
          <a:p>
            <a:pPr marL="285750" indent="-285750">
              <a:buChar char="•"/>
            </a:pPr>
            <a:r>
              <a:rPr lang="en-US" sz="1600" dirty="0">
                <a:solidFill>
                  <a:schemeClr val="tx1"/>
                </a:solidFill>
                <a:latin typeface="+mn-lt"/>
                <a:cs typeface="+mn-cs"/>
              </a:rPr>
              <a:t>$(</a:t>
            </a:r>
            <a:r>
              <a:rPr lang="en-US" sz="1600" dirty="0">
                <a:solidFill>
                  <a:srgbClr val="C00000"/>
                </a:solidFill>
                <a:latin typeface="+mn-lt"/>
                <a:cs typeface="+mn-cs"/>
              </a:rPr>
              <a:t>"a[</a:t>
            </a:r>
            <a:r>
              <a:rPr lang="en-US" sz="1600" dirty="0" err="1">
                <a:solidFill>
                  <a:srgbClr val="C00000"/>
                </a:solidFill>
                <a:latin typeface="+mn-lt"/>
                <a:cs typeface="+mn-cs"/>
              </a:rPr>
              <a:t>href</a:t>
            </a:r>
            <a:r>
              <a:rPr lang="en-US" sz="1600" dirty="0">
                <a:solidFill>
                  <a:srgbClr val="C00000"/>
                </a:solidFill>
                <a:latin typeface="+mn-lt"/>
                <a:cs typeface="+mn-cs"/>
              </a:rPr>
              <a:t>$='.pdf']"</a:t>
            </a:r>
            <a:r>
              <a:rPr lang="en-US" sz="1600" dirty="0">
                <a:solidFill>
                  <a:schemeClr val="tx1"/>
                </a:solidFill>
                <a:latin typeface="+mn-lt"/>
                <a:cs typeface="+mn-cs"/>
              </a:rPr>
              <a:t>)	</a:t>
            </a:r>
            <a:r>
              <a:rPr lang="en-US" sz="1600" dirty="0" smtClean="0">
                <a:solidFill>
                  <a:schemeClr val="tx1"/>
                </a:solidFill>
                <a:latin typeface="+mn-lt"/>
                <a:cs typeface="+mn-cs"/>
              </a:rPr>
              <a:t>matches </a:t>
            </a:r>
            <a:r>
              <a:rPr lang="en-US" sz="1600" dirty="0">
                <a:solidFill>
                  <a:schemeClr val="tx1"/>
                </a:solidFill>
                <a:latin typeface="+mn-lt"/>
                <a:cs typeface="+mn-cs"/>
              </a:rPr>
              <a:t>links that end with .pdf</a:t>
            </a:r>
          </a:p>
          <a:p>
            <a:pPr marL="285750" indent="-285750">
              <a:buChar char="•"/>
            </a:pPr>
            <a:r>
              <a:rPr lang="en-US" sz="1600" dirty="0">
                <a:solidFill>
                  <a:schemeClr val="tx1"/>
                </a:solidFill>
                <a:latin typeface="+mn-lt"/>
                <a:cs typeface="+mn-cs"/>
              </a:rPr>
              <a:t>$(</a:t>
            </a:r>
            <a:r>
              <a:rPr lang="en-US" sz="1600" dirty="0">
                <a:solidFill>
                  <a:srgbClr val="C00000"/>
                </a:solidFill>
                <a:latin typeface="+mn-lt"/>
                <a:cs typeface="+mn-cs"/>
              </a:rPr>
              <a:t>"a[</a:t>
            </a:r>
            <a:r>
              <a:rPr lang="en-US" sz="1600" dirty="0" err="1">
                <a:solidFill>
                  <a:srgbClr val="C00000"/>
                </a:solidFill>
                <a:latin typeface="+mn-lt"/>
                <a:cs typeface="+mn-cs"/>
              </a:rPr>
              <a:t>href</a:t>
            </a:r>
            <a:r>
              <a:rPr lang="en-US" sz="1600" dirty="0">
                <a:solidFill>
                  <a:srgbClr val="C00000"/>
                </a:solidFill>
                <a:latin typeface="+mn-lt"/>
                <a:cs typeface="+mn-cs"/>
              </a:rPr>
              <a:t>*='google.com']"</a:t>
            </a:r>
            <a:r>
              <a:rPr lang="en-US" sz="1600" dirty="0">
                <a:solidFill>
                  <a:schemeClr val="tx1"/>
                </a:solidFill>
                <a:latin typeface="+mn-lt"/>
                <a:cs typeface="+mn-cs"/>
              </a:rPr>
              <a:t>)	matches links that contain google.com</a:t>
            </a:r>
          </a:p>
          <a:p>
            <a:pPr marL="285750" indent="-285750">
              <a:buChar char="•"/>
            </a:pPr>
            <a:r>
              <a:rPr lang="en-US" sz="1600" dirty="0">
                <a:solidFill>
                  <a:schemeClr val="tx1"/>
                </a:solidFill>
                <a:latin typeface="+mn-lt"/>
                <a:cs typeface="+mn-cs"/>
              </a:rPr>
              <a:t>$(</a:t>
            </a:r>
            <a:r>
              <a:rPr lang="en-US" sz="1600" dirty="0">
                <a:solidFill>
                  <a:srgbClr val="C00000"/>
                </a:solidFill>
                <a:latin typeface="+mn-lt"/>
                <a:cs typeface="+mn-cs"/>
              </a:rPr>
              <a:t>"a[</a:t>
            </a:r>
            <a:r>
              <a:rPr lang="en-US" sz="1600" dirty="0" err="1">
                <a:solidFill>
                  <a:srgbClr val="C00000"/>
                </a:solidFill>
                <a:latin typeface="+mn-lt"/>
                <a:cs typeface="+mn-cs"/>
              </a:rPr>
              <a:t>href</a:t>
            </a:r>
            <a:r>
              <a:rPr lang="en-US" sz="1600" dirty="0">
                <a:solidFill>
                  <a:srgbClr val="C00000"/>
                </a:solidFill>
                <a:latin typeface="+mn-lt"/>
                <a:cs typeface="+mn-cs"/>
              </a:rPr>
              <a:t>='append.htm']"</a:t>
            </a:r>
            <a:r>
              <a:rPr lang="en-US" sz="1600" dirty="0">
                <a:solidFill>
                  <a:schemeClr val="tx1"/>
                </a:solidFill>
                <a:latin typeface="+mn-lt"/>
                <a:cs typeface="+mn-cs"/>
              </a:rPr>
              <a:t>)	matches links that point to append.html</a:t>
            </a:r>
          </a:p>
          <a:p>
            <a:pPr marL="285750" indent="-285750">
              <a:buChar char="•"/>
            </a:pPr>
            <a:endParaRPr lang="en-US" sz="1600" dirty="0">
              <a:solidFill>
                <a:schemeClr val="tx1"/>
              </a:solidFill>
              <a:latin typeface="+mn-lt"/>
              <a:cs typeface="+mn-cs"/>
            </a:endParaRPr>
          </a:p>
          <a:p>
            <a:pPr marL="285750" indent="-285750">
              <a:buChar char="•"/>
            </a:pPr>
            <a:r>
              <a:rPr lang="en-US" sz="1600" dirty="0" err="1">
                <a:solidFill>
                  <a:schemeClr val="tx1"/>
                </a:solidFill>
                <a:latin typeface="+mn-lt"/>
                <a:cs typeface="+mn-cs"/>
              </a:rPr>
              <a:t>li:has</a:t>
            </a:r>
            <a:r>
              <a:rPr lang="en-US" sz="1600" dirty="0">
                <a:solidFill>
                  <a:schemeClr val="tx1"/>
                </a:solidFill>
                <a:latin typeface="+mn-lt"/>
                <a:cs typeface="+mn-cs"/>
              </a:rPr>
              <a:t>(a)		</a:t>
            </a:r>
            <a:r>
              <a:rPr lang="en-US" sz="1600" dirty="0" smtClean="0">
                <a:solidFill>
                  <a:schemeClr val="tx1"/>
                </a:solidFill>
                <a:latin typeface="+mn-lt"/>
                <a:cs typeface="+mn-cs"/>
              </a:rPr>
              <a:t>matches </a:t>
            </a:r>
            <a:r>
              <a:rPr lang="en-US" sz="1600" dirty="0">
                <a:solidFill>
                  <a:schemeClr val="tx1"/>
                </a:solidFill>
                <a:latin typeface="+mn-lt"/>
                <a:cs typeface="+mn-cs"/>
              </a:rPr>
              <a:t>all &lt;li&gt; elements that contain an &lt;a</a:t>
            </a:r>
            <a:r>
              <a:rPr lang="en-US" sz="1600" dirty="0" smtClean="0">
                <a:solidFill>
                  <a:schemeClr val="tx1"/>
                </a:solidFill>
                <a:latin typeface="+mn-lt"/>
                <a:cs typeface="+mn-cs"/>
              </a:rPr>
              <a:t>&gt;</a:t>
            </a:r>
          </a:p>
          <a:p>
            <a:pPr marL="285750" indent="-285750">
              <a:buChar char="•"/>
            </a:pPr>
            <a:endParaRPr lang="en-US" sz="1600" dirty="0">
              <a:solidFill>
                <a:schemeClr val="tx1"/>
              </a:solidFill>
              <a:latin typeface="+mn-lt"/>
              <a:cs typeface="+mn-cs"/>
            </a:endParaRPr>
          </a:p>
          <a:p>
            <a:pPr marL="0" lvl="1"/>
            <a:r>
              <a:rPr lang="en-US" sz="1400" dirty="0"/>
              <a:t>Let’s see an example</a:t>
            </a:r>
          </a:p>
          <a:p>
            <a:pPr marL="285750" indent="-285750">
              <a:buChar char="•"/>
            </a:pPr>
            <a:endParaRPr lang="en-US" sz="1600" dirty="0">
              <a:solidFill>
                <a:schemeClr val="tx1"/>
              </a:solidFill>
              <a:latin typeface="+mn-lt"/>
              <a:cs typeface="+mn-cs"/>
            </a:endParaRPr>
          </a:p>
        </p:txBody>
      </p:sp>
      <p:sp>
        <p:nvSpPr>
          <p:cNvPr id="3" name="Title 2"/>
          <p:cNvSpPr>
            <a:spLocks noGrp="1"/>
          </p:cNvSpPr>
          <p:nvPr>
            <p:ph type="title"/>
          </p:nvPr>
        </p:nvSpPr>
        <p:spPr/>
        <p:txBody>
          <a:bodyPr/>
          <a:lstStyle/>
          <a:p>
            <a:r>
              <a:rPr lang="en-US" dirty="0"/>
              <a:t>Child, attributes, container selectors</a:t>
            </a:r>
          </a:p>
        </p:txBody>
      </p:sp>
      <p:sp>
        <p:nvSpPr>
          <p:cNvPr id="4" name="Slide Number Placeholder 3"/>
          <p:cNvSpPr>
            <a:spLocks noGrp="1"/>
          </p:cNvSpPr>
          <p:nvPr>
            <p:ph type="sldNum" sz="quarter" idx="10"/>
          </p:nvPr>
        </p:nvSpPr>
        <p:spPr/>
        <p:txBody>
          <a:bodyPr/>
          <a:lstStyle/>
          <a:p>
            <a:pPr>
              <a:defRPr/>
            </a:pPr>
            <a:fld id="{829FE942-B025-4B4C-9EFB-4A4801532714}" type="slidenum">
              <a:rPr lang="en-US" smtClean="0"/>
              <a:pPr>
                <a:defRPr/>
              </a:pPr>
              <a:t>14</a:t>
            </a:fld>
            <a:endParaRPr lang="en-US"/>
          </a:p>
        </p:txBody>
      </p:sp>
    </p:spTree>
    <p:extLst>
      <p:ext uri="{BB962C8B-B14F-4D97-AF65-F5344CB8AC3E}">
        <p14:creationId xmlns:p14="http://schemas.microsoft.com/office/powerpoint/2010/main" val="5646100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Filters</a:t>
            </a:r>
            <a:endParaRPr lang="en-US" dirty="0"/>
          </a:p>
        </p:txBody>
      </p:sp>
      <p:sp>
        <p:nvSpPr>
          <p:cNvPr id="4" name="Slide Number Placeholder 3"/>
          <p:cNvSpPr>
            <a:spLocks noGrp="1"/>
          </p:cNvSpPr>
          <p:nvPr>
            <p:ph type="sldNum" sz="quarter" idx="10"/>
          </p:nvPr>
        </p:nvSpPr>
        <p:spPr/>
        <p:txBody>
          <a:bodyPr/>
          <a:lstStyle/>
          <a:p>
            <a:pPr>
              <a:defRPr/>
            </a:pPr>
            <a:fld id="{829FE942-B025-4B4C-9EFB-4A4801532714}" type="slidenum">
              <a:rPr lang="en-US" smtClean="0"/>
              <a:pPr>
                <a:defRPr/>
              </a:pPr>
              <a:t>15</a:t>
            </a:fld>
            <a:endParaRPr lang="en-US"/>
          </a:p>
        </p:txBody>
      </p:sp>
      <p:sp>
        <p:nvSpPr>
          <p:cNvPr id="5" name="Text Placeholder 33805"/>
          <p:cNvSpPr>
            <a:spLocks noGrp="1"/>
          </p:cNvSpPr>
          <p:nvPr>
            <p:ph type="body" sz="half" idx="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lvl="1" indent="-285750">
              <a:buFont typeface="Arial" panose="020B0604020202020204" pitchFamily="34" charset="0"/>
              <a:buChar char="•"/>
            </a:pPr>
            <a:r>
              <a:rPr lang="en-US" sz="2800" dirty="0" smtClean="0"/>
              <a:t>Basic Filter</a:t>
            </a:r>
          </a:p>
          <a:p>
            <a:pPr marL="514350" lvl="1" indent="-285750">
              <a:buFont typeface="Arial" panose="020B0604020202020204" pitchFamily="34" charset="0"/>
              <a:buChar char="•"/>
            </a:pPr>
            <a:r>
              <a:rPr lang="en-US" sz="2800" dirty="0" smtClean="0"/>
              <a:t>Child Filter</a:t>
            </a:r>
          </a:p>
          <a:p>
            <a:pPr marL="514350" lvl="1" indent="-285750">
              <a:buFont typeface="Arial" panose="020B0604020202020204" pitchFamily="34" charset="0"/>
              <a:buChar char="•"/>
            </a:pPr>
            <a:r>
              <a:rPr lang="en-US" sz="2800" dirty="0" smtClean="0"/>
              <a:t>Content Filter</a:t>
            </a:r>
          </a:p>
          <a:p>
            <a:pPr marL="514350" lvl="1" indent="-285750">
              <a:buFont typeface="Arial" panose="020B0604020202020204" pitchFamily="34" charset="0"/>
              <a:buChar char="•"/>
            </a:pPr>
            <a:r>
              <a:rPr lang="en-US" sz="2800" dirty="0" smtClean="0"/>
              <a:t>Visibility Filter</a:t>
            </a:r>
          </a:p>
        </p:txBody>
      </p:sp>
    </p:spTree>
    <p:extLst>
      <p:ext uri="{BB962C8B-B14F-4D97-AF65-F5344CB8AC3E}">
        <p14:creationId xmlns:p14="http://schemas.microsoft.com/office/powerpoint/2010/main" val="323962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2"/>
          <p:cNvSpPr>
            <a:spLocks noGrp="1"/>
          </p:cNvSpPr>
          <p:nvPr>
            <p:ph type="body" sz="half" idx="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indent="-285750">
              <a:buChar char="•"/>
            </a:pPr>
            <a:r>
              <a:rPr lang="en-US" sz="1400" dirty="0">
                <a:solidFill>
                  <a:schemeClr val="tx1"/>
                </a:solidFill>
                <a:latin typeface="+mn-lt"/>
                <a:cs typeface="+mn-cs"/>
              </a:rPr>
              <a:t>$(</a:t>
            </a:r>
            <a:r>
              <a:rPr lang="en-US" sz="1400" dirty="0">
                <a:solidFill>
                  <a:srgbClr val="800000"/>
                </a:solidFill>
                <a:latin typeface="+mn-lt"/>
                <a:cs typeface="+mn-cs"/>
              </a:rPr>
              <a:t>"</a:t>
            </a:r>
            <a:r>
              <a:rPr lang="en-US" sz="1400" dirty="0" err="1">
                <a:solidFill>
                  <a:srgbClr val="800000"/>
                </a:solidFill>
                <a:highlight>
                  <a:srgbClr val="FFFFFF"/>
                </a:highlight>
                <a:latin typeface="Consolas"/>
                <a:cs typeface="+mn-cs"/>
              </a:rPr>
              <a:t>td:first</a:t>
            </a:r>
            <a:r>
              <a:rPr lang="en-US" sz="1400" dirty="0">
                <a:solidFill>
                  <a:srgbClr val="800000"/>
                </a:solidFill>
                <a:latin typeface="+mn-lt"/>
                <a:cs typeface="+mn-cs"/>
              </a:rPr>
              <a:t>"</a:t>
            </a:r>
            <a:r>
              <a:rPr lang="en-US" sz="1400" dirty="0">
                <a:solidFill>
                  <a:schemeClr val="tx1"/>
                </a:solidFill>
                <a:latin typeface="+mn-lt"/>
                <a:cs typeface="+mn-cs"/>
              </a:rPr>
              <a:t>)		first td of the context (will select single element)</a:t>
            </a:r>
          </a:p>
          <a:p>
            <a:pPr marL="285750" indent="-285750">
              <a:buChar char="•"/>
            </a:pPr>
            <a:r>
              <a:rPr lang="en-US" sz="1400" dirty="0">
                <a:solidFill>
                  <a:schemeClr val="tx1"/>
                </a:solidFill>
                <a:latin typeface="+mn-lt"/>
                <a:cs typeface="+mn-cs"/>
              </a:rPr>
              <a:t>$(</a:t>
            </a:r>
            <a:r>
              <a:rPr lang="en-US" sz="1400" dirty="0">
                <a:solidFill>
                  <a:srgbClr val="C00000"/>
                </a:solidFill>
                <a:latin typeface="+mn-lt"/>
                <a:cs typeface="+mn-cs"/>
              </a:rPr>
              <a:t>"</a:t>
            </a:r>
            <a:r>
              <a:rPr lang="en-US" sz="1400" dirty="0" err="1">
                <a:solidFill>
                  <a:srgbClr val="800000"/>
                </a:solidFill>
                <a:highlight>
                  <a:srgbClr val="FFFFFF"/>
                </a:highlight>
                <a:latin typeface="Consolas"/>
                <a:cs typeface="+mn-cs"/>
              </a:rPr>
              <a:t>td:last</a:t>
            </a:r>
            <a:r>
              <a:rPr lang="en-US" sz="1400" dirty="0">
                <a:solidFill>
                  <a:srgbClr val="C00000"/>
                </a:solidFill>
                <a:latin typeface="+mn-lt"/>
                <a:cs typeface="+mn-cs"/>
              </a:rPr>
              <a:t>“</a:t>
            </a:r>
            <a:r>
              <a:rPr lang="en-US" sz="1400" dirty="0">
                <a:solidFill>
                  <a:schemeClr val="tx1"/>
                </a:solidFill>
                <a:latin typeface="+mn-lt"/>
                <a:cs typeface="+mn-cs"/>
              </a:rPr>
              <a:t>)		last td of the context (will select single element)</a:t>
            </a:r>
          </a:p>
          <a:p>
            <a:pPr marL="285750" indent="-285750">
              <a:buChar char="•"/>
            </a:pPr>
            <a:r>
              <a:rPr lang="en-US" sz="1400" dirty="0">
                <a:solidFill>
                  <a:schemeClr val="tx1"/>
                </a:solidFill>
                <a:latin typeface="+mn-lt"/>
                <a:cs typeface="+mn-cs"/>
              </a:rPr>
              <a:t>$(</a:t>
            </a:r>
            <a:r>
              <a:rPr lang="en-US" sz="1400" dirty="0">
                <a:solidFill>
                  <a:srgbClr val="C00000"/>
                </a:solidFill>
                <a:latin typeface="+mn-lt"/>
                <a:cs typeface="+mn-cs"/>
              </a:rPr>
              <a:t>"</a:t>
            </a:r>
            <a:r>
              <a:rPr lang="en-US" sz="1400" dirty="0" err="1">
                <a:solidFill>
                  <a:srgbClr val="800000"/>
                </a:solidFill>
                <a:highlight>
                  <a:srgbClr val="FFFFFF"/>
                </a:highlight>
                <a:latin typeface="Consolas"/>
                <a:cs typeface="+mn-cs"/>
              </a:rPr>
              <a:t>td:even</a:t>
            </a:r>
            <a:r>
              <a:rPr lang="en-US" sz="1400" dirty="0">
                <a:solidFill>
                  <a:srgbClr val="C00000"/>
                </a:solidFill>
                <a:latin typeface="+mn-lt"/>
                <a:cs typeface="+mn-cs"/>
              </a:rPr>
              <a:t>“</a:t>
            </a:r>
            <a:r>
              <a:rPr lang="en-US" sz="1400" dirty="0">
                <a:solidFill>
                  <a:schemeClr val="tx1"/>
                </a:solidFill>
                <a:latin typeface="+mn-lt"/>
                <a:cs typeface="+mn-cs"/>
              </a:rPr>
              <a:t>)		all even td of the context </a:t>
            </a:r>
          </a:p>
          <a:p>
            <a:pPr marL="285750" indent="-285750">
              <a:buChar char="•"/>
            </a:pPr>
            <a:r>
              <a:rPr lang="en-US" sz="1400" dirty="0">
                <a:solidFill>
                  <a:schemeClr val="tx1"/>
                </a:solidFill>
                <a:latin typeface="+mn-lt"/>
                <a:cs typeface="+mn-cs"/>
              </a:rPr>
              <a:t>$(</a:t>
            </a:r>
            <a:r>
              <a:rPr lang="en-US" sz="1400" dirty="0">
                <a:solidFill>
                  <a:srgbClr val="C00000"/>
                </a:solidFill>
                <a:latin typeface="+mn-lt"/>
                <a:cs typeface="+mn-cs"/>
              </a:rPr>
              <a:t>"</a:t>
            </a:r>
            <a:r>
              <a:rPr lang="en-US" sz="1400" dirty="0" err="1">
                <a:solidFill>
                  <a:srgbClr val="800000"/>
                </a:solidFill>
                <a:highlight>
                  <a:srgbClr val="FFFFFF"/>
                </a:highlight>
                <a:latin typeface="Consolas"/>
                <a:cs typeface="+mn-cs"/>
              </a:rPr>
              <a:t>td:odd</a:t>
            </a:r>
            <a:r>
              <a:rPr lang="en-US" sz="1400" dirty="0">
                <a:solidFill>
                  <a:srgbClr val="C00000"/>
                </a:solidFill>
                <a:latin typeface="+mn-lt"/>
                <a:cs typeface="+mn-cs"/>
              </a:rPr>
              <a:t>“</a:t>
            </a:r>
            <a:r>
              <a:rPr lang="en-US" sz="1400" dirty="0">
                <a:solidFill>
                  <a:schemeClr val="tx1"/>
                </a:solidFill>
                <a:latin typeface="+mn-lt"/>
                <a:cs typeface="+mn-cs"/>
              </a:rPr>
              <a:t>)		all odd td in the context</a:t>
            </a:r>
          </a:p>
          <a:p>
            <a:pPr marL="285750" indent="-285750">
              <a:buChar char="•"/>
            </a:pPr>
            <a:r>
              <a:rPr lang="en-US" sz="1400" dirty="0">
                <a:solidFill>
                  <a:schemeClr val="tx1"/>
                </a:solidFill>
                <a:latin typeface="+mn-lt"/>
                <a:cs typeface="+mn-cs"/>
              </a:rPr>
              <a:t>$(</a:t>
            </a:r>
            <a:r>
              <a:rPr lang="en-US" sz="1400" dirty="0">
                <a:solidFill>
                  <a:srgbClr val="C00000"/>
                </a:solidFill>
                <a:latin typeface="+mn-lt"/>
                <a:cs typeface="+mn-cs"/>
              </a:rPr>
              <a:t>"</a:t>
            </a:r>
            <a:r>
              <a:rPr lang="en-US" sz="1400" dirty="0" err="1">
                <a:solidFill>
                  <a:srgbClr val="800000"/>
                </a:solidFill>
                <a:highlight>
                  <a:srgbClr val="FFFFFF"/>
                </a:highlight>
                <a:latin typeface="Consolas"/>
                <a:cs typeface="+mn-cs"/>
              </a:rPr>
              <a:t>td:eq</a:t>
            </a:r>
            <a:r>
              <a:rPr lang="en-US" sz="1400" dirty="0">
                <a:solidFill>
                  <a:srgbClr val="800000"/>
                </a:solidFill>
                <a:highlight>
                  <a:srgbClr val="FFFFFF"/>
                </a:highlight>
                <a:latin typeface="Consolas"/>
                <a:cs typeface="+mn-cs"/>
              </a:rPr>
              <a:t>(5</a:t>
            </a:r>
            <a:r>
              <a:rPr lang="en-US" sz="1400" dirty="0">
                <a:solidFill>
                  <a:srgbClr val="C00000"/>
                </a:solidFill>
                <a:latin typeface="+mn-lt"/>
                <a:cs typeface="+mn-cs"/>
              </a:rPr>
              <a:t>)“</a:t>
            </a:r>
            <a:r>
              <a:rPr lang="en-US" sz="1400" dirty="0">
                <a:solidFill>
                  <a:schemeClr val="tx1"/>
                </a:solidFill>
                <a:latin typeface="+mn-lt"/>
                <a:cs typeface="+mn-cs"/>
              </a:rPr>
              <a:t>)		6th td in the context (index from 0)</a:t>
            </a:r>
          </a:p>
          <a:p>
            <a:pPr marL="285750" indent="-285750">
              <a:buChar char="•"/>
            </a:pPr>
            <a:r>
              <a:rPr lang="en-US" sz="1400" dirty="0">
                <a:solidFill>
                  <a:schemeClr val="tx1"/>
                </a:solidFill>
                <a:latin typeface="+mn-lt"/>
                <a:cs typeface="+mn-cs"/>
              </a:rPr>
              <a:t>$("</a:t>
            </a:r>
            <a:r>
              <a:rPr lang="en-US" sz="1400" dirty="0" err="1">
                <a:solidFill>
                  <a:srgbClr val="800000"/>
                </a:solidFill>
                <a:highlight>
                  <a:srgbClr val="FFFFFF"/>
                </a:highlight>
                <a:latin typeface="Consolas"/>
                <a:cs typeface="+mn-cs"/>
              </a:rPr>
              <a:t>td:gt</a:t>
            </a:r>
            <a:r>
              <a:rPr lang="en-US" sz="1400" dirty="0">
                <a:solidFill>
                  <a:srgbClr val="800000"/>
                </a:solidFill>
                <a:highlight>
                  <a:srgbClr val="FFFFFF"/>
                </a:highlight>
                <a:latin typeface="Consolas"/>
                <a:cs typeface="+mn-cs"/>
              </a:rPr>
              <a:t>(5)</a:t>
            </a:r>
            <a:r>
              <a:rPr lang="en-US" sz="1400" dirty="0">
                <a:solidFill>
                  <a:schemeClr val="tx1"/>
                </a:solidFill>
                <a:latin typeface="+mn-lt"/>
                <a:cs typeface="+mn-cs"/>
              </a:rPr>
              <a:t>“)		7th to last td in the context (index from 0)</a:t>
            </a:r>
          </a:p>
          <a:p>
            <a:pPr marL="285750" indent="-285750">
              <a:buChar char="•"/>
            </a:pPr>
            <a:r>
              <a:rPr lang="en-US" sz="1400" dirty="0">
                <a:solidFill>
                  <a:schemeClr val="tx1"/>
                </a:solidFill>
                <a:latin typeface="+mn-lt"/>
                <a:cs typeface="+mn-cs"/>
              </a:rPr>
              <a:t>$("</a:t>
            </a:r>
            <a:r>
              <a:rPr lang="en-US" sz="1400" dirty="0" err="1">
                <a:solidFill>
                  <a:srgbClr val="800000"/>
                </a:solidFill>
                <a:highlight>
                  <a:srgbClr val="FFFFFF"/>
                </a:highlight>
                <a:latin typeface="Consolas"/>
                <a:cs typeface="+mn-cs"/>
              </a:rPr>
              <a:t>td:lt</a:t>
            </a:r>
            <a:r>
              <a:rPr lang="en-US" sz="1400" dirty="0">
                <a:solidFill>
                  <a:srgbClr val="800000"/>
                </a:solidFill>
                <a:highlight>
                  <a:srgbClr val="FFFFFF"/>
                </a:highlight>
                <a:latin typeface="Consolas"/>
                <a:cs typeface="+mn-cs"/>
              </a:rPr>
              <a:t>(5)</a:t>
            </a:r>
            <a:r>
              <a:rPr lang="en-US" sz="1400" dirty="0">
                <a:solidFill>
                  <a:schemeClr val="tx1"/>
                </a:solidFill>
                <a:latin typeface="+mn-lt"/>
                <a:cs typeface="+mn-cs"/>
              </a:rPr>
              <a:t>“)		1st  to 5th td in the context (index from 0)</a:t>
            </a:r>
          </a:p>
          <a:p>
            <a:pPr marL="285750" indent="-285750">
              <a:buChar char="•"/>
            </a:pPr>
            <a:r>
              <a:rPr lang="en-US" sz="1400" dirty="0">
                <a:solidFill>
                  <a:schemeClr val="tx1"/>
                </a:solidFill>
                <a:latin typeface="+mn-lt"/>
                <a:cs typeface="+mn-cs"/>
              </a:rPr>
              <a:t>$("</a:t>
            </a:r>
            <a:r>
              <a:rPr lang="en-US" sz="1400" dirty="0" err="1">
                <a:solidFill>
                  <a:srgbClr val="800000"/>
                </a:solidFill>
                <a:highlight>
                  <a:srgbClr val="FFFFFF"/>
                </a:highlight>
                <a:latin typeface="Consolas"/>
                <a:cs typeface="+mn-cs"/>
              </a:rPr>
              <a:t>td:first-child</a:t>
            </a:r>
            <a:r>
              <a:rPr lang="en-US" sz="1400" dirty="0">
                <a:solidFill>
                  <a:schemeClr val="tx1"/>
                </a:solidFill>
                <a:latin typeface="+mn-lt"/>
                <a:cs typeface="+mn-cs"/>
              </a:rPr>
              <a:t>“)	</a:t>
            </a:r>
            <a:r>
              <a:rPr lang="en-US" sz="1400" dirty="0" smtClean="0">
                <a:solidFill>
                  <a:schemeClr val="tx1"/>
                </a:solidFill>
                <a:latin typeface="+mn-lt"/>
                <a:cs typeface="+mn-cs"/>
              </a:rPr>
              <a:t>first </a:t>
            </a:r>
            <a:r>
              <a:rPr lang="en-US" sz="1400" dirty="0">
                <a:solidFill>
                  <a:schemeClr val="tx1"/>
                </a:solidFill>
                <a:latin typeface="+mn-lt"/>
                <a:cs typeface="+mn-cs"/>
              </a:rPr>
              <a:t>td of each row (will select first column)</a:t>
            </a:r>
          </a:p>
          <a:p>
            <a:pPr marL="285750" indent="-285750">
              <a:buChar char="•"/>
            </a:pPr>
            <a:r>
              <a:rPr lang="en-US" sz="1400" dirty="0">
                <a:solidFill>
                  <a:schemeClr val="tx1"/>
                </a:solidFill>
                <a:latin typeface="+mn-lt"/>
                <a:cs typeface="+mn-cs"/>
              </a:rPr>
              <a:t>$("</a:t>
            </a:r>
            <a:r>
              <a:rPr lang="en-US" sz="1400" dirty="0" err="1">
                <a:solidFill>
                  <a:srgbClr val="800000"/>
                </a:solidFill>
                <a:highlight>
                  <a:srgbClr val="FFFFFF"/>
                </a:highlight>
                <a:latin typeface="Consolas"/>
                <a:cs typeface="+mn-cs"/>
              </a:rPr>
              <a:t>td:last-child</a:t>
            </a:r>
            <a:r>
              <a:rPr lang="en-US" sz="1400" dirty="0">
                <a:solidFill>
                  <a:schemeClr val="tx1"/>
                </a:solidFill>
                <a:latin typeface="+mn-lt"/>
                <a:cs typeface="+mn-cs"/>
              </a:rPr>
              <a:t>“)	</a:t>
            </a:r>
            <a:r>
              <a:rPr lang="en-US" sz="1400" dirty="0" smtClean="0">
                <a:solidFill>
                  <a:schemeClr val="tx1"/>
                </a:solidFill>
                <a:latin typeface="+mn-lt"/>
                <a:cs typeface="+mn-cs"/>
              </a:rPr>
              <a:t>last </a:t>
            </a:r>
            <a:r>
              <a:rPr lang="en-US" sz="1400" dirty="0">
                <a:solidFill>
                  <a:schemeClr val="tx1"/>
                </a:solidFill>
                <a:latin typeface="+mn-lt"/>
                <a:cs typeface="+mn-cs"/>
              </a:rPr>
              <a:t>td of each row (will select last column)</a:t>
            </a:r>
          </a:p>
          <a:p>
            <a:pPr marL="285750" indent="-285750">
              <a:buChar char="•"/>
            </a:pPr>
            <a:r>
              <a:rPr lang="en-US" sz="1400" dirty="0">
                <a:solidFill>
                  <a:schemeClr val="tx1"/>
                </a:solidFill>
                <a:latin typeface="+mn-lt"/>
                <a:cs typeface="+mn-cs"/>
              </a:rPr>
              <a:t>$("</a:t>
            </a:r>
            <a:r>
              <a:rPr lang="en-US" sz="1400" dirty="0" err="1">
                <a:solidFill>
                  <a:srgbClr val="800000"/>
                </a:solidFill>
                <a:highlight>
                  <a:srgbClr val="FFFFFF"/>
                </a:highlight>
                <a:latin typeface="Consolas"/>
                <a:cs typeface="+mn-cs"/>
              </a:rPr>
              <a:t>td:nth-child</a:t>
            </a:r>
            <a:r>
              <a:rPr lang="en-US" sz="1400" dirty="0">
                <a:solidFill>
                  <a:srgbClr val="800000"/>
                </a:solidFill>
                <a:highlight>
                  <a:srgbClr val="FFFFFF"/>
                </a:highlight>
                <a:latin typeface="Consolas"/>
                <a:cs typeface="+mn-cs"/>
              </a:rPr>
              <a:t>(3)</a:t>
            </a:r>
            <a:r>
              <a:rPr lang="en-US" sz="1400" dirty="0">
                <a:solidFill>
                  <a:schemeClr val="tx1"/>
                </a:solidFill>
                <a:latin typeface="+mn-lt"/>
                <a:cs typeface="+mn-cs"/>
              </a:rPr>
              <a:t>“)	</a:t>
            </a:r>
            <a:r>
              <a:rPr lang="en-US" sz="1400" dirty="0" smtClean="0">
                <a:solidFill>
                  <a:schemeClr val="tx1"/>
                </a:solidFill>
                <a:latin typeface="+mn-lt"/>
                <a:cs typeface="+mn-cs"/>
              </a:rPr>
              <a:t>3rd </a:t>
            </a:r>
            <a:r>
              <a:rPr lang="en-US" sz="1400" dirty="0">
                <a:solidFill>
                  <a:schemeClr val="tx1"/>
                </a:solidFill>
                <a:latin typeface="+mn-lt"/>
                <a:cs typeface="+mn-cs"/>
              </a:rPr>
              <a:t>td of each row (will select 3rd column, index from 1)</a:t>
            </a:r>
          </a:p>
          <a:p>
            <a:pPr marL="285750" indent="-285750">
              <a:buChar char="•"/>
            </a:pPr>
            <a:r>
              <a:rPr lang="en-US" sz="1400" dirty="0">
                <a:solidFill>
                  <a:schemeClr val="tx1"/>
                </a:solidFill>
                <a:latin typeface="+mn-lt"/>
                <a:cs typeface="+mn-cs"/>
              </a:rPr>
              <a:t>$("</a:t>
            </a:r>
            <a:r>
              <a:rPr lang="en-US" sz="1400" dirty="0" err="1">
                <a:solidFill>
                  <a:srgbClr val="800000"/>
                </a:solidFill>
                <a:highlight>
                  <a:srgbClr val="FFFFFF"/>
                </a:highlight>
                <a:latin typeface="Consolas"/>
                <a:cs typeface="+mn-cs"/>
              </a:rPr>
              <a:t>td:nth</a:t>
            </a:r>
            <a:r>
              <a:rPr lang="en-US" sz="1400" dirty="0">
                <a:solidFill>
                  <a:srgbClr val="800000"/>
                </a:solidFill>
                <a:highlight>
                  <a:srgbClr val="FFFFFF"/>
                </a:highlight>
                <a:latin typeface="Consolas"/>
                <a:cs typeface="+mn-cs"/>
              </a:rPr>
              <a:t>-child(even</a:t>
            </a:r>
            <a:r>
              <a:rPr lang="en-US" sz="1400" dirty="0">
                <a:solidFill>
                  <a:schemeClr val="tx1"/>
                </a:solidFill>
                <a:latin typeface="+mn-lt"/>
                <a:cs typeface="+mn-cs"/>
              </a:rPr>
              <a:t>)“) 	all even td in each row (will select all even columns)</a:t>
            </a:r>
          </a:p>
          <a:p>
            <a:pPr marL="285750" indent="-285750">
              <a:buChar char="•"/>
            </a:pPr>
            <a:r>
              <a:rPr lang="en-US" sz="1400" dirty="0">
                <a:solidFill>
                  <a:schemeClr val="tx1"/>
                </a:solidFill>
                <a:latin typeface="+mn-lt"/>
                <a:cs typeface="+mn-cs"/>
              </a:rPr>
              <a:t>$("</a:t>
            </a:r>
            <a:r>
              <a:rPr lang="en-US" sz="1400" dirty="0" err="1">
                <a:solidFill>
                  <a:srgbClr val="800000"/>
                </a:solidFill>
                <a:highlight>
                  <a:srgbClr val="FFFFFF"/>
                </a:highlight>
                <a:latin typeface="Consolas"/>
                <a:cs typeface="+mn-cs"/>
              </a:rPr>
              <a:t>td:nth</a:t>
            </a:r>
            <a:r>
              <a:rPr lang="en-US" sz="1400" dirty="0">
                <a:solidFill>
                  <a:srgbClr val="800000"/>
                </a:solidFill>
                <a:highlight>
                  <a:srgbClr val="FFFFFF"/>
                </a:highlight>
                <a:latin typeface="Consolas"/>
                <a:cs typeface="+mn-cs"/>
              </a:rPr>
              <a:t>-child(odd)</a:t>
            </a:r>
            <a:r>
              <a:rPr lang="en-US" sz="1400" dirty="0">
                <a:solidFill>
                  <a:schemeClr val="tx1"/>
                </a:solidFill>
                <a:latin typeface="+mn-lt"/>
                <a:cs typeface="+mn-cs"/>
              </a:rPr>
              <a:t>“)	 all odd td in each row (will select all odd columns)</a:t>
            </a:r>
          </a:p>
          <a:p>
            <a:pPr marL="285750" indent="-285750">
              <a:buChar char="•"/>
            </a:pPr>
            <a:endParaRPr lang="en-US" sz="1400" dirty="0">
              <a:solidFill>
                <a:schemeClr val="tx1"/>
              </a:solidFill>
              <a:latin typeface="+mn-lt"/>
              <a:cs typeface="+mn-cs"/>
            </a:endParaRPr>
          </a:p>
          <a:p>
            <a:pPr marL="285750" indent="-285750">
              <a:buChar char="•"/>
            </a:pPr>
            <a:endParaRPr lang="en-US" sz="1400" dirty="0">
              <a:solidFill>
                <a:schemeClr val="tx1"/>
              </a:solidFill>
              <a:latin typeface="+mn-lt"/>
              <a:cs typeface="+mn-cs"/>
            </a:endParaRPr>
          </a:p>
        </p:txBody>
      </p:sp>
      <p:sp>
        <p:nvSpPr>
          <p:cNvPr id="3" name="Title 2"/>
          <p:cNvSpPr>
            <a:spLocks noGrp="1"/>
          </p:cNvSpPr>
          <p:nvPr>
            <p:ph type="title"/>
          </p:nvPr>
        </p:nvSpPr>
        <p:spPr/>
        <p:txBody>
          <a:bodyPr/>
          <a:lstStyle/>
          <a:p>
            <a:r>
              <a:rPr lang="en-US" dirty="0" smtClean="0"/>
              <a:t>Filter Example</a:t>
            </a:r>
            <a:endParaRPr lang="en-US" dirty="0"/>
          </a:p>
        </p:txBody>
      </p:sp>
      <p:sp>
        <p:nvSpPr>
          <p:cNvPr id="4" name="Slide Number Placeholder 3"/>
          <p:cNvSpPr>
            <a:spLocks noGrp="1"/>
          </p:cNvSpPr>
          <p:nvPr>
            <p:ph type="sldNum" sz="quarter" idx="10"/>
          </p:nvPr>
        </p:nvSpPr>
        <p:spPr/>
        <p:txBody>
          <a:bodyPr/>
          <a:lstStyle/>
          <a:p>
            <a:pPr>
              <a:defRPr/>
            </a:pPr>
            <a:fld id="{829FE942-B025-4B4C-9EFB-4A4801532714}" type="slidenum">
              <a:rPr lang="en-US" smtClean="0"/>
              <a:pPr>
                <a:defRPr/>
              </a:pPr>
              <a:t>16</a:t>
            </a:fld>
            <a:endParaRPr lang="en-US"/>
          </a:p>
        </p:txBody>
      </p:sp>
    </p:spTree>
    <p:extLst>
      <p:ext uri="{BB962C8B-B14F-4D97-AF65-F5344CB8AC3E}">
        <p14:creationId xmlns:p14="http://schemas.microsoft.com/office/powerpoint/2010/main" val="36203418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Effects</a:t>
            </a:r>
            <a:endParaRPr lang="en-US" dirty="0"/>
          </a:p>
        </p:txBody>
      </p:sp>
      <p:sp>
        <p:nvSpPr>
          <p:cNvPr id="4" name="Slide Number Placeholder 3"/>
          <p:cNvSpPr>
            <a:spLocks noGrp="1"/>
          </p:cNvSpPr>
          <p:nvPr>
            <p:ph type="sldNum" sz="quarter" idx="10"/>
          </p:nvPr>
        </p:nvSpPr>
        <p:spPr/>
        <p:txBody>
          <a:bodyPr/>
          <a:lstStyle/>
          <a:p>
            <a:pPr>
              <a:defRPr/>
            </a:pPr>
            <a:fld id="{829FE942-B025-4B4C-9EFB-4A4801532714}" type="slidenum">
              <a:rPr lang="en-US" smtClean="0"/>
              <a:pPr>
                <a:defRPr/>
              </a:pPr>
              <a:t>17</a:t>
            </a:fld>
            <a:endParaRPr lang="en-US"/>
          </a:p>
        </p:txBody>
      </p:sp>
      <p:sp>
        <p:nvSpPr>
          <p:cNvPr id="5" name="Text Placeholder 33805"/>
          <p:cNvSpPr>
            <a:spLocks noGrp="1"/>
          </p:cNvSpPr>
          <p:nvPr>
            <p:ph type="body" sz="half" idx="2"/>
          </p:nvPr>
        </p:nvSpPr>
        <p:spPr/>
        <p:txBody>
          <a:bodyPr/>
          <a:lstStyle/>
          <a:p>
            <a:pPr marL="285750" indent="-285750">
              <a:buFont typeface="Arial" panose="020B0604020202020204" pitchFamily="34" charset="0"/>
              <a:buChar char="•"/>
              <a:defRPr/>
            </a:pPr>
            <a:r>
              <a:rPr lang="en-US" sz="2400" dirty="0" smtClean="0"/>
              <a:t>Basics</a:t>
            </a:r>
          </a:p>
          <a:p>
            <a:pPr marL="514350" lvl="1" indent="-285750">
              <a:buFont typeface="Arial" panose="020B0604020202020204" pitchFamily="34" charset="0"/>
              <a:buChar char="•"/>
              <a:defRPr/>
            </a:pPr>
            <a:r>
              <a:rPr lang="en-US" sz="1900" dirty="0" smtClean="0"/>
              <a:t>.hide, .show, .toggle</a:t>
            </a:r>
            <a:endParaRPr lang="en-US" sz="1900" dirty="0"/>
          </a:p>
          <a:p>
            <a:pPr marL="285750" indent="-285750">
              <a:buFont typeface="Arial" panose="020B0604020202020204" pitchFamily="34" charset="0"/>
              <a:buChar char="•"/>
              <a:defRPr/>
            </a:pPr>
            <a:r>
              <a:rPr lang="en-US" sz="2400" dirty="0" smtClean="0"/>
              <a:t>Fading</a:t>
            </a:r>
          </a:p>
          <a:p>
            <a:pPr marL="514350" lvl="1" indent="-285750">
              <a:buFont typeface="Arial" panose="020B0604020202020204" pitchFamily="34" charset="0"/>
              <a:buChar char="•"/>
              <a:defRPr/>
            </a:pPr>
            <a:r>
              <a:rPr lang="en-US" sz="1900" dirty="0" smtClean="0"/>
              <a:t>.</a:t>
            </a:r>
            <a:r>
              <a:rPr lang="en-US" sz="1900" dirty="0" err="1" smtClean="0"/>
              <a:t>fadeIn</a:t>
            </a:r>
            <a:r>
              <a:rPr lang="en-US" sz="1900" dirty="0" smtClean="0"/>
              <a:t>, </a:t>
            </a:r>
            <a:r>
              <a:rPr lang="en-US" sz="1900" dirty="0" err="1" smtClean="0"/>
              <a:t>fadeOut</a:t>
            </a:r>
            <a:endParaRPr lang="en-US" sz="1900" dirty="0"/>
          </a:p>
          <a:p>
            <a:pPr marL="285750" indent="-285750">
              <a:buFont typeface="Arial" panose="020B0604020202020204" pitchFamily="34" charset="0"/>
              <a:buChar char="•"/>
              <a:defRPr/>
            </a:pPr>
            <a:r>
              <a:rPr lang="en-US" sz="2400" dirty="0" smtClean="0"/>
              <a:t>Sliding</a:t>
            </a:r>
          </a:p>
          <a:p>
            <a:pPr marL="514350" lvl="1" indent="-285750">
              <a:buFont typeface="Arial" panose="020B0604020202020204" pitchFamily="34" charset="0"/>
              <a:buChar char="•"/>
              <a:defRPr/>
            </a:pPr>
            <a:r>
              <a:rPr lang="en-US" sz="1900" dirty="0" smtClean="0"/>
              <a:t>.</a:t>
            </a:r>
            <a:r>
              <a:rPr lang="en-US" sz="1900" dirty="0" err="1" smtClean="0"/>
              <a:t>slideUp</a:t>
            </a:r>
            <a:r>
              <a:rPr lang="en-US" sz="1900" dirty="0" smtClean="0"/>
              <a:t>, .</a:t>
            </a:r>
            <a:r>
              <a:rPr lang="en-US" sz="1900" dirty="0" err="1" smtClean="0"/>
              <a:t>slideDown</a:t>
            </a:r>
            <a:endParaRPr lang="en-US" sz="1900" dirty="0" smtClean="0"/>
          </a:p>
          <a:p>
            <a:pPr marL="285750" indent="-285750">
              <a:buFont typeface="Arial" panose="020B0604020202020204" pitchFamily="34" charset="0"/>
              <a:buChar char="•"/>
              <a:defRPr/>
            </a:pPr>
            <a:r>
              <a:rPr lang="en-US" sz="2000" dirty="0" smtClean="0"/>
              <a:t>Custom</a:t>
            </a:r>
          </a:p>
          <a:p>
            <a:pPr marL="514350" lvl="1" indent="-285750">
              <a:buFont typeface="Arial" panose="020B0604020202020204" pitchFamily="34" charset="0"/>
              <a:buChar char="•"/>
              <a:defRPr/>
            </a:pPr>
            <a:r>
              <a:rPr lang="en-US" sz="1500" dirty="0" smtClean="0"/>
              <a:t>.animate</a:t>
            </a:r>
            <a:endParaRPr lang="en-US" sz="1500" dirty="0"/>
          </a:p>
          <a:p>
            <a:pPr marL="285750" indent="-285750">
              <a:buFont typeface="Arial" panose="020B0604020202020204" pitchFamily="34" charset="0"/>
              <a:buChar char="•"/>
              <a:defRPr/>
            </a:pPr>
            <a:endParaRPr lang="en-US" sz="1900" dirty="0"/>
          </a:p>
        </p:txBody>
      </p:sp>
    </p:spTree>
    <p:extLst>
      <p:ext uri="{BB962C8B-B14F-4D97-AF65-F5344CB8AC3E}">
        <p14:creationId xmlns:p14="http://schemas.microsoft.com/office/powerpoint/2010/main" val="408972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Events</a:t>
            </a:r>
            <a:endParaRPr lang="en-US" dirty="0"/>
          </a:p>
        </p:txBody>
      </p:sp>
      <p:sp>
        <p:nvSpPr>
          <p:cNvPr id="4" name="Slide Number Placeholder 3"/>
          <p:cNvSpPr>
            <a:spLocks noGrp="1"/>
          </p:cNvSpPr>
          <p:nvPr>
            <p:ph type="sldNum" sz="quarter" idx="10"/>
          </p:nvPr>
        </p:nvSpPr>
        <p:spPr/>
        <p:txBody>
          <a:bodyPr/>
          <a:lstStyle/>
          <a:p>
            <a:pPr>
              <a:defRPr/>
            </a:pPr>
            <a:fld id="{829FE942-B025-4B4C-9EFB-4A4801532714}" type="slidenum">
              <a:rPr lang="en-US" smtClean="0"/>
              <a:pPr>
                <a:defRPr/>
              </a:pPr>
              <a:t>18</a:t>
            </a:fld>
            <a:endParaRPr lang="en-US"/>
          </a:p>
        </p:txBody>
      </p:sp>
      <p:sp>
        <p:nvSpPr>
          <p:cNvPr id="5" name="Text Placeholder 33805"/>
          <p:cNvSpPr>
            <a:spLocks noGrp="1"/>
          </p:cNvSpPr>
          <p:nvPr>
            <p:ph type="body" sz="half" idx="2"/>
          </p:nvPr>
        </p:nvSpPr>
        <p:spPr/>
        <p:txBody>
          <a:bodyPr/>
          <a:lstStyle/>
          <a:p>
            <a:pPr marL="285750" indent="-285750">
              <a:buFont typeface="Arial" panose="020B0604020202020204" pitchFamily="34" charset="0"/>
              <a:buChar char="•"/>
              <a:defRPr/>
            </a:pPr>
            <a:r>
              <a:rPr lang="en-US" sz="2400" dirty="0" smtClean="0"/>
              <a:t>Provides </a:t>
            </a:r>
            <a:r>
              <a:rPr lang="en-US" sz="2400" dirty="0"/>
              <a:t>a unified method for establishing event </a:t>
            </a:r>
            <a:r>
              <a:rPr lang="en-US" sz="2400" dirty="0" smtClean="0"/>
              <a:t>handlers and event cancelling </a:t>
            </a:r>
            <a:endParaRPr lang="en-US" sz="2400" dirty="0"/>
          </a:p>
          <a:p>
            <a:pPr marL="285750" indent="-285750">
              <a:buFont typeface="Arial" panose="020B0604020202020204" pitchFamily="34" charset="0"/>
              <a:buChar char="•"/>
              <a:defRPr/>
            </a:pPr>
            <a:r>
              <a:rPr lang="en-US" sz="2400" dirty="0" smtClean="0"/>
              <a:t>Standard </a:t>
            </a:r>
            <a:r>
              <a:rPr lang="en-US" sz="2400" dirty="0"/>
              <a:t>event-type </a:t>
            </a:r>
            <a:r>
              <a:rPr lang="en-US" sz="2400" dirty="0" smtClean="0"/>
              <a:t>names are used</a:t>
            </a:r>
          </a:p>
          <a:p>
            <a:pPr marL="514350" lvl="1" indent="-285750">
              <a:buFont typeface="Arial" panose="020B0604020202020204" pitchFamily="34" charset="0"/>
              <a:buChar char="•"/>
              <a:defRPr/>
            </a:pPr>
            <a:r>
              <a:rPr lang="en-US" sz="1900" dirty="0" smtClean="0"/>
              <a:t>“click” </a:t>
            </a:r>
            <a:r>
              <a:rPr lang="en-US" sz="1900" dirty="0"/>
              <a:t>or </a:t>
            </a:r>
            <a:r>
              <a:rPr lang="en-US" sz="1900" dirty="0" smtClean="0"/>
              <a:t>“</a:t>
            </a:r>
            <a:r>
              <a:rPr lang="en-US" sz="1900" dirty="0" err="1" smtClean="0"/>
              <a:t>mouseover</a:t>
            </a:r>
            <a:r>
              <a:rPr lang="en-US" sz="1900" dirty="0" smtClean="0"/>
              <a:t>”</a:t>
            </a:r>
            <a:endParaRPr lang="en-US" sz="1900" dirty="0"/>
          </a:p>
          <a:p>
            <a:pPr marL="285750" indent="-285750">
              <a:buFont typeface="Arial" panose="020B0604020202020204" pitchFamily="34" charset="0"/>
              <a:buChar char="•"/>
              <a:defRPr/>
            </a:pPr>
            <a:r>
              <a:rPr lang="en-US" sz="2400" dirty="0" smtClean="0"/>
              <a:t>Multiple Event handlers allowed</a:t>
            </a:r>
            <a:endParaRPr lang="en-US" sz="2400" dirty="0"/>
          </a:p>
          <a:p>
            <a:pPr marL="285750" indent="-285750">
              <a:buFont typeface="Arial" panose="020B0604020202020204" pitchFamily="34" charset="0"/>
              <a:buChar char="•"/>
              <a:defRPr/>
            </a:pPr>
            <a:r>
              <a:rPr lang="en-US" sz="2400" dirty="0" smtClean="0"/>
              <a:t>Event </a:t>
            </a:r>
            <a:r>
              <a:rPr lang="en-US" sz="2400" dirty="0"/>
              <a:t>instance </a:t>
            </a:r>
            <a:r>
              <a:rPr lang="en-US" sz="2400" dirty="0" smtClean="0"/>
              <a:t>is available </a:t>
            </a:r>
            <a:r>
              <a:rPr lang="en-US" sz="2400" dirty="0"/>
              <a:t>as a parameter to the </a:t>
            </a:r>
            <a:r>
              <a:rPr lang="en-US" sz="2400" dirty="0" smtClean="0"/>
              <a:t>handlers</a:t>
            </a:r>
          </a:p>
          <a:p>
            <a:pPr marL="285750" indent="-285750">
              <a:buFont typeface="Arial" panose="020B0604020202020204" pitchFamily="34" charset="0"/>
              <a:buChar char="•"/>
              <a:defRPr/>
            </a:pPr>
            <a:r>
              <a:rPr lang="en-US" sz="2400" dirty="0" err="1"/>
              <a:t>jQuery's</a:t>
            </a:r>
            <a:r>
              <a:rPr lang="en-US" sz="2400" dirty="0"/>
              <a:t> event system normalizes the event </a:t>
            </a:r>
            <a:r>
              <a:rPr lang="en-US" sz="2400" dirty="0" smtClean="0"/>
              <a:t>object</a:t>
            </a:r>
            <a:endParaRPr lang="en-US" sz="2400" dirty="0"/>
          </a:p>
        </p:txBody>
      </p:sp>
    </p:spTree>
    <p:extLst>
      <p:ext uri="{BB962C8B-B14F-4D97-AF65-F5344CB8AC3E}">
        <p14:creationId xmlns:p14="http://schemas.microsoft.com/office/powerpoint/2010/main" val="96898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Available Events</a:t>
            </a:r>
            <a:endParaRPr lang="en-US" dirty="0"/>
          </a:p>
        </p:txBody>
      </p:sp>
      <p:sp>
        <p:nvSpPr>
          <p:cNvPr id="4" name="Slide Number Placeholder 3"/>
          <p:cNvSpPr>
            <a:spLocks noGrp="1"/>
          </p:cNvSpPr>
          <p:nvPr>
            <p:ph type="sldNum" sz="quarter" idx="10"/>
          </p:nvPr>
        </p:nvSpPr>
        <p:spPr/>
        <p:txBody>
          <a:bodyPr/>
          <a:lstStyle/>
          <a:p>
            <a:pPr>
              <a:defRPr/>
            </a:pPr>
            <a:fld id="{829FE942-B025-4B4C-9EFB-4A4801532714}" type="slidenum">
              <a:rPr lang="en-US" smtClean="0"/>
              <a:pPr>
                <a:defRPr/>
              </a:pPr>
              <a:t>19</a:t>
            </a:fld>
            <a:endParaRPr lang="en-US"/>
          </a:p>
        </p:txBody>
      </p:sp>
      <p:sp>
        <p:nvSpPr>
          <p:cNvPr id="5" name="Text Placeholder 33805"/>
          <p:cNvSpPr>
            <a:spLocks noGrp="1"/>
          </p:cNvSpPr>
          <p:nvPr>
            <p:ph type="body" sz="half" idx="2"/>
          </p:nvPr>
        </p:nvSpPr>
        <p:spPr/>
        <p:txBody>
          <a:bodyPr/>
          <a:lstStyle/>
          <a:p>
            <a:pPr marL="285750" indent="-285750">
              <a:buFont typeface="Arial" panose="020B0604020202020204" pitchFamily="34" charset="0"/>
              <a:buChar char="•"/>
              <a:defRPr/>
            </a:pPr>
            <a:r>
              <a:rPr lang="en-US" sz="2400" dirty="0"/>
              <a:t>.blur()</a:t>
            </a:r>
          </a:p>
          <a:p>
            <a:pPr marL="285750" indent="-285750">
              <a:buFont typeface="Arial" panose="020B0604020202020204" pitchFamily="34" charset="0"/>
              <a:buChar char="•"/>
              <a:defRPr/>
            </a:pPr>
            <a:r>
              <a:rPr lang="en-US" sz="2400" dirty="0"/>
              <a:t>.change()</a:t>
            </a:r>
          </a:p>
          <a:p>
            <a:pPr marL="285750" indent="-285750">
              <a:buFont typeface="Arial" panose="020B0604020202020204" pitchFamily="34" charset="0"/>
              <a:buChar char="•"/>
              <a:defRPr/>
            </a:pPr>
            <a:r>
              <a:rPr lang="en-US" sz="2400" dirty="0"/>
              <a:t>.click()</a:t>
            </a:r>
          </a:p>
          <a:p>
            <a:pPr marL="285750" indent="-285750">
              <a:buFont typeface="Arial" panose="020B0604020202020204" pitchFamily="34" charset="0"/>
              <a:buChar char="•"/>
              <a:defRPr/>
            </a:pPr>
            <a:r>
              <a:rPr lang="en-US" sz="2400" dirty="0"/>
              <a:t>.</a:t>
            </a:r>
            <a:r>
              <a:rPr lang="en-US" sz="2400" dirty="0" err="1"/>
              <a:t>dblclick</a:t>
            </a:r>
            <a:r>
              <a:rPr lang="en-US" sz="2400" dirty="0"/>
              <a:t>()</a:t>
            </a:r>
          </a:p>
          <a:p>
            <a:pPr marL="285750" indent="-285750">
              <a:buFont typeface="Arial" panose="020B0604020202020204" pitchFamily="34" charset="0"/>
              <a:buChar char="•"/>
              <a:defRPr/>
            </a:pPr>
            <a:r>
              <a:rPr lang="en-US" sz="2400" dirty="0"/>
              <a:t>.focus()</a:t>
            </a:r>
          </a:p>
          <a:p>
            <a:pPr marL="285750" indent="-285750">
              <a:buFont typeface="Arial" panose="020B0604020202020204" pitchFamily="34" charset="0"/>
              <a:buChar char="•"/>
              <a:defRPr/>
            </a:pPr>
            <a:r>
              <a:rPr lang="en-US" sz="2400" dirty="0"/>
              <a:t>.hover()</a:t>
            </a:r>
          </a:p>
          <a:p>
            <a:pPr marL="285750" indent="-285750">
              <a:buFont typeface="Arial" panose="020B0604020202020204" pitchFamily="34" charset="0"/>
              <a:buChar char="•"/>
              <a:defRPr/>
            </a:pPr>
            <a:r>
              <a:rPr lang="en-US" sz="2400" dirty="0"/>
              <a:t>.</a:t>
            </a:r>
            <a:r>
              <a:rPr lang="en-US" sz="2400" dirty="0" err="1"/>
              <a:t>keydown</a:t>
            </a:r>
            <a:r>
              <a:rPr lang="en-US" sz="2400" dirty="0"/>
              <a:t>()</a:t>
            </a:r>
          </a:p>
          <a:p>
            <a:pPr marL="285750" indent="-285750">
              <a:buFont typeface="Arial" panose="020B0604020202020204" pitchFamily="34" charset="0"/>
              <a:buChar char="•"/>
              <a:defRPr/>
            </a:pPr>
            <a:r>
              <a:rPr lang="en-US" sz="2400" dirty="0"/>
              <a:t>.</a:t>
            </a:r>
            <a:r>
              <a:rPr lang="en-US" sz="2400" dirty="0" err="1"/>
              <a:t>keyup</a:t>
            </a:r>
            <a:r>
              <a:rPr lang="en-US" sz="2400" dirty="0"/>
              <a:t>()</a:t>
            </a:r>
          </a:p>
          <a:p>
            <a:pPr marL="285750" indent="-285750">
              <a:buFont typeface="Arial" panose="020B0604020202020204" pitchFamily="34" charset="0"/>
              <a:buChar char="•"/>
              <a:defRPr/>
            </a:pPr>
            <a:r>
              <a:rPr lang="en-US" sz="2400" dirty="0"/>
              <a:t>.</a:t>
            </a:r>
            <a:r>
              <a:rPr lang="en-US" sz="2400" dirty="0" err="1"/>
              <a:t>keypress</a:t>
            </a:r>
            <a:r>
              <a:rPr lang="en-US" sz="2400" dirty="0"/>
              <a:t>()</a:t>
            </a:r>
          </a:p>
        </p:txBody>
      </p:sp>
    </p:spTree>
    <p:extLst>
      <p:ext uri="{BB962C8B-B14F-4D97-AF65-F5344CB8AC3E}">
        <p14:creationId xmlns:p14="http://schemas.microsoft.com/office/powerpoint/2010/main" val="414902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xfrm>
            <a:off x="1657350" y="1116013"/>
            <a:ext cx="748665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Agenda</a:t>
            </a:r>
          </a:p>
        </p:txBody>
      </p:sp>
      <p:sp>
        <p:nvSpPr>
          <p:cNvPr id="2150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3A39B1-CBCB-4C48-9827-D65CC722C42C}" type="slidenum">
              <a:rPr lang="en-US">
                <a:solidFill>
                  <a:srgbClr val="262626"/>
                </a:solidFill>
              </a:rPr>
              <a:pPr/>
              <a:t>2</a:t>
            </a:fld>
            <a:endParaRPr lang="en-US">
              <a:solidFill>
                <a:srgbClr val="262626"/>
              </a:solidFill>
            </a:endParaRPr>
          </a:p>
        </p:txBody>
      </p:sp>
      <p:sp>
        <p:nvSpPr>
          <p:cNvPr id="23556" name="Text Placeholder 3"/>
          <p:cNvSpPr>
            <a:spLocks noGrp="1"/>
          </p:cNvSpPr>
          <p:nvPr>
            <p:ph type="body" sz="half" idx="2"/>
          </p:nvPr>
        </p:nvSpPr>
        <p:spPr bwMode="auto">
          <a:xfrm>
            <a:off x="1408113" y="2413000"/>
            <a:ext cx="6245225" cy="27876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charset="0"/>
              <a:buChar char="•"/>
              <a:defRPr/>
            </a:pPr>
            <a:r>
              <a:rPr lang="en-US" dirty="0" smtClean="0">
                <a:solidFill>
                  <a:srgbClr val="404040"/>
                </a:solidFill>
                <a:latin typeface="Arial" charset="0"/>
                <a:cs typeface="Arial" charset="0"/>
              </a:rPr>
              <a:t>What is jQuery</a:t>
            </a:r>
          </a:p>
          <a:p>
            <a:pPr>
              <a:buFont typeface="Arial" charset="0"/>
              <a:buChar char="•"/>
              <a:defRPr/>
            </a:pPr>
            <a:r>
              <a:rPr lang="en-US" dirty="0" smtClean="0">
                <a:solidFill>
                  <a:srgbClr val="404040"/>
                </a:solidFill>
                <a:latin typeface="Arial" charset="0"/>
                <a:cs typeface="Arial" charset="0"/>
              </a:rPr>
              <a:t>Why jQuery</a:t>
            </a:r>
            <a:endParaRPr lang="en-US" dirty="0" smtClean="0"/>
          </a:p>
          <a:p>
            <a:pPr>
              <a:buFont typeface="Arial" charset="0"/>
              <a:buChar char="•"/>
              <a:defRPr/>
            </a:pPr>
            <a:r>
              <a:rPr lang="en-US" dirty="0" smtClean="0">
                <a:solidFill>
                  <a:srgbClr val="404040"/>
                </a:solidFill>
                <a:latin typeface="Arial" charset="0"/>
                <a:cs typeface="Arial" charset="0"/>
              </a:rPr>
              <a:t>How to use </a:t>
            </a:r>
            <a:r>
              <a:rPr lang="en-US" dirty="0" err="1" smtClean="0">
                <a:solidFill>
                  <a:srgbClr val="404040"/>
                </a:solidFill>
                <a:latin typeface="Arial" charset="0"/>
                <a:cs typeface="Arial" charset="0"/>
              </a:rPr>
              <a:t>jQuery</a:t>
            </a:r>
            <a:r>
              <a:rPr lang="en-US" dirty="0" smtClean="0">
                <a:solidFill>
                  <a:srgbClr val="404040"/>
                </a:solidFill>
                <a:latin typeface="Arial" charset="0"/>
                <a:cs typeface="Arial" charset="0"/>
              </a:rPr>
              <a:t> and </a:t>
            </a:r>
            <a:r>
              <a:rPr lang="en-US" dirty="0">
                <a:solidFill>
                  <a:srgbClr val="404040"/>
                </a:solidFill>
                <a:latin typeface="Arial" charset="0"/>
                <a:cs typeface="Arial" charset="0"/>
              </a:rPr>
              <a:t>Some basics</a:t>
            </a:r>
          </a:p>
          <a:p>
            <a:pPr>
              <a:buFont typeface="Arial" charset="0"/>
              <a:buChar char="•"/>
              <a:defRPr/>
            </a:pPr>
            <a:r>
              <a:rPr lang="en-US" dirty="0" smtClean="0">
                <a:solidFill>
                  <a:srgbClr val="404040"/>
                </a:solidFill>
                <a:latin typeface="Arial" charset="0"/>
                <a:cs typeface="Arial" charset="0"/>
              </a:rPr>
              <a:t>Selectors</a:t>
            </a:r>
          </a:p>
          <a:p>
            <a:pPr>
              <a:buFont typeface="Arial" charset="0"/>
              <a:buChar char="•"/>
              <a:defRPr/>
            </a:pPr>
            <a:r>
              <a:rPr lang="en-US" dirty="0" smtClean="0">
                <a:solidFill>
                  <a:srgbClr val="404040"/>
                </a:solidFill>
                <a:latin typeface="Arial" charset="0"/>
                <a:cs typeface="Arial" charset="0"/>
              </a:rPr>
              <a:t>Filters</a:t>
            </a:r>
          </a:p>
          <a:p>
            <a:pPr>
              <a:buFont typeface="Arial" charset="0"/>
              <a:buChar char="•"/>
              <a:defRPr/>
            </a:pPr>
            <a:r>
              <a:rPr lang="en-US" dirty="0" smtClean="0">
                <a:solidFill>
                  <a:srgbClr val="404040"/>
                </a:solidFill>
                <a:latin typeface="Arial" charset="0"/>
                <a:cs typeface="Arial" charset="0"/>
              </a:rPr>
              <a:t>Events</a:t>
            </a:r>
          </a:p>
          <a:p>
            <a:pPr>
              <a:buFont typeface="Arial" charset="0"/>
              <a:buChar char="•"/>
              <a:defRPr/>
            </a:pPr>
            <a:r>
              <a:rPr lang="en-US" dirty="0" smtClean="0">
                <a:solidFill>
                  <a:srgbClr val="404040"/>
                </a:solidFill>
                <a:latin typeface="Arial" charset="0"/>
                <a:cs typeface="Arial" charset="0"/>
              </a:rPr>
              <a:t>Effects</a:t>
            </a:r>
          </a:p>
          <a:p>
            <a:pPr>
              <a:buFont typeface="Arial" charset="0"/>
              <a:buChar char="•"/>
              <a:defRPr/>
            </a:pPr>
            <a:r>
              <a:rPr lang="en-US" dirty="0" smtClean="0">
                <a:solidFill>
                  <a:srgbClr val="404040"/>
                </a:solidFill>
                <a:latin typeface="Arial" charset="0"/>
                <a:cs typeface="Arial" charset="0"/>
              </a:rPr>
              <a:t>AJAX</a:t>
            </a:r>
          </a:p>
          <a:p>
            <a:pPr>
              <a:buFont typeface="Arial" charset="0"/>
              <a:buChar char="•"/>
              <a:defRPr/>
            </a:pPr>
            <a:r>
              <a:rPr lang="en-US" dirty="0" err="1" smtClean="0">
                <a:solidFill>
                  <a:srgbClr val="404040"/>
                </a:solidFill>
                <a:latin typeface="Arial" charset="0"/>
                <a:cs typeface="Arial" charset="0"/>
              </a:rPr>
              <a:t>WebService</a:t>
            </a:r>
            <a:r>
              <a:rPr lang="en-US" dirty="0" smtClean="0">
                <a:solidFill>
                  <a:srgbClr val="404040"/>
                </a:solidFill>
                <a:latin typeface="Arial" charset="0"/>
                <a:cs typeface="Arial" charset="0"/>
              </a:rPr>
              <a:t> Call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5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55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of Events</a:t>
            </a:r>
            <a:endParaRPr lang="en-US" dirty="0"/>
          </a:p>
        </p:txBody>
      </p:sp>
      <p:sp>
        <p:nvSpPr>
          <p:cNvPr id="4" name="Slide Number Placeholder 3"/>
          <p:cNvSpPr>
            <a:spLocks noGrp="1"/>
          </p:cNvSpPr>
          <p:nvPr>
            <p:ph type="sldNum" sz="quarter" idx="10"/>
          </p:nvPr>
        </p:nvSpPr>
        <p:spPr/>
        <p:txBody>
          <a:bodyPr/>
          <a:lstStyle/>
          <a:p>
            <a:pPr>
              <a:defRPr/>
            </a:pPr>
            <a:fld id="{829FE942-B025-4B4C-9EFB-4A4801532714}" type="slidenum">
              <a:rPr lang="en-US" smtClean="0"/>
              <a:pPr>
                <a:defRPr/>
              </a:pPr>
              <a:t>20</a:t>
            </a:fld>
            <a:endParaRPr lang="en-US"/>
          </a:p>
        </p:txBody>
      </p:sp>
      <p:sp>
        <p:nvSpPr>
          <p:cNvPr id="5" name="Text Placeholder 4"/>
          <p:cNvSpPr>
            <a:spLocks noGrp="1"/>
          </p:cNvSpPr>
          <p:nvPr>
            <p:ph type="body" sz="half" idx="2"/>
          </p:nvPr>
        </p:nvSpPr>
        <p:spPr>
          <a:xfrm>
            <a:off x="1645666" y="2523555"/>
            <a:ext cx="7269734" cy="3841620"/>
          </a:xfrm>
          <a:prstGeom prst="rect">
            <a:avLst/>
          </a:prstGeom>
        </p:spPr>
        <p:txBody>
          <a:bodyPr/>
          <a:lstStyle/>
          <a:p>
            <a:pPr marL="0" indent="0"/>
            <a:r>
              <a:rPr lang="en-US" sz="2000" dirty="0"/>
              <a:t>$('p').click(function() {    console.log('click');});</a:t>
            </a:r>
          </a:p>
          <a:p>
            <a:pPr marL="285750" indent="-285750">
              <a:buChar char="•"/>
            </a:pPr>
            <a:endParaRPr lang="en-US" sz="2000" dirty="0"/>
          </a:p>
          <a:p>
            <a:pPr marL="0" indent="0"/>
            <a:r>
              <a:rPr lang="en-US" sz="2000" dirty="0"/>
              <a:t>$('p').bind('click', function() {    console.log('click');})</a:t>
            </a:r>
          </a:p>
          <a:p>
            <a:pPr marL="285750" indent="-285750">
              <a:buChar char="•"/>
            </a:pPr>
            <a:endParaRPr lang="en-US" sz="2000" dirty="0"/>
          </a:p>
          <a:p>
            <a:pPr marL="0" indent="0"/>
            <a:r>
              <a:rPr lang="en-US" sz="2000" dirty="0"/>
              <a:t>$('input').bind</a:t>
            </a:r>
            <a:r>
              <a:rPr lang="en-US" sz="2000" dirty="0" smtClean="0"/>
              <a:t>( </a:t>
            </a:r>
            <a:r>
              <a:rPr lang="en-US" sz="2000" dirty="0"/>
              <a:t>'click change',  // bind to multiple events</a:t>
            </a:r>
          </a:p>
          <a:p>
            <a:pPr marL="0" indent="0"/>
            <a:r>
              <a:rPr lang="en-US" sz="2000" dirty="0"/>
              <a:t>    { </a:t>
            </a:r>
            <a:r>
              <a:rPr lang="en-US" sz="2000" dirty="0" err="1"/>
              <a:t>foo</a:t>
            </a:r>
            <a:r>
              <a:rPr lang="en-US" sz="2000" dirty="0"/>
              <a:t> : 'bar' }, // pass in data</a:t>
            </a:r>
          </a:p>
          <a:p>
            <a:pPr marL="0" indent="0"/>
            <a:r>
              <a:rPr lang="en-US" sz="2000" dirty="0" smtClean="0"/>
              <a:t>   </a:t>
            </a:r>
            <a:r>
              <a:rPr lang="en-US" sz="2000" dirty="0"/>
              <a:t>function(</a:t>
            </a:r>
            <a:r>
              <a:rPr lang="en-US" sz="2000" dirty="0" err="1"/>
              <a:t>eventObject</a:t>
            </a:r>
            <a:r>
              <a:rPr lang="en-US" sz="2000" dirty="0"/>
              <a:t>) {</a:t>
            </a:r>
          </a:p>
          <a:p>
            <a:pPr marL="0" indent="0"/>
            <a:r>
              <a:rPr lang="en-US" sz="2000" dirty="0" smtClean="0"/>
              <a:t>       </a:t>
            </a:r>
            <a:r>
              <a:rPr lang="en-US" sz="2000" dirty="0"/>
              <a:t>console.log(</a:t>
            </a:r>
            <a:r>
              <a:rPr lang="en-US" sz="2000" dirty="0" err="1"/>
              <a:t>eventObject.type</a:t>
            </a:r>
            <a:r>
              <a:rPr lang="en-US" sz="2000" dirty="0"/>
              <a:t>, </a:t>
            </a:r>
            <a:r>
              <a:rPr lang="en-US" sz="2000" dirty="0" err="1"/>
              <a:t>eventObject.data</a:t>
            </a:r>
            <a:r>
              <a:rPr lang="en-US" sz="2000" dirty="0"/>
              <a:t>);</a:t>
            </a:r>
          </a:p>
          <a:p>
            <a:pPr marL="0" indent="0"/>
            <a:r>
              <a:rPr lang="en-US" sz="2000" dirty="0"/>
              <a:t>    }</a:t>
            </a:r>
          </a:p>
          <a:p>
            <a:pPr marL="0" indent="0"/>
            <a:r>
              <a:rPr lang="en-US" sz="2000" dirty="0" smtClean="0"/>
              <a:t>);</a:t>
            </a:r>
            <a:endParaRPr lang="en-US" sz="2000" dirty="0"/>
          </a:p>
        </p:txBody>
      </p:sp>
    </p:spTree>
    <p:extLst>
      <p:ext uri="{BB962C8B-B14F-4D97-AF65-F5344CB8AC3E}">
        <p14:creationId xmlns:p14="http://schemas.microsoft.com/office/powerpoint/2010/main" val="202797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AJAX</a:t>
            </a:r>
            <a:endParaRPr lang="en-US" dirty="0"/>
          </a:p>
        </p:txBody>
      </p:sp>
      <p:sp>
        <p:nvSpPr>
          <p:cNvPr id="4" name="Slide Number Placeholder 3"/>
          <p:cNvSpPr>
            <a:spLocks noGrp="1"/>
          </p:cNvSpPr>
          <p:nvPr>
            <p:ph type="sldNum" sz="quarter" idx="10"/>
          </p:nvPr>
        </p:nvSpPr>
        <p:spPr/>
        <p:txBody>
          <a:bodyPr/>
          <a:lstStyle/>
          <a:p>
            <a:pPr>
              <a:defRPr/>
            </a:pPr>
            <a:fld id="{829FE942-B025-4B4C-9EFB-4A4801532714}" type="slidenum">
              <a:rPr lang="en-US" smtClean="0"/>
              <a:pPr>
                <a:defRPr/>
              </a:pPr>
              <a:t>21</a:t>
            </a:fld>
            <a:endParaRPr lang="en-US"/>
          </a:p>
        </p:txBody>
      </p:sp>
      <p:pic>
        <p:nvPicPr>
          <p:cNvPr id="5" name="Picture 2" descr="http://www.phpletter.com/uploaded/Image/aja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590" y="2402573"/>
            <a:ext cx="6681268" cy="4012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625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jQuery AJAX?</a:t>
            </a:r>
            <a:endParaRPr lang="en-US" dirty="0"/>
          </a:p>
        </p:txBody>
      </p:sp>
      <p:sp>
        <p:nvSpPr>
          <p:cNvPr id="4" name="Slide Number Placeholder 3"/>
          <p:cNvSpPr>
            <a:spLocks noGrp="1"/>
          </p:cNvSpPr>
          <p:nvPr>
            <p:ph type="sldNum" sz="quarter" idx="10"/>
          </p:nvPr>
        </p:nvSpPr>
        <p:spPr/>
        <p:txBody>
          <a:bodyPr/>
          <a:lstStyle/>
          <a:p>
            <a:pPr>
              <a:defRPr/>
            </a:pPr>
            <a:fld id="{829FE942-B025-4B4C-9EFB-4A4801532714}" type="slidenum">
              <a:rPr lang="en-US" smtClean="0"/>
              <a:pPr>
                <a:defRPr/>
              </a:pPr>
              <a:t>22</a:t>
            </a:fld>
            <a:endParaRPr lang="en-US"/>
          </a:p>
        </p:txBody>
      </p:sp>
      <p:sp>
        <p:nvSpPr>
          <p:cNvPr id="5" name="Text Placeholder 6"/>
          <p:cNvSpPr>
            <a:spLocks noGrp="1"/>
          </p:cNvSpPr>
          <p:nvPr>
            <p:ph type="body" sz="half" idx="2"/>
          </p:nvPr>
        </p:nvSpPr>
        <p:spPr/>
        <p:txBody>
          <a:bodyPr/>
          <a:lstStyle/>
          <a:p>
            <a:pPr marL="285750" indent="-285750">
              <a:lnSpc>
                <a:spcPct val="150000"/>
              </a:lnSpc>
              <a:buFont typeface="Arial" pitchFamily="34" charset="0"/>
              <a:buChar char="•"/>
            </a:pPr>
            <a:r>
              <a:rPr lang="en-US" sz="2000" dirty="0">
                <a:solidFill>
                  <a:schemeClr val="tx1"/>
                </a:solidFill>
                <a:latin typeface="+mn-lt"/>
              </a:rPr>
              <a:t>Simple API or Helper </a:t>
            </a:r>
            <a:r>
              <a:rPr lang="en-US" sz="2000" dirty="0" smtClean="0">
                <a:solidFill>
                  <a:schemeClr val="tx1"/>
                </a:solidFill>
                <a:latin typeface="+mn-lt"/>
              </a:rPr>
              <a:t>methods</a:t>
            </a:r>
          </a:p>
          <a:p>
            <a:pPr marL="285750" indent="-285750">
              <a:lnSpc>
                <a:spcPct val="150000"/>
              </a:lnSpc>
              <a:buFont typeface="Arial" pitchFamily="34" charset="0"/>
              <a:buChar char="•"/>
            </a:pPr>
            <a:r>
              <a:rPr lang="en-US" sz="2000" dirty="0" smtClean="0">
                <a:solidFill>
                  <a:schemeClr val="tx1"/>
                </a:solidFill>
                <a:latin typeface="+mn-lt"/>
              </a:rPr>
              <a:t>Allows partial </a:t>
            </a:r>
            <a:r>
              <a:rPr lang="en-US" sz="2000" dirty="0">
                <a:solidFill>
                  <a:schemeClr val="tx1"/>
                </a:solidFill>
                <a:latin typeface="+mn-lt"/>
              </a:rPr>
              <a:t>data to be posted as well as updated</a:t>
            </a:r>
          </a:p>
          <a:p>
            <a:pPr marL="285750" indent="-285750">
              <a:lnSpc>
                <a:spcPct val="150000"/>
              </a:lnSpc>
              <a:buFont typeface="Arial" pitchFamily="34" charset="0"/>
              <a:buChar char="•"/>
            </a:pPr>
            <a:r>
              <a:rPr lang="en-US" sz="2000" dirty="0" smtClean="0">
                <a:solidFill>
                  <a:schemeClr val="tx1"/>
                </a:solidFill>
                <a:latin typeface="+mn-lt"/>
              </a:rPr>
              <a:t>Supports </a:t>
            </a:r>
            <a:r>
              <a:rPr lang="en-US" sz="2000" dirty="0">
                <a:solidFill>
                  <a:schemeClr val="tx1"/>
                </a:solidFill>
                <a:latin typeface="+mn-lt"/>
              </a:rPr>
              <a:t>both GET and </a:t>
            </a:r>
            <a:r>
              <a:rPr lang="en-US" sz="2000" dirty="0" smtClean="0">
                <a:solidFill>
                  <a:schemeClr val="tx1"/>
                </a:solidFill>
                <a:latin typeface="+mn-lt"/>
              </a:rPr>
              <a:t>POST</a:t>
            </a:r>
          </a:p>
          <a:p>
            <a:pPr marL="285750" indent="-285750">
              <a:lnSpc>
                <a:spcPct val="150000"/>
              </a:lnSpc>
              <a:buFont typeface="Arial" pitchFamily="34" charset="0"/>
              <a:buChar char="•"/>
            </a:pPr>
            <a:r>
              <a:rPr lang="en-US" sz="2000" dirty="0" smtClean="0">
                <a:solidFill>
                  <a:schemeClr val="tx1"/>
                </a:solidFill>
                <a:latin typeface="+mn-lt"/>
              </a:rPr>
              <a:t>PUT and DELETE</a:t>
            </a:r>
            <a:endParaRPr lang="en-US" sz="2000" dirty="0">
              <a:solidFill>
                <a:schemeClr val="tx1"/>
              </a:solidFill>
              <a:latin typeface="+mn-lt"/>
            </a:endParaRPr>
          </a:p>
          <a:p>
            <a:pPr marL="285750" indent="-285750">
              <a:lnSpc>
                <a:spcPct val="150000"/>
              </a:lnSpc>
              <a:buFont typeface="Arial" pitchFamily="34" charset="0"/>
              <a:buChar char="•"/>
            </a:pPr>
            <a:r>
              <a:rPr lang="en-US" sz="2000" dirty="0" smtClean="0">
                <a:solidFill>
                  <a:schemeClr val="tx1"/>
                </a:solidFill>
                <a:latin typeface="+mn-lt"/>
              </a:rPr>
              <a:t>Supports any data like </a:t>
            </a:r>
            <a:r>
              <a:rPr lang="en-US" sz="2000" dirty="0">
                <a:solidFill>
                  <a:schemeClr val="tx1"/>
                </a:solidFill>
                <a:latin typeface="+mn-lt"/>
              </a:rPr>
              <a:t>XML, HTML, JSON and even </a:t>
            </a:r>
            <a:r>
              <a:rPr lang="en-US" sz="2000" dirty="0" smtClean="0">
                <a:solidFill>
                  <a:schemeClr val="tx1"/>
                </a:solidFill>
                <a:latin typeface="+mn-lt"/>
              </a:rPr>
              <a:t>JavaScript</a:t>
            </a:r>
          </a:p>
          <a:p>
            <a:pPr marL="285750" indent="-285750">
              <a:lnSpc>
                <a:spcPct val="150000"/>
              </a:lnSpc>
              <a:buFont typeface="Arial" pitchFamily="34" charset="0"/>
              <a:buChar char="•"/>
            </a:pPr>
            <a:r>
              <a:rPr lang="en-US" sz="2000" dirty="0">
                <a:solidFill>
                  <a:schemeClr val="tx1"/>
                </a:solidFill>
                <a:latin typeface="+mn-lt"/>
              </a:rPr>
              <a:t>Works with web service, Rest API and </a:t>
            </a:r>
            <a:r>
              <a:rPr lang="en-US" sz="2000" dirty="0" smtClean="0">
                <a:solidFill>
                  <a:schemeClr val="tx1"/>
                </a:solidFill>
                <a:latin typeface="+mn-lt"/>
              </a:rPr>
              <a:t>more</a:t>
            </a:r>
          </a:p>
          <a:p>
            <a:pPr marL="285750" indent="-285750">
              <a:lnSpc>
                <a:spcPct val="150000"/>
              </a:lnSpc>
              <a:buFont typeface="Arial" pitchFamily="34" charset="0"/>
              <a:buChar char="•"/>
            </a:pPr>
            <a:r>
              <a:rPr lang="en-US" sz="2000" dirty="0" smtClean="0">
                <a:solidFill>
                  <a:schemeClr val="tx1"/>
                </a:solidFill>
                <a:latin typeface="+mn-lt"/>
              </a:rPr>
              <a:t>Supports </a:t>
            </a:r>
            <a:r>
              <a:rPr lang="en-US" sz="2000" dirty="0">
                <a:solidFill>
                  <a:schemeClr val="tx1"/>
                </a:solidFill>
                <a:latin typeface="+mn-lt"/>
              </a:rPr>
              <a:t>all </a:t>
            </a:r>
            <a:r>
              <a:rPr lang="en-US" sz="2000" dirty="0" smtClean="0">
                <a:solidFill>
                  <a:schemeClr val="tx1"/>
                </a:solidFill>
                <a:latin typeface="+mn-lt"/>
              </a:rPr>
              <a:t>browsers</a:t>
            </a:r>
          </a:p>
          <a:p>
            <a:pPr lvl="3"/>
            <a:endParaRPr lang="en-US" sz="1200" dirty="0"/>
          </a:p>
          <a:p>
            <a:pPr lvl="3"/>
            <a:endParaRPr lang="en-US" sz="1200" dirty="0"/>
          </a:p>
        </p:txBody>
      </p:sp>
    </p:spTree>
    <p:extLst>
      <p:ext uri="{BB962C8B-B14F-4D97-AF65-F5344CB8AC3E}">
        <p14:creationId xmlns:p14="http://schemas.microsoft.com/office/powerpoint/2010/main" val="154730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AJAX functions</a:t>
            </a:r>
            <a:endParaRPr lang="en-US" dirty="0"/>
          </a:p>
        </p:txBody>
      </p:sp>
      <p:sp>
        <p:nvSpPr>
          <p:cNvPr id="4" name="Slide Number Placeholder 3"/>
          <p:cNvSpPr>
            <a:spLocks noGrp="1"/>
          </p:cNvSpPr>
          <p:nvPr>
            <p:ph type="sldNum" sz="quarter" idx="10"/>
          </p:nvPr>
        </p:nvSpPr>
        <p:spPr/>
        <p:txBody>
          <a:bodyPr/>
          <a:lstStyle/>
          <a:p>
            <a:pPr>
              <a:defRPr/>
            </a:pPr>
            <a:fld id="{829FE942-B025-4B4C-9EFB-4A4801532714}" type="slidenum">
              <a:rPr lang="en-US" smtClean="0"/>
              <a:pPr>
                <a:defRPr/>
              </a:pPr>
              <a:t>23</a:t>
            </a:fld>
            <a:endParaRPr lang="en-US"/>
          </a:p>
        </p:txBody>
      </p:sp>
      <p:sp>
        <p:nvSpPr>
          <p:cNvPr id="5" name="Text Placeholder 6"/>
          <p:cNvSpPr>
            <a:spLocks noGrp="1"/>
          </p:cNvSpPr>
          <p:nvPr>
            <p:ph type="body" sz="half" idx="2"/>
          </p:nvPr>
        </p:nvSpPr>
        <p:spPr/>
        <p:txBody>
          <a:bodyPr/>
          <a:lstStyle/>
          <a:p>
            <a:pPr marL="285750" indent="-285750">
              <a:buFont typeface="Arial" pitchFamily="34" charset="0"/>
              <a:buChar char="•"/>
            </a:pPr>
            <a:r>
              <a:rPr lang="en-US" sz="2000" dirty="0">
                <a:solidFill>
                  <a:schemeClr val="tx1"/>
                </a:solidFill>
                <a:latin typeface="+mn-lt"/>
              </a:rPr>
              <a:t>$(selector).load </a:t>
            </a:r>
            <a:endParaRPr lang="en-US" sz="2000" dirty="0" smtClean="0">
              <a:solidFill>
                <a:schemeClr val="tx1"/>
              </a:solidFill>
              <a:latin typeface="+mn-lt"/>
            </a:endParaRPr>
          </a:p>
          <a:p>
            <a:pPr marL="514350" lvl="1" indent="-285750">
              <a:buFont typeface="Arial" pitchFamily="34" charset="0"/>
              <a:buChar char="•"/>
            </a:pPr>
            <a:r>
              <a:rPr lang="en-US" sz="1600" dirty="0" smtClean="0">
                <a:solidFill>
                  <a:schemeClr val="tx1"/>
                </a:solidFill>
                <a:latin typeface="+mn-lt"/>
              </a:rPr>
              <a:t>to </a:t>
            </a:r>
            <a:r>
              <a:rPr lang="en-US" sz="1600" dirty="0">
                <a:solidFill>
                  <a:schemeClr val="tx1"/>
                </a:solidFill>
                <a:latin typeface="+mn-lt"/>
              </a:rPr>
              <a:t>load HTML data from server</a:t>
            </a:r>
            <a:r>
              <a:rPr lang="en-US" sz="1500" dirty="0">
                <a:solidFill>
                  <a:schemeClr val="tx1"/>
                </a:solidFill>
                <a:latin typeface="+mn-lt"/>
              </a:rPr>
              <a:t>			</a:t>
            </a:r>
          </a:p>
          <a:p>
            <a:pPr marL="285750" indent="-285750">
              <a:buFont typeface="Arial" pitchFamily="34" charset="0"/>
              <a:buChar char="•"/>
            </a:pPr>
            <a:r>
              <a:rPr lang="en-US" sz="2000" dirty="0" smtClean="0">
                <a:solidFill>
                  <a:schemeClr val="tx1"/>
                </a:solidFill>
                <a:latin typeface="+mn-lt"/>
              </a:rPr>
              <a:t>$.</a:t>
            </a:r>
            <a:r>
              <a:rPr lang="en-US" sz="2000" dirty="0">
                <a:solidFill>
                  <a:schemeClr val="tx1"/>
                </a:solidFill>
                <a:latin typeface="+mn-lt"/>
              </a:rPr>
              <a:t>get() and $.post() </a:t>
            </a:r>
            <a:endParaRPr lang="en-US" sz="2000" dirty="0" smtClean="0">
              <a:solidFill>
                <a:schemeClr val="tx1"/>
              </a:solidFill>
              <a:latin typeface="+mn-lt"/>
            </a:endParaRPr>
          </a:p>
          <a:p>
            <a:pPr marL="514350" lvl="1" indent="-285750">
              <a:buFont typeface="Arial" pitchFamily="34" charset="0"/>
              <a:buChar char="•"/>
            </a:pPr>
            <a:r>
              <a:rPr lang="en-US" sz="1600" dirty="0" smtClean="0">
                <a:solidFill>
                  <a:schemeClr val="tx1"/>
                </a:solidFill>
                <a:latin typeface="+mn-lt"/>
              </a:rPr>
              <a:t>to </a:t>
            </a:r>
            <a:r>
              <a:rPr lang="en-US" sz="1600" dirty="0">
                <a:solidFill>
                  <a:schemeClr val="tx1"/>
                </a:solidFill>
                <a:latin typeface="+mn-lt"/>
              </a:rPr>
              <a:t>handle raw data	</a:t>
            </a:r>
            <a:r>
              <a:rPr lang="en-US" sz="1500" dirty="0">
                <a:solidFill>
                  <a:schemeClr val="tx1"/>
                </a:solidFill>
                <a:latin typeface="+mn-lt"/>
              </a:rPr>
              <a:t>		</a:t>
            </a:r>
          </a:p>
          <a:p>
            <a:pPr marL="285750" indent="-285750">
              <a:buFont typeface="Arial" pitchFamily="34" charset="0"/>
              <a:buChar char="•"/>
            </a:pPr>
            <a:r>
              <a:rPr lang="en-US" sz="2000" dirty="0" smtClean="0">
                <a:solidFill>
                  <a:schemeClr val="tx1"/>
                </a:solidFill>
                <a:latin typeface="+mn-lt"/>
              </a:rPr>
              <a:t>$.</a:t>
            </a:r>
            <a:r>
              <a:rPr lang="en-US" sz="2000" dirty="0" err="1">
                <a:solidFill>
                  <a:schemeClr val="tx1"/>
                </a:solidFill>
                <a:latin typeface="+mn-lt"/>
              </a:rPr>
              <a:t>getJSON</a:t>
            </a:r>
            <a:r>
              <a:rPr lang="en-US" sz="2000" dirty="0">
                <a:solidFill>
                  <a:schemeClr val="tx1"/>
                </a:solidFill>
                <a:latin typeface="+mn-lt"/>
              </a:rPr>
              <a:t>():</a:t>
            </a:r>
            <a:r>
              <a:rPr lang="en-US" sz="2000" dirty="0" smtClean="0">
                <a:solidFill>
                  <a:schemeClr val="tx1"/>
                </a:solidFill>
                <a:latin typeface="+mn-lt"/>
              </a:rPr>
              <a:t>Get/Post</a:t>
            </a:r>
          </a:p>
          <a:p>
            <a:pPr marL="514350" lvl="1" indent="-285750">
              <a:buFont typeface="Arial" pitchFamily="34" charset="0"/>
              <a:buChar char="•"/>
            </a:pPr>
            <a:r>
              <a:rPr lang="en-US" sz="1600" dirty="0" smtClean="0">
                <a:solidFill>
                  <a:schemeClr val="tx1"/>
                </a:solidFill>
                <a:latin typeface="+mn-lt"/>
              </a:rPr>
              <a:t>to </a:t>
            </a:r>
            <a:r>
              <a:rPr lang="en-US" sz="1600" dirty="0">
                <a:solidFill>
                  <a:schemeClr val="tx1"/>
                </a:solidFill>
                <a:latin typeface="+mn-lt"/>
              </a:rPr>
              <a:t>get JSON data</a:t>
            </a:r>
          </a:p>
          <a:p>
            <a:pPr marL="285750" indent="-285750">
              <a:buFont typeface="Arial" pitchFamily="34" charset="0"/>
              <a:buChar char="•"/>
            </a:pPr>
            <a:r>
              <a:rPr lang="en-US" sz="2000" dirty="0" smtClean="0">
                <a:solidFill>
                  <a:schemeClr val="tx1"/>
                </a:solidFill>
                <a:latin typeface="+mn-lt"/>
              </a:rPr>
              <a:t>$.</a:t>
            </a:r>
            <a:r>
              <a:rPr lang="en-US" sz="2000" dirty="0" err="1">
                <a:solidFill>
                  <a:schemeClr val="tx1"/>
                </a:solidFill>
                <a:latin typeface="+mn-lt"/>
              </a:rPr>
              <a:t>ajax</a:t>
            </a:r>
            <a:r>
              <a:rPr lang="en-US" sz="2000" dirty="0" smtClean="0">
                <a:solidFill>
                  <a:schemeClr val="tx1"/>
                </a:solidFill>
                <a:latin typeface="+mn-lt"/>
              </a:rPr>
              <a:t>() </a:t>
            </a:r>
          </a:p>
          <a:p>
            <a:pPr marL="514350" lvl="1" indent="-285750">
              <a:buFont typeface="Arial" pitchFamily="34" charset="0"/>
              <a:buChar char="•"/>
            </a:pPr>
            <a:r>
              <a:rPr lang="en-US" sz="1600" dirty="0" smtClean="0">
                <a:solidFill>
                  <a:schemeClr val="tx1"/>
                </a:solidFill>
                <a:latin typeface="+mn-lt"/>
              </a:rPr>
              <a:t>the </a:t>
            </a:r>
            <a:r>
              <a:rPr lang="en-US" sz="1600" dirty="0">
                <a:solidFill>
                  <a:schemeClr val="tx1"/>
                </a:solidFill>
                <a:latin typeface="+mn-lt"/>
              </a:rPr>
              <a:t>base function with all possible </a:t>
            </a:r>
            <a:r>
              <a:rPr lang="en-US" sz="1600" dirty="0" smtClean="0">
                <a:solidFill>
                  <a:schemeClr val="tx1"/>
                </a:solidFill>
                <a:latin typeface="+mn-lt"/>
              </a:rPr>
              <a:t>options</a:t>
            </a:r>
          </a:p>
          <a:p>
            <a:pPr lvl="3"/>
            <a:endParaRPr lang="en-US" sz="1400" dirty="0"/>
          </a:p>
        </p:txBody>
      </p:sp>
    </p:spTree>
    <p:extLst>
      <p:ext uri="{BB962C8B-B14F-4D97-AF65-F5344CB8AC3E}">
        <p14:creationId xmlns:p14="http://schemas.microsoft.com/office/powerpoint/2010/main" val="136597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AJAX GET</a:t>
            </a:r>
            <a:endParaRPr lang="en-US" dirty="0"/>
          </a:p>
        </p:txBody>
      </p:sp>
      <p:sp>
        <p:nvSpPr>
          <p:cNvPr id="4" name="Slide Number Placeholder 3"/>
          <p:cNvSpPr>
            <a:spLocks noGrp="1"/>
          </p:cNvSpPr>
          <p:nvPr>
            <p:ph type="sldNum" sz="quarter" idx="10"/>
          </p:nvPr>
        </p:nvSpPr>
        <p:spPr/>
        <p:txBody>
          <a:bodyPr/>
          <a:lstStyle/>
          <a:p>
            <a:pPr>
              <a:defRPr/>
            </a:pPr>
            <a:fld id="{829FE942-B025-4B4C-9EFB-4A4801532714}" type="slidenum">
              <a:rPr lang="en-US" smtClean="0"/>
              <a:pPr>
                <a:defRPr/>
              </a:pPr>
              <a:t>24</a:t>
            </a:fld>
            <a:endParaRPr lang="en-US"/>
          </a:p>
        </p:txBody>
      </p:sp>
      <p:sp>
        <p:nvSpPr>
          <p:cNvPr id="5" name="Text Placeholder 4"/>
          <p:cNvSpPr>
            <a:spLocks noGrp="1"/>
          </p:cNvSpPr>
          <p:nvPr>
            <p:ph type="body" sz="half" idx="2"/>
          </p:nvPr>
        </p:nvSpPr>
        <p:spPr>
          <a:xfrm>
            <a:off x="1645666" y="2262304"/>
            <a:ext cx="7269734" cy="4233499"/>
          </a:xfrm>
          <a:prstGeom prst="rect">
            <a:avLst/>
          </a:prstGeom>
        </p:spPr>
        <p:txBody>
          <a:bodyPr/>
          <a:lstStyle/>
          <a:p>
            <a:pPr marL="0" indent="0"/>
            <a:r>
              <a:rPr lang="en-US" sz="1100" dirty="0" err="1" smtClean="0"/>
              <a:t>var</a:t>
            </a:r>
            <a:r>
              <a:rPr lang="en-US" sz="1100" dirty="0" smtClean="0"/>
              <a:t> </a:t>
            </a:r>
            <a:r>
              <a:rPr lang="en-US" sz="1100" dirty="0" err="1"/>
              <a:t>noteData</a:t>
            </a:r>
            <a:r>
              <a:rPr lang="en-US" sz="1100" dirty="0"/>
              <a:t>;</a:t>
            </a:r>
          </a:p>
          <a:p>
            <a:pPr marL="0" indent="0"/>
            <a:endParaRPr lang="en-US" sz="1100" dirty="0"/>
          </a:p>
          <a:p>
            <a:pPr marL="0" indent="0"/>
            <a:r>
              <a:rPr lang="en-US" sz="1100" dirty="0"/>
              <a:t>function </a:t>
            </a:r>
            <a:r>
              <a:rPr lang="en-US" sz="1100" dirty="0" err="1"/>
              <a:t>DemoLoadData</a:t>
            </a:r>
            <a:r>
              <a:rPr lang="en-US" sz="1100" dirty="0"/>
              <a:t>() {</a:t>
            </a:r>
          </a:p>
          <a:p>
            <a:pPr marL="0" indent="0"/>
            <a:r>
              <a:rPr lang="en-US" sz="1100" dirty="0"/>
              <a:t>            $.</a:t>
            </a:r>
            <a:r>
              <a:rPr lang="en-US" sz="1100" dirty="0" err="1"/>
              <a:t>ajax</a:t>
            </a:r>
            <a:r>
              <a:rPr lang="en-US" sz="1100" dirty="0"/>
              <a:t>({</a:t>
            </a:r>
          </a:p>
          <a:p>
            <a:pPr marL="0" indent="0"/>
            <a:r>
              <a:rPr lang="en-US" sz="1100" dirty="0"/>
              <a:t>                type: "GET",</a:t>
            </a:r>
          </a:p>
          <a:p>
            <a:pPr marL="0" indent="0"/>
            <a:r>
              <a:rPr lang="en-US" sz="1100" dirty="0"/>
              <a:t>                </a:t>
            </a:r>
            <a:r>
              <a:rPr lang="en-US" sz="1100" dirty="0" err="1"/>
              <a:t>url</a:t>
            </a:r>
            <a:r>
              <a:rPr lang="en-US" sz="1100" dirty="0"/>
              <a:t>: "http://localhost/NoteApp/NoteService/Service.svc/GetNoteData",</a:t>
            </a:r>
          </a:p>
          <a:p>
            <a:pPr marL="0" indent="0"/>
            <a:r>
              <a:rPr lang="en-US" sz="1100" dirty="0"/>
              <a:t>                cache: false,</a:t>
            </a:r>
          </a:p>
          <a:p>
            <a:pPr marL="0" indent="0"/>
            <a:r>
              <a:rPr lang="en-US" sz="1100" dirty="0"/>
              <a:t>                success: </a:t>
            </a:r>
            <a:r>
              <a:rPr lang="en-US" sz="1100" dirty="0" err="1"/>
              <a:t>LoadDataSucceeded</a:t>
            </a:r>
            <a:r>
              <a:rPr lang="en-US" sz="1100" dirty="0"/>
              <a:t>,</a:t>
            </a:r>
          </a:p>
          <a:p>
            <a:pPr marL="0" indent="0"/>
            <a:r>
              <a:rPr lang="en-US" sz="1100" dirty="0"/>
              <a:t>                error: </a:t>
            </a:r>
            <a:r>
              <a:rPr lang="en-US" sz="1100" dirty="0" err="1"/>
              <a:t>LoadDataFailed</a:t>
            </a:r>
            <a:endParaRPr lang="en-US" sz="1100" dirty="0"/>
          </a:p>
          <a:p>
            <a:pPr marL="0" indent="0"/>
            <a:r>
              <a:rPr lang="en-US" sz="1100" dirty="0"/>
              <a:t>            });</a:t>
            </a:r>
          </a:p>
          <a:p>
            <a:pPr marL="0" indent="0"/>
            <a:r>
              <a:rPr lang="en-US" sz="1100" dirty="0"/>
              <a:t>}</a:t>
            </a:r>
          </a:p>
          <a:p>
            <a:pPr marL="0" indent="0"/>
            <a:endParaRPr lang="en-US" sz="1100" dirty="0"/>
          </a:p>
          <a:p>
            <a:pPr marL="0" indent="0"/>
            <a:r>
              <a:rPr lang="en-US" sz="1100" dirty="0"/>
              <a:t>function </a:t>
            </a:r>
            <a:r>
              <a:rPr lang="en-US" sz="1100" dirty="0" err="1"/>
              <a:t>LoadDataSucceeded</a:t>
            </a:r>
            <a:r>
              <a:rPr lang="en-US" sz="1100" dirty="0"/>
              <a:t>(</a:t>
            </a:r>
            <a:r>
              <a:rPr lang="en-US" sz="1100" dirty="0" err="1"/>
              <a:t>msg</a:t>
            </a:r>
            <a:r>
              <a:rPr lang="en-US" sz="1100" dirty="0"/>
              <a:t>) {</a:t>
            </a:r>
          </a:p>
          <a:p>
            <a:pPr marL="0" indent="0"/>
            <a:r>
              <a:rPr lang="en-US" sz="1100" dirty="0"/>
              <a:t>            alert(</a:t>
            </a:r>
            <a:r>
              <a:rPr lang="en-US" sz="1100" dirty="0" err="1"/>
              <a:t>msg</a:t>
            </a:r>
            <a:r>
              <a:rPr lang="en-US" sz="1100" dirty="0"/>
              <a:t>);</a:t>
            </a:r>
          </a:p>
          <a:p>
            <a:pPr marL="0" indent="0"/>
            <a:r>
              <a:rPr lang="en-US" sz="1100" dirty="0"/>
              <a:t>            $("#</a:t>
            </a:r>
            <a:r>
              <a:rPr lang="en-US" sz="1100" dirty="0" err="1"/>
              <a:t>jsonContainer</a:t>
            </a:r>
            <a:r>
              <a:rPr lang="en-US" sz="1100" dirty="0"/>
              <a:t>").</a:t>
            </a:r>
            <a:r>
              <a:rPr lang="en-US" sz="1100" dirty="0" err="1"/>
              <a:t>val</a:t>
            </a:r>
            <a:r>
              <a:rPr lang="en-US" sz="1100" dirty="0"/>
              <a:t>(</a:t>
            </a:r>
            <a:r>
              <a:rPr lang="en-US" sz="1100" dirty="0" err="1"/>
              <a:t>msg</a:t>
            </a:r>
            <a:r>
              <a:rPr lang="en-US" sz="1100" dirty="0"/>
              <a:t>);</a:t>
            </a:r>
          </a:p>
          <a:p>
            <a:pPr marL="0" indent="0"/>
            <a:r>
              <a:rPr lang="en-US" sz="1100" dirty="0"/>
              <a:t>            </a:t>
            </a:r>
            <a:r>
              <a:rPr lang="en-US" sz="1100" dirty="0" err="1"/>
              <a:t>noteData</a:t>
            </a:r>
            <a:r>
              <a:rPr lang="en-US" sz="1100" dirty="0"/>
              <a:t> = </a:t>
            </a:r>
            <a:r>
              <a:rPr lang="en-US" sz="1100" dirty="0" err="1"/>
              <a:t>JSON.parse</a:t>
            </a:r>
            <a:r>
              <a:rPr lang="en-US" sz="1100" dirty="0"/>
              <a:t>(</a:t>
            </a:r>
            <a:r>
              <a:rPr lang="en-US" sz="1100" dirty="0" err="1"/>
              <a:t>msg</a:t>
            </a:r>
            <a:r>
              <a:rPr lang="en-US" sz="1100" dirty="0"/>
              <a:t>);</a:t>
            </a:r>
          </a:p>
          <a:p>
            <a:pPr marL="0" indent="0"/>
            <a:r>
              <a:rPr lang="en-US" sz="1100" dirty="0"/>
              <a:t> }</a:t>
            </a:r>
          </a:p>
          <a:p>
            <a:pPr marL="0" indent="0"/>
            <a:endParaRPr lang="en-US" sz="1100" dirty="0"/>
          </a:p>
          <a:p>
            <a:pPr marL="0" indent="0"/>
            <a:r>
              <a:rPr lang="en-US" sz="1100" dirty="0"/>
              <a:t>function </a:t>
            </a:r>
            <a:r>
              <a:rPr lang="en-US" sz="1100" dirty="0" err="1"/>
              <a:t>LoadDataFailed</a:t>
            </a:r>
            <a:r>
              <a:rPr lang="en-US" sz="1100" dirty="0"/>
              <a:t>(result) {</a:t>
            </a:r>
          </a:p>
          <a:p>
            <a:pPr marL="0" indent="0"/>
            <a:r>
              <a:rPr lang="en-US" sz="1100" dirty="0"/>
              <a:t>            alert(</a:t>
            </a:r>
            <a:r>
              <a:rPr lang="en-US" sz="1100" dirty="0" err="1"/>
              <a:t>result.status</a:t>
            </a:r>
            <a:r>
              <a:rPr lang="en-US" sz="1100" dirty="0"/>
              <a:t> + ' ' + </a:t>
            </a:r>
            <a:r>
              <a:rPr lang="en-US" sz="1100" dirty="0" err="1"/>
              <a:t>result.statusText</a:t>
            </a:r>
            <a:r>
              <a:rPr lang="en-US" sz="1100" dirty="0"/>
              <a:t>);</a:t>
            </a:r>
          </a:p>
          <a:p>
            <a:pPr marL="0" indent="0"/>
            <a:r>
              <a:rPr lang="en-US" sz="1100" dirty="0"/>
              <a:t>}</a:t>
            </a:r>
          </a:p>
          <a:p>
            <a:pPr marL="0" indent="0"/>
            <a:endParaRPr lang="en-US" sz="1100" dirty="0"/>
          </a:p>
        </p:txBody>
      </p:sp>
    </p:spTree>
    <p:extLst>
      <p:ext uri="{BB962C8B-B14F-4D97-AF65-F5344CB8AC3E}">
        <p14:creationId xmlns:p14="http://schemas.microsoft.com/office/powerpoint/2010/main" val="30452886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AJAX POST</a:t>
            </a:r>
            <a:endParaRPr lang="en-US" dirty="0"/>
          </a:p>
        </p:txBody>
      </p:sp>
      <p:sp>
        <p:nvSpPr>
          <p:cNvPr id="4" name="Slide Number Placeholder 3"/>
          <p:cNvSpPr>
            <a:spLocks noGrp="1"/>
          </p:cNvSpPr>
          <p:nvPr>
            <p:ph type="sldNum" sz="quarter" idx="10"/>
          </p:nvPr>
        </p:nvSpPr>
        <p:spPr/>
        <p:txBody>
          <a:bodyPr/>
          <a:lstStyle/>
          <a:p>
            <a:pPr>
              <a:defRPr/>
            </a:pPr>
            <a:fld id="{829FE942-B025-4B4C-9EFB-4A4801532714}" type="slidenum">
              <a:rPr lang="en-US" smtClean="0"/>
              <a:pPr>
                <a:defRPr/>
              </a:pPr>
              <a:t>25</a:t>
            </a:fld>
            <a:endParaRPr lang="en-US"/>
          </a:p>
        </p:txBody>
      </p:sp>
      <p:sp>
        <p:nvSpPr>
          <p:cNvPr id="5" name="Text Placeholder 4"/>
          <p:cNvSpPr>
            <a:spLocks noGrp="1"/>
          </p:cNvSpPr>
          <p:nvPr>
            <p:ph type="body" sz="half" idx="2"/>
          </p:nvPr>
        </p:nvSpPr>
        <p:spPr>
          <a:xfrm>
            <a:off x="1645666" y="2262304"/>
            <a:ext cx="7269734" cy="4233499"/>
          </a:xfrm>
          <a:prstGeom prst="rect">
            <a:avLst/>
          </a:prstGeom>
        </p:spPr>
        <p:txBody>
          <a:bodyPr/>
          <a:lstStyle/>
          <a:p>
            <a:pPr marL="0" indent="0"/>
            <a:r>
              <a:rPr lang="en-US" sz="1100" dirty="0"/>
              <a:t>function </a:t>
            </a:r>
            <a:r>
              <a:rPr lang="en-US" sz="1100" dirty="0" err="1"/>
              <a:t>SaveNoteData</a:t>
            </a:r>
            <a:r>
              <a:rPr lang="en-US" sz="1100" dirty="0"/>
              <a:t>() {</a:t>
            </a:r>
          </a:p>
          <a:p>
            <a:pPr marL="0" indent="0"/>
            <a:r>
              <a:rPr lang="en-US" sz="1100" dirty="0"/>
              <a:t>            </a:t>
            </a:r>
            <a:r>
              <a:rPr lang="en-US" sz="1100" dirty="0" err="1"/>
              <a:t>var</a:t>
            </a:r>
            <a:r>
              <a:rPr lang="en-US" sz="1100" dirty="0"/>
              <a:t> </a:t>
            </a:r>
            <a:r>
              <a:rPr lang="en-US" sz="1100" dirty="0" err="1"/>
              <a:t>objectData</a:t>
            </a:r>
            <a:r>
              <a:rPr lang="en-US" sz="1100" dirty="0"/>
              <a:t> = </a:t>
            </a:r>
            <a:r>
              <a:rPr lang="en-US" sz="1100" dirty="0" err="1"/>
              <a:t>JSON.stringify</a:t>
            </a:r>
            <a:r>
              <a:rPr lang="en-US" sz="1100" dirty="0"/>
              <a:t>(</a:t>
            </a:r>
            <a:r>
              <a:rPr lang="en-US" sz="1100" dirty="0" err="1"/>
              <a:t>noteData</a:t>
            </a:r>
            <a:r>
              <a:rPr lang="en-US" sz="1100" dirty="0"/>
              <a:t>);</a:t>
            </a:r>
          </a:p>
          <a:p>
            <a:pPr marL="0" indent="0"/>
            <a:r>
              <a:rPr lang="en-US" sz="1100" dirty="0"/>
              <a:t>            $.</a:t>
            </a:r>
            <a:r>
              <a:rPr lang="en-US" sz="1100" dirty="0" err="1"/>
              <a:t>ajax</a:t>
            </a:r>
            <a:r>
              <a:rPr lang="en-US" sz="1100" dirty="0"/>
              <a:t>({</a:t>
            </a:r>
          </a:p>
          <a:p>
            <a:pPr marL="0" indent="0"/>
            <a:r>
              <a:rPr lang="en-US" sz="1100" dirty="0"/>
              <a:t>                url: "http://localhost/NoteApp/NoteService/Service.svc/SaveNoteData",</a:t>
            </a:r>
          </a:p>
          <a:p>
            <a:pPr marL="0" indent="0"/>
            <a:r>
              <a:rPr lang="en-US" sz="1100" dirty="0"/>
              <a:t>                type: 'post',</a:t>
            </a:r>
          </a:p>
          <a:p>
            <a:pPr marL="0" indent="0"/>
            <a:r>
              <a:rPr lang="en-US" sz="1100" dirty="0"/>
              <a:t>                </a:t>
            </a:r>
            <a:r>
              <a:rPr lang="en-US" sz="1100" dirty="0" err="1"/>
              <a:t>dataType</a:t>
            </a:r>
            <a:r>
              <a:rPr lang="en-US" sz="1100" dirty="0"/>
              <a:t>: '</a:t>
            </a:r>
            <a:r>
              <a:rPr lang="en-US" sz="1100" dirty="0" err="1"/>
              <a:t>json</a:t>
            </a:r>
            <a:r>
              <a:rPr lang="en-US" sz="1100" dirty="0"/>
              <a:t>',</a:t>
            </a:r>
          </a:p>
          <a:p>
            <a:pPr marL="0" indent="0"/>
            <a:r>
              <a:rPr lang="en-US" sz="1100" dirty="0"/>
              <a:t>                </a:t>
            </a:r>
            <a:r>
              <a:rPr lang="en-US" sz="1100" dirty="0" err="1"/>
              <a:t>contentType</a:t>
            </a:r>
            <a:r>
              <a:rPr lang="en-US" sz="1100" dirty="0"/>
              <a:t>: 'application/</a:t>
            </a:r>
            <a:r>
              <a:rPr lang="en-US" sz="1100" dirty="0" err="1"/>
              <a:t>json</a:t>
            </a:r>
            <a:r>
              <a:rPr lang="en-US" sz="1100" dirty="0"/>
              <a:t>; charset=utf-8',</a:t>
            </a:r>
          </a:p>
          <a:p>
            <a:pPr marL="0" indent="0"/>
            <a:r>
              <a:rPr lang="en-US" sz="1100" dirty="0"/>
              <a:t>                data: </a:t>
            </a:r>
            <a:r>
              <a:rPr lang="en-US" sz="1100" dirty="0" err="1"/>
              <a:t>JSON.stringify</a:t>
            </a:r>
            <a:r>
              <a:rPr lang="en-US" sz="1100" dirty="0"/>
              <a:t>(</a:t>
            </a:r>
            <a:r>
              <a:rPr lang="en-US" sz="1100" dirty="0" err="1"/>
              <a:t>noteData</a:t>
            </a:r>
            <a:r>
              <a:rPr lang="en-US" sz="1100" dirty="0"/>
              <a:t>),</a:t>
            </a:r>
          </a:p>
          <a:p>
            <a:pPr marL="0" indent="0"/>
            <a:r>
              <a:rPr lang="en-US" sz="1100" dirty="0"/>
              <a:t>                success: function (res) {</a:t>
            </a:r>
          </a:p>
          <a:p>
            <a:pPr marL="0" indent="0"/>
            <a:r>
              <a:rPr lang="en-US" sz="1100" dirty="0"/>
              <a:t>                    alert(res);</a:t>
            </a:r>
          </a:p>
          <a:p>
            <a:pPr marL="0" indent="0"/>
            <a:r>
              <a:rPr lang="en-US" sz="1100" dirty="0"/>
              <a:t>                },</a:t>
            </a:r>
          </a:p>
          <a:p>
            <a:pPr marL="0" indent="0"/>
            <a:r>
              <a:rPr lang="en-US" sz="1100" dirty="0"/>
              <a:t>                error: function (</a:t>
            </a:r>
            <a:r>
              <a:rPr lang="en-US" sz="1100" dirty="0" err="1"/>
              <a:t>xhr</a:t>
            </a:r>
            <a:r>
              <a:rPr lang="en-US" sz="1100" dirty="0"/>
              <a:t>) {</a:t>
            </a:r>
          </a:p>
          <a:p>
            <a:pPr marL="0" indent="0"/>
            <a:r>
              <a:rPr lang="en-US" sz="1100" dirty="0"/>
              <a:t>                    if (</a:t>
            </a:r>
            <a:r>
              <a:rPr lang="en-US" sz="1100" dirty="0" err="1"/>
              <a:t>xhr.responseText</a:t>
            </a:r>
            <a:r>
              <a:rPr lang="en-US" sz="1100" dirty="0"/>
              <a:t>) {</a:t>
            </a:r>
          </a:p>
          <a:p>
            <a:pPr marL="0" indent="0"/>
            <a:r>
              <a:rPr lang="en-US" sz="1100" dirty="0"/>
              <a:t>                        </a:t>
            </a:r>
            <a:r>
              <a:rPr lang="en-US" sz="1100" dirty="0" err="1"/>
              <a:t>var</a:t>
            </a:r>
            <a:r>
              <a:rPr lang="en-US" sz="1100" dirty="0"/>
              <a:t> err = </a:t>
            </a:r>
            <a:r>
              <a:rPr lang="en-US" sz="1100" dirty="0" err="1"/>
              <a:t>JSON.parse</a:t>
            </a:r>
            <a:r>
              <a:rPr lang="en-US" sz="1100" dirty="0"/>
              <a:t>(</a:t>
            </a:r>
            <a:r>
              <a:rPr lang="en-US" sz="1100" dirty="0" err="1"/>
              <a:t>xhr.responseText</a:t>
            </a:r>
            <a:r>
              <a:rPr lang="en-US" sz="1100" dirty="0"/>
              <a:t>);</a:t>
            </a:r>
          </a:p>
          <a:p>
            <a:pPr marL="0" indent="0"/>
            <a:r>
              <a:rPr lang="en-US" sz="1100" dirty="0"/>
              <a:t>                        if (err)</a:t>
            </a:r>
          </a:p>
          <a:p>
            <a:pPr marL="0" indent="0"/>
            <a:r>
              <a:rPr lang="en-US" sz="1100" dirty="0"/>
              <a:t>                            alert(err);</a:t>
            </a:r>
          </a:p>
          <a:p>
            <a:pPr marL="0" indent="0"/>
            <a:r>
              <a:rPr lang="en-US" sz="1100" dirty="0"/>
              <a:t>                        else</a:t>
            </a:r>
          </a:p>
          <a:p>
            <a:pPr marL="0" indent="0"/>
            <a:r>
              <a:rPr lang="en-US" sz="1100" dirty="0"/>
              <a:t>                            alert({ Message: "Unknown server error." })</a:t>
            </a:r>
          </a:p>
          <a:p>
            <a:pPr marL="0" indent="0"/>
            <a:r>
              <a:rPr lang="en-US" sz="1100" dirty="0"/>
              <a:t>                    }</a:t>
            </a:r>
          </a:p>
          <a:p>
            <a:pPr marL="0" indent="0"/>
            <a:r>
              <a:rPr lang="en-US" sz="1100" dirty="0"/>
              <a:t>                    return;</a:t>
            </a:r>
          </a:p>
          <a:p>
            <a:pPr marL="0" indent="0"/>
            <a:r>
              <a:rPr lang="en-US" sz="1100" dirty="0"/>
              <a:t>                }</a:t>
            </a:r>
          </a:p>
          <a:p>
            <a:pPr marL="0" indent="0"/>
            <a:r>
              <a:rPr lang="en-US" sz="1100" dirty="0"/>
              <a:t>            });</a:t>
            </a:r>
          </a:p>
          <a:p>
            <a:pPr marL="0" indent="0"/>
            <a:r>
              <a:rPr lang="en-US" sz="1100" dirty="0"/>
              <a:t>        }</a:t>
            </a:r>
          </a:p>
          <a:p>
            <a:pPr marL="0" indent="0"/>
            <a:endParaRPr lang="en-US" sz="1100" dirty="0"/>
          </a:p>
        </p:txBody>
      </p:sp>
    </p:spTree>
    <p:extLst>
      <p:ext uri="{BB962C8B-B14F-4D97-AF65-F5344CB8AC3E}">
        <p14:creationId xmlns:p14="http://schemas.microsoft.com/office/powerpoint/2010/main" val="2092241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r>
              <a:rPr lang="en-US" sz="1400" dirty="0" smtClean="0"/>
              <a:t>$.</a:t>
            </a:r>
            <a:r>
              <a:rPr lang="en-US" sz="1400" dirty="0" err="1"/>
              <a:t>ajax</a:t>
            </a:r>
            <a:r>
              <a:rPr lang="en-US" sz="1400" dirty="0"/>
              <a:t>({ </a:t>
            </a:r>
          </a:p>
          <a:p>
            <a:r>
              <a:rPr lang="en-US" sz="1400" dirty="0"/>
              <a:t>	type: "GET", </a:t>
            </a:r>
          </a:p>
          <a:p>
            <a:r>
              <a:rPr lang="en-US" sz="1400" dirty="0"/>
              <a:t>	</a:t>
            </a:r>
            <a:r>
              <a:rPr lang="en-US" sz="1400" dirty="0" err="1"/>
              <a:t>dataType</a:t>
            </a:r>
            <a:r>
              <a:rPr lang="en-US" sz="1400" dirty="0"/>
              <a:t>:"</a:t>
            </a:r>
            <a:r>
              <a:rPr lang="en-US" sz="1400" dirty="0" err="1"/>
              <a:t>jsonp</a:t>
            </a:r>
            <a:r>
              <a:rPr lang="en-US" sz="1400" dirty="0"/>
              <a:t>", </a:t>
            </a:r>
          </a:p>
          <a:p>
            <a:r>
              <a:rPr lang="en-US" sz="1400" dirty="0"/>
              <a:t>	</a:t>
            </a:r>
            <a:r>
              <a:rPr lang="en-US" sz="1400" dirty="0" err="1"/>
              <a:t>crossDomain</a:t>
            </a:r>
            <a:r>
              <a:rPr lang="en-US" sz="1400" dirty="0"/>
              <a:t>: true, </a:t>
            </a:r>
          </a:p>
          <a:p>
            <a:r>
              <a:rPr lang="en-US" sz="1400" dirty="0"/>
              <a:t>	url: "http://url:port/DynamicReportsService/dynamicReports", </a:t>
            </a:r>
          </a:p>
          <a:p>
            <a:r>
              <a:rPr lang="en-US" sz="1400" dirty="0"/>
              <a:t>	</a:t>
            </a:r>
            <a:r>
              <a:rPr lang="en-US" sz="1400" dirty="0" err="1"/>
              <a:t>jsonpCallback</a:t>
            </a:r>
            <a:r>
              <a:rPr lang="en-US" sz="1400" dirty="0"/>
              <a:t>: '</a:t>
            </a:r>
            <a:r>
              <a:rPr lang="en-US" sz="1400" dirty="0" err="1"/>
              <a:t>successCallback</a:t>
            </a:r>
            <a:r>
              <a:rPr lang="en-US" sz="1400" dirty="0"/>
              <a:t>', </a:t>
            </a:r>
          </a:p>
          <a:p>
            <a:r>
              <a:rPr lang="en-US" sz="1400" dirty="0"/>
              <a:t>	success: function(data1) { </a:t>
            </a:r>
          </a:p>
          <a:p>
            <a:r>
              <a:rPr lang="en-US" sz="1400" dirty="0"/>
              <a:t>		console.log("response:" + data1); </a:t>
            </a:r>
          </a:p>
          <a:p>
            <a:r>
              <a:rPr lang="en-US" sz="1400" dirty="0"/>
              <a:t>	}, </a:t>
            </a:r>
          </a:p>
          <a:p>
            <a:r>
              <a:rPr lang="en-US" sz="1400" dirty="0"/>
              <a:t>	error: function(</a:t>
            </a:r>
            <a:r>
              <a:rPr lang="en-US" sz="1400" dirty="0" err="1"/>
              <a:t>jqXHR</a:t>
            </a:r>
            <a:r>
              <a:rPr lang="en-US" sz="1400" dirty="0"/>
              <a:t>, </a:t>
            </a:r>
            <a:r>
              <a:rPr lang="en-US" sz="1400" dirty="0" err="1"/>
              <a:t>textStatus</a:t>
            </a:r>
            <a:r>
              <a:rPr lang="en-US" sz="1400" dirty="0"/>
              <a:t>, </a:t>
            </a:r>
            <a:r>
              <a:rPr lang="en-US" sz="1400" dirty="0" err="1"/>
              <a:t>errorThrown</a:t>
            </a:r>
            <a:r>
              <a:rPr lang="en-US" sz="1400" dirty="0"/>
              <a:t>) { </a:t>
            </a:r>
          </a:p>
          <a:p>
            <a:r>
              <a:rPr lang="en-US" sz="1400" dirty="0"/>
              <a:t>		$("#</a:t>
            </a:r>
            <a:r>
              <a:rPr lang="en-US" sz="1400" dirty="0" err="1"/>
              <a:t>loadingimageid</a:t>
            </a:r>
            <a:r>
              <a:rPr lang="en-US" sz="1400" dirty="0"/>
              <a:t>").remove(); </a:t>
            </a:r>
          </a:p>
          <a:p>
            <a:r>
              <a:rPr lang="en-US" sz="1400" dirty="0"/>
              <a:t>		alert('</a:t>
            </a:r>
            <a:r>
              <a:rPr lang="en-US" sz="1400" dirty="0" err="1"/>
              <a:t>generateReportFromMR:Error</a:t>
            </a:r>
            <a:r>
              <a:rPr lang="en-US" sz="1400" dirty="0"/>
              <a:t> in processing!'); 	console.log(</a:t>
            </a:r>
            <a:r>
              <a:rPr lang="en-US" sz="1400" dirty="0" err="1"/>
              <a:t>jqXHR</a:t>
            </a:r>
            <a:r>
              <a:rPr lang="en-US" sz="1400" dirty="0"/>
              <a:t>); </a:t>
            </a:r>
          </a:p>
          <a:p>
            <a:r>
              <a:rPr lang="en-US" sz="1400" dirty="0"/>
              <a:t>	} </a:t>
            </a:r>
          </a:p>
          <a:p>
            <a:r>
              <a:rPr lang="en-US" sz="1400" dirty="0"/>
              <a:t>});</a:t>
            </a:r>
          </a:p>
          <a:p>
            <a:endParaRPr lang="en-US" sz="1400" dirty="0"/>
          </a:p>
        </p:txBody>
      </p:sp>
      <p:sp>
        <p:nvSpPr>
          <p:cNvPr id="3" name="Title 2"/>
          <p:cNvSpPr>
            <a:spLocks noGrp="1"/>
          </p:cNvSpPr>
          <p:nvPr>
            <p:ph type="title"/>
          </p:nvPr>
        </p:nvSpPr>
        <p:spPr/>
        <p:txBody>
          <a:bodyPr/>
          <a:lstStyle/>
          <a:p>
            <a:r>
              <a:rPr lang="en-US" dirty="0" smtClean="0"/>
              <a:t>jQuery AJAX – JAVA Call</a:t>
            </a:r>
            <a:endParaRPr lang="en-US" dirty="0"/>
          </a:p>
        </p:txBody>
      </p:sp>
      <p:sp>
        <p:nvSpPr>
          <p:cNvPr id="4" name="Slide Number Placeholder 3"/>
          <p:cNvSpPr>
            <a:spLocks noGrp="1"/>
          </p:cNvSpPr>
          <p:nvPr>
            <p:ph type="sldNum" sz="quarter" idx="10"/>
          </p:nvPr>
        </p:nvSpPr>
        <p:spPr/>
        <p:txBody>
          <a:bodyPr/>
          <a:lstStyle/>
          <a:p>
            <a:pPr>
              <a:defRPr/>
            </a:pPr>
            <a:fld id="{829FE942-B025-4B4C-9EFB-4A4801532714}" type="slidenum">
              <a:rPr lang="en-US" smtClean="0"/>
              <a:pPr>
                <a:defRPr/>
              </a:pPr>
              <a:t>26</a:t>
            </a:fld>
            <a:endParaRPr lang="en-US"/>
          </a:p>
        </p:txBody>
      </p:sp>
    </p:spTree>
    <p:extLst>
      <p:ext uri="{BB962C8B-B14F-4D97-AF65-F5344CB8AC3E}">
        <p14:creationId xmlns:p14="http://schemas.microsoft.com/office/powerpoint/2010/main" val="1032114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r>
              <a:rPr lang="en-US" sz="1400" dirty="0" smtClean="0"/>
              <a:t>In Java</a:t>
            </a:r>
          </a:p>
          <a:p>
            <a:r>
              <a:rPr lang="en-US" sz="1400" dirty="0"/>
              <a:t>return </a:t>
            </a:r>
            <a:r>
              <a:rPr lang="en-US" sz="1400" dirty="0" err="1"/>
              <a:t>request.getParameter</a:t>
            </a:r>
            <a:r>
              <a:rPr lang="en-US" sz="1400" dirty="0"/>
              <a:t>("callback") + "(" + </a:t>
            </a:r>
            <a:r>
              <a:rPr lang="en-US" sz="1400" dirty="0" err="1"/>
              <a:t>jsonStr</a:t>
            </a:r>
            <a:r>
              <a:rPr lang="en-US" sz="1400" dirty="0"/>
              <a:t> + </a:t>
            </a:r>
            <a:r>
              <a:rPr lang="en-US" sz="1400" dirty="0" smtClean="0"/>
              <a:t>");"; </a:t>
            </a:r>
          </a:p>
          <a:p>
            <a:endParaRPr lang="en-US" sz="1400" dirty="0"/>
          </a:p>
          <a:p>
            <a:r>
              <a:rPr lang="en-US" sz="1400" dirty="0" smtClean="0"/>
              <a:t>Java – Response</a:t>
            </a:r>
          </a:p>
          <a:p>
            <a:r>
              <a:rPr lang="en-US" sz="1400" dirty="0"/>
              <a:t>return "</a:t>
            </a:r>
            <a:r>
              <a:rPr lang="en-US" sz="1400" dirty="0" err="1" smtClean="0"/>
              <a:t>successCallback</a:t>
            </a:r>
            <a:r>
              <a:rPr lang="en-US" sz="1400" dirty="0"/>
              <a:t>(" + </a:t>
            </a:r>
            <a:r>
              <a:rPr lang="en-US" sz="1400" dirty="0" err="1"/>
              <a:t>jsonStr</a:t>
            </a:r>
            <a:r>
              <a:rPr lang="en-US" sz="1400" dirty="0"/>
              <a:t> + </a:t>
            </a:r>
            <a:r>
              <a:rPr lang="en-US" sz="1400" dirty="0" smtClean="0"/>
              <a:t>");";</a:t>
            </a:r>
          </a:p>
          <a:p>
            <a:endParaRPr lang="en-US" sz="1400" dirty="0"/>
          </a:p>
          <a:p>
            <a:endParaRPr lang="en-US" sz="1400" dirty="0" smtClean="0"/>
          </a:p>
          <a:p>
            <a:r>
              <a:rPr lang="en-US" sz="1400" dirty="0" smtClean="0"/>
              <a:t>ASMX Call</a:t>
            </a:r>
          </a:p>
          <a:p>
            <a:r>
              <a:rPr lang="en-US" sz="1400" dirty="0">
                <a:hlinkClick r:id="rId2"/>
              </a:rPr>
              <a:t>http://</a:t>
            </a:r>
            <a:r>
              <a:rPr lang="en-US" sz="1400" dirty="0" smtClean="0">
                <a:hlinkClick r:id="rId2"/>
              </a:rPr>
              <a:t>forums.asp.net/t/1934215.aspx?Using+jQuery+ajax+to+call+asmx+webservice+methods</a:t>
            </a:r>
            <a:r>
              <a:rPr lang="en-US" sz="1400" dirty="0" smtClean="0"/>
              <a:t> </a:t>
            </a:r>
            <a:endParaRPr lang="en-US" sz="1400" dirty="0"/>
          </a:p>
        </p:txBody>
      </p:sp>
      <p:sp>
        <p:nvSpPr>
          <p:cNvPr id="3" name="Title 2"/>
          <p:cNvSpPr>
            <a:spLocks noGrp="1"/>
          </p:cNvSpPr>
          <p:nvPr>
            <p:ph type="title"/>
          </p:nvPr>
        </p:nvSpPr>
        <p:spPr/>
        <p:txBody>
          <a:bodyPr/>
          <a:lstStyle/>
          <a:p>
            <a:r>
              <a:rPr lang="en-US" dirty="0" smtClean="0"/>
              <a:t>WS Callback</a:t>
            </a:r>
            <a:endParaRPr lang="en-US" dirty="0"/>
          </a:p>
        </p:txBody>
      </p:sp>
      <p:sp>
        <p:nvSpPr>
          <p:cNvPr id="4" name="Slide Number Placeholder 3"/>
          <p:cNvSpPr>
            <a:spLocks noGrp="1"/>
          </p:cNvSpPr>
          <p:nvPr>
            <p:ph type="sldNum" sz="quarter" idx="10"/>
          </p:nvPr>
        </p:nvSpPr>
        <p:spPr/>
        <p:txBody>
          <a:bodyPr/>
          <a:lstStyle/>
          <a:p>
            <a:pPr>
              <a:defRPr/>
            </a:pPr>
            <a:fld id="{829FE942-B025-4B4C-9EFB-4A4801532714}" type="slidenum">
              <a:rPr lang="en-US" smtClean="0"/>
              <a:pPr>
                <a:defRPr/>
              </a:pPr>
              <a:t>27</a:t>
            </a:fld>
            <a:endParaRPr lang="en-US"/>
          </a:p>
        </p:txBody>
      </p:sp>
    </p:spTree>
    <p:extLst>
      <p:ext uri="{BB962C8B-B14F-4D97-AF65-F5344CB8AC3E}">
        <p14:creationId xmlns:p14="http://schemas.microsoft.com/office/powerpoint/2010/main" val="26364203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0"/>
          </p:nvPr>
        </p:nvSpPr>
        <p:spPr/>
        <p:txBody>
          <a:bodyPr/>
          <a:lstStyle/>
          <a:p>
            <a:pPr>
              <a:defRPr/>
            </a:pPr>
            <a:fld id="{C4E9A789-5CBE-4F7E-9ADD-2ECDBA9C2711}" type="slidenum">
              <a:rPr lang="en-US" smtClean="0"/>
              <a:pPr>
                <a:defRPr/>
              </a:pPr>
              <a:t>28</a:t>
            </a:fld>
            <a:endParaRPr lang="en-US"/>
          </a:p>
        </p:txBody>
      </p:sp>
    </p:spTree>
    <p:extLst>
      <p:ext uri="{BB962C8B-B14F-4D97-AF65-F5344CB8AC3E}">
        <p14:creationId xmlns:p14="http://schemas.microsoft.com/office/powerpoint/2010/main" val="19689100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p:nvPr>
        </p:nvSpPr>
        <p:spPr bwMode="auto">
          <a:xfrm>
            <a:off x="1657350" y="4956175"/>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Thank you!</a:t>
            </a:r>
          </a:p>
        </p:txBody>
      </p:sp>
      <p:sp>
        <p:nvSpPr>
          <p:cNvPr id="3174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490824-BDF9-4329-B920-070553028982}" type="slidenum">
              <a:rPr lang="en-US">
                <a:solidFill>
                  <a:srgbClr val="262626"/>
                </a:solidFill>
              </a:rPr>
              <a:pPr/>
              <a:t>29</a:t>
            </a:fld>
            <a:endParaRPr lang="en-US">
              <a:solidFill>
                <a:srgbClr val="262626"/>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6" name="Text Placeholder 33805"/>
          <p:cNvSpPr>
            <a:spLocks noGrp="1"/>
          </p:cNvSpPr>
          <p:nvPr>
            <p:ph type="body" sz="half" idx="2"/>
          </p:nvPr>
        </p:nvSpPr>
        <p:spPr>
          <a:xfrm>
            <a:off x="1646238" y="2384425"/>
            <a:ext cx="7269162" cy="3578225"/>
          </a:xfrm>
        </p:spPr>
        <p:txBody>
          <a:bodyPr/>
          <a:lstStyle/>
          <a:p>
            <a:pPr marL="285750" indent="-285750">
              <a:buFont typeface="Arial" panose="020B0604020202020204" pitchFamily="34" charset="0"/>
              <a:buChar char="•"/>
              <a:defRPr/>
            </a:pPr>
            <a:r>
              <a:rPr lang="en-US" sz="2800" dirty="0" smtClean="0"/>
              <a:t>JavaScript Library</a:t>
            </a:r>
          </a:p>
          <a:p>
            <a:pPr marL="285750" indent="-285750">
              <a:buFont typeface="Arial" panose="020B0604020202020204" pitchFamily="34" charset="0"/>
              <a:buChar char="•"/>
              <a:defRPr/>
            </a:pPr>
            <a:r>
              <a:rPr lang="en-US" sz="2800" dirty="0" smtClean="0"/>
              <a:t>Fast and concise </a:t>
            </a:r>
          </a:p>
          <a:p>
            <a:pPr marL="514350" lvl="1" indent="-285750">
              <a:buFont typeface="Arial" panose="020B0604020202020204" pitchFamily="34" charset="0"/>
              <a:buChar char="•"/>
              <a:defRPr/>
            </a:pPr>
            <a:r>
              <a:rPr lang="en-US" sz="2300" dirty="0" smtClean="0"/>
              <a:t>Simplifies HTML document traversing</a:t>
            </a:r>
          </a:p>
          <a:p>
            <a:pPr marL="514350" lvl="1" indent="-285750">
              <a:buFont typeface="Arial" panose="020B0604020202020204" pitchFamily="34" charset="0"/>
              <a:buChar char="•"/>
              <a:defRPr/>
            </a:pPr>
            <a:r>
              <a:rPr lang="en-US" sz="2300" dirty="0" smtClean="0"/>
              <a:t>Event handling</a:t>
            </a:r>
          </a:p>
          <a:p>
            <a:pPr marL="514350" lvl="1" indent="-285750">
              <a:buFont typeface="Arial" panose="020B0604020202020204" pitchFamily="34" charset="0"/>
              <a:buChar char="•"/>
              <a:defRPr/>
            </a:pPr>
            <a:r>
              <a:rPr lang="en-US" sz="2300" dirty="0" smtClean="0"/>
              <a:t>Animation </a:t>
            </a:r>
          </a:p>
          <a:p>
            <a:pPr marL="514350" lvl="1" indent="-285750">
              <a:buFont typeface="Arial" panose="020B0604020202020204" pitchFamily="34" charset="0"/>
              <a:buChar char="•"/>
              <a:defRPr/>
            </a:pPr>
            <a:r>
              <a:rPr lang="en-US" sz="2300" dirty="0" smtClean="0"/>
              <a:t>AJAX interaction for rapid development</a:t>
            </a:r>
          </a:p>
          <a:p>
            <a:pPr marL="285750" indent="-285750">
              <a:buFont typeface="Arial" panose="020B0604020202020204" pitchFamily="34" charset="0"/>
              <a:buChar char="•"/>
              <a:defRPr/>
            </a:pPr>
            <a:r>
              <a:rPr lang="en-US" sz="2800" dirty="0" smtClean="0"/>
              <a:t>Open source  and Lightweight</a:t>
            </a:r>
            <a:endParaRPr lang="en-US" sz="2000" dirty="0"/>
          </a:p>
        </p:txBody>
      </p:sp>
      <p:sp>
        <p:nvSpPr>
          <p:cNvPr id="2253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ADBC2F-FE0D-45C1-A98A-79E58A555EEF}" type="slidenum">
              <a:rPr lang="en-US">
                <a:solidFill>
                  <a:srgbClr val="262626"/>
                </a:solidFill>
              </a:rPr>
              <a:pPr/>
              <a:t>3</a:t>
            </a:fld>
            <a:endParaRPr lang="en-US">
              <a:solidFill>
                <a:srgbClr val="262626"/>
              </a:solidFill>
            </a:endParaRPr>
          </a:p>
        </p:txBody>
      </p:sp>
      <p:sp>
        <p:nvSpPr>
          <p:cNvPr id="22532" name="Title 33803"/>
          <p:cNvSpPr>
            <a:spLocks noGrp="1"/>
          </p:cNvSpPr>
          <p:nvPr>
            <p:ph type="title"/>
          </p:nvPr>
        </p:nvSpPr>
        <p:spPr bwMode="auto">
          <a:xfrm>
            <a:off x="1657350" y="1116013"/>
            <a:ext cx="7305675"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What is jQuery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8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8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8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8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8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80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38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Application</a:t>
            </a:r>
            <a:endParaRPr lang="en-IN" dirty="0"/>
          </a:p>
        </p:txBody>
      </p:sp>
      <p:sp>
        <p:nvSpPr>
          <p:cNvPr id="4" name="Slide Number Placeholder 3"/>
          <p:cNvSpPr>
            <a:spLocks noGrp="1"/>
          </p:cNvSpPr>
          <p:nvPr>
            <p:ph type="sldNum" sz="quarter" idx="10"/>
          </p:nvPr>
        </p:nvSpPr>
        <p:spPr/>
        <p:txBody>
          <a:bodyPr/>
          <a:lstStyle/>
          <a:p>
            <a:pPr>
              <a:defRPr/>
            </a:pPr>
            <a:fld id="{829FE942-B025-4B4C-9EFB-4A4801532714}" type="slidenum">
              <a:rPr lang="en-US" smtClean="0"/>
              <a:pPr>
                <a:defRPr/>
              </a:pPr>
              <a:t>4</a:t>
            </a:fld>
            <a:endParaRPr lang="en-US"/>
          </a:p>
        </p:txBody>
      </p:sp>
      <p:pic>
        <p:nvPicPr>
          <p:cNvPr id="5" name="Picture 4"/>
          <p:cNvPicPr>
            <a:picLocks noChangeAspect="1"/>
          </p:cNvPicPr>
          <p:nvPr/>
        </p:nvPicPr>
        <p:blipFill>
          <a:blip r:embed="rId2"/>
          <a:stretch>
            <a:fillRect/>
          </a:stretch>
        </p:blipFill>
        <p:spPr>
          <a:xfrm>
            <a:off x="128588" y="2246382"/>
            <a:ext cx="8929687" cy="3839107"/>
          </a:xfrm>
          <a:prstGeom prst="rect">
            <a:avLst/>
          </a:prstGeom>
        </p:spPr>
      </p:pic>
    </p:spTree>
    <p:extLst>
      <p:ext uri="{BB962C8B-B14F-4D97-AF65-F5344CB8AC3E}">
        <p14:creationId xmlns:p14="http://schemas.microsoft.com/office/powerpoint/2010/main" val="885087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Application</a:t>
            </a:r>
            <a:endParaRPr lang="en-IN" dirty="0"/>
          </a:p>
        </p:txBody>
      </p:sp>
      <p:sp>
        <p:nvSpPr>
          <p:cNvPr id="4" name="Slide Number Placeholder 3"/>
          <p:cNvSpPr>
            <a:spLocks noGrp="1"/>
          </p:cNvSpPr>
          <p:nvPr>
            <p:ph type="sldNum" sz="quarter" idx="10"/>
          </p:nvPr>
        </p:nvSpPr>
        <p:spPr/>
        <p:txBody>
          <a:bodyPr/>
          <a:lstStyle/>
          <a:p>
            <a:pPr>
              <a:defRPr/>
            </a:pPr>
            <a:fld id="{829FE942-B025-4B4C-9EFB-4A4801532714}" type="slidenum">
              <a:rPr lang="en-US" smtClean="0"/>
              <a:pPr>
                <a:defRPr/>
              </a:pPr>
              <a:t>5</a:t>
            </a:fld>
            <a:endParaRPr lang="en-US"/>
          </a:p>
        </p:txBody>
      </p:sp>
      <p:pic>
        <p:nvPicPr>
          <p:cNvPr id="6" name="Picture 5"/>
          <p:cNvPicPr>
            <a:picLocks noChangeAspect="1"/>
          </p:cNvPicPr>
          <p:nvPr/>
        </p:nvPicPr>
        <p:blipFill>
          <a:blip r:embed="rId2"/>
          <a:stretch>
            <a:fillRect/>
          </a:stretch>
        </p:blipFill>
        <p:spPr>
          <a:xfrm>
            <a:off x="63667" y="2270235"/>
            <a:ext cx="9080333" cy="3279227"/>
          </a:xfrm>
          <a:prstGeom prst="rect">
            <a:avLst/>
          </a:prstGeom>
        </p:spPr>
      </p:pic>
    </p:spTree>
    <p:extLst>
      <p:ext uri="{BB962C8B-B14F-4D97-AF65-F5344CB8AC3E}">
        <p14:creationId xmlns:p14="http://schemas.microsoft.com/office/powerpoint/2010/main" val="2001280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1646238" y="2323165"/>
            <a:ext cx="7269162" cy="3611563"/>
          </a:xfrm>
        </p:spPr>
        <p:txBody>
          <a:bodyPr/>
          <a:lstStyle/>
          <a:p>
            <a:pPr marL="285750" indent="-285750">
              <a:buFont typeface="Arial" panose="020B0604020202020204" pitchFamily="34" charset="0"/>
              <a:buChar char="•"/>
              <a:defRPr/>
            </a:pPr>
            <a:r>
              <a:rPr lang="en-US" sz="2800" dirty="0" smtClean="0"/>
              <a:t>Write Less Do More</a:t>
            </a:r>
          </a:p>
          <a:p>
            <a:pPr marL="285750" indent="-285750">
              <a:buFont typeface="Arial" panose="020B0604020202020204" pitchFamily="34" charset="0"/>
              <a:buChar char="•"/>
              <a:defRPr/>
            </a:pPr>
            <a:r>
              <a:rPr lang="en-US" sz="2800" dirty="0" smtClean="0"/>
              <a:t>Multi-Browser Support</a:t>
            </a:r>
          </a:p>
          <a:p>
            <a:pPr marL="285750" indent="-285750">
              <a:buFont typeface="Arial" panose="020B0604020202020204" pitchFamily="34" charset="0"/>
              <a:buChar char="•"/>
              <a:defRPr/>
            </a:pPr>
            <a:r>
              <a:rPr lang="en-US" sz="2800" dirty="0" smtClean="0"/>
              <a:t>Extensible</a:t>
            </a:r>
          </a:p>
          <a:p>
            <a:pPr marL="285750" indent="-285750">
              <a:buFont typeface="Arial" panose="020B0604020202020204" pitchFamily="34" charset="0"/>
              <a:buChar char="•"/>
              <a:defRPr/>
            </a:pPr>
            <a:r>
              <a:rPr lang="en-US" sz="2800" dirty="0" smtClean="0"/>
              <a:t>Rich AJAX Support with JSON Data format and CSS3 support.</a:t>
            </a:r>
          </a:p>
          <a:p>
            <a:pPr marL="285750" indent="-285750">
              <a:buFont typeface="Arial" panose="020B0604020202020204" pitchFamily="34" charset="0"/>
              <a:buChar char="•"/>
              <a:defRPr/>
            </a:pPr>
            <a:r>
              <a:rPr lang="en-US" sz="2800" dirty="0" smtClean="0"/>
              <a:t>Improves Productivity</a:t>
            </a:r>
          </a:p>
          <a:p>
            <a:pPr marL="285750" indent="-285750">
              <a:buFont typeface="Arial" panose="020B0604020202020204" pitchFamily="34" charset="0"/>
              <a:buChar char="•"/>
              <a:defRPr/>
            </a:pPr>
            <a:r>
              <a:rPr lang="en-US" sz="2800" dirty="0" smtClean="0"/>
              <a:t>Faster Development</a:t>
            </a:r>
          </a:p>
          <a:p>
            <a:pPr marL="285750" indent="-285750">
              <a:buFont typeface="Arial" panose="020B0604020202020204" pitchFamily="34" charset="0"/>
              <a:buChar char="•"/>
              <a:defRPr/>
            </a:pPr>
            <a:r>
              <a:rPr lang="en-US" sz="2800" dirty="0"/>
              <a:t>A separate UI library and Mobile Library</a:t>
            </a:r>
          </a:p>
          <a:p>
            <a:pPr marL="285750" indent="-285750">
              <a:buFont typeface="Arial" panose="020B0604020202020204" pitchFamily="34" charset="0"/>
              <a:buChar char="•"/>
              <a:defRPr/>
            </a:pPr>
            <a:endParaRPr lang="en-US" sz="2800" dirty="0"/>
          </a:p>
        </p:txBody>
      </p:sp>
      <p:sp>
        <p:nvSpPr>
          <p:cNvPr id="24579" name="Title 2"/>
          <p:cNvSpPr>
            <a:spLocks noGrp="1"/>
          </p:cNvSpPr>
          <p:nvPr>
            <p:ph type="title"/>
          </p:nvPr>
        </p:nvSpPr>
        <p:spPr bwMode="auto">
          <a:xfrm>
            <a:off x="1657350" y="1116013"/>
            <a:ext cx="7305675"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Why jQuery</a:t>
            </a:r>
          </a:p>
        </p:txBody>
      </p:sp>
      <p:sp>
        <p:nvSpPr>
          <p:cNvPr id="2458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3D541A4-E8B1-4776-B2A4-6FED43CFB146}" type="slidenum">
              <a:rPr lang="en-US">
                <a:solidFill>
                  <a:srgbClr val="262626"/>
                </a:solidFill>
              </a:rPr>
              <a:pPr/>
              <a:t>6</a:t>
            </a:fld>
            <a:endParaRPr lang="en-US">
              <a:solidFill>
                <a:srgbClr val="26262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1646238" y="2524125"/>
            <a:ext cx="7269162" cy="3611563"/>
          </a:xfrm>
        </p:spPr>
        <p:txBody>
          <a:bodyPr/>
          <a:lstStyle/>
          <a:p>
            <a:pPr marL="285750" indent="-285750">
              <a:buFont typeface="Arial" panose="020B0604020202020204" pitchFamily="34" charset="0"/>
              <a:buChar char="•"/>
              <a:defRPr/>
            </a:pPr>
            <a:r>
              <a:rPr lang="en-US" sz="2400" dirty="0"/>
              <a:t>Hosting the file as part of the application</a:t>
            </a:r>
          </a:p>
          <a:p>
            <a:pPr marL="514350" lvl="1" indent="-285750">
              <a:buFont typeface="Arial" panose="020B0604020202020204" pitchFamily="34" charset="0"/>
              <a:buChar char="•"/>
              <a:defRPr/>
            </a:pPr>
            <a:r>
              <a:rPr lang="en-US" sz="1800" dirty="0"/>
              <a:t>Download a </a:t>
            </a:r>
            <a:r>
              <a:rPr lang="en-US" sz="1800" dirty="0" smtClean="0"/>
              <a:t>copy</a:t>
            </a:r>
            <a:endParaRPr lang="en-US" sz="1800" dirty="0"/>
          </a:p>
          <a:p>
            <a:pPr marL="285750" indent="-285750">
              <a:buFont typeface="Arial" panose="020B0604020202020204" pitchFamily="34" charset="0"/>
              <a:buChar char="•"/>
              <a:defRPr/>
            </a:pPr>
            <a:endParaRPr lang="en-US" sz="2400" dirty="0"/>
          </a:p>
          <a:p>
            <a:pPr marL="285750" indent="-285750">
              <a:buFont typeface="Arial" panose="020B0604020202020204" pitchFamily="34" charset="0"/>
              <a:buChar char="•"/>
              <a:defRPr/>
            </a:pPr>
            <a:r>
              <a:rPr lang="en-US" sz="2400" dirty="0"/>
              <a:t>Using CDN</a:t>
            </a:r>
          </a:p>
          <a:p>
            <a:pPr marL="514350" lvl="1" indent="-285750">
              <a:buFont typeface="Arial" panose="020B0604020202020204" pitchFamily="34" charset="0"/>
              <a:buChar char="•"/>
              <a:defRPr/>
            </a:pPr>
            <a:r>
              <a:rPr lang="en-US" sz="1800" dirty="0"/>
              <a:t>Google, Microsoft and JQuery publishes the library from their CDN</a:t>
            </a:r>
          </a:p>
          <a:p>
            <a:pPr marL="285750" indent="-285750">
              <a:buFont typeface="Arial" panose="020B0604020202020204" pitchFamily="34" charset="0"/>
              <a:buChar char="•"/>
              <a:defRPr/>
            </a:pPr>
            <a:endParaRPr lang="en-US" sz="2800" dirty="0" smtClean="0"/>
          </a:p>
          <a:p>
            <a:pPr marL="285750" indent="-285750">
              <a:buFont typeface="Arial" panose="020B0604020202020204" pitchFamily="34" charset="0"/>
              <a:buChar char="•"/>
              <a:defRPr/>
            </a:pPr>
            <a:r>
              <a:rPr lang="en-US" sz="2800" dirty="0" smtClean="0"/>
              <a:t>Code Hint</a:t>
            </a:r>
          </a:p>
          <a:p>
            <a:pPr marL="514350" lvl="1" indent="-285750">
              <a:buFont typeface="Arial" panose="020B0604020202020204" pitchFamily="34" charset="0"/>
              <a:buChar char="•"/>
              <a:defRPr/>
            </a:pPr>
            <a:r>
              <a:rPr lang="en-US" sz="1800" dirty="0"/>
              <a:t>Visual Studio – </a:t>
            </a:r>
            <a:r>
              <a:rPr lang="en-US" sz="1800" dirty="0" err="1"/>
              <a:t>Intellisense</a:t>
            </a:r>
            <a:r>
              <a:rPr lang="en-US" sz="1800" dirty="0"/>
              <a:t> </a:t>
            </a:r>
          </a:p>
          <a:p>
            <a:pPr marL="514350" lvl="1" indent="-285750">
              <a:buFont typeface="Arial" panose="020B0604020202020204" pitchFamily="34" charset="0"/>
              <a:buChar char="•"/>
              <a:defRPr/>
            </a:pPr>
            <a:r>
              <a:rPr lang="en-US" sz="1800" dirty="0"/>
              <a:t>Eclipse Kepler – JSDT jQuery Plugin</a:t>
            </a:r>
          </a:p>
        </p:txBody>
      </p:sp>
      <p:sp>
        <p:nvSpPr>
          <p:cNvPr id="24579" name="Title 2"/>
          <p:cNvSpPr>
            <a:spLocks noGrp="1"/>
          </p:cNvSpPr>
          <p:nvPr>
            <p:ph type="title"/>
          </p:nvPr>
        </p:nvSpPr>
        <p:spPr bwMode="auto">
          <a:xfrm>
            <a:off x="1657350" y="1116013"/>
            <a:ext cx="7305675"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smtClean="0"/>
              <a:t>Getting Started</a:t>
            </a:r>
          </a:p>
        </p:txBody>
      </p:sp>
      <p:sp>
        <p:nvSpPr>
          <p:cNvPr id="2458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3D541A4-E8B1-4776-B2A4-6FED43CFB146}" type="slidenum">
              <a:rPr lang="en-US">
                <a:solidFill>
                  <a:srgbClr val="262626"/>
                </a:solidFill>
              </a:rPr>
              <a:pPr/>
              <a:t>7</a:t>
            </a:fld>
            <a:endParaRPr lang="en-US">
              <a:solidFill>
                <a:srgbClr val="262626"/>
              </a:solidFill>
            </a:endParaRPr>
          </a:p>
        </p:txBody>
      </p:sp>
    </p:spTree>
    <p:extLst>
      <p:ext uri="{BB962C8B-B14F-4D97-AF65-F5344CB8AC3E}">
        <p14:creationId xmlns:p14="http://schemas.microsoft.com/office/powerpoint/2010/main" val="3002833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1646238" y="2524125"/>
            <a:ext cx="7269162" cy="3611563"/>
          </a:xfrm>
        </p:spPr>
        <p:txBody>
          <a:bodyPr/>
          <a:lstStyle/>
          <a:p>
            <a:pPr marL="285750" indent="-285750">
              <a:buFont typeface="Arial" panose="020B0604020202020204" pitchFamily="34" charset="0"/>
              <a:buChar char="•"/>
              <a:defRPr/>
            </a:pPr>
            <a:r>
              <a:rPr lang="en-US" sz="2300" dirty="0"/>
              <a:t>jQuery function</a:t>
            </a:r>
          </a:p>
          <a:p>
            <a:pPr marL="514350" lvl="1" indent="-285750">
              <a:buFont typeface="Arial" panose="020B0604020202020204" pitchFamily="34" charset="0"/>
              <a:buChar char="•"/>
              <a:defRPr/>
            </a:pPr>
            <a:r>
              <a:rPr lang="en-US" sz="1800" dirty="0"/>
              <a:t>access to a single function called “jQuery”.</a:t>
            </a:r>
          </a:p>
          <a:p>
            <a:pPr marL="514350" lvl="1" indent="-285750">
              <a:buFont typeface="Arial" panose="020B0604020202020204" pitchFamily="34" charset="0"/>
              <a:buChar char="•"/>
              <a:defRPr/>
            </a:pPr>
            <a:r>
              <a:rPr lang="en-US" sz="1800" dirty="0"/>
              <a:t>$ is just an alias for jQuery class/object.</a:t>
            </a:r>
          </a:p>
          <a:p>
            <a:pPr marL="514350" lvl="1" indent="-285750">
              <a:buFont typeface="Arial" panose="020B0604020202020204" pitchFamily="34" charset="0"/>
              <a:buChar char="•"/>
              <a:defRPr/>
            </a:pPr>
            <a:r>
              <a:rPr lang="en-US" sz="1800" dirty="0"/>
              <a:t>$() constructs a new jQuery object (same as jQuery()).</a:t>
            </a:r>
          </a:p>
          <a:p>
            <a:pPr marL="514350" lvl="1" indent="-285750">
              <a:buFont typeface="Arial" panose="020B0604020202020204" pitchFamily="34" charset="0"/>
              <a:buChar char="•"/>
              <a:defRPr/>
            </a:pPr>
            <a:r>
              <a:rPr lang="en-US" sz="1800" dirty="0"/>
              <a:t>All the JQuery functionality is accessible through the $.</a:t>
            </a:r>
          </a:p>
          <a:p>
            <a:pPr marL="285750" indent="-285750">
              <a:buFont typeface="Arial" panose="020B0604020202020204" pitchFamily="34" charset="0"/>
              <a:buChar char="•"/>
              <a:defRPr/>
            </a:pPr>
            <a:endParaRPr lang="en-US" dirty="0"/>
          </a:p>
          <a:p>
            <a:pPr marL="285750" indent="-285750">
              <a:buFont typeface="Arial" panose="020B0604020202020204" pitchFamily="34" charset="0"/>
              <a:buChar char="•"/>
              <a:defRPr/>
            </a:pPr>
            <a:r>
              <a:rPr lang="en-US" sz="2300" dirty="0"/>
              <a:t>Ready event</a:t>
            </a:r>
          </a:p>
          <a:p>
            <a:pPr marL="514350" lvl="1" indent="-285750">
              <a:buFont typeface="Arial" panose="020B0604020202020204" pitchFamily="34" charset="0"/>
              <a:buChar char="•"/>
              <a:defRPr/>
            </a:pPr>
            <a:r>
              <a:rPr lang="en-US" sz="1800" dirty="0"/>
              <a:t>Fires when the DOM is ready.</a:t>
            </a:r>
          </a:p>
          <a:p>
            <a:pPr marL="514350" lvl="1" indent="-285750">
              <a:buFont typeface="Arial" panose="020B0604020202020204" pitchFamily="34" charset="0"/>
              <a:buChar char="•"/>
              <a:defRPr/>
            </a:pPr>
            <a:r>
              <a:rPr lang="en-US" sz="1800" dirty="0"/>
              <a:t>Is it a </a:t>
            </a:r>
            <a:r>
              <a:rPr lang="en-US" sz="1800" dirty="0" err="1"/>
              <a:t>onload</a:t>
            </a:r>
            <a:r>
              <a:rPr lang="en-US" sz="1800" dirty="0"/>
              <a:t> event? - NO</a:t>
            </a:r>
          </a:p>
          <a:p>
            <a:pPr marL="514350" lvl="1" indent="-285750">
              <a:buFont typeface="Arial" panose="020B0604020202020204" pitchFamily="34" charset="0"/>
              <a:buChar char="•"/>
              <a:defRPr/>
            </a:pPr>
            <a:r>
              <a:rPr lang="en-US" sz="1800" dirty="0"/>
              <a:t>Ready event is incompatible with &lt;body </a:t>
            </a:r>
            <a:r>
              <a:rPr lang="en-US" sz="1800" dirty="0" err="1"/>
              <a:t>onload</a:t>
            </a:r>
            <a:r>
              <a:rPr lang="en-US" sz="1800" dirty="0"/>
              <a:t>=""&gt; attribute.</a:t>
            </a:r>
          </a:p>
          <a:p>
            <a:pPr marL="514350" lvl="1" indent="-285750">
              <a:buFont typeface="Arial" panose="020B0604020202020204" pitchFamily="34" charset="0"/>
              <a:buChar char="•"/>
              <a:defRPr/>
            </a:pPr>
            <a:r>
              <a:rPr lang="en-US" sz="1800" dirty="0"/>
              <a:t>Use </a:t>
            </a:r>
            <a:r>
              <a:rPr lang="en-US" sz="1800" dirty="0" err="1"/>
              <a:t>JQuery's</a:t>
            </a:r>
            <a:r>
              <a:rPr lang="en-US" sz="1800" dirty="0"/>
              <a:t> .load() event instead of using </a:t>
            </a:r>
            <a:r>
              <a:rPr lang="en-US" sz="1800" dirty="0" err="1"/>
              <a:t>onload</a:t>
            </a:r>
            <a:r>
              <a:rPr lang="en-US" sz="1800" dirty="0"/>
              <a:t> of body/document.</a:t>
            </a:r>
          </a:p>
        </p:txBody>
      </p:sp>
      <p:sp>
        <p:nvSpPr>
          <p:cNvPr id="29699" name="Title 2"/>
          <p:cNvSpPr>
            <a:spLocks noGrp="1"/>
          </p:cNvSpPr>
          <p:nvPr>
            <p:ph type="title"/>
          </p:nvPr>
        </p:nvSpPr>
        <p:spPr bwMode="auto">
          <a:xfrm>
            <a:off x="1657350" y="1116013"/>
            <a:ext cx="7305675"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smtClean="0"/>
              <a:t>jQuery Basics</a:t>
            </a:r>
          </a:p>
        </p:txBody>
      </p:sp>
      <p:sp>
        <p:nvSpPr>
          <p:cNvPr id="2970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F53541-4D9A-4103-85C3-E4448AF194E3}" type="slidenum">
              <a:rPr lang="en-US">
                <a:solidFill>
                  <a:srgbClr val="262626"/>
                </a:solidFill>
              </a:rPr>
              <a:pPr/>
              <a:t>8</a:t>
            </a:fld>
            <a:endParaRPr lang="en-US">
              <a:solidFill>
                <a:srgbClr val="26262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6" name="Text Placeholder 33805"/>
          <p:cNvSpPr>
            <a:spLocks noGrp="1"/>
          </p:cNvSpPr>
          <p:nvPr>
            <p:ph type="body" sz="half" idx="2"/>
          </p:nvPr>
        </p:nvSpPr>
        <p:spPr>
          <a:xfrm>
            <a:off x="1646238" y="2384425"/>
            <a:ext cx="7269162" cy="2247900"/>
          </a:xfrm>
        </p:spPr>
        <p:txBody>
          <a:bodyPr/>
          <a:lstStyle/>
          <a:p>
            <a:pPr marL="285750" indent="-285750">
              <a:buFont typeface="Arial" panose="020B0604020202020204" pitchFamily="34" charset="0"/>
              <a:buChar char="•"/>
              <a:defRPr/>
            </a:pPr>
            <a:r>
              <a:rPr lang="en-US" sz="1800" dirty="0" smtClean="0"/>
              <a:t>Selecting is one of core feature of </a:t>
            </a:r>
            <a:r>
              <a:rPr lang="en-US" sz="1800" dirty="0"/>
              <a:t>j</a:t>
            </a:r>
            <a:r>
              <a:rPr lang="en-US" sz="1800" dirty="0" smtClean="0"/>
              <a:t>Query.</a:t>
            </a:r>
          </a:p>
          <a:p>
            <a:pPr marL="285750" indent="-285750">
              <a:buFont typeface="Arial" panose="020B0604020202020204" pitchFamily="34" charset="0"/>
              <a:buChar char="•"/>
              <a:defRPr/>
            </a:pPr>
            <a:endParaRPr lang="en-US" sz="1800" dirty="0" smtClean="0"/>
          </a:p>
          <a:p>
            <a:pPr marL="285750" indent="-285750">
              <a:buFont typeface="Arial" panose="020B0604020202020204" pitchFamily="34" charset="0"/>
              <a:buChar char="•"/>
              <a:defRPr/>
            </a:pPr>
            <a:r>
              <a:rPr lang="en-US" sz="1800" dirty="0" smtClean="0"/>
              <a:t>Selectors allow page elements to be selected. It helps to identify an HTML element/Tag</a:t>
            </a:r>
          </a:p>
          <a:p>
            <a:pPr marL="514350" lvl="1" indent="-285750">
              <a:buFont typeface="Arial" panose="020B0604020202020204" pitchFamily="34" charset="0"/>
              <a:buChar char="•"/>
              <a:defRPr/>
            </a:pPr>
            <a:r>
              <a:rPr lang="en-US" sz="1400" dirty="0" smtClean="0"/>
              <a:t>That you help to manipulate in jQuery</a:t>
            </a:r>
          </a:p>
          <a:p>
            <a:pPr marL="514350" lvl="1" indent="-285750">
              <a:buFont typeface="Arial" panose="020B0604020202020204" pitchFamily="34" charset="0"/>
              <a:buChar char="•"/>
              <a:defRPr/>
            </a:pPr>
            <a:endParaRPr lang="en-US" sz="1400" dirty="0" smtClean="0"/>
          </a:p>
          <a:p>
            <a:pPr marL="285750" indent="-285750">
              <a:buFont typeface="Arial" panose="020B0604020202020204" pitchFamily="34" charset="0"/>
              <a:buChar char="•"/>
              <a:defRPr/>
            </a:pPr>
            <a:r>
              <a:rPr lang="en-US" sz="1800" dirty="0" smtClean="0"/>
              <a:t>Single or multiple elements are supported</a:t>
            </a:r>
          </a:p>
          <a:p>
            <a:pPr marL="285750" indent="-285750">
              <a:buFont typeface="Arial" panose="020B0604020202020204" pitchFamily="34" charset="0"/>
              <a:buChar char="•"/>
              <a:defRPr/>
            </a:pPr>
            <a:endParaRPr lang="en-US" sz="1800" dirty="0"/>
          </a:p>
        </p:txBody>
      </p:sp>
      <p:sp>
        <p:nvSpPr>
          <p:cNvPr id="2457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317F684-C948-4CA4-9B89-D705814C2CAB}" type="slidenum">
              <a:rPr lang="en-US">
                <a:solidFill>
                  <a:srgbClr val="262626"/>
                </a:solidFill>
              </a:rPr>
              <a:pPr/>
              <a:t>9</a:t>
            </a:fld>
            <a:endParaRPr lang="en-US">
              <a:solidFill>
                <a:srgbClr val="262626"/>
              </a:solidFill>
            </a:endParaRPr>
          </a:p>
        </p:txBody>
      </p:sp>
      <p:sp>
        <p:nvSpPr>
          <p:cNvPr id="24580" name="Title 33803"/>
          <p:cNvSpPr>
            <a:spLocks noGrp="1"/>
          </p:cNvSpPr>
          <p:nvPr>
            <p:ph type="title"/>
          </p:nvPr>
        </p:nvSpPr>
        <p:spPr bwMode="auto">
          <a:xfrm>
            <a:off x="1657350" y="1116013"/>
            <a:ext cx="7305675"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jQuery Basics</a:t>
            </a:r>
            <a:endParaRPr lang="en-US" dirty="0" smtClean="0"/>
          </a:p>
        </p:txBody>
      </p:sp>
    </p:spTree>
    <p:extLst>
      <p:ext uri="{BB962C8B-B14F-4D97-AF65-F5344CB8AC3E}">
        <p14:creationId xmlns:p14="http://schemas.microsoft.com/office/powerpoint/2010/main" val="1777477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8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80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80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8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4336</TotalTime>
  <Words>3908</Words>
  <Application>Microsoft Office PowerPoint</Application>
  <PresentationFormat>On-screen Show (4:3)</PresentationFormat>
  <Paragraphs>538</Paragraphs>
  <Slides>29</Slides>
  <Notes>10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Introduction to jQuery  </vt:lpstr>
      <vt:lpstr>Agenda</vt:lpstr>
      <vt:lpstr>What is jQuery</vt:lpstr>
      <vt:lpstr>Web Application</vt:lpstr>
      <vt:lpstr>Web Application</vt:lpstr>
      <vt:lpstr>Why jQuery</vt:lpstr>
      <vt:lpstr>Getting Started</vt:lpstr>
      <vt:lpstr>jQuery Basics</vt:lpstr>
      <vt:lpstr>jQuery Basics</vt:lpstr>
      <vt:lpstr>Selector &amp; Traversing</vt:lpstr>
      <vt:lpstr>Syntax</vt:lpstr>
      <vt:lpstr>Types of Selector</vt:lpstr>
      <vt:lpstr>Some CSS Selectors</vt:lpstr>
      <vt:lpstr>Child, attributes, container selectors</vt:lpstr>
      <vt:lpstr>Filters</vt:lpstr>
      <vt:lpstr>Filter Example</vt:lpstr>
      <vt:lpstr>Effects</vt:lpstr>
      <vt:lpstr>Events</vt:lpstr>
      <vt:lpstr>Available Events</vt:lpstr>
      <vt:lpstr>Use of Events</vt:lpstr>
      <vt:lpstr>AJAX</vt:lpstr>
      <vt:lpstr>Why jQuery AJAX?</vt:lpstr>
      <vt:lpstr>AJAX functions</vt:lpstr>
      <vt:lpstr>AJAX GET</vt:lpstr>
      <vt:lpstr>AJAX POST</vt:lpstr>
      <vt:lpstr>jQuery AJAX – JAVA Call</vt:lpstr>
      <vt:lpstr>WS Callback</vt:lpstr>
      <vt:lpstr>PowerPoint Presentation</vt:lpstr>
      <vt:lpstr>Thank you!</vt:lpstr>
    </vt:vector>
  </TitlesOfParts>
  <Company>Cybage Software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aparna gandhi</dc:creator>
  <cp:lastModifiedBy>Yogesh Gaikwad</cp:lastModifiedBy>
  <cp:revision>473</cp:revision>
  <dcterms:created xsi:type="dcterms:W3CDTF">2009-07-20T04:26:09Z</dcterms:created>
  <dcterms:modified xsi:type="dcterms:W3CDTF">2015-12-16T15:25:29Z</dcterms:modified>
</cp:coreProperties>
</file>