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80" r:id="rId3"/>
    <p:sldId id="297" r:id="rId4"/>
    <p:sldId id="308" r:id="rId5"/>
    <p:sldId id="302" r:id="rId6"/>
    <p:sldId id="303" r:id="rId7"/>
    <p:sldId id="306" r:id="rId8"/>
    <p:sldId id="305" r:id="rId9"/>
    <p:sldId id="307" r:id="rId10"/>
    <p:sldId id="309" r:id="rId11"/>
    <p:sldId id="281"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3756">
          <p15:clr>
            <a:srgbClr val="A4A3A4"/>
          </p15:clr>
        </p15:guide>
        <p15:guide id="2" orient="horz" pos="437">
          <p15:clr>
            <a:srgbClr val="A4A3A4"/>
          </p15:clr>
        </p15:guide>
        <p15:guide id="3" orient="horz" pos="4170">
          <p15:clr>
            <a:srgbClr val="A4A3A4"/>
          </p15:clr>
        </p15:guide>
        <p15:guide id="4" orient="horz" pos="1564">
          <p15:clr>
            <a:srgbClr val="A4A3A4"/>
          </p15:clr>
        </p15:guide>
        <p15:guide id="5" pos="5592">
          <p15:clr>
            <a:srgbClr val="A4A3A4"/>
          </p15:clr>
        </p15:guide>
        <p15:guide id="6" pos="144">
          <p15:clr>
            <a:srgbClr val="A4A3A4"/>
          </p15:clr>
        </p15:guide>
        <p15:guide id="7" pos="1105">
          <p15:clr>
            <a:srgbClr val="A4A3A4"/>
          </p15:clr>
        </p15:guide>
        <p15:guide id="8" pos="964">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B36005"/>
    <a:srgbClr val="984807"/>
    <a:srgbClr val="F79646"/>
    <a:srgbClr val="D1F0FF"/>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4476" autoAdjust="0"/>
  </p:normalViewPr>
  <p:slideViewPr>
    <p:cSldViewPr snapToGrid="0">
      <p:cViewPr varScale="1">
        <p:scale>
          <a:sx n="69" d="100"/>
          <a:sy n="69" d="100"/>
        </p:scale>
        <p:origin x="-1194" y="-102"/>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19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29E1681-F1D7-45FA-981F-F4A4DB499FCE}" type="datetimeFigureOut">
              <a:rPr lang="en-US"/>
              <a:pPr>
                <a:defRPr/>
              </a:pPr>
              <a:t>7/16/2014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69713A2-D71E-4512-BCBC-3BC231ED0447}" type="slidenum">
              <a:rPr lang="en-US"/>
              <a:pPr>
                <a:defRPr/>
              </a:pPr>
              <a:t>‹#›</a:t>
            </a:fld>
            <a:endParaRPr lang="en-US"/>
          </a:p>
        </p:txBody>
      </p:sp>
    </p:spTree>
    <p:extLst>
      <p:ext uri="{BB962C8B-B14F-4D97-AF65-F5344CB8AC3E}">
        <p14:creationId xmlns:p14="http://schemas.microsoft.com/office/powerpoint/2010/main" val="1919187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BE94D80-5F73-4990-829C-092E43B665F3}" type="datetimeFigureOut">
              <a:rPr lang="en-US"/>
              <a:pPr>
                <a:defRPr/>
              </a:pPr>
              <a:t>7/16/2014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E35FBA0-85CC-48FB-BB31-5F79F7087D58}" type="slidenum">
              <a:rPr lang="en-US"/>
              <a:pPr>
                <a:defRPr/>
              </a:pPr>
              <a:t>‹#›</a:t>
            </a:fld>
            <a:endParaRPr lang="en-US"/>
          </a:p>
        </p:txBody>
      </p:sp>
    </p:spTree>
    <p:extLst>
      <p:ext uri="{BB962C8B-B14F-4D97-AF65-F5344CB8AC3E}">
        <p14:creationId xmlns:p14="http://schemas.microsoft.com/office/powerpoint/2010/main" val="2683207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pi.jquery.com/e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CAA9F9-9CAC-437C-AC89-3F4EB1409A78}" type="slidenum">
              <a:rPr lang="en-US"/>
              <a:pPr>
                <a:spcBef>
                  <a:spcPct val="0"/>
                </a:spcBef>
              </a:pPr>
              <a:t>1</a:t>
            </a:fld>
            <a:endParaRPr lang="en-US"/>
          </a:p>
        </p:txBody>
      </p:sp>
    </p:spTree>
    <p:extLst>
      <p:ext uri="{BB962C8B-B14F-4D97-AF65-F5344CB8AC3E}">
        <p14:creationId xmlns:p14="http://schemas.microsoft.com/office/powerpoint/2010/main" val="1482271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25000" lnSpcReduction="20000"/>
          </a:bodyPr>
          <a:lstStyle/>
          <a:p>
            <a:pPr>
              <a:defRPr/>
            </a:pPr>
            <a:r>
              <a:rPr lang="en-US" smtClean="0"/>
              <a:t>The jQuery library provides several techniques for adding animation to a web page. These include simple, standard animations that are frequently used, and the ability to craft sophisticated custom effects.</a:t>
            </a:r>
          </a:p>
          <a:p>
            <a:pPr>
              <a:defRPr/>
            </a:pPr>
            <a:endParaRPr lang="en-US" smtClean="0"/>
          </a:p>
          <a:p>
            <a:pPr>
              <a:defRPr/>
            </a:pPr>
            <a:r>
              <a:rPr lang="en-US" b="1" smtClean="0"/>
              <a:t>Basics</a:t>
            </a:r>
            <a:r>
              <a:rPr lang="en-US" smtClean="0"/>
              <a:t>: There are some basic methods used to hide, show and toggle the html elements.</a:t>
            </a:r>
          </a:p>
          <a:p>
            <a:pPr>
              <a:defRPr/>
            </a:pPr>
            <a:r>
              <a:rPr lang="en-US" smtClean="0"/>
              <a:t>.hide()</a:t>
            </a:r>
          </a:p>
          <a:p>
            <a:pPr>
              <a:defRPr/>
            </a:pPr>
            <a:r>
              <a:rPr lang="en-US" smtClean="0"/>
              <a:t>   hide the matched elements</a:t>
            </a:r>
          </a:p>
          <a:p>
            <a:pPr>
              <a:defRPr/>
            </a:pPr>
            <a:endParaRPr lang="en-US" smtClean="0"/>
          </a:p>
          <a:p>
            <a:pPr>
              <a:defRPr/>
            </a:pPr>
            <a:r>
              <a:rPr lang="en-US" smtClean="0"/>
              <a:t>.hide(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endParaRPr lang="en-US" smtClean="0"/>
          </a:p>
          <a:p>
            <a:pPr>
              <a:defRPr/>
            </a:pPr>
            <a:r>
              <a:rPr lang="en-US" smtClean="0"/>
              <a:t>.hide(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.show()</a:t>
            </a:r>
          </a:p>
          <a:p>
            <a:pPr>
              <a:defRPr/>
            </a:pPr>
            <a:r>
              <a:rPr lang="en-US" smtClean="0"/>
              <a:t>    Display the matched elements</a:t>
            </a:r>
          </a:p>
          <a:p>
            <a:pPr>
              <a:defRPr/>
            </a:pPr>
            <a:endParaRPr lang="en-US" smtClean="0"/>
          </a:p>
          <a:p>
            <a:pPr>
              <a:defRPr/>
            </a:pPr>
            <a:r>
              <a:rPr lang="en-US" smtClean="0"/>
              <a:t> .show(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endParaRPr lang="en-US" smtClean="0"/>
          </a:p>
          <a:p>
            <a:pPr>
              <a:defRPr/>
            </a:pPr>
            <a:r>
              <a:rPr lang="en-US" smtClean="0"/>
              <a:t> .show(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  With no parameters, the .show() method is the simplest way to display an element: </a:t>
            </a:r>
          </a:p>
          <a:p>
            <a:pPr>
              <a:defRPr/>
            </a:pPr>
            <a:endParaRPr lang="en-US" smtClean="0"/>
          </a:p>
          <a:p>
            <a:pPr>
              <a:defRPr/>
            </a:pPr>
            <a:r>
              <a:rPr lang="en-US" smtClean="0"/>
              <a:t> $('.target').show();</a:t>
            </a:r>
          </a:p>
          <a:p>
            <a:pPr>
              <a:defRPr/>
            </a:pPr>
            <a:r>
              <a:rPr lang="en-US" smtClean="0"/>
              <a:t>    The matched elements will be revealed immediately, with no animation. This is roughly equivalent to calling .css('display', 'block'), except that the display property is restored to whatever it was initially. If an element has a display value of inline, then is hidden and shown, it will once again be displayed inline.</a:t>
            </a:r>
          </a:p>
          <a:p>
            <a:pPr>
              <a:defRPr/>
            </a:pPr>
            <a:endParaRPr lang="en-US" smtClean="0"/>
          </a:p>
          <a:p>
            <a:pPr>
              <a:defRPr/>
            </a:pPr>
            <a:r>
              <a:rPr lang="en-US" smtClean="0"/>
              <a:t> If using !important in your styles, such as display: none !important, it is necessary to override the style using .css('display', 'block !important') should you wish for .show() to function correctly.</a:t>
            </a:r>
          </a:p>
          <a:p>
            <a:pPr>
              <a:defRPr/>
            </a:pPr>
            <a:r>
              <a:rPr lang="en-US" smtClean="0"/>
              <a:t>When a duration is provided, .show() becomes an animation method. The .show() method animates the width, height, and opacity of the matched elements simultaneously.</a:t>
            </a:r>
          </a:p>
          <a:p>
            <a:pPr>
              <a:defRPr/>
            </a:pPr>
            <a:r>
              <a:rPr lang="en-US" smtClean="0"/>
              <a:t>Durations are given in milliseconds; higher values indicate slower animations, not faster ones. The strings 'fast' and 'slow' can be supplied to indicate durations of 200 and 600 milliseconds, respectively.</a:t>
            </a:r>
          </a:p>
          <a:p>
            <a:pPr>
              <a:defRPr/>
            </a:pPr>
            <a:endParaRPr lang="en-US" smtClean="0"/>
          </a:p>
          <a:p>
            <a:pPr>
              <a:defRPr/>
            </a:pPr>
            <a:r>
              <a:rPr lang="en-US" smtClean="0"/>
              <a:t>toggle</a:t>
            </a:r>
          </a:p>
          <a:p>
            <a:pPr>
              <a:defRPr/>
            </a:pPr>
            <a:r>
              <a:rPr lang="en-US" smtClean="0"/>
              <a:t> Display or hide the matched elements.</a:t>
            </a:r>
          </a:p>
          <a:p>
            <a:pPr>
              <a:defRPr/>
            </a:pPr>
            <a:endParaRPr lang="en-US" smtClean="0"/>
          </a:p>
          <a:p>
            <a:pPr>
              <a:defRPr/>
            </a:pPr>
            <a:r>
              <a:rPr lang="en-US" smtClean="0"/>
              <a:t>.toggle(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endParaRPr lang="en-US" smtClean="0"/>
          </a:p>
          <a:p>
            <a:pPr>
              <a:defRPr/>
            </a:pPr>
            <a:r>
              <a:rPr lang="en-US" smtClean="0"/>
              <a:t>.toggle(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.toggle( showOrHide )</a:t>
            </a:r>
          </a:p>
          <a:p>
            <a:pPr>
              <a:defRPr/>
            </a:pPr>
            <a:r>
              <a:rPr lang="en-US" smtClean="0"/>
              <a:t>   showOrHide: A Boolean indicating whether to show or hide the elements</a:t>
            </a:r>
          </a:p>
          <a:p>
            <a:pPr>
              <a:defRPr/>
            </a:pPr>
            <a:endParaRPr lang="en-US" smtClean="0"/>
          </a:p>
          <a:p>
            <a:pPr>
              <a:defRPr/>
            </a:pPr>
            <a:r>
              <a:rPr lang="en-US" smtClean="0"/>
              <a:t>With no parameters, the .toggle() method simply toggles the visibility of elements:</a:t>
            </a:r>
          </a:p>
          <a:p>
            <a:pPr>
              <a:defRPr/>
            </a:pPr>
            <a:endParaRPr lang="en-US" smtClean="0"/>
          </a:p>
          <a:p>
            <a:pPr>
              <a:defRPr/>
            </a:pPr>
            <a:r>
              <a:rPr lang="en-US" smtClean="0"/>
              <a:t>$('.target').toggle();</a:t>
            </a:r>
          </a:p>
          <a:p>
            <a:pPr>
              <a:defRPr/>
            </a:pPr>
            <a:r>
              <a:rPr lang="en-US" smtClean="0"/>
              <a:t>The matched elements will be revealed or hidden immediately, with no animation, by changing the CSS display property. If the element is initially displayed, it will be hidden; if hidden, it will be shown. The display property is saved and restored as needed. If an element has a display value of inline, then is hidden and shown, it will once again be displayed inline.</a:t>
            </a:r>
          </a:p>
          <a:p>
            <a:pPr>
              <a:defRPr/>
            </a:pPr>
            <a:endParaRPr lang="en-US" smtClean="0"/>
          </a:p>
          <a:p>
            <a:pPr>
              <a:defRPr/>
            </a:pPr>
            <a:r>
              <a:rPr lang="en-US" smtClean="0"/>
              <a:t>When a duration is provided, .toggle() becomes an animation method. The .toggle() method animates the width, height, and opacity of the matched elements simultaneously. When these properties reach 0 after a hiding animation, the display style property is set to none to ensure that the element no longer affects the layout of the page.</a:t>
            </a:r>
          </a:p>
          <a:p>
            <a:pPr>
              <a:defRPr/>
            </a:pPr>
            <a:endParaRPr lang="en-US" smtClean="0"/>
          </a:p>
          <a:p>
            <a:pPr>
              <a:defRPr/>
            </a:pPr>
            <a:r>
              <a:rPr lang="en-US" smtClean="0"/>
              <a:t>Durations are given in milliseconds; higher values indicate slower animations, not faster ones. The strings 'fast' and 'slow' can be supplied to indicate durations of 200 and 600 milliseconds, respectively.</a:t>
            </a:r>
          </a:p>
          <a:p>
            <a:pPr>
              <a:defRPr/>
            </a:pPr>
            <a:endParaRPr lang="en-US" smtClean="0"/>
          </a:p>
          <a:p>
            <a:pPr>
              <a:defRPr/>
            </a:pPr>
            <a:r>
              <a:rPr lang="en-US" b="1" smtClean="0"/>
              <a:t>Fading:</a:t>
            </a:r>
            <a:r>
              <a:rPr lang="en-US" smtClean="0"/>
              <a:t> These methods adjust the opacity of elements.</a:t>
            </a:r>
          </a:p>
          <a:p>
            <a:pPr>
              <a:defRPr/>
            </a:pPr>
            <a:endParaRPr lang="en-US" smtClean="0"/>
          </a:p>
          <a:p>
            <a:pPr>
              <a:defRPr/>
            </a:pPr>
            <a:r>
              <a:rPr lang="en-US" smtClean="0"/>
              <a:t> .fadeIn( [duration] [, callback] ) </a:t>
            </a:r>
          </a:p>
          <a:p>
            <a:pPr>
              <a:defRPr/>
            </a:pPr>
            <a:r>
              <a:rPr lang="en-US" smtClean="0"/>
              <a:t>     Display the matched elements by fading them to opaque.</a:t>
            </a:r>
          </a:p>
          <a:p>
            <a:pPr>
              <a:defRPr/>
            </a:pPr>
            <a:endParaRPr lang="en-US" smtClean="0"/>
          </a:p>
          <a:p>
            <a:pPr>
              <a:defRPr/>
            </a:pPr>
            <a:r>
              <a:rPr lang="en-US" smtClean="0"/>
              <a:t>  .fadeIn( [duration] [, callback] )</a:t>
            </a:r>
          </a:p>
          <a:p>
            <a:pPr>
              <a:defRPr/>
            </a:pPr>
            <a:r>
              <a:rPr lang="en-US" smtClean="0"/>
              <a:t>    duration: A string or number determining how long the animation will run.</a:t>
            </a:r>
          </a:p>
          <a:p>
            <a:pPr>
              <a:defRPr/>
            </a:pPr>
            <a:endParaRPr lang="en-US" smtClean="0"/>
          </a:p>
          <a:p>
            <a:pPr>
              <a:defRPr/>
            </a:pPr>
            <a:r>
              <a:rPr lang="en-US" smtClean="0"/>
              <a:t>    callback: A function to call once the animation is complete.</a:t>
            </a:r>
          </a:p>
          <a:p>
            <a:pPr>
              <a:defRPr/>
            </a:pPr>
            <a:endParaRPr lang="en-US" smtClean="0"/>
          </a:p>
          <a:p>
            <a:pPr>
              <a:defRPr/>
            </a:pPr>
            <a:r>
              <a:rPr lang="en-US" smtClean="0"/>
              <a:t>  .fadeIn(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  The .fadeIn() method animates the opacity of the matched elements.</a:t>
            </a:r>
          </a:p>
          <a:p>
            <a:pPr>
              <a:defRPr/>
            </a:pPr>
            <a:endParaRPr lang="en-US" smtClean="0"/>
          </a:p>
          <a:p>
            <a:pPr>
              <a:defRPr/>
            </a:pPr>
            <a:r>
              <a:rPr lang="en-US"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smtClean="0"/>
          </a:p>
          <a:p>
            <a:pPr>
              <a:defRPr/>
            </a:pPr>
            <a:r>
              <a:rPr lang="en-US" smtClean="0"/>
              <a:t>Easing functions specify the speed at which the animation progresses at different points within the animation. The only easing implementations in the jQuery library are the default, called swing, and one that progresses at a constant pace, called linear.</a:t>
            </a:r>
          </a:p>
          <a:p>
            <a:pPr>
              <a:defRPr/>
            </a:pPr>
            <a:endParaRPr lang="en-US" smtClean="0"/>
          </a:p>
          <a:p>
            <a:pPr>
              <a:defRPr/>
            </a:pPr>
            <a:r>
              <a:rPr lang="en-US" smtClean="0"/>
              <a:t>Callback Functions: This can be useful for stringing different animations together in sequence. The callback is not sent any arguments, but this is set to the DOM element being animated. If multiple elements are animated, it is important to note that the callback is executed once per matched element, not once for the animation as a whole. </a:t>
            </a:r>
          </a:p>
          <a:p>
            <a:pPr>
              <a:defRPr/>
            </a:pPr>
            <a:endParaRPr lang="en-US" smtClean="0"/>
          </a:p>
          <a:p>
            <a:pPr>
              <a:defRPr/>
            </a:pPr>
            <a:r>
              <a:rPr lang="en-US" smtClean="0"/>
              <a:t>All jQuery effects, including .fadeIn(), can be turned off globally by setting jQuery.fx.off = true, which effectively sets the duration to 0.</a:t>
            </a:r>
          </a:p>
          <a:p>
            <a:pPr>
              <a:defRPr/>
            </a:pPr>
            <a:endParaRPr lang="en-US" smtClean="0"/>
          </a:p>
          <a:p>
            <a:pPr>
              <a:defRPr/>
            </a:pPr>
            <a:r>
              <a:rPr lang="en-US" smtClean="0"/>
              <a:t>jQuery.fx.off Returns: </a:t>
            </a:r>
          </a:p>
          <a:p>
            <a:pPr>
              <a:defRPr/>
            </a:pPr>
            <a:r>
              <a:rPr lang="en-US" smtClean="0"/>
              <a:t>   Globally disable all animations.</a:t>
            </a:r>
          </a:p>
          <a:p>
            <a:pPr>
              <a:defRPr/>
            </a:pPr>
            <a:endParaRPr lang="en-US" smtClean="0"/>
          </a:p>
          <a:p>
            <a:pPr>
              <a:defRPr/>
            </a:pPr>
            <a:r>
              <a:rPr lang="en-US" smtClean="0"/>
              <a:t>When this property is set to true, all animation methods will immediately set elements to their final state when called, rather than displaying an effect. This may be desirable for a couple reasons:</a:t>
            </a:r>
          </a:p>
          <a:p>
            <a:pPr>
              <a:defRPr/>
            </a:pPr>
            <a:r>
              <a:rPr lang="en-US" smtClean="0"/>
              <a:t>      • jQuery is being used on a low-resource device.</a:t>
            </a:r>
          </a:p>
          <a:p>
            <a:pPr>
              <a:defRPr/>
            </a:pPr>
            <a:r>
              <a:rPr lang="en-US" smtClean="0"/>
              <a:t>      •Users are encountering accessibility problems with the animations. Animations can be turned back on by setting the property to false.</a:t>
            </a:r>
          </a:p>
          <a:p>
            <a:pPr>
              <a:defRPr/>
            </a:pPr>
            <a:endParaRPr lang="en-US" smtClean="0"/>
          </a:p>
          <a:p>
            <a:pPr>
              <a:defRPr/>
            </a:pPr>
            <a:r>
              <a:rPr lang="en-US" smtClean="0"/>
              <a:t>Fadeout</a:t>
            </a:r>
          </a:p>
          <a:p>
            <a:pPr>
              <a:defRPr/>
            </a:pPr>
            <a:endParaRPr lang="en-US" smtClean="0"/>
          </a:p>
          <a:p>
            <a:pPr>
              <a:defRPr/>
            </a:pPr>
            <a:r>
              <a:rPr lang="en-US" smtClean="0"/>
              <a:t>.fadeOut( [duration] [, callback] ) </a:t>
            </a:r>
          </a:p>
          <a:p>
            <a:pPr>
              <a:defRPr/>
            </a:pPr>
            <a:r>
              <a:rPr lang="en-US" smtClean="0"/>
              <a:t>     Hide the matched elements by fading them to transparent.</a:t>
            </a:r>
          </a:p>
          <a:p>
            <a:pPr>
              <a:defRPr/>
            </a:pPr>
            <a:endParaRPr lang="en-US" smtClean="0"/>
          </a:p>
          <a:p>
            <a:pPr>
              <a:defRPr/>
            </a:pPr>
            <a:r>
              <a:rPr lang="en-US" smtClean="0"/>
              <a:t> .fadeOut(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endParaRPr lang="en-US" smtClean="0"/>
          </a:p>
          <a:p>
            <a:pPr>
              <a:defRPr/>
            </a:pPr>
            <a:r>
              <a:rPr lang="en-US" smtClean="0"/>
              <a:t> .fadeOut(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The .fadeOut() method animates the opacity of the matched elements. Once the opacity reaches 0, the display style property is set to none, so the element no longer affects the layout of the page.</a:t>
            </a:r>
          </a:p>
          <a:p>
            <a:pPr>
              <a:defRPr/>
            </a:pPr>
            <a:endParaRPr lang="en-US" smtClean="0"/>
          </a:p>
          <a:p>
            <a:pPr>
              <a:defRPr/>
            </a:pPr>
            <a:r>
              <a:rPr lang="en-US"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smtClean="0"/>
          </a:p>
          <a:p>
            <a:pPr>
              <a:defRPr/>
            </a:pPr>
            <a:r>
              <a:rPr lang="en-US" b="1" smtClean="0"/>
              <a:t>Sliding</a:t>
            </a:r>
            <a:endParaRPr lang="en-US" smtClean="0"/>
          </a:p>
          <a:p>
            <a:pPr>
              <a:defRPr/>
            </a:pPr>
            <a:r>
              <a:rPr lang="en-US" smtClean="0"/>
              <a:t> .slideUp( [duration] [, callback] ) </a:t>
            </a:r>
          </a:p>
          <a:p>
            <a:pPr>
              <a:defRPr/>
            </a:pPr>
            <a:r>
              <a:rPr lang="en-US" smtClean="0"/>
              <a:t>      Description: Hide the matched elements with a sliding motion.</a:t>
            </a:r>
          </a:p>
          <a:p>
            <a:pPr>
              <a:defRPr/>
            </a:pPr>
            <a:endParaRPr lang="en-US" smtClean="0"/>
          </a:p>
          <a:p>
            <a:pPr>
              <a:defRPr/>
            </a:pPr>
            <a:r>
              <a:rPr lang="en-US" smtClean="0"/>
              <a:t>  .slideUp(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r>
              <a:rPr lang="en-US" smtClean="0"/>
              <a:t>  </a:t>
            </a:r>
          </a:p>
          <a:p>
            <a:pPr>
              <a:defRPr/>
            </a:pPr>
            <a:r>
              <a:rPr lang="en-US" smtClean="0"/>
              <a:t>  .slideUp(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The .slideUp() method animates the height of the matched elements. This causes lower parts of the page to slide up, appearing to conceal the items. Once the height reaches 0 (or, if set, to whatever the CSS min-height property is), the display style property is set to none to ensure that the element no longer affects the layout of the page.</a:t>
            </a:r>
          </a:p>
          <a:p>
            <a:pPr>
              <a:defRPr/>
            </a:pPr>
            <a:endParaRPr lang="en-US" smtClean="0"/>
          </a:p>
          <a:p>
            <a:pPr>
              <a:defRPr/>
            </a:pPr>
            <a:r>
              <a:rPr lang="en-US"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smtClean="0"/>
          </a:p>
          <a:p>
            <a:pPr>
              <a:defRPr/>
            </a:pPr>
            <a:r>
              <a:rPr lang="en-US" smtClean="0"/>
              <a:t>.slideDown()</a:t>
            </a:r>
          </a:p>
          <a:p>
            <a:pPr>
              <a:defRPr/>
            </a:pPr>
            <a:r>
              <a:rPr lang="en-US" smtClean="0"/>
              <a:t>   .slideDown( [duration] [, callback] )</a:t>
            </a:r>
          </a:p>
          <a:p>
            <a:pPr>
              <a:defRPr/>
            </a:pPr>
            <a:r>
              <a:rPr lang="en-US" smtClean="0"/>
              <a:t>       Display the matched elements with a sliding motion.</a:t>
            </a:r>
          </a:p>
          <a:p>
            <a:pPr>
              <a:defRPr/>
            </a:pPr>
            <a:endParaRPr lang="en-US" smtClean="0"/>
          </a:p>
          <a:p>
            <a:pPr>
              <a:defRPr/>
            </a:pPr>
            <a:r>
              <a:rPr lang="en-US" smtClean="0"/>
              <a:t>   .slideDown( [duration] [, callback] )</a:t>
            </a:r>
          </a:p>
          <a:p>
            <a:pPr>
              <a:defRPr/>
            </a:pPr>
            <a:r>
              <a:rPr lang="en-US" smtClean="0"/>
              <a:t>       duration: A string or number determining how long the animation will run.</a:t>
            </a:r>
          </a:p>
          <a:p>
            <a:pPr>
              <a:defRPr/>
            </a:pPr>
            <a:r>
              <a:rPr lang="en-US" smtClean="0"/>
              <a:t>       callback: A function to call once the animation is complete.</a:t>
            </a:r>
          </a:p>
          <a:p>
            <a:pPr>
              <a:defRPr/>
            </a:pPr>
            <a:endParaRPr lang="en-US" smtClean="0"/>
          </a:p>
          <a:p>
            <a:pPr>
              <a:defRPr/>
            </a:pPr>
            <a:r>
              <a:rPr lang="en-US" smtClean="0"/>
              <a:t>  .slideDown( [duration] [, easing] [, callback]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callback: A function to call once the animation is complete.</a:t>
            </a:r>
          </a:p>
          <a:p>
            <a:pPr>
              <a:defRPr/>
            </a:pPr>
            <a:endParaRPr lang="en-US" smtClean="0"/>
          </a:p>
          <a:p>
            <a:pPr>
              <a:defRPr/>
            </a:pPr>
            <a:r>
              <a:rPr lang="en-US" smtClean="0"/>
              <a:t>The .slideDown() method animates the height of the matched elements. This causes lower parts of the page to slide down, making way for the revealed items.</a:t>
            </a:r>
          </a:p>
          <a:p>
            <a:pPr>
              <a:defRPr/>
            </a:pPr>
            <a:endParaRPr lang="en-US" smtClean="0"/>
          </a:p>
          <a:p>
            <a:pPr>
              <a:defRPr/>
            </a:pPr>
            <a:r>
              <a:rPr lang="en-US" smtClean="0"/>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a:p>
            <a:pPr>
              <a:defRPr/>
            </a:pPr>
            <a:endParaRPr lang="en-US" smtClean="0"/>
          </a:p>
          <a:p>
            <a:pPr>
              <a:defRPr/>
            </a:pPr>
            <a:r>
              <a:rPr lang="en-US" b="1" smtClean="0"/>
              <a:t>Custom: </a:t>
            </a:r>
            <a:r>
              <a:rPr lang="en-US" smtClean="0"/>
              <a:t>These methods allow you to create effects that are not provided “out of the box” by jQuery.</a:t>
            </a:r>
          </a:p>
          <a:p>
            <a:pPr>
              <a:defRPr/>
            </a:pPr>
            <a:endParaRPr lang="en-US" smtClean="0"/>
          </a:p>
          <a:p>
            <a:pPr>
              <a:defRPr/>
            </a:pPr>
            <a:r>
              <a:rPr lang="en-US" smtClean="0"/>
              <a:t>.animate()</a:t>
            </a:r>
          </a:p>
          <a:p>
            <a:pPr>
              <a:defRPr/>
            </a:pPr>
            <a:endParaRPr lang="en-US" smtClean="0"/>
          </a:p>
          <a:p>
            <a:pPr>
              <a:defRPr/>
            </a:pPr>
            <a:r>
              <a:rPr lang="en-US" smtClean="0"/>
              <a:t> .animate( properties [, duration] [, easing] [, complete] )</a:t>
            </a:r>
          </a:p>
          <a:p>
            <a:pPr>
              <a:defRPr/>
            </a:pPr>
            <a:r>
              <a:rPr lang="en-US" smtClean="0"/>
              <a:t>     Perform a custom animation of a set of CSS properties.</a:t>
            </a:r>
          </a:p>
          <a:p>
            <a:pPr>
              <a:defRPr/>
            </a:pPr>
            <a:endParaRPr lang="en-US" smtClean="0"/>
          </a:p>
          <a:p>
            <a:pPr>
              <a:defRPr/>
            </a:pPr>
            <a:r>
              <a:rPr lang="en-US" smtClean="0"/>
              <a:t>  .animate( properties [, duration] [, easing] [, complete] )</a:t>
            </a:r>
          </a:p>
          <a:p>
            <a:pPr>
              <a:defRPr/>
            </a:pPr>
            <a:r>
              <a:rPr lang="en-US" smtClean="0"/>
              <a:t>     properties: A map of CSS properties that the animation will move toward.</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complete: A function to call once the animation is complete.</a:t>
            </a:r>
          </a:p>
          <a:p>
            <a:pPr>
              <a:defRPr/>
            </a:pPr>
            <a:endParaRPr lang="en-US" smtClean="0"/>
          </a:p>
          <a:p>
            <a:pPr>
              <a:defRPr/>
            </a:pPr>
            <a:r>
              <a:rPr lang="en-US" smtClean="0"/>
              <a:t>  .animate( properties, options )</a:t>
            </a:r>
          </a:p>
          <a:p>
            <a:pPr>
              <a:defRPr/>
            </a:pPr>
            <a:r>
              <a:rPr lang="en-US" smtClean="0"/>
              <a:t>      properties: A map of CSS properties that the animation will move toward.</a:t>
            </a:r>
          </a:p>
          <a:p>
            <a:pPr>
              <a:defRPr/>
            </a:pPr>
            <a:r>
              <a:rPr lang="en-US" smtClean="0"/>
              <a:t>      options: A map of additional options to pass to the method. </a:t>
            </a:r>
          </a:p>
          <a:p>
            <a:pPr>
              <a:defRPr/>
            </a:pPr>
            <a:r>
              <a:rPr lang="en-US" smtClean="0"/>
              <a:t>   Supported keys: </a:t>
            </a:r>
          </a:p>
          <a:p>
            <a:pPr>
              <a:defRPr/>
            </a:pPr>
            <a:r>
              <a:rPr lang="en-US" smtClean="0"/>
              <a:t>       duration: A string or number determining how long the animation will run.</a:t>
            </a:r>
          </a:p>
          <a:p>
            <a:pPr>
              <a:defRPr/>
            </a:pPr>
            <a:r>
              <a:rPr lang="en-US" smtClean="0"/>
              <a:t>       easing: A string indicating which easing function to use for the transition.</a:t>
            </a:r>
          </a:p>
          <a:p>
            <a:pPr>
              <a:defRPr/>
            </a:pPr>
            <a:r>
              <a:rPr lang="en-US" smtClean="0"/>
              <a:t>       complete: A function to call once the animation is complete.</a:t>
            </a:r>
          </a:p>
          <a:p>
            <a:pPr>
              <a:defRPr/>
            </a:pPr>
            <a:r>
              <a:rPr lang="en-US" smtClean="0"/>
              <a:t>       step: A function to be called after each step of the animation.</a:t>
            </a:r>
          </a:p>
          <a:p>
            <a:pPr>
              <a:defRPr/>
            </a:pPr>
            <a:r>
              <a:rPr lang="en-US" smtClean="0"/>
              <a:t>       queue: A Boolean indicating whether to place the animation in the effects queue. If false, the animation will begin immediately. As of jQuery 1.7, the queue option can also accept a string, in which case the animation is added to the queue represented by that string.</a:t>
            </a:r>
          </a:p>
          <a:p>
            <a:pPr>
              <a:defRPr/>
            </a:pPr>
            <a:r>
              <a:rPr lang="en-US" smtClean="0"/>
              <a:t>       specialEasing: A map of one or more of the CSS properties defined by the properties argument and their corresponding easing functions (added 1.4).</a:t>
            </a:r>
          </a:p>
          <a:p>
            <a:pPr>
              <a:defRPr/>
            </a:pPr>
            <a:endParaRPr lang="en-US" smtClean="0"/>
          </a:p>
          <a:p>
            <a:pPr>
              <a:defRPr/>
            </a:pPr>
            <a:r>
              <a:rPr lang="en-US" smtClean="0"/>
              <a:t>The .animate() method allows us to create animation effects on any numeric CSS property. The only required parameter is a map of CSS properties. This map is similar to the one that can be sent to the .css() method, except that the range of properties is more restrictive.</a:t>
            </a:r>
          </a:p>
          <a:p>
            <a:pPr>
              <a:defRPr/>
            </a:pPr>
            <a:endParaRPr lang="en-US" smtClean="0"/>
          </a:p>
          <a:p>
            <a:pPr>
              <a:defRPr/>
            </a:pPr>
            <a:r>
              <a:rPr lang="en-US" smtClean="0"/>
              <a:t>Duration</a:t>
            </a:r>
          </a:p>
          <a:p>
            <a:pPr>
              <a:defRPr/>
            </a:pPr>
            <a:r>
              <a:rPr lang="en-US" smtClean="0"/>
              <a:t>Durations are given in milliseconds; higher values indicate slower animations, not faster ones. The default duration is 400 milliseconds. The strings 'fast' and 'slow' can be supplied to indicate durations of 200 and 600 milliseconds, respectively.</a:t>
            </a:r>
          </a:p>
          <a:p>
            <a:pPr>
              <a:defRPr/>
            </a:pPr>
            <a:endParaRPr lang="en-US" smtClean="0"/>
          </a:p>
          <a:p>
            <a:pPr>
              <a:defRPr/>
            </a:pPr>
            <a:r>
              <a:rPr lang="en-US" smtClean="0"/>
              <a:t>Complete Function</a:t>
            </a:r>
          </a:p>
          <a:p>
            <a:pPr>
              <a:defRPr/>
            </a:pPr>
            <a:r>
              <a:rPr lang="en-US" smtClean="0"/>
              <a:t>If supplied, the complete callback function is fired once the animation is complete. This can be useful for stringing different animations together in sequence. The callback is not sent any arguments, but this is set to the DOM element being animated. If multiple elements are animated, the callback is executed once per matched element, not once for the animation as a whole.</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9B382C-C5A6-487A-A17B-CB1279DD5D31}" type="slidenum">
              <a:rPr lang="en-US"/>
              <a:pPr>
                <a:spcBef>
                  <a:spcPct val="0"/>
                </a:spcBef>
              </a:pPr>
              <a:t>10</a:t>
            </a:fld>
            <a:endParaRPr lang="en-US"/>
          </a:p>
        </p:txBody>
      </p:sp>
    </p:spTree>
    <p:extLst>
      <p:ext uri="{BB962C8B-B14F-4D97-AF65-F5344CB8AC3E}">
        <p14:creationId xmlns:p14="http://schemas.microsoft.com/office/powerpoint/2010/main" val="338321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D76F90-EC15-49A3-AA8B-2C00DD621AFA}" type="slidenum">
              <a:rPr lang="en-US"/>
              <a:pPr>
                <a:spcBef>
                  <a:spcPct val="0"/>
                </a:spcBef>
              </a:pPr>
              <a:t>11</a:t>
            </a:fld>
            <a:endParaRPr lang="en-US"/>
          </a:p>
        </p:txBody>
      </p:sp>
    </p:spTree>
    <p:extLst>
      <p:ext uri="{BB962C8B-B14F-4D97-AF65-F5344CB8AC3E}">
        <p14:creationId xmlns:p14="http://schemas.microsoft.com/office/powerpoint/2010/main" val="2060504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In this session, we are going to learn what are selectors and what can we using selectors in jQuery.</a:t>
            </a:r>
          </a:p>
          <a:p>
            <a:endParaRPr lang="en-US" smtClean="0"/>
          </a:p>
          <a:p>
            <a:endParaRPr 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9E163E-67A9-477D-9976-D6FB9F6B9B01}" type="slidenum">
              <a:rPr lang="en-US"/>
              <a:pPr>
                <a:spcBef>
                  <a:spcPct val="0"/>
                </a:spcBef>
              </a:pPr>
              <a:t>2</a:t>
            </a:fld>
            <a:endParaRPr lang="en-US"/>
          </a:p>
        </p:txBody>
      </p:sp>
    </p:spTree>
    <p:extLst>
      <p:ext uri="{BB962C8B-B14F-4D97-AF65-F5344CB8AC3E}">
        <p14:creationId xmlns:p14="http://schemas.microsoft.com/office/powerpoint/2010/main" val="2928062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JQuery simplifies the mechanism of selecting any HTML element/Attribute using selectors. There are various types of selectors available.</a:t>
            </a:r>
          </a:p>
          <a:p>
            <a:pPr>
              <a:defRPr/>
            </a:pPr>
            <a:r>
              <a:rPr lang="en-US" dirty="0" smtClean="0"/>
              <a:t>Basic Selectors can broadly categories – </a:t>
            </a:r>
            <a:r>
              <a:rPr lang="en-US" dirty="0" err="1" smtClean="0"/>
              <a:t>ById</a:t>
            </a:r>
            <a:r>
              <a:rPr lang="en-US" dirty="0" smtClean="0"/>
              <a:t>, </a:t>
            </a:r>
            <a:r>
              <a:rPr lang="en-US" dirty="0" err="1" smtClean="0"/>
              <a:t>ByName</a:t>
            </a:r>
            <a:r>
              <a:rPr lang="en-US" dirty="0" smtClean="0"/>
              <a:t> and </a:t>
            </a:r>
            <a:r>
              <a:rPr lang="en-US" dirty="0" err="1" smtClean="0"/>
              <a:t>ByClassName</a:t>
            </a:r>
            <a:r>
              <a:rPr lang="en-US" dirty="0" smtClean="0"/>
              <a:t>.</a:t>
            </a:r>
          </a:p>
          <a:p>
            <a:pPr>
              <a:defRPr/>
            </a:pPr>
            <a:endParaRPr lang="en-US" dirty="0" smtClean="0"/>
          </a:p>
          <a:p>
            <a:pPr>
              <a:defRPr/>
            </a:pPr>
            <a:r>
              <a:rPr lang="en-US" dirty="0" smtClean="0"/>
              <a:t>They provide mechanism to select nodes based on the Id, Name or class name defined to the tag in the document. In addition to this basic selector, there are additional advanced options which can be used. They are descendant, child, Adjacent and attribute. We would be looking at each in  detail and understand them as selection is the major feature of jQuery which we should understand. </a:t>
            </a:r>
          </a:p>
          <a:p>
            <a:pPr>
              <a:defRPr/>
            </a:pPr>
            <a:endParaRPr lang="en-US" dirty="0" smtClean="0"/>
          </a:p>
          <a:p>
            <a:pPr>
              <a:defRPr/>
            </a:pPr>
            <a:endParaRPr lang="en-US" dirty="0" smtClean="0"/>
          </a:p>
          <a:p>
            <a:pPr marL="228600" indent="-228600">
              <a:buFontTx/>
              <a:buAutoNum type="arabicPeriod"/>
              <a:defRPr/>
            </a:pPr>
            <a:endParaRPr lang="en-US" dirty="0" smtClean="0"/>
          </a:p>
          <a:p>
            <a:pPr marL="228600" indent="-228600">
              <a:buFontTx/>
              <a:buAutoNum type="arabicPeriod"/>
              <a:defRPr/>
            </a:pPr>
            <a:endParaRPr lang="en-US" dirty="0"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FDA722-C347-4600-A62C-2A1CE7AD1CDE}" type="slidenum">
              <a:rPr lang="en-US"/>
              <a:pPr>
                <a:spcBef>
                  <a:spcPct val="0"/>
                </a:spcBef>
              </a:pPr>
              <a:t>3</a:t>
            </a:fld>
            <a:endParaRPr lang="en-US"/>
          </a:p>
        </p:txBody>
      </p:sp>
    </p:spTree>
    <p:extLst>
      <p:ext uri="{BB962C8B-B14F-4D97-AF65-F5344CB8AC3E}">
        <p14:creationId xmlns:p14="http://schemas.microsoft.com/office/powerpoint/2010/main" val="28810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dirty="0" smtClean="0"/>
          </a:p>
          <a:p>
            <a:pPr>
              <a:defRPr/>
            </a:pPr>
            <a:endParaRPr lang="en-US" dirty="0" smtClean="0"/>
          </a:p>
          <a:p>
            <a:pPr marL="228600" indent="-228600">
              <a:buFontTx/>
              <a:buAutoNum type="arabicPeriod"/>
              <a:defRPr/>
            </a:pPr>
            <a:endParaRPr lang="en-US" dirty="0" smtClean="0"/>
          </a:p>
          <a:p>
            <a:pPr marL="228600" indent="-228600">
              <a:buFontTx/>
              <a:buAutoNum type="arabicPeriod"/>
              <a:defRPr/>
            </a:pPr>
            <a:endParaRPr 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9E5C6E-B808-407B-9DE7-7B98B533E7F8}" type="slidenum">
              <a:rPr lang="en-US"/>
              <a:pPr>
                <a:spcBef>
                  <a:spcPct val="0"/>
                </a:spcBef>
              </a:pPr>
              <a:t>4</a:t>
            </a:fld>
            <a:endParaRPr lang="en-US"/>
          </a:p>
        </p:txBody>
      </p:sp>
    </p:spTree>
    <p:extLst>
      <p:ext uri="{BB962C8B-B14F-4D97-AF65-F5344CB8AC3E}">
        <p14:creationId xmlns:p14="http://schemas.microsoft.com/office/powerpoint/2010/main" val="344947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pPr>
              <a:defRPr/>
            </a:pPr>
            <a:r>
              <a:rPr lang="en-US" dirty="0" smtClean="0"/>
              <a:t>We just and took example of the attribute based selectors. Since we discussed that attribute based selectors matches the specific values for an attribute during its processing. jQuery provides different options to control this matching process. It provides us different options which are,</a:t>
            </a:r>
          </a:p>
          <a:p>
            <a:pPr marL="228600" indent="-228600">
              <a:buFont typeface="+mj-lt"/>
              <a:buAutoNum type="arabicPeriod"/>
              <a:defRPr/>
            </a:pPr>
            <a:r>
              <a:rPr lang="en-US" dirty="0" smtClean="0"/>
              <a:t>[attribute]</a:t>
            </a:r>
          </a:p>
          <a:p>
            <a:pPr lvl="1">
              <a:buFont typeface="+mj-lt"/>
              <a:buNone/>
              <a:defRPr/>
            </a:pPr>
            <a:r>
              <a:rPr lang="en-US" dirty="0" smtClean="0"/>
              <a:t>Selects elements that have specified attribute assigned in the HTML Document.</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 </a:t>
            </a:r>
          </a:p>
          <a:p>
            <a:pPr lvl="1">
              <a:buFont typeface="+mj-lt"/>
              <a:buNone/>
              <a:defRPr/>
            </a:pPr>
            <a:r>
              <a:rPr lang="en-US" dirty="0" smtClean="0"/>
              <a:t>Selects elements that have a particular attribute with a specific value assigned to it.</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 =“value”]</a:t>
            </a:r>
          </a:p>
          <a:p>
            <a:pPr lvl="1">
              <a:buFont typeface="+mj-lt"/>
              <a:buNone/>
              <a:defRPr/>
            </a:pPr>
            <a:r>
              <a:rPr lang="en-US" dirty="0" smtClean="0"/>
              <a:t>Selects elements with an attribute that begins with a specific value</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a:t>
            </a:r>
          </a:p>
          <a:p>
            <a:pPr lvl="1">
              <a:buFont typeface="+mj-lt"/>
              <a:buNone/>
              <a:defRPr/>
            </a:pPr>
            <a:r>
              <a:rPr lang="en-US" dirty="0" smtClean="0"/>
              <a:t>Matches elements whose attribute values end with an specific value.</a:t>
            </a:r>
          </a:p>
          <a:p>
            <a:pPr marL="228600" indent="-228600">
              <a:buFont typeface="+mj-lt"/>
              <a:buAutoNum type="arabicPeriod"/>
              <a:defRPr/>
            </a:pPr>
            <a:endParaRPr lang="en-US" dirty="0" smtClean="0"/>
          </a:p>
          <a:p>
            <a:pPr marL="228600" indent="-228600">
              <a:buFont typeface="+mj-lt"/>
              <a:buAutoNum type="arabicPeriod"/>
              <a:defRPr/>
            </a:pPr>
            <a:r>
              <a:rPr lang="en-US" dirty="0" smtClean="0"/>
              <a:t>[attribute*=“value”]</a:t>
            </a:r>
          </a:p>
          <a:p>
            <a:pPr lvl="1">
              <a:buFont typeface="+mj-lt"/>
              <a:buNone/>
              <a:defRPr/>
            </a:pPr>
            <a:r>
              <a:rPr lang="en-US" dirty="0" smtClean="0"/>
              <a:t>Matches elements whose attribute values contains a specific value anywhere in the attribute value.</a:t>
            </a:r>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654D7B-3189-47D8-8DB9-7D292CADA297}" type="slidenum">
              <a:rPr lang="en-US"/>
              <a:pPr>
                <a:spcBef>
                  <a:spcPct val="0"/>
                </a:spcBef>
              </a:pPr>
              <a:t>5</a:t>
            </a:fld>
            <a:endParaRPr lang="en-US"/>
          </a:p>
        </p:txBody>
      </p:sp>
    </p:spTree>
    <p:extLst>
      <p:ext uri="{BB962C8B-B14F-4D97-AF65-F5344CB8AC3E}">
        <p14:creationId xmlns:p14="http://schemas.microsoft.com/office/powerpoint/2010/main" val="3236015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jQuery provides various filters which can be used with selectors to filter the selections based on certain characteristics. We can apply filters to find elements with </a:t>
            </a:r>
          </a:p>
          <a:p>
            <a:pPr>
              <a:defRPr/>
            </a:pPr>
            <a:endParaRPr lang="en-US" dirty="0" smtClean="0"/>
          </a:p>
          <a:p>
            <a:pPr>
              <a:defRPr/>
            </a:pPr>
            <a:r>
              <a:rPr lang="en-US" dirty="0" smtClean="0"/>
              <a:t>Particular tags</a:t>
            </a:r>
          </a:p>
          <a:p>
            <a:pPr>
              <a:defRPr/>
            </a:pPr>
            <a:r>
              <a:rPr lang="en-US" dirty="0" smtClean="0"/>
              <a:t>Specific Text </a:t>
            </a:r>
          </a:p>
          <a:p>
            <a:pPr>
              <a:defRPr/>
            </a:pPr>
            <a:r>
              <a:rPr lang="en-US" dirty="0" smtClean="0"/>
              <a:t>Elements that are hidden from the view</a:t>
            </a:r>
          </a:p>
          <a:p>
            <a:pPr>
              <a:defRPr/>
            </a:pPr>
            <a:r>
              <a:rPr lang="en-US" dirty="0" smtClean="0"/>
              <a:t>Elements that do not match a particular criteria used for selection</a:t>
            </a:r>
          </a:p>
          <a:p>
            <a:pPr>
              <a:defRPr/>
            </a:pPr>
            <a:r>
              <a:rPr lang="en-US" dirty="0" smtClean="0"/>
              <a:t>First and last child </a:t>
            </a:r>
          </a:p>
          <a:p>
            <a:pPr>
              <a:defRPr/>
            </a:pPr>
            <a:r>
              <a:rPr lang="en-US" dirty="0" smtClean="0"/>
              <a:t>Even or Odd</a:t>
            </a:r>
          </a:p>
          <a:p>
            <a:pPr>
              <a:defRPr/>
            </a:pPr>
            <a:endParaRPr lang="en-US" dirty="0" smtClean="0"/>
          </a:p>
          <a:p>
            <a:pPr>
              <a:defRPr/>
            </a:pPr>
            <a:endParaRPr lang="en-US" dirty="0" smtClean="0"/>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33A443-7402-4FDE-909D-248C82272C97}" type="slidenum">
              <a:rPr lang="en-US"/>
              <a:pPr>
                <a:spcBef>
                  <a:spcPct val="0"/>
                </a:spcBef>
              </a:pPr>
              <a:t>6</a:t>
            </a:fld>
            <a:endParaRPr lang="en-US"/>
          </a:p>
        </p:txBody>
      </p:sp>
    </p:spTree>
    <p:extLst>
      <p:ext uri="{BB962C8B-B14F-4D97-AF65-F5344CB8AC3E}">
        <p14:creationId xmlns:p14="http://schemas.microsoft.com/office/powerpoint/2010/main" val="363140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Need to put text</a:t>
            </a:r>
          </a:p>
          <a:p>
            <a:pPr>
              <a:defRPr/>
            </a:pPr>
            <a:r>
              <a:rPr lang="en-US" dirty="0" smtClean="0"/>
              <a:t>Basic filters</a:t>
            </a:r>
          </a:p>
          <a:p>
            <a:pPr>
              <a:defRPr/>
            </a:pPr>
            <a:r>
              <a:rPr lang="en-US" dirty="0" smtClean="0"/>
              <a:t>The index-related selectors (:</a:t>
            </a:r>
            <a:r>
              <a:rPr lang="en-US" dirty="0" err="1" smtClean="0"/>
              <a:t>eq</a:t>
            </a:r>
            <a:r>
              <a:rPr lang="en-US" dirty="0" smtClean="0"/>
              <a:t>(), :</a:t>
            </a:r>
            <a:r>
              <a:rPr lang="en-US" dirty="0" err="1" smtClean="0"/>
              <a:t>lt</a:t>
            </a:r>
            <a:r>
              <a:rPr lang="en-US" dirty="0" smtClean="0"/>
              <a:t>(), :</a:t>
            </a:r>
            <a:r>
              <a:rPr lang="en-US" dirty="0" err="1" smtClean="0"/>
              <a:t>gt</a:t>
            </a:r>
            <a:r>
              <a:rPr lang="en-US" dirty="0" smtClean="0"/>
              <a:t>(), :even, :odd) filter the set of elements that have matched the expressions that precede them. They narrow the set down based on the order of the elements within this matched set. These elements are given indices for the purposes of these selectors.</a:t>
            </a:r>
          </a:p>
          <a:p>
            <a:pPr>
              <a:defRPr/>
            </a:pPr>
            <a:r>
              <a:rPr lang="en-US" dirty="0" smtClean="0"/>
              <a:t>Note that since JavaScript arrays use </a:t>
            </a:r>
            <a:r>
              <a:rPr lang="en-US" i="1" dirty="0" smtClean="0"/>
              <a:t>0-based indexing</a:t>
            </a:r>
            <a:r>
              <a:rPr lang="en-US" dirty="0" smtClean="0"/>
              <a:t>, these selectors reflect that fact. This is why $('.</a:t>
            </a:r>
            <a:r>
              <a:rPr lang="en-US" dirty="0" err="1" smtClean="0"/>
              <a:t>myclass:eq</a:t>
            </a:r>
            <a:r>
              <a:rPr lang="en-US" dirty="0" smtClean="0"/>
              <a:t>(1)') selects the second element in the document with the class </a:t>
            </a:r>
            <a:r>
              <a:rPr lang="en-US" dirty="0" err="1" smtClean="0"/>
              <a:t>myclass</a:t>
            </a:r>
            <a:r>
              <a:rPr lang="en-US" dirty="0" smtClean="0"/>
              <a:t>, rather than the first. In contrast, :nth-child(n) uses </a:t>
            </a:r>
            <a:r>
              <a:rPr lang="en-US" i="1" dirty="0" smtClean="0"/>
              <a:t>1-based indexing</a:t>
            </a:r>
            <a:r>
              <a:rPr lang="en-US" dirty="0" smtClean="0"/>
              <a:t> to conform to the CSS specification.</a:t>
            </a:r>
          </a:p>
          <a:p>
            <a:pPr>
              <a:defRPr/>
            </a:pPr>
            <a:r>
              <a:rPr lang="en-US" dirty="0" smtClean="0"/>
              <a:t>Unlike the </a:t>
            </a:r>
            <a:r>
              <a:rPr lang="en-US" u="sng" dirty="0" smtClean="0">
                <a:hlinkClick r:id="rId3"/>
              </a:rPr>
              <a:t>.</a:t>
            </a:r>
            <a:r>
              <a:rPr lang="en-US" u="sng" dirty="0" err="1" smtClean="0">
                <a:hlinkClick r:id="rId3"/>
              </a:rPr>
              <a:t>eq</a:t>
            </a:r>
            <a:r>
              <a:rPr lang="en-US" u="sng" dirty="0" smtClean="0">
                <a:hlinkClick r:id="rId3"/>
              </a:rPr>
              <a:t>(index)</a:t>
            </a:r>
            <a:r>
              <a:rPr lang="en-US" dirty="0" smtClean="0"/>
              <a:t> method, the :</a:t>
            </a:r>
            <a:r>
              <a:rPr lang="en-US" dirty="0" err="1" smtClean="0"/>
              <a:t>eq</a:t>
            </a:r>
            <a:r>
              <a:rPr lang="en-US" dirty="0" smtClean="0"/>
              <a:t>(index) selector does </a:t>
            </a:r>
            <a:r>
              <a:rPr lang="en-US" i="1" dirty="0" smtClean="0"/>
              <a:t>not</a:t>
            </a:r>
            <a:r>
              <a:rPr lang="en-US" dirty="0" smtClean="0"/>
              <a:t> accept a negative value for index. </a:t>
            </a:r>
          </a:p>
          <a:p>
            <a:pPr>
              <a:defRPr/>
            </a:pPr>
            <a:r>
              <a:rPr lang="en-US" dirty="0" smtClean="0"/>
              <a:t>For example, while $('li').</a:t>
            </a:r>
            <a:r>
              <a:rPr lang="en-US" dirty="0" err="1" smtClean="0"/>
              <a:t>eq</a:t>
            </a:r>
            <a:r>
              <a:rPr lang="en-US" dirty="0" smtClean="0"/>
              <a:t>(-1) selects the last li element,$('</a:t>
            </a:r>
            <a:r>
              <a:rPr lang="en-US" dirty="0" err="1" smtClean="0"/>
              <a:t>li:eq</a:t>
            </a:r>
            <a:r>
              <a:rPr lang="en-US" dirty="0" smtClean="0"/>
              <a:t>(-1)') selects nothing.</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A9CF92-5B2E-43C3-B5FF-7CCD574886EB}" type="slidenum">
              <a:rPr lang="en-US"/>
              <a:pPr>
                <a:spcBef>
                  <a:spcPct val="0"/>
                </a:spcBef>
              </a:pPr>
              <a:t>7</a:t>
            </a:fld>
            <a:endParaRPr lang="en-US"/>
          </a:p>
        </p:txBody>
      </p:sp>
    </p:spTree>
    <p:extLst>
      <p:ext uri="{BB962C8B-B14F-4D97-AF65-F5344CB8AC3E}">
        <p14:creationId xmlns:p14="http://schemas.microsoft.com/office/powerpoint/2010/main" val="417800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smtClean="0"/>
              <a:t>Need to put text</a:t>
            </a:r>
          </a:p>
          <a:p>
            <a:pPr>
              <a:defRPr/>
            </a:pPr>
            <a:endParaRPr lang="en-US" dirty="0" smtClean="0"/>
          </a:p>
          <a:p>
            <a:pPr>
              <a:defRPr/>
            </a:pPr>
            <a:endParaRPr lang="en-US" dirty="0" smtClean="0"/>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ABF810-E6F8-451A-A92A-88C33BD78964}" type="slidenum">
              <a:rPr lang="en-US"/>
              <a:pPr>
                <a:spcBef>
                  <a:spcPct val="0"/>
                </a:spcBef>
              </a:pPr>
              <a:t>8</a:t>
            </a:fld>
            <a:endParaRPr lang="en-US"/>
          </a:p>
        </p:txBody>
      </p:sp>
    </p:spTree>
    <p:extLst>
      <p:ext uri="{BB962C8B-B14F-4D97-AF65-F5344CB8AC3E}">
        <p14:creationId xmlns:p14="http://schemas.microsoft.com/office/powerpoint/2010/main" val="4056647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25000" lnSpcReduction="20000"/>
          </a:bodyPr>
          <a:lstStyle/>
          <a:p>
            <a:pPr>
              <a:defRPr/>
            </a:pPr>
            <a:r>
              <a:rPr lang="en-US" smtClean="0"/>
              <a:t>jQuery is a very powerful tool which provides a variety of DOM traversal methods to help us select elements in a document randomly as well as in sequential method.</a:t>
            </a:r>
          </a:p>
          <a:p>
            <a:pPr>
              <a:defRPr/>
            </a:pPr>
            <a:endParaRPr lang="en-US" smtClean="0"/>
          </a:p>
          <a:p>
            <a:pPr>
              <a:defRPr/>
            </a:pPr>
            <a:r>
              <a:rPr lang="en-US" smtClean="0"/>
              <a:t>Most of the DOM Traversal Methods do not modify the jQuery object and they are used to filter out elements from a document based on given conditions.</a:t>
            </a:r>
          </a:p>
          <a:p>
            <a:pPr>
              <a:defRPr/>
            </a:pPr>
            <a:endParaRPr lang="en-US" smtClean="0"/>
          </a:p>
          <a:p>
            <a:pPr>
              <a:defRPr/>
            </a:pPr>
            <a:r>
              <a:rPr lang="en-US" b="1" smtClean="0"/>
              <a:t>Filtering</a:t>
            </a:r>
          </a:p>
          <a:p>
            <a:pPr>
              <a:defRPr/>
            </a:pPr>
            <a:r>
              <a:rPr lang="en-US" smtClean="0"/>
              <a:t>In jQuery, you usually select a set of elements (using a selector), and then you act on that set i.e. it is a set-based library. When selecting the elements, filtering is one of most required functionality before doing any action on the selected set. There are various filter functions available in jQuery.</a:t>
            </a:r>
          </a:p>
          <a:p>
            <a:pPr>
              <a:defRPr/>
            </a:pPr>
            <a:r>
              <a:rPr lang="en-US" smtClean="0"/>
              <a:t>We will be looking at few filter functions and understand how they work. This is of course not the exhaustive list of functions and also does not cover complete functioning of the filter mentioned.</a:t>
            </a:r>
          </a:p>
          <a:p>
            <a:pPr>
              <a:defRPr/>
            </a:pPr>
            <a:r>
              <a:rPr lang="en-US" smtClean="0"/>
              <a:t>1 .filter( selector ) – this is function which reduce the set of matched elements to those that match the selector or pass the function's comparison process. </a:t>
            </a:r>
          </a:p>
          <a:p>
            <a:pPr>
              <a:defRPr/>
            </a:pPr>
            <a:r>
              <a:rPr lang="en-US" smtClean="0"/>
              <a:t>Usually, you can pass a selector, which acts as a criteria to match the current set of elements against. </a:t>
            </a:r>
          </a:p>
          <a:p>
            <a:pPr>
              <a:defRPr/>
            </a:pPr>
            <a:r>
              <a:rPr lang="en-US" smtClean="0"/>
              <a:t>This function also can also take callback function as a parameter which includes the criteria or filter processing. Another option is to pass the html element itself.  It can also </a:t>
            </a:r>
          </a:p>
          <a:p>
            <a:pPr>
              <a:defRPr/>
            </a:pPr>
            <a:r>
              <a:rPr lang="en-US" smtClean="0"/>
              <a:t>.filter( jQuery object )</a:t>
            </a:r>
          </a:p>
          <a:p>
            <a:pPr>
              <a:defRPr/>
            </a:pPr>
            <a:r>
              <a:rPr lang="en-US" smtClean="0"/>
              <a:t>         jQuery object: An existing jQuery object to match the current set of elements against.</a:t>
            </a:r>
          </a:p>
          <a:p>
            <a:pPr>
              <a:defRPr/>
            </a:pPr>
            <a:endParaRPr lang="en-US" smtClean="0"/>
          </a:p>
          <a:p>
            <a:pPr>
              <a:defRPr/>
            </a:pPr>
            <a:r>
              <a:rPr lang="en-US" smtClean="0"/>
              <a:t>Given a jQuery object that represents a set of DOM elements, the .filter() method constructs a new jQuery object from a subset of the matching elements. The supplied selector is tested against each element; all elements matching the selector will be included in the result.</a:t>
            </a:r>
          </a:p>
          <a:p>
            <a:pPr>
              <a:defRPr/>
            </a:pPr>
            <a:endParaRPr lang="en-US" smtClean="0"/>
          </a:p>
          <a:p>
            <a:pPr>
              <a:defRPr/>
            </a:pPr>
            <a:r>
              <a:rPr lang="en-US" smtClean="0"/>
              <a:t>&lt;Visual Studio Samples&gt;</a:t>
            </a:r>
          </a:p>
          <a:p>
            <a:pPr>
              <a:defRPr/>
            </a:pPr>
            <a:endParaRPr lang="en-US" smtClean="0"/>
          </a:p>
          <a:p>
            <a:pPr>
              <a:defRPr/>
            </a:pPr>
            <a:r>
              <a:rPr lang="en-US" smtClean="0"/>
              <a:t>The second form of this method allows us to filter elements against a function rather than a selector. For each element, if the function returns true i.e any condition which returns true would be considered as filtered element), the element will be included in the filtered set; otherwise, it will be excluded.</a:t>
            </a:r>
          </a:p>
          <a:p>
            <a:pPr>
              <a:defRPr/>
            </a:pPr>
            <a:r>
              <a:rPr lang="en-US" smtClean="0"/>
              <a:t>The parameter passed to the function tells us the index of that DOM element within the set matched by the jQuery object.</a:t>
            </a:r>
          </a:p>
          <a:p>
            <a:pPr>
              <a:defRPr/>
            </a:pPr>
            <a:endParaRPr lang="en-US" smtClean="0"/>
          </a:p>
          <a:p>
            <a:pPr>
              <a:defRPr/>
            </a:pPr>
            <a:r>
              <a:rPr lang="en-US" smtClean="0">
                <a:solidFill>
                  <a:srgbClr val="FF0000"/>
                </a:solidFill>
              </a:rPr>
              <a:t>2 .map() </a:t>
            </a:r>
          </a:p>
          <a:p>
            <a:pPr>
              <a:defRPr/>
            </a:pPr>
            <a:r>
              <a:rPr lang="en-US" smtClean="0">
                <a:solidFill>
                  <a:srgbClr val="FF0000"/>
                </a:solidFill>
              </a:rPr>
              <a:t>This function is </a:t>
            </a:r>
            <a:r>
              <a:rPr lang="en-US" smtClean="0"/>
              <a:t>all about converting items in a set. Mapping has two main purposes: grabbing properties from an array of items, and converting each element into something else. Mapping is a convenient way to grab a certain property from each item. For instance, you can convert it into an array of project Ids (remember the sample that we had discussed in our earlier. </a:t>
            </a:r>
          </a:p>
          <a:p>
            <a:pPr>
              <a:defRPr/>
            </a:pPr>
            <a:endParaRPr lang="en-US" smtClean="0"/>
          </a:p>
          <a:p>
            <a:pPr>
              <a:defRPr/>
            </a:pPr>
            <a:r>
              <a:rPr lang="en-US" smtClean="0"/>
              <a:t>The syntax of .map() function is </a:t>
            </a:r>
            <a:endParaRPr lang="en-US" smtClean="0">
              <a:solidFill>
                <a:srgbClr val="FF0000"/>
              </a:solidFill>
            </a:endParaRPr>
          </a:p>
          <a:p>
            <a:pPr>
              <a:defRPr/>
            </a:pPr>
            <a:r>
              <a:rPr lang="en-US" smtClean="0">
                <a:solidFill>
                  <a:srgbClr val="FF0000"/>
                </a:solidFill>
              </a:rPr>
              <a:t>.map(callback(index, domElement)) - Pass each element in the current matched set through a function, producing a new jQuery object containing the return values. Callback(index, domElement)  is a function object that will be invoked for each element in the current set. Within the callback function, this refers to the current DOM element for each iteration. The function can return an individual data item or an array of data items to be inserted into the resulting set. If an array is returned, the elements inside the array are inserted into the set. If the function returns null or undefined, no element will be inserted.</a:t>
            </a:r>
          </a:p>
          <a:p>
            <a:pPr>
              <a:defRPr/>
            </a:pPr>
            <a:endParaRPr lang="en-US" smtClean="0"/>
          </a:p>
          <a:p>
            <a:pPr>
              <a:defRPr/>
            </a:pPr>
            <a:r>
              <a:rPr lang="en-US" smtClean="0"/>
              <a:t>3 .slice() – Given a jQuery object that represents a set of DOM elements, the .slice() method constructs a new jQuery object from a subset of the matching elements. The supplied start index identifies the position of one of the elements in the set; if end is omitted, all elements after this one will be included in the result.</a:t>
            </a:r>
          </a:p>
          <a:p>
            <a:pPr>
              <a:defRPr/>
            </a:pPr>
            <a:r>
              <a:rPr lang="en-US" smtClean="0"/>
              <a:t>.slice() functions takes two indexes – start and end which are integer based indicating the 0-based position at which the elements begin to be selected.  Of course, we can omit the end index which indicates that the selection will go through the end of set element.</a:t>
            </a:r>
          </a:p>
          <a:p>
            <a:pPr>
              <a:defRPr/>
            </a:pPr>
            <a:r>
              <a:rPr lang="en-US" smtClean="0"/>
              <a:t>The jQuery .slice() method is patterned after the JavaScript .slice() method for arrays. One of the features that it mimics is the ability for negative numbers to be passed as either the start or end parameter. If a negative number is provided, this indicates a position starting from the end of the set, rather than the beginning.</a:t>
            </a:r>
          </a:p>
          <a:p>
            <a:pPr>
              <a:defRPr/>
            </a:pPr>
            <a:endParaRPr lang="en-US" smtClean="0"/>
          </a:p>
          <a:p>
            <a:pPr>
              <a:defRPr/>
            </a:pPr>
            <a:r>
              <a:rPr lang="en-US" smtClean="0"/>
              <a:t>There are also functions like .first(), .last() which reduces the set of matched elements in the set based on the index values.</a:t>
            </a:r>
          </a:p>
          <a:p>
            <a:pPr>
              <a:defRPr/>
            </a:pPr>
            <a:endParaRPr lang="en-US" smtClean="0"/>
          </a:p>
          <a:p>
            <a:pPr>
              <a:defRPr/>
            </a:pPr>
            <a:r>
              <a:rPr lang="en-US" b="1" smtClean="0"/>
              <a:t>Tree Traversing</a:t>
            </a:r>
          </a:p>
          <a:p>
            <a:pPr>
              <a:defRPr/>
            </a:pPr>
            <a:r>
              <a:rPr lang="en-US" smtClean="0"/>
              <a:t>What we had seen earlier worked primarly on the index values of the set of elements that we had provided. There are few jQuery functions also which can access the elements in tree like fashion for. e.g. children, parent, sibling, next, prev, next all, prev all</a:t>
            </a:r>
          </a:p>
          <a:p>
            <a:pPr>
              <a:defRPr/>
            </a:pPr>
            <a:endParaRPr lang="en-US" smtClean="0"/>
          </a:p>
          <a:p>
            <a:pPr>
              <a:defRPr/>
            </a:pPr>
            <a:r>
              <a:rPr lang="en-US" smtClean="0"/>
              <a:t>.find()</a:t>
            </a:r>
          </a:p>
          <a:p>
            <a:pPr>
              <a:defRPr/>
            </a:pPr>
            <a:r>
              <a:rPr lang="en-US" smtClean="0"/>
              <a:t>Get the descendants of each element in the current set of matched elements, filtered by a selector, jQuery object, or element.</a:t>
            </a:r>
          </a:p>
          <a:p>
            <a:pPr>
              <a:defRPr/>
            </a:pPr>
            <a:r>
              <a:rPr lang="en-US" smtClean="0"/>
              <a:t>Given a jQuery object that represents a set of DOM elements, the .find() method allows us to search through the descendants of these elements in the DOM tree and construct a new jQuery object from the matching elements. The .find() and .children() methods are similar, except that the latter only travels a single level down the DOM tree.</a:t>
            </a:r>
          </a:p>
          <a:p>
            <a:pPr>
              <a:defRPr/>
            </a:pPr>
            <a:r>
              <a:rPr lang="en-US" smtClean="0"/>
              <a:t>The first signature for the .find()method accepts a selector expression of the same type that we can pass to the $() function. The elements will be filtered by testing whether they match this selector.</a:t>
            </a:r>
          </a:p>
          <a:p>
            <a:pPr>
              <a:defRPr/>
            </a:pPr>
            <a:endParaRPr lang="en-US" smtClean="0"/>
          </a:p>
          <a:p>
            <a:pPr>
              <a:defRPr/>
            </a:pPr>
            <a:r>
              <a:rPr lang="en-US" smtClean="0"/>
              <a:t>.children( [selector] )</a:t>
            </a:r>
          </a:p>
          <a:p>
            <a:pPr>
              <a:defRPr/>
            </a:pPr>
            <a:r>
              <a:rPr lang="en-US" smtClean="0"/>
              <a:t>.children is a function which returns the match elements for the selector that we have passed. i.e. it gets the children of each element in the set of matched elements, optionally filtered by a selector. Given a jQuery object that represents a set of DOM elements, the .children() method allows us to search through the children of these elements in the DOM tree and construct a new jQuery object from the matching elements. The .children() method differs from </a:t>
            </a:r>
            <a:r>
              <a:rPr lang="en-US" u="sng" smtClean="0"/>
              <a:t>.find()</a:t>
            </a:r>
            <a:r>
              <a:rPr lang="en-US" smtClean="0"/>
              <a:t> in that .children() only travels a single level down the DOM tree while .find() can traverse down multiple levels to select descendant elements (grandchildren, etc.) as well. Note also that like most jQuery methods, .children() does not return text nodes; to get </a:t>
            </a:r>
            <a:r>
              <a:rPr lang="en-US" i="1" smtClean="0"/>
              <a:t>all </a:t>
            </a:r>
            <a:r>
              <a:rPr lang="en-US" smtClean="0"/>
              <a:t>children including text and comment nodes, use </a:t>
            </a:r>
            <a:r>
              <a:rPr lang="en-US" u="sng" smtClean="0"/>
              <a:t>.contents()</a:t>
            </a:r>
            <a:r>
              <a:rPr lang="en-US" smtClean="0"/>
              <a:t>.</a:t>
            </a:r>
          </a:p>
          <a:p>
            <a:pPr>
              <a:defRPr/>
            </a:pPr>
            <a:r>
              <a:rPr lang="en-US" smtClean="0"/>
              <a:t>The .children() method optionally accepts a selector expression of the same type that we can pass to the $() function. If the selector is supplied, the elements will be filtered by testing whether they match it.</a:t>
            </a:r>
          </a:p>
          <a:p>
            <a:pPr>
              <a:defRPr/>
            </a:pPr>
            <a:endParaRPr lang="en-US" smtClean="0"/>
          </a:p>
          <a:p>
            <a:pPr>
              <a:defRPr/>
            </a:pPr>
            <a:endParaRPr lang="en-US" smtClean="0"/>
          </a:p>
          <a:p>
            <a:pPr>
              <a:defRPr/>
            </a:pPr>
            <a:r>
              <a:rPr lang="en-US" smtClean="0"/>
              <a:t>.next()</a:t>
            </a:r>
          </a:p>
          <a:p>
            <a:pPr>
              <a:defRPr/>
            </a:pPr>
            <a:r>
              <a:rPr lang="en-US" smtClean="0"/>
              <a:t>Get the immediately following sibling of each element in the set of matched elements. If a selector is provided, it retrieves the next sibling only if it matches that selector.</a:t>
            </a:r>
          </a:p>
          <a:p>
            <a:pPr>
              <a:defRPr/>
            </a:pPr>
            <a:r>
              <a:rPr lang="en-US" smtClean="0"/>
              <a:t>Given a jQuery object that represents a set of DOM elements, the .next() method allows us to search through the immediately following sibling of these elements in the DOM tree and construct a new jQuery object from the matching elements.</a:t>
            </a:r>
          </a:p>
          <a:p>
            <a:pPr>
              <a:defRPr/>
            </a:pPr>
            <a:r>
              <a:rPr lang="en-US" smtClean="0"/>
              <a:t>The method optionally accepts a selector expression of the same type that we can pass to the$() function. If the immediately following sibling matches the selector, it remains in the newly constructed jQuery object; otherwise, it is excluded.</a:t>
            </a:r>
          </a:p>
          <a:p>
            <a:pPr>
              <a:defRPr/>
            </a:pPr>
            <a:endParaRPr lang="en-US" smtClean="0"/>
          </a:p>
          <a:p>
            <a:pPr>
              <a:defRPr/>
            </a:pPr>
            <a:r>
              <a:rPr lang="en-US" smtClean="0"/>
              <a:t>.nextAll( [selector] )</a:t>
            </a:r>
          </a:p>
          <a:p>
            <a:pPr>
              <a:defRPr/>
            </a:pPr>
            <a:r>
              <a:rPr lang="en-US" smtClean="0"/>
              <a:t>Given a jQuery object that represents a set of DOM elements, the .nextAll() method allows us to search through the successors of these elements in the DOM tree and construct a new jQuery object from the matching elements.</a:t>
            </a:r>
          </a:p>
          <a:p>
            <a:pPr>
              <a:defRPr/>
            </a:pPr>
            <a:endParaRPr lang="en-US" smtClean="0"/>
          </a:p>
          <a:p>
            <a:pPr>
              <a:defRPr/>
            </a:pPr>
            <a:r>
              <a:rPr lang="en-US" smtClean="0"/>
              <a:t>The method optionally accepts a selector expression of the same type that we can pass to the $() function. If the selector is supplied, the elements will be filtered by testing whether they match it.</a:t>
            </a:r>
          </a:p>
          <a:p>
            <a:pPr>
              <a:defRPr/>
            </a:pPr>
            <a:endParaRPr lang="en-US" smtClean="0"/>
          </a:p>
          <a:p>
            <a:pPr>
              <a:defRPr/>
            </a:pPr>
            <a:endParaRPr lang="en-US" smtClean="0"/>
          </a:p>
          <a:p>
            <a:pPr>
              <a:defRPr/>
            </a:pPr>
            <a:r>
              <a:rPr lang="en-US" b="1" smtClean="0"/>
              <a:t>Iterating through</a:t>
            </a:r>
          </a:p>
          <a:p>
            <a:pPr>
              <a:defRPr/>
            </a:pPr>
            <a:r>
              <a:rPr lang="en-US" smtClean="0"/>
              <a:t>.each( function(index, Element) - The .each() method is designed to make DOM looping constructs concise and less error-prone. When called it iterates over the DOM elements that are part of the jQuery object. Each time the callback runs, it is passed the current loop iteration, beginning from 0. More importantly, the callback is fired in the context of the current DOM element, so the keyword this refers to the element.</a:t>
            </a:r>
          </a:p>
          <a:p>
            <a:pPr>
              <a:defRPr/>
            </a:pPr>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8F17DA-1F0E-4F34-A971-54554207E3B7}" type="slidenum">
              <a:rPr lang="en-US"/>
              <a:pPr>
                <a:spcBef>
                  <a:spcPct val="0"/>
                </a:spcBef>
              </a:pPr>
              <a:t>9</a:t>
            </a:fld>
            <a:endParaRPr lang="en-US"/>
          </a:p>
        </p:txBody>
      </p:sp>
    </p:spTree>
    <p:extLst>
      <p:ext uri="{BB962C8B-B14F-4D97-AF65-F5344CB8AC3E}">
        <p14:creationId xmlns:p14="http://schemas.microsoft.com/office/powerpoint/2010/main" val="3069867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en-US" sz="900" smtClean="0">
                <a:solidFill>
                  <a:srgbClr val="0075B0"/>
                </a:solidFill>
                <a:ea typeface="Kozuka Gothic Pro R"/>
                <a:cs typeface="Kozuka Gothic Pro R"/>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cs typeface="+mn-cs"/>
              </a:rPr>
              <a:t>This presentation is the intellectual property of </a:t>
            </a:r>
            <a:r>
              <a:rPr lang="en-US" sz="750" dirty="0" err="1" smtClean="0">
                <a:solidFill>
                  <a:schemeClr val="tx1">
                    <a:lumMod val="85000"/>
                    <a:lumOff val="15000"/>
                  </a:schemeClr>
                </a:solidFill>
                <a:cs typeface="+mn-cs"/>
              </a:rPr>
              <a:t>Cybage</a:t>
            </a:r>
            <a:r>
              <a:rPr lang="en-US" sz="750" dirty="0" smtClean="0">
                <a:solidFill>
                  <a:schemeClr val="tx1">
                    <a:lumMod val="85000"/>
                    <a:lumOff val="15000"/>
                  </a:schemeClr>
                </a:solidFill>
                <a:cs typeface="+mn-cs"/>
              </a:rPr>
              <a:t> Software Pvt. Ltd. and is meant for the usage of the intended </a:t>
            </a:r>
            <a:r>
              <a:rPr lang="en-US" sz="750" dirty="0" err="1" smtClean="0">
                <a:solidFill>
                  <a:schemeClr val="tx1">
                    <a:lumMod val="85000"/>
                    <a:lumOff val="15000"/>
                  </a:schemeClr>
                </a:solidFill>
                <a:cs typeface="+mn-cs"/>
              </a:rPr>
              <a:t>Cybage</a:t>
            </a:r>
            <a:r>
              <a:rPr lang="en-US" sz="750" dirty="0" smtClean="0">
                <a:solidFill>
                  <a:schemeClr val="tx1">
                    <a:lumMod val="85000"/>
                    <a:lumOff val="15000"/>
                  </a:schemeClr>
                </a:solidFill>
                <a:cs typeface="+mn-cs"/>
              </a:rPr>
              <a:t> employee/s for training purpose only.</a:t>
            </a:r>
            <a:br>
              <a:rPr lang="en-US" sz="750" dirty="0" smtClean="0">
                <a:solidFill>
                  <a:schemeClr val="tx1">
                    <a:lumMod val="85000"/>
                    <a:lumOff val="15000"/>
                  </a:schemeClr>
                </a:solidFill>
                <a:cs typeface="+mn-cs"/>
              </a:rPr>
            </a:br>
            <a:r>
              <a:rPr lang="en-US" sz="750" dirty="0" smtClean="0">
                <a:solidFill>
                  <a:schemeClr val="tx1">
                    <a:lumMod val="85000"/>
                    <a:lumOff val="15000"/>
                  </a:schemeClr>
                </a:solidFill>
                <a:cs typeface="+mn-cs"/>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defRPr smtClean="0"/>
            </a:lvl1pPr>
          </a:lstStyle>
          <a:p>
            <a:pPr>
              <a:defRPr/>
            </a:pPr>
            <a:fld id="{0857E572-AB75-42A5-94D0-D86A983F7C62}" type="slidenum">
              <a:rPr lang="en-US"/>
              <a:pPr>
                <a:defRPr/>
              </a:pPr>
              <a:t>‹#›</a:t>
            </a:fld>
            <a:endParaRPr lang="en-US"/>
          </a:p>
        </p:txBody>
      </p:sp>
    </p:spTree>
    <p:extLst>
      <p:ext uri="{BB962C8B-B14F-4D97-AF65-F5344CB8AC3E}">
        <p14:creationId xmlns:p14="http://schemas.microsoft.com/office/powerpoint/2010/main" val="6629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smtClean="0"/>
            </a:lvl1pPr>
          </a:lstStyle>
          <a:p>
            <a:pPr>
              <a:defRPr/>
            </a:pPr>
            <a:fld id="{267C62B6-990F-4B1F-9F42-0A89402E2A69}" type="slidenum">
              <a:rPr lang="en-US"/>
              <a:pPr>
                <a:defRPr/>
              </a:pPr>
              <a:t>‹#›</a:t>
            </a:fld>
            <a:endParaRPr lang="en-US"/>
          </a:p>
        </p:txBody>
      </p:sp>
    </p:spTree>
    <p:extLst>
      <p:ext uri="{BB962C8B-B14F-4D97-AF65-F5344CB8AC3E}">
        <p14:creationId xmlns:p14="http://schemas.microsoft.com/office/powerpoint/2010/main" val="267474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defRPr/>
            </a:pPr>
            <a:r>
              <a:rPr lang="en-US" smtClean="0"/>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dirty="0" smtClean="0">
                <a:solidFill>
                  <a:srgbClr val="262626"/>
                </a:solidFill>
                <a:cs typeface="Arial" charset="0"/>
              </a:rPr>
              <a:t>Copyright © 2012.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smtClean="0"/>
            </a:lvl1pPr>
          </a:lstStyle>
          <a:p>
            <a:pPr>
              <a:defRPr/>
            </a:pPr>
            <a:fld id="{FE01C306-93C8-4803-8453-AD0B8FC72C7E}" type="slidenum">
              <a:rPr lang="en-US"/>
              <a:pPr>
                <a:defRPr/>
              </a:pPr>
              <a:t>‹#›</a:t>
            </a:fld>
            <a:endParaRPr lang="en-US"/>
          </a:p>
        </p:txBody>
      </p:sp>
    </p:spTree>
    <p:extLst>
      <p:ext uri="{BB962C8B-B14F-4D97-AF65-F5344CB8AC3E}">
        <p14:creationId xmlns:p14="http://schemas.microsoft.com/office/powerpoint/2010/main" val="1759659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defRPr smtClean="0"/>
            </a:lvl1pPr>
          </a:lstStyle>
          <a:p>
            <a:pPr>
              <a:defRPr/>
            </a:pPr>
            <a:fld id="{B8D3F91D-0A4D-4916-8766-2451F9B40AF9}" type="slidenum">
              <a:rPr lang="en-US"/>
              <a:pPr>
                <a:defRPr/>
              </a:pPr>
              <a:t>‹#›</a:t>
            </a:fld>
            <a:endParaRPr lang="en-US"/>
          </a:p>
        </p:txBody>
      </p:sp>
    </p:spTree>
    <p:extLst>
      <p:ext uri="{BB962C8B-B14F-4D97-AF65-F5344CB8AC3E}">
        <p14:creationId xmlns:p14="http://schemas.microsoft.com/office/powerpoint/2010/main" val="3894745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endParaRPr lang="en-US" sz="1600" smtClean="0">
              <a:solidFill>
                <a:srgbClr val="262626"/>
              </a:solidFill>
              <a:latin typeface="Microsoft Sans Serif" panose="020B0604020202020204" pitchFamily="34" charset="0"/>
              <a:ea typeface="Kozuka Gothic Pro L"/>
              <a:cs typeface="Microsoft Sans Serif" panose="020B0604020202020204"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defRPr smtClean="0"/>
            </a:lvl1pPr>
          </a:lstStyle>
          <a:p>
            <a:pPr>
              <a:defRPr/>
            </a:pPr>
            <a:fld id="{E29F7AFA-3547-4A30-9F79-50FFCF72DC82}" type="slidenum">
              <a:rPr lang="en-US"/>
              <a:pPr>
                <a:defRPr/>
              </a:pPr>
              <a:t>‹#›</a:t>
            </a:fld>
            <a:endParaRPr lang="en-US"/>
          </a:p>
        </p:txBody>
      </p:sp>
    </p:spTree>
    <p:extLst>
      <p:ext uri="{BB962C8B-B14F-4D97-AF65-F5344CB8AC3E}">
        <p14:creationId xmlns:p14="http://schemas.microsoft.com/office/powerpoint/2010/main" val="87762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59400309-E715-445D-9310-243CC559DF7D}" type="slidenum">
              <a:rPr lang="en-US"/>
              <a:pPr>
                <a:defRPr/>
              </a:pPr>
              <a:t>‹#›</a:t>
            </a:fld>
            <a:endParaRPr lang="en-US"/>
          </a:p>
        </p:txBody>
      </p:sp>
    </p:spTree>
    <p:extLst>
      <p:ext uri="{BB962C8B-B14F-4D97-AF65-F5344CB8AC3E}">
        <p14:creationId xmlns:p14="http://schemas.microsoft.com/office/powerpoint/2010/main" val="264052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13F10C80-23D2-43E7-A03C-A42AF92E33B7}" type="slidenum">
              <a:rPr lang="en-US"/>
              <a:pPr>
                <a:defRPr/>
              </a:pPr>
              <a:t>‹#›</a:t>
            </a:fld>
            <a:endParaRPr lang="en-US"/>
          </a:p>
        </p:txBody>
      </p:sp>
    </p:spTree>
    <p:extLst>
      <p:ext uri="{BB962C8B-B14F-4D97-AF65-F5344CB8AC3E}">
        <p14:creationId xmlns:p14="http://schemas.microsoft.com/office/powerpoint/2010/main" val="211815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4704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6138EA2D-D19F-4C54-A53D-90C8B420D72C}" type="slidenum">
              <a:rPr lang="en-US"/>
              <a:pPr>
                <a:defRPr/>
              </a:pPr>
              <a:t>‹#›</a:t>
            </a:fld>
            <a:endParaRPr lang="en-US"/>
          </a:p>
        </p:txBody>
      </p:sp>
    </p:spTree>
    <p:extLst>
      <p:ext uri="{BB962C8B-B14F-4D97-AF65-F5344CB8AC3E}">
        <p14:creationId xmlns:p14="http://schemas.microsoft.com/office/powerpoint/2010/main" val="118400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5268750D-5CBB-4F38-B1AF-FD0349C9A236}" type="slidenum">
              <a:rPr lang="en-US"/>
              <a:pPr>
                <a:defRPr/>
              </a:pPr>
              <a:t>‹#›</a:t>
            </a:fld>
            <a:endParaRPr lang="en-US"/>
          </a:p>
        </p:txBody>
      </p:sp>
    </p:spTree>
    <p:extLst>
      <p:ext uri="{BB962C8B-B14F-4D97-AF65-F5344CB8AC3E}">
        <p14:creationId xmlns:p14="http://schemas.microsoft.com/office/powerpoint/2010/main" val="214730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en-US" sz="900" smtClean="0">
                <a:solidFill>
                  <a:srgbClr val="0075B0"/>
                </a:solidFill>
                <a:ea typeface="Kozuka Gothic Pro R"/>
                <a:cs typeface="Kozuka Gothic Pro R"/>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defRPr smtClean="0"/>
            </a:lvl1pPr>
          </a:lstStyle>
          <a:p>
            <a:pPr>
              <a:defRPr/>
            </a:pPr>
            <a:fld id="{D7C2B15F-1529-47B9-8B83-5F550309813A}" type="slidenum">
              <a:rPr lang="en-US"/>
              <a:pPr>
                <a:defRPr/>
              </a:pPr>
              <a:t>‹#›</a:t>
            </a:fld>
            <a:endParaRPr lang="en-US"/>
          </a:p>
        </p:txBody>
      </p:sp>
    </p:spTree>
    <p:extLst>
      <p:ext uri="{BB962C8B-B14F-4D97-AF65-F5344CB8AC3E}">
        <p14:creationId xmlns:p14="http://schemas.microsoft.com/office/powerpoint/2010/main" val="188514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smtClean="0"/>
            </a:lvl1pPr>
          </a:lstStyle>
          <a:p>
            <a:pPr>
              <a:defRPr/>
            </a:pPr>
            <a:fld id="{E299FD9C-F3A1-4591-AC92-2CE10A6D5457}" type="slidenum">
              <a:rPr lang="en-US"/>
              <a:pPr>
                <a:defRPr/>
              </a:pPr>
              <a:t>‹#›</a:t>
            </a:fld>
            <a:endParaRPr lang="en-US"/>
          </a:p>
        </p:txBody>
      </p:sp>
    </p:spTree>
    <p:extLst>
      <p:ext uri="{BB962C8B-B14F-4D97-AF65-F5344CB8AC3E}">
        <p14:creationId xmlns:p14="http://schemas.microsoft.com/office/powerpoint/2010/main" val="37629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smtClean="0"/>
            </a:lvl1pPr>
          </a:lstStyle>
          <a:p>
            <a:pPr>
              <a:defRPr/>
            </a:pPr>
            <a:fld id="{F5711977-87F1-4A1C-8318-A4F3FDA66B6E}" type="slidenum">
              <a:rPr lang="en-US"/>
              <a:pPr>
                <a:defRPr/>
              </a:pPr>
              <a:t>‹#›</a:t>
            </a:fld>
            <a:endParaRPr lang="en-US"/>
          </a:p>
        </p:txBody>
      </p:sp>
    </p:spTree>
    <p:extLst>
      <p:ext uri="{BB962C8B-B14F-4D97-AF65-F5344CB8AC3E}">
        <p14:creationId xmlns:p14="http://schemas.microsoft.com/office/powerpoint/2010/main" val="355213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DD88A432-9DDB-440E-B381-9936661C24EF}" type="slidenum">
              <a:rPr lang="en-US"/>
              <a:pPr>
                <a:defRPr/>
              </a:pPr>
              <a:t>‹#›</a:t>
            </a:fld>
            <a:endParaRPr lang="en-US"/>
          </a:p>
        </p:txBody>
      </p:sp>
    </p:spTree>
    <p:extLst>
      <p:ext uri="{BB962C8B-B14F-4D97-AF65-F5344CB8AC3E}">
        <p14:creationId xmlns:p14="http://schemas.microsoft.com/office/powerpoint/2010/main" val="196716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smtClean="0"/>
            </a:lvl1pPr>
          </a:lstStyle>
          <a:p>
            <a:pPr>
              <a:defRPr/>
            </a:pPr>
            <a:fld id="{AB05F7F9-39C5-4676-B267-922E06A3B982}" type="slidenum">
              <a:rPr lang="en-US"/>
              <a:pPr>
                <a:defRPr/>
              </a:pPr>
              <a:t>‹#›</a:t>
            </a:fld>
            <a:endParaRPr lang="en-US"/>
          </a:p>
        </p:txBody>
      </p:sp>
    </p:spTree>
    <p:extLst>
      <p:ext uri="{BB962C8B-B14F-4D97-AF65-F5344CB8AC3E}">
        <p14:creationId xmlns:p14="http://schemas.microsoft.com/office/powerpoint/2010/main" val="42664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smtClean="0"/>
            </a:lvl1pPr>
          </a:lstStyle>
          <a:p>
            <a:pPr>
              <a:defRPr/>
            </a:pPr>
            <a:fld id="{C70BB6FD-A24D-4FFB-B08A-C936DE3E0587}" type="slidenum">
              <a:rPr lang="en-US"/>
              <a:pPr>
                <a:defRPr/>
              </a:pPr>
              <a:t>‹#›</a:t>
            </a:fld>
            <a:endParaRPr lang="en-US"/>
          </a:p>
        </p:txBody>
      </p:sp>
    </p:spTree>
    <p:extLst>
      <p:ext uri="{BB962C8B-B14F-4D97-AF65-F5344CB8AC3E}">
        <p14:creationId xmlns:p14="http://schemas.microsoft.com/office/powerpoint/2010/main" val="10210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Footer Placeholder 3"/>
          <p:cNvSpPr txBox="1">
            <a:spLocks noGrp="1"/>
          </p:cNvSpPr>
          <p:nvPr/>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rPr>
              <a:t>Copyright © 2012.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smtClean="0">
                <a:solidFill>
                  <a:srgbClr val="262626"/>
                </a:solidFill>
              </a:defRPr>
            </a:lvl1pPr>
          </a:lstStyle>
          <a:p>
            <a:pPr>
              <a:defRPr/>
            </a:pPr>
            <a:fld id="{003A124B-9A08-424F-8D0E-6A0C3005F0B2}" type="slidenum">
              <a:rPr lang="en-US"/>
              <a:pPr>
                <a:defRPr/>
              </a:pPr>
              <a:t>‹#›</a:t>
            </a:fld>
            <a:endParaRPr lang="en-US"/>
          </a:p>
        </p:txBody>
      </p:sp>
      <p:sp>
        <p:nvSpPr>
          <p:cNvPr id="1029" name="Rectangle 2"/>
          <p:cNvSpPr>
            <a:spLocks noChangeArrowheads="1"/>
          </p:cNvSpPr>
          <p:nvPr/>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defRPr/>
            </a:pPr>
            <a:r>
              <a:rPr lang="en-US" sz="900" smtClean="0">
                <a:solidFill>
                  <a:srgbClr val="0075B0"/>
                </a:solidFill>
                <a:ea typeface="Kozuka Gothic Pro R"/>
                <a:cs typeface="Kozuka Gothic Pro R"/>
              </a:rPr>
              <a:t>www.cybage.com</a:t>
            </a:r>
          </a:p>
        </p:txBody>
      </p:sp>
      <p:pic>
        <p:nvPicPr>
          <p:cNvPr id="1030" name="Picture 2" descr="F:\Vitthal_Share\Misc\Cybage Logo\Cybage 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53" r:id="rId1"/>
    <p:sldLayoutId id="2147485254" r:id="rId2"/>
    <p:sldLayoutId id="2147485255" r:id="rId3"/>
    <p:sldLayoutId id="2147485256" r:id="rId4"/>
    <p:sldLayoutId id="2147485257" r:id="rId5"/>
    <p:sldLayoutId id="2147485258" r:id="rId6"/>
    <p:sldLayoutId id="2147485259" r:id="rId7"/>
    <p:sldLayoutId id="2147485260" r:id="rId8"/>
    <p:sldLayoutId id="2147485261" r:id="rId9"/>
    <p:sldLayoutId id="2147485262" r:id="rId10"/>
    <p:sldLayoutId id="2147485263" r:id="rId11"/>
    <p:sldLayoutId id="2147485264" r:id="rId12"/>
    <p:sldLayoutId id="2147485265" r:id="rId13"/>
    <p:sldLayoutId id="2147485266" r:id="rId14"/>
    <p:sldLayoutId id="2147485267" r:id="rId15"/>
    <p:sldLayoutId id="2147485268" r:id="rId16"/>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smtClean="0"/>
              <a:t>Introduction to JQuery</a:t>
            </a:r>
            <a:r>
              <a:rPr lang="en-US" sz="1600" smtClean="0"/>
              <a:t/>
            </a:r>
            <a:br>
              <a:rPr lang="en-US" sz="1600" smtClean="0"/>
            </a:br>
            <a:endParaRPr lang="en-US" smtClean="0"/>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372A1D-0C92-4CE2-B4A5-603F15428006}" type="slidenum">
              <a:rPr lang="en-US">
                <a:solidFill>
                  <a:srgbClr val="262626"/>
                </a:solidFill>
              </a:rPr>
              <a:pPr/>
              <a:t>1</a:t>
            </a:fld>
            <a:endParaRPr lang="en-US">
              <a:solidFill>
                <a:srgbClr val="262626"/>
              </a:solidFill>
            </a:endParaRPr>
          </a:p>
        </p:txBody>
      </p:sp>
      <p:sp>
        <p:nvSpPr>
          <p:cNvPr id="20484" name="TextBox 3"/>
          <p:cNvSpPr txBox="1">
            <a:spLocks noChangeArrowheads="1"/>
          </p:cNvSpPr>
          <p:nvPr/>
        </p:nvSpPr>
        <p:spPr bwMode="auto">
          <a:xfrm>
            <a:off x="1658938" y="5380038"/>
            <a:ext cx="7332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1pPr>
            <a:lvl2pPr marL="742950" indent="-285750">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2pPr>
            <a:lvl3pPr marL="1143000" indent="-228600">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3pPr>
            <a:lvl4pPr marL="1600200" indent="-228600">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4pPr>
            <a:lvl5pPr marL="2057400" indent="-228600">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cs typeface="Arial" panose="020B0604020202020204" pitchFamily="34" charset="0"/>
              </a:defRPr>
            </a:lvl9pPr>
          </a:lstStyle>
          <a:p>
            <a:pPr eaLnBrk="1" hangingPunct="1"/>
            <a:r>
              <a:rPr lang="en-US" dirty="0">
                <a:solidFill>
                  <a:schemeClr val="bg1"/>
                </a:solidFill>
              </a:rPr>
              <a:t>Authored by	: Pushkar	Presented by	: </a:t>
            </a:r>
            <a:r>
              <a:rPr lang="en-US" dirty="0" smtClean="0">
                <a:solidFill>
                  <a:schemeClr val="bg1"/>
                </a:solidFill>
              </a:rPr>
              <a:t>Yogesh Gaikwad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a:xfrm>
            <a:off x="1646238" y="2384425"/>
            <a:ext cx="7269162" cy="2247900"/>
          </a:xfrm>
        </p:spPr>
        <p:txBody>
          <a:bodyPr/>
          <a:lstStyle/>
          <a:p>
            <a:pPr marL="285750" indent="-285750">
              <a:buFont typeface="Arial" panose="020B0604020202020204" pitchFamily="34" charset="0"/>
              <a:buChar char="•"/>
              <a:defRPr/>
            </a:pPr>
            <a:r>
              <a:rPr lang="en-US" sz="2400" dirty="0" smtClean="0"/>
              <a:t>Basics</a:t>
            </a:r>
          </a:p>
          <a:p>
            <a:pPr marL="514350" lvl="1" indent="-285750">
              <a:buFont typeface="Arial" panose="020B0604020202020204" pitchFamily="34" charset="0"/>
              <a:buChar char="•"/>
              <a:defRPr/>
            </a:pPr>
            <a:r>
              <a:rPr lang="en-US" sz="1900" dirty="0" smtClean="0"/>
              <a:t>.hide, .show, .toggle</a:t>
            </a:r>
            <a:endParaRPr lang="en-US" sz="1900" dirty="0"/>
          </a:p>
          <a:p>
            <a:pPr marL="285750" indent="-285750">
              <a:buFont typeface="Arial" panose="020B0604020202020204" pitchFamily="34" charset="0"/>
              <a:buChar char="•"/>
              <a:defRPr/>
            </a:pPr>
            <a:r>
              <a:rPr lang="en-US" sz="2400" dirty="0" smtClean="0"/>
              <a:t>Fading</a:t>
            </a:r>
          </a:p>
          <a:p>
            <a:pPr marL="514350" lvl="1" indent="-285750">
              <a:buFont typeface="Arial" panose="020B0604020202020204" pitchFamily="34" charset="0"/>
              <a:buChar char="•"/>
              <a:defRPr/>
            </a:pPr>
            <a:r>
              <a:rPr lang="en-US" sz="1900" dirty="0" smtClean="0"/>
              <a:t>.</a:t>
            </a:r>
            <a:r>
              <a:rPr lang="en-US" sz="1900" dirty="0" err="1" smtClean="0"/>
              <a:t>fadeIn</a:t>
            </a:r>
            <a:r>
              <a:rPr lang="en-US" sz="1900" dirty="0" smtClean="0"/>
              <a:t>, </a:t>
            </a:r>
            <a:r>
              <a:rPr lang="en-US" sz="1900" dirty="0" err="1" smtClean="0"/>
              <a:t>fadeOut</a:t>
            </a:r>
            <a:endParaRPr lang="en-US" sz="1900" dirty="0"/>
          </a:p>
          <a:p>
            <a:pPr marL="285750" indent="-285750">
              <a:buFont typeface="Arial" panose="020B0604020202020204" pitchFamily="34" charset="0"/>
              <a:buChar char="•"/>
              <a:defRPr/>
            </a:pPr>
            <a:r>
              <a:rPr lang="en-US" sz="2400" dirty="0" smtClean="0"/>
              <a:t>Sliding</a:t>
            </a:r>
          </a:p>
          <a:p>
            <a:pPr marL="514350" lvl="1" indent="-285750">
              <a:buFont typeface="Arial" panose="020B0604020202020204" pitchFamily="34" charset="0"/>
              <a:buChar char="•"/>
              <a:defRPr/>
            </a:pPr>
            <a:r>
              <a:rPr lang="en-US" sz="1900" dirty="0" smtClean="0"/>
              <a:t>.</a:t>
            </a:r>
            <a:r>
              <a:rPr lang="en-US" sz="1900" dirty="0" err="1" smtClean="0"/>
              <a:t>slideUp</a:t>
            </a:r>
            <a:r>
              <a:rPr lang="en-US" sz="1900" dirty="0" smtClean="0"/>
              <a:t>, .</a:t>
            </a:r>
            <a:r>
              <a:rPr lang="en-US" sz="1900" dirty="0" err="1" smtClean="0"/>
              <a:t>slideDown</a:t>
            </a:r>
            <a:endParaRPr lang="en-US" sz="1900" dirty="0" smtClean="0"/>
          </a:p>
          <a:p>
            <a:pPr marL="285750" indent="-285750">
              <a:buFont typeface="Arial" panose="020B0604020202020204" pitchFamily="34" charset="0"/>
              <a:buChar char="•"/>
              <a:defRPr/>
            </a:pPr>
            <a:r>
              <a:rPr lang="en-US" sz="2000" dirty="0" smtClean="0"/>
              <a:t>Custom</a:t>
            </a:r>
          </a:p>
          <a:p>
            <a:pPr marL="514350" lvl="1" indent="-285750">
              <a:buFont typeface="Arial" panose="020B0604020202020204" pitchFamily="34" charset="0"/>
              <a:buChar char="•"/>
              <a:defRPr/>
            </a:pPr>
            <a:r>
              <a:rPr lang="en-US" sz="1500" dirty="0" smtClean="0"/>
              <a:t>.animate</a:t>
            </a:r>
            <a:endParaRPr lang="en-US" sz="1500" dirty="0"/>
          </a:p>
          <a:p>
            <a:pPr marL="285750" indent="-285750">
              <a:buFont typeface="Arial" panose="020B0604020202020204" pitchFamily="34" charset="0"/>
              <a:buChar char="•"/>
              <a:defRPr/>
            </a:pPr>
            <a:endParaRPr lang="en-US" sz="1900" dirty="0"/>
          </a:p>
        </p:txBody>
      </p:sp>
      <p:sp>
        <p:nvSpPr>
          <p:cNvPr id="430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FDD6A7-AE18-4B68-9E44-E5AA366FC3FA}" type="slidenum">
              <a:rPr lang="en-US">
                <a:solidFill>
                  <a:srgbClr val="262626"/>
                </a:solidFill>
              </a:rPr>
              <a:pPr/>
              <a:t>10</a:t>
            </a:fld>
            <a:endParaRPr lang="en-US">
              <a:solidFill>
                <a:srgbClr val="262626"/>
              </a:solidFill>
            </a:endParaRPr>
          </a:p>
        </p:txBody>
      </p:sp>
      <p:sp>
        <p:nvSpPr>
          <p:cNvPr id="43012"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Effects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8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380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38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Thank you!</a:t>
            </a:r>
          </a:p>
        </p:txBody>
      </p:sp>
      <p:sp>
        <p:nvSpPr>
          <p:cNvPr id="4505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49E5ED-586C-4AF5-B675-7F82E41AD9F0}" type="slidenum">
              <a:rPr lang="en-US">
                <a:solidFill>
                  <a:srgbClr val="262626"/>
                </a:solidFill>
              </a:rPr>
              <a:pPr/>
              <a:t>11</a:t>
            </a:fld>
            <a:endParaRPr lang="en-US">
              <a:solidFill>
                <a:srgbClr val="26262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657350" y="1116013"/>
            <a:ext cx="74866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Agenda</a:t>
            </a:r>
          </a:p>
        </p:txBody>
      </p:sp>
      <p:sp>
        <p:nvSpPr>
          <p:cNvPr id="2253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8E63FE-71D8-44BB-B7C9-5A8307D0427B}" type="slidenum">
              <a:rPr lang="en-US">
                <a:solidFill>
                  <a:srgbClr val="262626"/>
                </a:solidFill>
              </a:rPr>
              <a:pPr/>
              <a:t>2</a:t>
            </a:fld>
            <a:endParaRPr lang="en-US">
              <a:solidFill>
                <a:srgbClr val="262626"/>
              </a:solidFill>
            </a:endParaRPr>
          </a:p>
        </p:txBody>
      </p:sp>
      <p:sp>
        <p:nvSpPr>
          <p:cNvPr id="23556" name="Text Placeholder 3"/>
          <p:cNvSpPr>
            <a:spLocks noGrp="1"/>
          </p:cNvSpPr>
          <p:nvPr>
            <p:ph type="body" sz="half" idx="2"/>
          </p:nvPr>
        </p:nvSpPr>
        <p:spPr bwMode="auto">
          <a:xfrm>
            <a:off x="1408113" y="2413000"/>
            <a:ext cx="6245225" cy="278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solidFill>
                  <a:srgbClr val="404040"/>
                </a:solidFill>
              </a:rPr>
              <a:t>Selector</a:t>
            </a:r>
          </a:p>
          <a:p>
            <a:r>
              <a:rPr lang="en-US" smtClean="0">
                <a:solidFill>
                  <a:srgbClr val="404040"/>
                </a:solidFill>
              </a:rPr>
              <a:t>Traversing</a:t>
            </a:r>
          </a:p>
          <a:p>
            <a:endParaRPr lang="en-US" smtClean="0">
              <a:solidFill>
                <a:srgbClr val="404040"/>
              </a:solidFill>
            </a:endParaRPr>
          </a:p>
          <a:p>
            <a:endParaRPr lang="en-US" smtClean="0">
              <a:solidFill>
                <a:srgbClr val="40404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400" smtClean="0"/>
              <a:t>Basic</a:t>
            </a:r>
          </a:p>
          <a:p>
            <a:pPr marL="971550" lvl="2" indent="-285750">
              <a:buFont typeface="Arial" panose="020B0604020202020204" pitchFamily="34" charset="0"/>
              <a:buChar char="•"/>
            </a:pPr>
            <a:r>
              <a:rPr lang="en-US" sz="2000" smtClean="0"/>
              <a:t>Id,</a:t>
            </a:r>
          </a:p>
          <a:p>
            <a:pPr marL="971550" lvl="2" indent="-285750">
              <a:buFont typeface="Arial" panose="020B0604020202020204" pitchFamily="34" charset="0"/>
              <a:buChar char="•"/>
            </a:pPr>
            <a:r>
              <a:rPr lang="en-US" sz="2000" smtClean="0"/>
              <a:t>Name,</a:t>
            </a:r>
          </a:p>
          <a:p>
            <a:pPr marL="971550" lvl="2" indent="-285750">
              <a:buFont typeface="Arial" panose="020B0604020202020204" pitchFamily="34" charset="0"/>
              <a:buChar char="•"/>
            </a:pPr>
            <a:r>
              <a:rPr lang="en-US" sz="2000" smtClean="0"/>
              <a:t>Class</a:t>
            </a:r>
          </a:p>
          <a:p>
            <a:pPr marL="514350" lvl="1" indent="-285750">
              <a:buFont typeface="Arial" panose="020B0604020202020204" pitchFamily="34" charset="0"/>
              <a:buChar char="•"/>
            </a:pPr>
            <a:endParaRPr lang="en-US" sz="2000" smtClean="0"/>
          </a:p>
        </p:txBody>
      </p:sp>
      <p:sp>
        <p:nvSpPr>
          <p:cNvPr id="2867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6DF0C0-3091-4777-B9EB-A738B8DE61B2}" type="slidenum">
              <a:rPr lang="en-US">
                <a:solidFill>
                  <a:srgbClr val="262626"/>
                </a:solidFill>
              </a:rPr>
              <a:pPr/>
              <a:t>3</a:t>
            </a:fld>
            <a:endParaRPr lang="en-US">
              <a:solidFill>
                <a:srgbClr val="262626"/>
              </a:solidFill>
            </a:endParaRPr>
          </a:p>
        </p:txBody>
      </p:sp>
      <p:sp>
        <p:nvSpPr>
          <p:cNvPr id="28676"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400" smtClean="0"/>
              <a:t>Descendant Selector (“ancestor descendant”)</a:t>
            </a:r>
          </a:p>
          <a:p>
            <a:pPr marL="514350" lvl="1" indent="-285750">
              <a:buFont typeface="Arial" panose="020B0604020202020204" pitchFamily="34" charset="0"/>
              <a:buChar char="•"/>
            </a:pPr>
            <a:r>
              <a:rPr lang="en-US" sz="2400" smtClean="0"/>
              <a:t>Child Selector (“parent &gt; child”)</a:t>
            </a:r>
          </a:p>
          <a:p>
            <a:pPr marL="514350" lvl="1" indent="-285750">
              <a:buFont typeface="Arial" panose="020B0604020202020204" pitchFamily="34" charset="0"/>
              <a:buChar char="•"/>
            </a:pPr>
            <a:r>
              <a:rPr lang="en-US" sz="2400" smtClean="0"/>
              <a:t>Next Adjacent Selector (“prev + next”)</a:t>
            </a:r>
          </a:p>
          <a:p>
            <a:pPr marL="514350" lvl="1" indent="-285750">
              <a:buFont typeface="Arial" panose="020B0604020202020204" pitchFamily="34" charset="0"/>
              <a:buChar char="•"/>
            </a:pPr>
            <a:r>
              <a:rPr lang="en-US" sz="2400" smtClean="0"/>
              <a:t>Next Siblings Selector (“prev ~ siblings”)</a:t>
            </a:r>
          </a:p>
        </p:txBody>
      </p:sp>
      <p:sp>
        <p:nvSpPr>
          <p:cNvPr id="3072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DEEFA4-6439-407E-8DAB-2512F1F748B5}" type="slidenum">
              <a:rPr lang="en-US">
                <a:solidFill>
                  <a:srgbClr val="262626"/>
                </a:solidFill>
              </a:rPr>
              <a:pPr/>
              <a:t>4</a:t>
            </a:fld>
            <a:endParaRPr lang="en-US">
              <a:solidFill>
                <a:srgbClr val="262626"/>
              </a:solidFill>
            </a:endParaRPr>
          </a:p>
        </p:txBody>
      </p:sp>
      <p:sp>
        <p:nvSpPr>
          <p:cNvPr id="30724"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800" smtClean="0"/>
              <a:t>attribute</a:t>
            </a:r>
          </a:p>
          <a:p>
            <a:pPr marL="514350" lvl="1" indent="-285750">
              <a:buFont typeface="Arial" panose="020B0604020202020204" pitchFamily="34" charset="0"/>
              <a:buChar char="•"/>
            </a:pPr>
            <a:r>
              <a:rPr lang="en-US" sz="2800" smtClean="0"/>
              <a:t>[attribute=“value”] </a:t>
            </a:r>
          </a:p>
          <a:p>
            <a:pPr marL="514350" lvl="1" indent="-285750">
              <a:buFont typeface="Arial" panose="020B0604020202020204" pitchFamily="34" charset="0"/>
              <a:buChar char="•"/>
            </a:pPr>
            <a:r>
              <a:rPr lang="en-US" sz="2800" smtClean="0"/>
              <a:t>[attribute^ =“value”]</a:t>
            </a:r>
          </a:p>
          <a:p>
            <a:pPr marL="514350" lvl="1" indent="-285750">
              <a:buFont typeface="Arial" panose="020B0604020202020204" pitchFamily="34" charset="0"/>
              <a:buChar char="•"/>
            </a:pPr>
            <a:r>
              <a:rPr lang="en-US" sz="2800" smtClean="0"/>
              <a:t>[attribute$=“value”]</a:t>
            </a:r>
          </a:p>
          <a:p>
            <a:pPr marL="514350" lvl="1" indent="-285750">
              <a:buFont typeface="Arial" panose="020B0604020202020204" pitchFamily="34" charset="0"/>
              <a:buChar char="•"/>
            </a:pPr>
            <a:r>
              <a:rPr lang="en-US" sz="2800" smtClean="0"/>
              <a:t>[attribute*=“value”]</a:t>
            </a:r>
          </a:p>
        </p:txBody>
      </p:sp>
      <p:sp>
        <p:nvSpPr>
          <p:cNvPr id="3277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6225D4-9C6B-42DB-BE02-C044B50585E0}" type="slidenum">
              <a:rPr lang="en-US">
                <a:solidFill>
                  <a:srgbClr val="262626"/>
                </a:solidFill>
              </a:rPr>
              <a:pPr/>
              <a:t>5</a:t>
            </a:fld>
            <a:endParaRPr lang="en-US">
              <a:solidFill>
                <a:srgbClr val="262626"/>
              </a:solidFill>
            </a:endParaRPr>
          </a:p>
        </p:txBody>
      </p:sp>
      <p:sp>
        <p:nvSpPr>
          <p:cNvPr id="32772"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Few Attribute based Options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800" dirty="0" smtClean="0"/>
              <a:t>Used with Selectors</a:t>
            </a:r>
          </a:p>
          <a:p>
            <a:pPr marL="514350" lvl="1" indent="-285750">
              <a:buFont typeface="Arial" panose="020B0604020202020204" pitchFamily="34" charset="0"/>
              <a:buChar char="•"/>
            </a:pPr>
            <a:r>
              <a:rPr lang="en-US" sz="2800" dirty="0" smtClean="0"/>
              <a:t>Provide mechanism to filter information based on certain characteristics</a:t>
            </a:r>
          </a:p>
          <a:p>
            <a:pPr marL="971550" lvl="2" indent="-285750">
              <a:buFont typeface="Arial" panose="020B0604020202020204" pitchFamily="34" charset="0"/>
              <a:buChar char="•"/>
            </a:pPr>
            <a:r>
              <a:rPr lang="en-US" sz="2600" dirty="0" smtClean="0"/>
              <a:t>Particular tags.</a:t>
            </a:r>
          </a:p>
          <a:p>
            <a:pPr marL="971550" lvl="2" indent="-285750">
              <a:buFont typeface="Arial" panose="020B0604020202020204" pitchFamily="34" charset="0"/>
              <a:buChar char="•"/>
            </a:pPr>
            <a:r>
              <a:rPr lang="en-US" sz="2600" dirty="0" smtClean="0"/>
              <a:t>Specific text.</a:t>
            </a:r>
          </a:p>
          <a:p>
            <a:pPr marL="971550" lvl="2" indent="-285750">
              <a:buFont typeface="Arial" panose="020B0604020202020204" pitchFamily="34" charset="0"/>
              <a:buChar char="•"/>
            </a:pPr>
            <a:r>
              <a:rPr lang="en-US" sz="2600" dirty="0" smtClean="0"/>
              <a:t>Based on properties like “hidden</a:t>
            </a:r>
            <a:r>
              <a:rPr lang="en-US" sz="2600" dirty="0" smtClean="0"/>
              <a:t>”.</a:t>
            </a:r>
            <a:endParaRPr lang="en-US" sz="2600" dirty="0"/>
          </a:p>
          <a:p>
            <a:pPr marL="971550" lvl="2" indent="-285750">
              <a:buFont typeface="Arial" panose="020B0604020202020204" pitchFamily="34" charset="0"/>
              <a:buChar char="•"/>
            </a:pPr>
            <a:r>
              <a:rPr lang="en-US" sz="2600" dirty="0" smtClean="0"/>
              <a:t>Filters like, first, last, </a:t>
            </a:r>
            <a:r>
              <a:rPr lang="en-US" sz="2600" dirty="0" err="1" smtClean="0"/>
              <a:t>eq</a:t>
            </a:r>
            <a:r>
              <a:rPr lang="en-US" sz="2600" dirty="0" smtClean="0"/>
              <a:t>, even, odd, not</a:t>
            </a:r>
            <a:endParaRPr lang="en-US" sz="2600" dirty="0" smtClean="0"/>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6AF7B0-6655-49A4-A157-47477B6C5D45}" type="slidenum">
              <a:rPr lang="en-US">
                <a:solidFill>
                  <a:srgbClr val="262626"/>
                </a:solidFill>
              </a:rPr>
              <a:pPr/>
              <a:t>6</a:t>
            </a:fld>
            <a:endParaRPr lang="en-US">
              <a:solidFill>
                <a:srgbClr val="262626"/>
              </a:solidFill>
            </a:endParaRPr>
          </a:p>
        </p:txBody>
      </p:sp>
      <p:sp>
        <p:nvSpPr>
          <p:cNvPr id="34820"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Filters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8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800" smtClean="0"/>
              <a:t>Basic Filter</a:t>
            </a:r>
          </a:p>
          <a:p>
            <a:pPr marL="514350" lvl="1" indent="-285750">
              <a:buFont typeface="Arial" panose="020B0604020202020204" pitchFamily="34" charset="0"/>
              <a:buChar char="•"/>
            </a:pPr>
            <a:r>
              <a:rPr lang="en-US" sz="2800" smtClean="0"/>
              <a:t>Child Filter</a:t>
            </a:r>
          </a:p>
          <a:p>
            <a:pPr marL="514350" lvl="1" indent="-285750">
              <a:buFont typeface="Arial" panose="020B0604020202020204" pitchFamily="34" charset="0"/>
              <a:buChar char="•"/>
            </a:pPr>
            <a:r>
              <a:rPr lang="en-US" sz="2800" smtClean="0"/>
              <a:t>Content Filter</a:t>
            </a:r>
          </a:p>
          <a:p>
            <a:pPr marL="514350" lvl="1" indent="-285750">
              <a:buFont typeface="Arial" panose="020B0604020202020204" pitchFamily="34" charset="0"/>
              <a:buChar char="•"/>
            </a:pPr>
            <a:r>
              <a:rPr lang="en-US" sz="2800" smtClean="0"/>
              <a:t>Visibility Filter</a:t>
            </a:r>
          </a:p>
        </p:txBody>
      </p:sp>
      <p:sp>
        <p:nvSpPr>
          <p:cNvPr id="3686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244DB-DF64-4094-9CA1-5F135749464A}" type="slidenum">
              <a:rPr lang="en-US">
                <a:solidFill>
                  <a:srgbClr val="262626"/>
                </a:solidFill>
              </a:rPr>
              <a:pPr/>
              <a:t>7</a:t>
            </a:fld>
            <a:endParaRPr lang="en-US">
              <a:solidFill>
                <a:srgbClr val="262626"/>
              </a:solidFill>
            </a:endParaRPr>
          </a:p>
        </p:txBody>
      </p:sp>
      <p:sp>
        <p:nvSpPr>
          <p:cNvPr id="36868"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Filters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8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8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8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33805"/>
          <p:cNvSpPr>
            <a:spLocks noGrp="1"/>
          </p:cNvSpPr>
          <p:nvPr>
            <p:ph type="body" sz="half" idx="2"/>
          </p:nvPr>
        </p:nvSpPr>
        <p:spPr bwMode="auto">
          <a:xfrm>
            <a:off x="1525588" y="2384425"/>
            <a:ext cx="7269162" cy="3443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lvl="1" indent="-285750">
              <a:buFont typeface="Arial" panose="020B0604020202020204" pitchFamily="34" charset="0"/>
              <a:buChar char="•"/>
            </a:pPr>
            <a:r>
              <a:rPr lang="en-US" sz="2600" smtClean="0"/>
              <a:t>Always Descend From an #id</a:t>
            </a:r>
          </a:p>
          <a:p>
            <a:pPr marL="514350" lvl="1" indent="-285750">
              <a:buFont typeface="Arial" panose="020B0604020202020204" pitchFamily="34" charset="0"/>
              <a:buChar char="•"/>
            </a:pPr>
            <a:r>
              <a:rPr lang="en-US" sz="2600" smtClean="0"/>
              <a:t>Use Tags Before Classes</a:t>
            </a:r>
          </a:p>
          <a:p>
            <a:pPr marL="514350" lvl="1" indent="-285750">
              <a:buFont typeface="Arial" panose="020B0604020202020204" pitchFamily="34" charset="0"/>
              <a:buChar char="•"/>
            </a:pPr>
            <a:r>
              <a:rPr lang="en-US" sz="2600" smtClean="0"/>
              <a:t>Harness the Power of Chaining</a:t>
            </a:r>
          </a:p>
          <a:p>
            <a:pPr marL="514350" lvl="1" indent="-285750">
              <a:buFont typeface="Arial" panose="020B0604020202020204" pitchFamily="34" charset="0"/>
              <a:buChar char="•"/>
            </a:pPr>
            <a:r>
              <a:rPr lang="en-US" sz="2600" smtClean="0"/>
              <a:t>Limit Direct DOM Manipulation</a:t>
            </a:r>
          </a:p>
        </p:txBody>
      </p:sp>
      <p:sp>
        <p:nvSpPr>
          <p:cNvPr id="3891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5254CD-703F-4E95-A9C6-F8CC9DC6A897}" type="slidenum">
              <a:rPr lang="en-US">
                <a:solidFill>
                  <a:srgbClr val="262626"/>
                </a:solidFill>
              </a:rPr>
              <a:pPr/>
              <a:t>8</a:t>
            </a:fld>
            <a:endParaRPr lang="en-US">
              <a:solidFill>
                <a:srgbClr val="262626"/>
              </a:solidFill>
            </a:endParaRPr>
          </a:p>
        </p:txBody>
      </p:sp>
      <p:sp>
        <p:nvSpPr>
          <p:cNvPr id="38916"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Best practices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6" name="Text Placeholder 33805"/>
          <p:cNvSpPr>
            <a:spLocks noGrp="1"/>
          </p:cNvSpPr>
          <p:nvPr>
            <p:ph type="body" sz="half" idx="2"/>
          </p:nvPr>
        </p:nvSpPr>
        <p:spPr>
          <a:xfrm>
            <a:off x="1646238" y="2384425"/>
            <a:ext cx="7269162" cy="4035425"/>
          </a:xfrm>
        </p:spPr>
        <p:txBody>
          <a:bodyPr/>
          <a:lstStyle/>
          <a:p>
            <a:pPr marL="285750" indent="-285750">
              <a:buFont typeface="Arial" panose="020B0604020202020204" pitchFamily="34" charset="0"/>
              <a:buChar char="•"/>
              <a:defRPr/>
            </a:pPr>
            <a:r>
              <a:rPr lang="en-US" sz="2800" dirty="0" smtClean="0"/>
              <a:t>Filtering</a:t>
            </a:r>
            <a:endParaRPr lang="en-US" sz="2800" dirty="0"/>
          </a:p>
          <a:p>
            <a:pPr marL="285750" indent="-285750">
              <a:buFont typeface="Arial" panose="020B0604020202020204" pitchFamily="34" charset="0"/>
              <a:buChar char="•"/>
              <a:defRPr/>
            </a:pPr>
            <a:r>
              <a:rPr lang="en-US" sz="2800" dirty="0"/>
              <a:t>Tree </a:t>
            </a:r>
            <a:r>
              <a:rPr lang="en-US" sz="2800" dirty="0" smtClean="0"/>
              <a:t>Traversing</a:t>
            </a:r>
          </a:p>
          <a:p>
            <a:pPr marL="285750" indent="-285750">
              <a:buFont typeface="Arial" panose="020B0604020202020204" pitchFamily="34" charset="0"/>
              <a:buChar char="•"/>
              <a:defRPr/>
            </a:pPr>
            <a:r>
              <a:rPr lang="en-US" sz="2800" dirty="0"/>
              <a:t>Iterating through</a:t>
            </a:r>
          </a:p>
          <a:p>
            <a:pPr marL="285750" indent="-285750">
              <a:buFont typeface="Arial" panose="020B0604020202020204" pitchFamily="34" charset="0"/>
              <a:buChar char="•"/>
              <a:defRPr/>
            </a:pPr>
            <a:endParaRPr lang="en-US" sz="2800" dirty="0"/>
          </a:p>
          <a:p>
            <a:pPr marL="285750" indent="-285750">
              <a:buFont typeface="Arial" panose="020B0604020202020204" pitchFamily="34" charset="0"/>
              <a:buChar char="•"/>
              <a:defRPr/>
            </a:pPr>
            <a:endParaRPr lang="en-US" sz="2400" dirty="0"/>
          </a:p>
        </p:txBody>
      </p:sp>
      <p:sp>
        <p:nvSpPr>
          <p:cNvPr id="409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070B18-A371-4D80-9E99-B56EDA2FF98D}" type="slidenum">
              <a:rPr lang="en-US">
                <a:solidFill>
                  <a:srgbClr val="262626"/>
                </a:solidFill>
              </a:rPr>
              <a:pPr/>
              <a:t>9</a:t>
            </a:fld>
            <a:endParaRPr lang="en-US">
              <a:solidFill>
                <a:srgbClr val="262626"/>
              </a:solidFill>
            </a:endParaRPr>
          </a:p>
        </p:txBody>
      </p:sp>
      <p:sp>
        <p:nvSpPr>
          <p:cNvPr id="40964" name="Title 33803"/>
          <p:cNvSpPr>
            <a:spLocks noGrp="1"/>
          </p:cNvSpPr>
          <p:nvPr>
            <p:ph type="title"/>
          </p:nvPr>
        </p:nvSpPr>
        <p:spPr bwMode="auto">
          <a:xfrm>
            <a:off x="1657350" y="1116013"/>
            <a:ext cx="7305675"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Traversing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17871</TotalTime>
  <Words>3784</Words>
  <Application>Microsoft Office PowerPoint</Application>
  <PresentationFormat>On-screen Show (4:3)</PresentationFormat>
  <Paragraphs>355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Introduction to JQuery </vt:lpstr>
      <vt:lpstr>Agenda</vt:lpstr>
      <vt:lpstr>Types</vt:lpstr>
      <vt:lpstr>Types</vt:lpstr>
      <vt:lpstr>Few Attribute based Options</vt:lpstr>
      <vt:lpstr>Filters</vt:lpstr>
      <vt:lpstr>Filters</vt:lpstr>
      <vt:lpstr>Best practices</vt:lpstr>
      <vt:lpstr>Traversing</vt:lpstr>
      <vt:lpstr>Effects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AN</cp:lastModifiedBy>
  <cp:revision>487</cp:revision>
  <dcterms:created xsi:type="dcterms:W3CDTF">2009-07-20T04:26:09Z</dcterms:created>
  <dcterms:modified xsi:type="dcterms:W3CDTF">2014-07-16T08:55:56Z</dcterms:modified>
</cp:coreProperties>
</file>