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367" r:id="rId3"/>
    <p:sldId id="377" r:id="rId4"/>
    <p:sldId id="378" r:id="rId5"/>
    <p:sldId id="379" r:id="rId6"/>
    <p:sldId id="380" r:id="rId7"/>
    <p:sldId id="368" r:id="rId8"/>
    <p:sldId id="346" r:id="rId9"/>
    <p:sldId id="370" r:id="rId10"/>
    <p:sldId id="371" r:id="rId11"/>
    <p:sldId id="376" r:id="rId12"/>
    <p:sldId id="277" r:id="rId13"/>
    <p:sldId id="28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5">
          <p15:clr>
            <a:srgbClr val="A4A3A4"/>
          </p15:clr>
        </p15:guide>
        <p15:guide id="2" orient="horz" pos="4176">
          <p15:clr>
            <a:srgbClr val="A4A3A4"/>
          </p15:clr>
        </p15:guide>
        <p15:guide id="3" orient="horz" pos="235">
          <p15:clr>
            <a:srgbClr val="A4A3A4"/>
          </p15:clr>
        </p15:guide>
        <p15:guide id="4" orient="horz" pos="3505">
          <p15:clr>
            <a:srgbClr val="A4A3A4"/>
          </p15:clr>
        </p15:guide>
        <p15:guide id="5" orient="horz" pos="1685">
          <p15:clr>
            <a:srgbClr val="A4A3A4"/>
          </p15:clr>
        </p15:guide>
        <p15:guide id="6" pos="2880">
          <p15:clr>
            <a:srgbClr val="A4A3A4"/>
          </p15:clr>
        </p15:guide>
        <p15:guide id="7" pos="5592">
          <p15:clr>
            <a:srgbClr val="A4A3A4"/>
          </p15:clr>
        </p15:guide>
        <p15:guide id="8" pos="144">
          <p15:clr>
            <a:srgbClr val="A4A3A4"/>
          </p15:clr>
        </p15:guide>
        <p15:guide id="9">
          <p15:clr>
            <a:srgbClr val="A4A3A4"/>
          </p15:clr>
        </p15:guide>
        <p15:guide id="10" pos="726">
          <p15:clr>
            <a:srgbClr val="A4A3A4"/>
          </p15:clr>
        </p15:guide>
        <p15:guide id="11" pos="1591">
          <p15:clr>
            <a:srgbClr val="A4A3A4"/>
          </p15:clr>
        </p15:guide>
        <p15:guide id="12" pos="4562">
          <p15:clr>
            <a:srgbClr val="A4A3A4"/>
          </p15:clr>
        </p15:guide>
        <p15:guide id="13" pos="14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0FF"/>
    <a:srgbClr val="FEE1C2"/>
    <a:srgbClr val="000000"/>
    <a:srgbClr val="DDF4FF"/>
    <a:srgbClr val="FDFEDA"/>
    <a:srgbClr val="E46C0A"/>
    <a:srgbClr val="0075B0"/>
    <a:srgbClr val="005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470" autoAdjust="0"/>
  </p:normalViewPr>
  <p:slideViewPr>
    <p:cSldViewPr snapToGrid="0">
      <p:cViewPr varScale="1">
        <p:scale>
          <a:sx n="107" d="100"/>
          <a:sy n="107" d="100"/>
        </p:scale>
        <p:origin x="-84" y="-126"/>
      </p:cViewPr>
      <p:guideLst>
        <p:guide orient="horz" pos="255"/>
        <p:guide orient="horz" pos="4176"/>
        <p:guide orient="horz" pos="235"/>
        <p:guide orient="horz" pos="3505"/>
        <p:guide orient="horz" pos="1685"/>
        <p:guide pos="2880"/>
        <p:guide pos="5592"/>
        <p:guide pos="144"/>
        <p:guide/>
        <p:guide pos="726"/>
        <p:guide pos="1591"/>
        <p:guide pos="4562"/>
        <p:guide pos="1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80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B6B39-7885-43F7-96F1-0FF92602BA30}" type="datetimeFigureOut">
              <a:rPr lang="en-US"/>
              <a:pPr>
                <a:defRPr/>
              </a:pPr>
              <a:t>7/15/2014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C2B13A1-2DBF-42EA-8F25-B9480DBD9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56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C43238-D990-495B-AA95-3FE92A6CDC19}" type="datetimeFigureOut">
              <a:rPr lang="en-US"/>
              <a:pPr>
                <a:defRPr/>
              </a:pPr>
              <a:t>7/15/2014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7AEA2E-7F62-45CC-A7E7-2973030B97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11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682742-D802-4AED-A3EA-AABAFA98ADE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87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7BF87-23E8-4331-851F-579CE21ABE0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15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7BF87-23E8-4331-851F-579CE21ABE0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26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205FD1-1A66-4FFB-91FF-1A2AABF751B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55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2C3505-E4C0-4F93-82C3-7FEBAF6077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0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9E57B4-9193-49C5-BD9C-D247FBF1FB0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6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EB385C-7FCB-456D-8F52-9EFF590D69A2}" type="slidenum">
              <a:rPr 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328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A24DF0-0C5D-493F-80A5-AE9214295E58}" type="slidenum">
              <a:rPr 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2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2E1501-FFA6-401C-B70B-070BD8D60D0B}" type="slidenum">
              <a:rPr 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36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34AB92-12F7-47C9-9D9C-E61E395F57C7}" type="slidenum">
              <a:rPr 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88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8F9982-9FC4-4257-8645-BCDE8B833F7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74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44816F-64AA-4891-9637-FA494B13A6B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96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7BF87-23E8-4331-851F-579CE21ABE0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1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691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691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652588" y="6026150"/>
            <a:ext cx="7162800" cy="7381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This presentation is the intellectual property of Cybage Software Pvt. Ltd. and is meant for the usage of the intended Cybage employee/s for training purpose only. This should not be used for any other purpose or reproduced in any other form without written permission and consent of the concerned authorities.</a:t>
            </a:r>
          </a:p>
          <a:p>
            <a:pPr eaLnBrk="1" hangingPunct="1">
              <a:defRPr/>
            </a:pPr>
            <a:endParaRPr lang="en-US" sz="1200" smtClean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11" name="Picture 14" descr="Cybage 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196850"/>
            <a:ext cx="16351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774A8E-520B-4749-96BF-086D593CCE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5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" b="-111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FDD5ADA-1922-46C1-B89C-2C25113E15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6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9364D63-5448-453B-A53F-55D6946264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5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0128AC-E028-49B4-892E-400059478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45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Main _CY_image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669925"/>
            <a:ext cx="4816475" cy="61880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651000" y="2573338"/>
            <a:ext cx="6762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buFont typeface="Arial" charset="0"/>
              <a:buChar char="•"/>
            </a:pPr>
            <a:r>
              <a:rPr lang="en-US"/>
              <a:t>  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C6690D7-C95F-4A88-A207-9A72AB86FD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44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-49"/>
          <a:stretch>
            <a:fillRect/>
          </a:stretch>
        </p:blipFill>
        <p:spPr bwMode="auto">
          <a:xfrm>
            <a:off x="4416425" y="4078288"/>
            <a:ext cx="4727575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A2C81BE-A49F-4A15-BCA1-4E552C6EB6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28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2E24594-DA1C-49DF-9C59-ACEDE3FAE5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09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49196EF-9EDB-44AB-AEE5-2CC83798A9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57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496E70C-41B5-4659-B00D-E1564835F1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28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8F3E35-7DA4-47E4-9D3B-BFE6060EF2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8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CE73558-37CD-4216-8B23-B1DB115C72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4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Techi_B_23Se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"/>
          <a:stretch>
            <a:fillRect/>
          </a:stretch>
        </p:blipFill>
        <p:spPr bwMode="auto">
          <a:xfrm>
            <a:off x="6172200" y="4027488"/>
            <a:ext cx="2971800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47AC42F-7154-44C1-856D-2E2BDD4929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40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FA75E0B-8BFE-4B5B-B6D6-D03E8EA3A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36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1E41E4-3AC9-438C-B0EA-84B6DD7D48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26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1D1ECD-7BF7-4F98-89F8-B44374F3E4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15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A716ECB-CB92-4ED9-AA26-2DF4FCBE2C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42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6953121-0A20-4793-AD64-DC83D8CCA4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25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8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69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Copyright © 2012. 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FE0A7-0741-4041-A707-76EB01041C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473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Copyright © 2012. 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FE0A7-0741-4041-A707-76EB01041C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15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Copyright © 2012. 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FE0A7-0741-4041-A707-76EB01041C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8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Copyright © 2012. 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FE0A7-0741-4041-A707-76EB01041C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7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21AEEC-246F-480B-9616-B00B98F3B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9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2401888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422900" y="2252663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1651000" y="2573338"/>
            <a:ext cx="6762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indent="-176213">
              <a:buFont typeface="Arial" charset="0"/>
              <a:buChar char="•"/>
            </a:pPr>
            <a:r>
              <a:rPr lang="en-US"/>
              <a:t>  Click to edit Master text styles</a:t>
            </a: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0B58809-80E0-42EA-9036-EF9B44327B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3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6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6386CF8-DDC4-4846-BBCD-530FCDE00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5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-72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6129D2-069A-4A8B-A41B-0FED4929FB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9A3CC0-A067-4E64-BE9D-21EDE1E6D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5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" b="-37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918857E-F293-4C66-AEAA-0B6A5FDC49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6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D4804AF-DF23-49E0-AE93-EFF6436CA0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1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7" name="Picture 2"/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71450"/>
            <a:ext cx="16764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2010. 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4F4AC2-4818-4AA6-86A5-E211C4FF54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5" r:id="rId1"/>
    <p:sldLayoutId id="2147485006" r:id="rId2"/>
    <p:sldLayoutId id="2147485007" r:id="rId3"/>
    <p:sldLayoutId id="2147485008" r:id="rId4"/>
    <p:sldLayoutId id="2147485009" r:id="rId5"/>
    <p:sldLayoutId id="2147485010" r:id="rId6"/>
    <p:sldLayoutId id="2147485011" r:id="rId7"/>
    <p:sldLayoutId id="2147485012" r:id="rId8"/>
    <p:sldLayoutId id="2147485013" r:id="rId9"/>
    <p:sldLayoutId id="2147485014" r:id="rId10"/>
    <p:sldLayoutId id="2147485015" r:id="rId11"/>
    <p:sldLayoutId id="2147485016" r:id="rId12"/>
    <p:sldLayoutId id="2147485017" r:id="rId13"/>
    <p:sldLayoutId id="2147485018" r:id="rId14"/>
    <p:sldLayoutId id="2147485019" r:id="rId15"/>
    <p:sldLayoutId id="2147485020" r:id="rId16"/>
    <p:sldLayoutId id="2147485021" r:id="rId17"/>
    <p:sldLayoutId id="2147485022" r:id="rId18"/>
    <p:sldLayoutId id="2147485023" r:id="rId19"/>
    <p:sldLayoutId id="2147485024" r:id="rId20"/>
    <p:sldLayoutId id="2147485025" r:id="rId21"/>
    <p:sldLayoutId id="2147485026" r:id="rId22"/>
    <p:sldLayoutId id="2147485027" r:id="rId23"/>
    <p:sldLayoutId id="2147485028" r:id="rId24"/>
    <p:sldLayoutId id="2147485029" r:id="rId25"/>
    <p:sldLayoutId id="2147485030" r:id="rId26"/>
    <p:sldLayoutId id="2147485031" r:id="rId27"/>
    <p:sldLayoutId id="2147485032" r:id="rId28"/>
    <p:sldLayoutId id="2147485033" r:id="rId2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JQuery</a:t>
            </a:r>
            <a:r>
              <a:rPr lang="en-US" dirty="0" smtClean="0"/>
              <a:t>  Ajax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5FCCB-57EA-4FA1-9145-A84D8402A50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86250" y="2905125"/>
            <a:ext cx="4619625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Authored by	: </a:t>
            </a:r>
            <a:r>
              <a:rPr lang="en-US" sz="2400" dirty="0">
                <a:solidFill>
                  <a:schemeClr val="bg1"/>
                </a:solidFill>
              </a:rPr>
              <a:t>Pushkar Kulkarni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Presented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by	: </a:t>
            </a:r>
            <a:r>
              <a:rPr lang="en-US" sz="2400" dirty="0" smtClean="0">
                <a:solidFill>
                  <a:schemeClr val="bg1"/>
                </a:solidFill>
                <a:latin typeface="+mn-lt"/>
              </a:rPr>
              <a:t>Yogesh Gaikwad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icture Placeholder 5"/>
          <p:cNvSpPr>
            <a:spLocks noGrp="1"/>
          </p:cNvSpPr>
          <p:nvPr>
            <p:ph type="pic" idx="1"/>
          </p:nvPr>
        </p:nvSpPr>
        <p:spPr bwMode="auto">
          <a:xfrm>
            <a:off x="0" y="695325"/>
            <a:ext cx="9144000" cy="6162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3795" name="Title 4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4866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JQuery: Ajax 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523999" y="2390775"/>
            <a:ext cx="7534275" cy="368617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$(selector).load 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5143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to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load HTML data from server</a:t>
            </a:r>
            <a:r>
              <a:rPr lang="en-US" sz="1500" dirty="0">
                <a:solidFill>
                  <a:schemeClr val="tx1"/>
                </a:solidFill>
                <a:latin typeface="+mn-lt"/>
              </a:rPr>
              <a:t>		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$.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get() and $.post() 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5143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to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handle raw data	</a:t>
            </a:r>
            <a:r>
              <a:rPr lang="en-US" sz="1500" dirty="0">
                <a:solidFill>
                  <a:schemeClr val="tx1"/>
                </a:solidFill>
                <a:latin typeface="+mn-lt"/>
              </a:rPr>
              <a:t>	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$.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getJSON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():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Get/Post</a:t>
            </a:r>
          </a:p>
          <a:p>
            <a:pPr marL="5143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to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get JSON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$.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ajax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 </a:t>
            </a:r>
          </a:p>
          <a:p>
            <a:pPr marL="5143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the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base function with all possible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options</a:t>
            </a:r>
          </a:p>
          <a:p>
            <a:pPr lvl="3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317E8-8270-4AA1-BCCB-75B86146CA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7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icture Placeholder 5"/>
          <p:cNvSpPr>
            <a:spLocks noGrp="1"/>
          </p:cNvSpPr>
          <p:nvPr>
            <p:ph type="pic" idx="1"/>
          </p:nvPr>
        </p:nvSpPr>
        <p:spPr bwMode="auto">
          <a:xfrm>
            <a:off x="0" y="695325"/>
            <a:ext cx="9144000" cy="6162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3795" name="Title 4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4866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JQuery: Ajax Events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523999" y="2257425"/>
            <a:ext cx="7534275" cy="4076700"/>
          </a:xfrm>
        </p:spPr>
        <p:txBody>
          <a:bodyPr/>
          <a:lstStyle/>
          <a:p>
            <a:pPr marL="514350" lvl="1" indent="-285750">
              <a:buFont typeface="Arial" pitchFamily="34" charset="0"/>
              <a:buChar char="•"/>
            </a:pPr>
            <a:r>
              <a:rPr lang="en-US" sz="2000" dirty="0" smtClean="0"/>
              <a:t>Local Events</a:t>
            </a:r>
          </a:p>
          <a:p>
            <a:pPr marL="971550" lvl="2" indent="-285750">
              <a:buFont typeface="Arial" pitchFamily="34" charset="0"/>
              <a:buChar char="•"/>
            </a:pPr>
            <a:r>
              <a:rPr lang="en-US" sz="1800" dirty="0"/>
              <a:t>Specific to that Ajax request</a:t>
            </a:r>
            <a:endParaRPr lang="en-US" sz="1800" dirty="0" smtClean="0"/>
          </a:p>
          <a:p>
            <a:pPr marL="971550" lvl="2" indent="-285750">
              <a:buFont typeface="Arial" pitchFamily="34" charset="0"/>
              <a:buChar char="•"/>
            </a:pPr>
            <a:r>
              <a:rPr lang="en-US" sz="1800" dirty="0" smtClean="0"/>
              <a:t>Success, error, complete, </a:t>
            </a:r>
            <a:r>
              <a:rPr lang="en-US" sz="1800" dirty="0" err="1" smtClean="0"/>
              <a:t>beforeSend</a:t>
            </a:r>
            <a:endParaRPr lang="en-US" sz="1800" dirty="0"/>
          </a:p>
          <a:p>
            <a:pPr marL="514350" lvl="1" indent="-285750">
              <a:buFont typeface="Arial" pitchFamily="34" charset="0"/>
              <a:buChar char="•"/>
            </a:pPr>
            <a:r>
              <a:rPr lang="en-US" sz="2000" dirty="0" smtClean="0"/>
              <a:t>Global Events</a:t>
            </a:r>
          </a:p>
          <a:p>
            <a:pPr marL="971550" lvl="2" indent="-285750">
              <a:buFont typeface="Arial" pitchFamily="34" charset="0"/>
              <a:buChar char="•"/>
            </a:pPr>
            <a:r>
              <a:rPr lang="en-US" sz="1800" dirty="0"/>
              <a:t>These events are broadcast to all elements in the </a:t>
            </a:r>
            <a:r>
              <a:rPr lang="en-US" sz="1800" dirty="0" smtClean="0"/>
              <a:t>DOM</a:t>
            </a:r>
          </a:p>
          <a:p>
            <a:pPr marL="971550" lvl="2" indent="-285750">
              <a:buFont typeface="Arial" pitchFamily="34" charset="0"/>
              <a:buChar char="•"/>
            </a:pPr>
            <a:r>
              <a:rPr lang="en-US" sz="1800" dirty="0" err="1" smtClean="0"/>
              <a:t>ajaxStart</a:t>
            </a:r>
            <a:r>
              <a:rPr lang="en-US" sz="1800" dirty="0"/>
              <a:t>, </a:t>
            </a:r>
            <a:r>
              <a:rPr lang="en-US" sz="1800" dirty="0" err="1" smtClean="0"/>
              <a:t>ajaxSend</a:t>
            </a:r>
            <a:r>
              <a:rPr lang="en-US" sz="1800" dirty="0" smtClean="0"/>
              <a:t>, </a:t>
            </a:r>
            <a:r>
              <a:rPr lang="en-US" sz="1800" dirty="0" err="1" smtClean="0"/>
              <a:t>ajaxSuccess</a:t>
            </a:r>
            <a:r>
              <a:rPr lang="en-US" sz="1800" dirty="0" smtClean="0"/>
              <a:t>, </a:t>
            </a:r>
            <a:r>
              <a:rPr lang="en-US" sz="1800" dirty="0" err="1" smtClean="0"/>
              <a:t>ajaxError</a:t>
            </a:r>
            <a:r>
              <a:rPr lang="en-US" sz="1800" dirty="0" smtClean="0"/>
              <a:t>, </a:t>
            </a:r>
            <a:r>
              <a:rPr lang="en-US" sz="1800" dirty="0" err="1" smtClean="0"/>
              <a:t>ajaxComplete</a:t>
            </a:r>
            <a:endParaRPr lang="en-US" sz="1800" dirty="0"/>
          </a:p>
          <a:p>
            <a:pPr marL="971550" lvl="2" indent="-285750">
              <a:buFont typeface="Arial" pitchFamily="34" charset="0"/>
              <a:buChar char="•"/>
            </a:pPr>
            <a:r>
              <a:rPr lang="en-US" sz="1800" dirty="0"/>
              <a:t>Global events can be disabled, for a particular Ajax </a:t>
            </a:r>
            <a:r>
              <a:rPr lang="en-US" sz="1800" dirty="0" smtClean="0"/>
              <a:t>request</a:t>
            </a:r>
          </a:p>
          <a:p>
            <a:pPr marL="1428750" lvl="3" indent="-285750">
              <a:buFont typeface="Arial" pitchFamily="34" charset="0"/>
              <a:buChar char="•"/>
            </a:pPr>
            <a:r>
              <a:rPr lang="en-US" sz="1700" dirty="0"/>
              <a:t>$.</a:t>
            </a:r>
            <a:r>
              <a:rPr lang="en-US" sz="1700" dirty="0" err="1"/>
              <a:t>ajax</a:t>
            </a:r>
            <a:r>
              <a:rPr lang="en-US" sz="1700" dirty="0"/>
              <a:t>({ url: "test.html", </a:t>
            </a:r>
            <a:r>
              <a:rPr lang="en-US" sz="1700" dirty="0">
                <a:solidFill>
                  <a:srgbClr val="FF0000"/>
                </a:solidFill>
              </a:rPr>
              <a:t>global: false</a:t>
            </a:r>
            <a:r>
              <a:rPr lang="en-US" sz="1700" dirty="0"/>
              <a:t>, // ... </a:t>
            </a:r>
            <a:r>
              <a:rPr lang="en-US" sz="1700" dirty="0" smtClean="0"/>
              <a:t>});</a:t>
            </a:r>
          </a:p>
          <a:p>
            <a:pPr marL="514350" lvl="1" indent="-285750">
              <a:buFont typeface="Arial" pitchFamily="34" charset="0"/>
              <a:buChar char="•"/>
            </a:pPr>
            <a:r>
              <a:rPr lang="en-US" sz="2000" dirty="0" err="1" smtClean="0"/>
              <a:t>ajaxSetup</a:t>
            </a:r>
            <a:endParaRPr lang="en-US" sz="2000" dirty="0" smtClean="0"/>
          </a:p>
          <a:p>
            <a:pPr marL="971550" lvl="2" indent="-285750">
              <a:buFont typeface="Arial" pitchFamily="34" charset="0"/>
              <a:buChar char="•"/>
            </a:pPr>
            <a:r>
              <a:rPr lang="en-US" sz="1800" dirty="0" smtClean="0"/>
              <a:t>Global setting for all Ajax request</a:t>
            </a:r>
          </a:p>
          <a:p>
            <a:pPr marL="971550" lvl="2" indent="-285750">
              <a:buFont typeface="Arial" pitchFamily="34" charset="0"/>
              <a:buChar char="•"/>
            </a:pPr>
            <a:r>
              <a:rPr lang="en-US" sz="1800" dirty="0" smtClean="0"/>
              <a:t>The options provided here can be overwritten in local events</a:t>
            </a:r>
            <a:endParaRPr lang="en-US" sz="1800" dirty="0"/>
          </a:p>
          <a:p>
            <a:pPr marL="514350" lvl="1" indent="-285750"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317E8-8270-4AA1-BCCB-75B86146CA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0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50B13-4921-42E8-9398-74CFC9F9DB3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/>
          <p:cNvSpPr>
            <a:spLocks noGrp="1"/>
          </p:cNvSpPr>
          <p:nvPr>
            <p:ph type="title"/>
          </p:nvPr>
        </p:nvSpPr>
        <p:spPr bwMode="auto">
          <a:xfrm>
            <a:off x="1657350" y="30972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 smtClean="0"/>
              <a:t>ThankYou</a:t>
            </a:r>
            <a:r>
              <a:rPr lang="en-US" dirty="0" smtClean="0"/>
              <a:t>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C341F-DB2E-4110-9216-391A35A377D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4866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smtClean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E3E48-8374-4CFF-9861-B260858252E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277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533525" y="2238375"/>
            <a:ext cx="7477125" cy="428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Events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Jquery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- Ajax</a:t>
            </a:r>
          </a:p>
          <a:p>
            <a:pPr>
              <a:defRPr/>
            </a:pPr>
            <a:endParaRPr lang="en-US" sz="12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310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6" name="Text Placeholder 33805"/>
          <p:cNvSpPr>
            <a:spLocks noGrp="1"/>
          </p:cNvSpPr>
          <p:nvPr>
            <p:ph type="body" sz="half" idx="2"/>
          </p:nvPr>
        </p:nvSpPr>
        <p:spPr>
          <a:xfrm>
            <a:off x="1646238" y="2384425"/>
            <a:ext cx="7269162" cy="3940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Provides </a:t>
            </a:r>
            <a:r>
              <a:rPr lang="en-US" sz="2400" dirty="0"/>
              <a:t>a unified method for establishing event </a:t>
            </a:r>
            <a:r>
              <a:rPr lang="en-US" sz="2400" dirty="0" smtClean="0"/>
              <a:t>handlers and event cancelling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Standard </a:t>
            </a:r>
            <a:r>
              <a:rPr lang="en-US" sz="2400" dirty="0"/>
              <a:t>event-type </a:t>
            </a:r>
            <a:r>
              <a:rPr lang="en-US" sz="2400" dirty="0" smtClean="0"/>
              <a:t>names are used</a:t>
            </a:r>
          </a:p>
          <a:p>
            <a:pPr marL="514350" lvl="1" indent="-285750">
              <a:buFont typeface="Arial" panose="020B0604020202020204" pitchFamily="34" charset="0"/>
              <a:buChar char="•"/>
              <a:defRPr/>
            </a:pPr>
            <a:r>
              <a:rPr lang="en-US" sz="1900" dirty="0" smtClean="0"/>
              <a:t>“click” </a:t>
            </a:r>
            <a:r>
              <a:rPr lang="en-US" sz="1900" dirty="0"/>
              <a:t>or </a:t>
            </a:r>
            <a:r>
              <a:rPr lang="en-US" sz="1900" dirty="0" smtClean="0"/>
              <a:t>“</a:t>
            </a:r>
            <a:r>
              <a:rPr lang="en-US" sz="1900" dirty="0" err="1" smtClean="0"/>
              <a:t>mouseover</a:t>
            </a:r>
            <a:r>
              <a:rPr lang="en-US" sz="1900" dirty="0" smtClean="0"/>
              <a:t>”</a:t>
            </a: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Multiple Event handlers allowed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Event </a:t>
            </a:r>
            <a:r>
              <a:rPr lang="en-US" sz="2400" dirty="0"/>
              <a:t>instance </a:t>
            </a:r>
            <a:r>
              <a:rPr lang="en-US" sz="2400" dirty="0" smtClean="0"/>
              <a:t>is available </a:t>
            </a:r>
            <a:r>
              <a:rPr lang="en-US" sz="2400" dirty="0"/>
              <a:t>as a parameter to the </a:t>
            </a:r>
            <a:r>
              <a:rPr lang="en-US" sz="2400" dirty="0" smtClean="0"/>
              <a:t>handlers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 err="1"/>
              <a:t>jQuery's</a:t>
            </a:r>
            <a:r>
              <a:rPr lang="en-US" sz="2400" dirty="0"/>
              <a:t> event system normalizes the event </a:t>
            </a:r>
            <a:r>
              <a:rPr lang="en-US" sz="2400" dirty="0" smtClean="0"/>
              <a:t>object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C2EC7E-A6D9-4BE5-AD47-2F0C22F94CE2}" type="slidenum">
              <a:rPr lang="en-US">
                <a:solidFill>
                  <a:srgbClr val="262626"/>
                </a:solidFill>
              </a:rPr>
              <a:pPr eaLnBrk="1" hangingPunct="1"/>
              <a:t>3</a:t>
            </a:fld>
            <a:endParaRPr lang="en-US">
              <a:solidFill>
                <a:srgbClr val="262626"/>
              </a:solidFill>
            </a:endParaRPr>
          </a:p>
        </p:txBody>
      </p:sp>
      <p:sp>
        <p:nvSpPr>
          <p:cNvPr id="23556" name="Title 33803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305675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409445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6" name="Text Placeholder 33805"/>
          <p:cNvSpPr>
            <a:spLocks noGrp="1"/>
          </p:cNvSpPr>
          <p:nvPr>
            <p:ph type="body" sz="half" idx="2"/>
          </p:nvPr>
        </p:nvSpPr>
        <p:spPr>
          <a:xfrm>
            <a:off x="1646238" y="2384425"/>
            <a:ext cx="7269162" cy="3940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.blur()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.change()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.click()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.</a:t>
            </a:r>
            <a:r>
              <a:rPr lang="en-US" sz="2400" dirty="0" err="1"/>
              <a:t>dblclick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.focus()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.hover()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.</a:t>
            </a:r>
            <a:r>
              <a:rPr lang="en-US" sz="2400" dirty="0" err="1"/>
              <a:t>keydown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.</a:t>
            </a:r>
            <a:r>
              <a:rPr lang="en-US" sz="2400" dirty="0" err="1"/>
              <a:t>keyup</a:t>
            </a:r>
            <a:r>
              <a:rPr lang="en-US" sz="2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.</a:t>
            </a:r>
            <a:r>
              <a:rPr lang="en-US" sz="2400" dirty="0" err="1"/>
              <a:t>keypress</a:t>
            </a:r>
            <a:r>
              <a:rPr lang="en-US" sz="2400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CA3EC6-447D-453D-98DE-1C131D8DB30A}" type="slidenum">
              <a:rPr lang="en-US">
                <a:solidFill>
                  <a:srgbClr val="262626"/>
                </a:solidFill>
              </a:rPr>
              <a:pPr eaLnBrk="1" hangingPunct="1"/>
              <a:t>4</a:t>
            </a:fld>
            <a:endParaRPr lang="en-US">
              <a:solidFill>
                <a:srgbClr val="262626"/>
              </a:solidFill>
            </a:endParaRPr>
          </a:p>
        </p:txBody>
      </p:sp>
      <p:sp>
        <p:nvSpPr>
          <p:cNvPr id="24580" name="Title 33803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305675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91482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6" name="Text Placeholder 33805"/>
          <p:cNvSpPr>
            <a:spLocks noGrp="1"/>
          </p:cNvSpPr>
          <p:nvPr>
            <p:ph type="body" sz="half" idx="2"/>
          </p:nvPr>
        </p:nvSpPr>
        <p:spPr>
          <a:xfrm>
            <a:off x="1646238" y="2384425"/>
            <a:ext cx="7269162" cy="3940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 event object is guaranteed to be passed to the event </a:t>
            </a:r>
            <a:r>
              <a:rPr lang="en-US" sz="2400" dirty="0" smtClean="0"/>
              <a:t>handler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Attributes</a:t>
            </a:r>
          </a:p>
          <a:p>
            <a:pPr marL="514350" lvl="1" indent="-285750">
              <a:buFont typeface="Arial" panose="020B0604020202020204" pitchFamily="34" charset="0"/>
              <a:buChar char="•"/>
              <a:defRPr/>
            </a:pPr>
            <a:r>
              <a:rPr lang="en-US" sz="1900" dirty="0" smtClean="0"/>
              <a:t>Type, target, data,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Methods</a:t>
            </a:r>
          </a:p>
          <a:p>
            <a:pPr marL="514350" lvl="1" indent="-28575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.</a:t>
            </a:r>
            <a:r>
              <a:rPr lang="en-US" sz="2000" dirty="0" err="1" smtClean="0"/>
              <a:t>preventDefault</a:t>
            </a:r>
            <a:r>
              <a:rPr lang="en-US" sz="2000" dirty="0" smtClean="0"/>
              <a:t>(), .</a:t>
            </a:r>
            <a:r>
              <a:rPr lang="en-US" sz="2000" dirty="0" err="1" smtClean="0"/>
              <a:t>stopPropogation</a:t>
            </a:r>
            <a:r>
              <a:rPr lang="en-US" sz="2000" dirty="0" smtClean="0"/>
              <a:t>()</a:t>
            </a:r>
            <a:endParaRPr lang="en-US" sz="1900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D00E19-47CA-40F5-A511-7162A44E98DE}" type="slidenum">
              <a:rPr lang="en-US">
                <a:solidFill>
                  <a:srgbClr val="262626"/>
                </a:solidFill>
              </a:rPr>
              <a:pPr eaLnBrk="1" hangingPunct="1"/>
              <a:t>5</a:t>
            </a:fld>
            <a:endParaRPr lang="en-US">
              <a:solidFill>
                <a:srgbClr val="262626"/>
              </a:solidFill>
            </a:endParaRPr>
          </a:p>
        </p:txBody>
      </p:sp>
      <p:sp>
        <p:nvSpPr>
          <p:cNvPr id="25604" name="Title 33803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305675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/>
              <a:t>jQuery.Event</a:t>
            </a:r>
          </a:p>
        </p:txBody>
      </p:sp>
    </p:spTree>
    <p:extLst>
      <p:ext uri="{BB962C8B-B14F-4D97-AF65-F5344CB8AC3E}">
        <p14:creationId xmlns:p14="http://schemas.microsoft.com/office/powerpoint/2010/main" val="209284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6" name="Text Placeholder 33805"/>
          <p:cNvSpPr>
            <a:spLocks noGrp="1"/>
          </p:cNvSpPr>
          <p:nvPr>
            <p:ph type="body" sz="half" idx="2"/>
          </p:nvPr>
        </p:nvSpPr>
        <p:spPr>
          <a:xfrm>
            <a:off x="1646238" y="2384425"/>
            <a:ext cx="7269162" cy="3940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.bind</a:t>
            </a:r>
            <a:r>
              <a:rPr lang="en-US" sz="2400" dirty="0"/>
              <a:t>(), .live</a:t>
            </a:r>
            <a:r>
              <a:rPr lang="en-US" sz="2400" dirty="0" smtClean="0"/>
              <a:t>(), on()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.unbind(), die(), off()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.delegate()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04D251-CA3C-4E5B-B666-3BD80A13B413}" type="slidenum">
              <a:rPr lang="en-US">
                <a:solidFill>
                  <a:srgbClr val="262626"/>
                </a:solidFill>
              </a:rPr>
              <a:pPr eaLnBrk="1" hangingPunct="1"/>
              <a:t>6</a:t>
            </a:fld>
            <a:endParaRPr lang="en-US">
              <a:solidFill>
                <a:srgbClr val="262626"/>
              </a:solidFill>
            </a:endParaRPr>
          </a:p>
        </p:txBody>
      </p:sp>
      <p:sp>
        <p:nvSpPr>
          <p:cNvPr id="26628" name="Title 33803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305675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66661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Picture Placeholder 5"/>
          <p:cNvSpPr>
            <a:spLocks noGrp="1"/>
          </p:cNvSpPr>
          <p:nvPr>
            <p:ph type="pic" idx="1"/>
          </p:nvPr>
        </p:nvSpPr>
        <p:spPr bwMode="auto">
          <a:xfrm>
            <a:off x="0" y="695325"/>
            <a:ext cx="9144000" cy="6162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9699" name="Title 4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4866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smtClean="0"/>
              <a:t>AJAX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6F9921-9F5A-42A0-A72D-8709C9DA5F7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 descr="http://www.phpletter.com/uploaded/Image/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929" y="2313081"/>
            <a:ext cx="7216589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7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icture Placeholder 5"/>
          <p:cNvSpPr>
            <a:spLocks noGrp="1"/>
          </p:cNvSpPr>
          <p:nvPr>
            <p:ph type="pic" idx="1"/>
          </p:nvPr>
        </p:nvSpPr>
        <p:spPr bwMode="auto">
          <a:xfrm>
            <a:off x="0" y="695325"/>
            <a:ext cx="9144000" cy="6162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23" name="Title 4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4866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Raw Ajax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646238" y="2524125"/>
            <a:ext cx="7269162" cy="36115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8E36AF-31DC-436C-9D56-0E693E1D413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1" y="2895600"/>
            <a:ext cx="6934200" cy="331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62099" y="2234684"/>
            <a:ext cx="74676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latin typeface="+mn-lt"/>
              </a:rPr>
              <a:t>XMLHttpRequest</a:t>
            </a:r>
            <a:endParaRPr lang="en-US" sz="20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Sample </a:t>
            </a:r>
            <a:r>
              <a:rPr lang="en-US" sz="2000" dirty="0">
                <a:latin typeface="+mn-lt"/>
              </a:rPr>
              <a:t>Ajax </a:t>
            </a:r>
            <a:r>
              <a:rPr lang="en-US" sz="2000" dirty="0" smtClean="0">
                <a:latin typeface="+mn-lt"/>
              </a:rPr>
              <a:t>implementation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icture Placeholder 5"/>
          <p:cNvSpPr>
            <a:spLocks noGrp="1"/>
          </p:cNvSpPr>
          <p:nvPr>
            <p:ph type="pic" idx="1"/>
          </p:nvPr>
        </p:nvSpPr>
        <p:spPr bwMode="auto">
          <a:xfrm>
            <a:off x="0" y="695325"/>
            <a:ext cx="9144000" cy="6162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3795" name="Title 4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4866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JQuery: </a:t>
            </a:r>
            <a:r>
              <a:rPr lang="en-US" sz="2400" dirty="0"/>
              <a:t>Ajax</a:t>
            </a:r>
            <a:endParaRPr lang="en-US" sz="2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523999" y="2343150"/>
            <a:ext cx="7534275" cy="428625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Simple API or Helper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methods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Allows partial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data to be posted as well as updated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Supports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both GET and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POST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PUT and DELETE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Supports any data like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XML, HTML, JSON and even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JavaScript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Works with web service, Rest API and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more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Supports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all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browsers</a:t>
            </a:r>
          </a:p>
          <a:p>
            <a:pPr lvl="3"/>
            <a:endParaRPr lang="en-US" sz="1400" dirty="0"/>
          </a:p>
          <a:p>
            <a:pPr lvl="3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317E8-8270-4AA1-BCCB-75B86146CA1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8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11327</TotalTime>
  <Words>313</Words>
  <Application>Microsoft Office PowerPoint</Application>
  <PresentationFormat>On-screen Show (4:3)</PresentationFormat>
  <Paragraphs>106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JQuery  Ajax</vt:lpstr>
      <vt:lpstr>Agenda</vt:lpstr>
      <vt:lpstr>Events</vt:lpstr>
      <vt:lpstr>Events</vt:lpstr>
      <vt:lpstr>jQuery.Event</vt:lpstr>
      <vt:lpstr>Events</vt:lpstr>
      <vt:lpstr>AJAX</vt:lpstr>
      <vt:lpstr>Raw Ajax</vt:lpstr>
      <vt:lpstr>JQuery: Ajax</vt:lpstr>
      <vt:lpstr>JQuery: Ajax Functions</vt:lpstr>
      <vt:lpstr>JQuery: Ajax Events</vt:lpstr>
      <vt:lpstr>Any Questions?</vt:lpstr>
      <vt:lpstr>ThankYou!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aparna gandhi</dc:creator>
  <cp:lastModifiedBy>AN</cp:lastModifiedBy>
  <cp:revision>862</cp:revision>
  <dcterms:created xsi:type="dcterms:W3CDTF">2009-07-20T04:26:09Z</dcterms:created>
  <dcterms:modified xsi:type="dcterms:W3CDTF">2014-07-15T05:30:57Z</dcterms:modified>
</cp:coreProperties>
</file>