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10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3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Northern Lights display over a snowy landscape"/>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45" name="Colourful clouds against a starry night sky"/>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46" name="Northern Lights display over a snowy mountain landscape"/>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Northern Lights display over a snowy landscap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gradFill flip="none" rotWithShape="1">
                  <a:gsLst>
                    <a:gs pos="0">
                      <a:srgbClr val="FFFFFF"/>
                    </a:gs>
                    <a:gs pos="100000">
                      <a:srgbClr val="929292"/>
                    </a:gs>
                  </a:gsLst>
                  <a:lin ang="5400000" scaled="0"/>
                </a:gra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urful clouds against a starry night sky"/>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7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7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8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8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secs.iitbbs.ac.in/index.php/abhi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11,12/Ensemble_learning3.ipynb" TargetMode="External"/><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 Id="rId3" Type="http://schemas.openxmlformats.org/officeDocument/2006/relationships/hyperlink" Target="https://arxiv.org/pdf/2111.11636" TargetMode="External"/><Relationship Id="rId4" Type="http://schemas.openxmlformats.org/officeDocument/2006/relationships/hyperlink" Target="https://arxiv.org/pdf/2412.15602" TargetMode="External"/><Relationship Id="rId5" Type="http://schemas.openxmlformats.org/officeDocument/2006/relationships/hyperlink" Target="https://github.com/crlandsc/Music-Genre-Classification-Using-Convolutional-Neural-Networks/tree/main" TargetMode="External"/><Relationship Id="rId6" Type="http://schemas.openxmlformats.org/officeDocument/2006/relationships/hyperlink" Target="https://github.com/JigneshBotla/Music-Genre-Classification/tree/main/models" TargetMode="External"/><Relationship Id="rId7" Type="http://schemas.openxmlformats.org/officeDocument/2006/relationships/hyperlink" Target="https://jigneshbotla-music-genre-classification-app-i0kjjk.streamlit.ap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crlandsc/Music-Genre-Classification-Using-Convolutional-Neural-Networks" TargetMode="External"/><Relationship Id="rId3" Type="http://schemas.openxmlformats.org/officeDocument/2006/relationships/hyperlink" Target="https://arxiv.org/pdf/2111.11636"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31,2/FCN(Final).ipynb"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arxiv.org/pdf/2111.11636" TargetMode="External"/><Relationship Id="rId3" Type="http://schemas.openxmlformats.org/officeDocument/2006/relationships/hyperlink" Target="https://github.com/JigneshBotla/Music-Genre-Classification/blob/main/3/models.ipynb" TargetMode="External"/><Relationship Id="rId4" Type="http://schemas.openxmlformats.org/officeDocument/2006/relationships/hyperlink" Target="https://github.com/JigneshBotla/Music-Genre-Classification/blob/main/3/MusiCNN.ipynb" TargetMode="External"/><Relationship Id="rId5" Type="http://schemas.openxmlformats.org/officeDocument/2006/relationships/hyperlink" Target="https://github.com/JigneshBotla/Music-Genre-Classification/blob/main/3/CRNN.ipynb"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arxiv.org/pdf/2111.11636" TargetMode="External"/><Relationship Id="rId3" Type="http://schemas.openxmlformats.org/officeDocument/2006/relationships/hyperlink" Target="https://github.com/JigneshBotla/Music-Genre-Classification/blob/main/3/models.ipynb" TargetMode="External"/><Relationship Id="rId4" Type="http://schemas.openxmlformats.org/officeDocument/2006/relationships/hyperlink" Target="https://github.com/JigneshBotla/Music-Genre-Classification/blob/main/9,10/NST1.ipynb"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9,10/KED.ipynb" TargetMode="External"/><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arxiv.org/pdf/2412.15602" TargetMode="Externa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11,12/Ensemble_learning3.ipynb" TargetMode="External"/><Relationship Id="rId3" Type="http://schemas.openxmlformats.org/officeDocument/2006/relationships/image" Target="../media/image6.png"/><Relationship Id="rId4" Type="http://schemas.openxmlformats.org/officeDocument/2006/relationships/hyperlink" Target="https://arxiv.org/pdf/2412.15602"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 Id="rId3" Type="http://schemas.openxmlformats.org/officeDocument/2006/relationships/hyperlink" Target="https://github.com/JigneshBotla/Music-Genre-Classification/blob/main/11,12/Ensemble_learning3.ipynb"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Music Genre Classification"/>
          <p:cNvSpPr txBox="1"/>
          <p:nvPr>
            <p:ph type="ctrTitle"/>
          </p:nvPr>
        </p:nvSpPr>
        <p:spPr>
          <a:xfrm>
            <a:off x="1270000" y="442468"/>
            <a:ext cx="21844000" cy="2148319"/>
          </a:xfrm>
          <a:prstGeom prst="rect">
            <a:avLst/>
          </a:prstGeom>
        </p:spPr>
        <p:txBody>
          <a:bodyPr/>
          <a:lstStyle/>
          <a:p>
            <a:pPr/>
            <a:r>
              <a:t>Music Genre Classification </a:t>
            </a:r>
          </a:p>
        </p:txBody>
      </p:sp>
      <p:sp>
        <p:nvSpPr>
          <p:cNvPr id="172" name="Supervisor : Dr.Abhik Jana"/>
          <p:cNvSpPr txBox="1"/>
          <p:nvPr>
            <p:ph type="body" idx="21"/>
          </p:nvPr>
        </p:nvSpPr>
        <p:spPr>
          <a:xfrm>
            <a:off x="1270000" y="11078470"/>
            <a:ext cx="21844000" cy="1776015"/>
          </a:xfrm>
          <a:prstGeom prst="rect">
            <a:avLst/>
          </a:prstGeom>
          <a:extLst>
            <a:ext uri="{C572A759-6A51-4108-AA02-DFA0A04FC94B}">
              <ma14:wrappingTextBoxFlag xmlns:ma14="http://schemas.microsoft.com/office/mac/drawingml/2011/main" val="1"/>
            </a:ext>
          </a:extLst>
        </p:spPr>
        <p:txBody>
          <a:bodyPr/>
          <a:lstStyle/>
          <a:p>
            <a:pPr/>
            <a:r>
              <a:t>Supervisor : </a:t>
            </a:r>
            <a:r>
              <a:rPr u="sng">
                <a:hlinkClick r:id="rId2" invalidUrl="" action="" tgtFrame="" tooltip="" history="1" highlightClick="0" endSnd="0"/>
              </a:rPr>
              <a:t>Dr.Abhik Jana</a:t>
            </a:r>
          </a:p>
        </p:txBody>
      </p:sp>
      <p:sp>
        <p:nvSpPr>
          <p:cNvPr id="173" name="Dataset : GTZAN, which contains 10 genres, each with 100 songs of 30 seconds each."/>
          <p:cNvSpPr txBox="1"/>
          <p:nvPr/>
        </p:nvSpPr>
        <p:spPr>
          <a:xfrm>
            <a:off x="1101695" y="3921732"/>
            <a:ext cx="21844001" cy="2596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spcBef>
                <a:spcPts val="0"/>
              </a:spcBef>
              <a:defRPr sz="6400">
                <a:solidFill>
                  <a:srgbClr val="D5D5D5"/>
                </a:solidFill>
                <a:latin typeface="Graphik Medium"/>
                <a:ea typeface="Graphik Medium"/>
                <a:cs typeface="Graphik Medium"/>
                <a:sym typeface="Graphik Medium"/>
              </a:defRPr>
            </a:lvl1pPr>
          </a:lstStyle>
          <a:p>
            <a:pPr/>
            <a:r>
              <a:t>Dataset : GTZAN, which contains 10 genres, each with 100 songs of 30 seconds each.</a:t>
            </a:r>
          </a:p>
        </p:txBody>
      </p:sp>
      <p:sp>
        <p:nvSpPr>
          <p:cNvPr id="174" name="Input : Spectrogram images scaled to a ‘mel-scale’(MFCC)"/>
          <p:cNvSpPr txBox="1"/>
          <p:nvPr>
            <p:ph type="subTitle" sz="quarter" idx="1"/>
          </p:nvPr>
        </p:nvSpPr>
        <p:spPr>
          <a:xfrm>
            <a:off x="1101695" y="7090478"/>
            <a:ext cx="21844001" cy="2512353"/>
          </a:xfrm>
          <a:prstGeom prst="rect">
            <a:avLst/>
          </a:prstGeom>
        </p:spPr>
        <p:txBody>
          <a:bodyPr/>
          <a:lstStyle/>
          <a:p>
            <a:pPr/>
            <a:r>
              <a:t>Input : Spectrogram images scaled to a ‘mel-scale’(MFCC)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Ensemble learning:…"/>
          <p:cNvSpPr txBox="1"/>
          <p:nvPr/>
        </p:nvSpPr>
        <p:spPr>
          <a:xfrm>
            <a:off x="749236" y="603340"/>
            <a:ext cx="10662895" cy="12938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2919" indent="-502919" defTabSz="2194559">
              <a:spcBef>
                <a:spcPts val="2100"/>
              </a:spcBef>
              <a:buClr>
                <a:srgbClr val="FFFFFF"/>
              </a:buClr>
              <a:buSzPct val="100000"/>
              <a:buChar char="•"/>
              <a:defRPr b="1" sz="4319" u="sng"/>
            </a:pPr>
            <a:r>
              <a:t>Ensemble learning:</a:t>
            </a:r>
          </a:p>
          <a:p>
            <a:pPr marL="502919" indent="-502919" defTabSz="2194559">
              <a:spcBef>
                <a:spcPts val="2100"/>
              </a:spcBef>
              <a:buClr>
                <a:srgbClr val="FFFFFF"/>
              </a:buClr>
              <a:buSzPct val="100000"/>
              <a:buChar char="•"/>
              <a:defRPr sz="4319"/>
            </a:pPr>
            <a:r>
              <a:t>Here we use 2 models to improve the performance of the final classification model.</a:t>
            </a:r>
          </a:p>
          <a:p>
            <a:pPr marL="502919" indent="-502919" defTabSz="2194559">
              <a:spcBef>
                <a:spcPts val="2100"/>
              </a:spcBef>
              <a:buClr>
                <a:srgbClr val="FFFFFF"/>
              </a:buClr>
              <a:buSzPct val="100000"/>
              <a:buChar char="•"/>
              <a:defRPr sz="4319"/>
            </a:pPr>
            <a:r>
              <a:t>We use two methods in this learning strategy, they are bagging and Stacking.</a:t>
            </a:r>
          </a:p>
          <a:p>
            <a:pPr marL="502919" indent="-502919" defTabSz="2194559">
              <a:spcBef>
                <a:spcPts val="2100"/>
              </a:spcBef>
              <a:buClr>
                <a:srgbClr val="FFFFFF"/>
              </a:buClr>
              <a:buSzPct val="100000"/>
              <a:buChar char="•"/>
              <a:defRPr sz="4319"/>
            </a:pPr>
            <a:r>
              <a:t>Bagging is further divided into soft voting and mean value.</a:t>
            </a:r>
          </a:p>
          <a:p>
            <a:pPr marL="502919" indent="-502919" defTabSz="2194559">
              <a:spcBef>
                <a:spcPts val="2100"/>
              </a:spcBef>
              <a:buClr>
                <a:srgbClr val="FFFFFF"/>
              </a:buClr>
              <a:buSzPct val="100000"/>
              <a:buChar char="•"/>
              <a:defRPr sz="4319"/>
            </a:pPr>
            <a:r>
              <a:t>Here i have tried with different weights and used [0.33, 0.67] as weights for accompaniment and vocal.</a:t>
            </a:r>
          </a:p>
          <a:p>
            <a:pPr marL="502919" indent="-502919" defTabSz="2194559">
              <a:spcBef>
                <a:spcPts val="2100"/>
              </a:spcBef>
              <a:buClr>
                <a:srgbClr val="FFFFFF"/>
              </a:buClr>
              <a:buSzPct val="100000"/>
              <a:buChar char="•"/>
              <a:defRPr sz="4319"/>
            </a:pPr>
            <a:r>
              <a:t>Used 6 dense layers(including output layer) for DNN and achieved an accuracy of “</a:t>
            </a:r>
            <a:r>
              <a:rPr u="sng">
                <a:hlinkClick r:id="rId2" invalidUrl="" action="" tgtFrame="" tooltip="" history="1" highlightClick="0" endSnd="0"/>
              </a:rPr>
              <a:t>80.84%</a:t>
            </a:r>
            <a:r>
              <a:t>” for 400 epochs</a:t>
            </a:r>
          </a:p>
        </p:txBody>
      </p:sp>
      <p:pic>
        <p:nvPicPr>
          <p:cNvPr id="207" name="PNG image.png" descr="PNG image.png"/>
          <p:cNvPicPr>
            <a:picLocks noChangeAspect="1"/>
          </p:cNvPicPr>
          <p:nvPr/>
        </p:nvPicPr>
        <p:blipFill>
          <a:blip r:embed="rId3">
            <a:extLst/>
          </a:blip>
          <a:stretch>
            <a:fillRect/>
          </a:stretch>
        </p:blipFill>
        <p:spPr>
          <a:xfrm>
            <a:off x="11497541" y="1021775"/>
            <a:ext cx="12610703" cy="1121840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References"/>
          <p:cNvSpPr txBox="1"/>
          <p:nvPr>
            <p:ph type="title"/>
          </p:nvPr>
        </p:nvSpPr>
        <p:spPr>
          <a:prstGeom prst="rect">
            <a:avLst/>
          </a:prstGeom>
        </p:spPr>
        <p:txBody>
          <a:bodyPr/>
          <a:lstStyle>
            <a:lvl1pPr>
              <a:defRPr>
                <a:gradFill flip="none" rotWithShape="1">
                  <a:gsLst>
                    <a:gs pos="0">
                      <a:srgbClr val="FFFFFF"/>
                    </a:gs>
                    <a:gs pos="100000">
                      <a:srgbClr val="333333"/>
                    </a:gs>
                  </a:gsLst>
                  <a:lin ang="5400000" scaled="0"/>
                </a:gradFill>
              </a:defRPr>
            </a:lvl1pPr>
          </a:lstStyle>
          <a:p>
            <a:pPr/>
            <a:r>
              <a:t>References</a:t>
            </a:r>
          </a:p>
        </p:txBody>
      </p:sp>
      <p:sp>
        <p:nvSpPr>
          <p:cNvPr id="210" name="Minz Won, Janne Spijkervet, Keunwoo Choi &quot;Music Classification: Beyond Supervised Learning, Towards Real-world Application&quot;…"/>
          <p:cNvSpPr txBox="1"/>
          <p:nvPr>
            <p:ph type="body" idx="21"/>
          </p:nvPr>
        </p:nvSpPr>
        <p:spPr>
          <a:xfrm>
            <a:off x="1270000" y="2399087"/>
            <a:ext cx="21844000" cy="4130373"/>
          </a:xfrm>
          <a:prstGeom prst="rect">
            <a:avLst/>
          </a:prstGeom>
          <a:extLst>
            <a:ext uri="{C572A759-6A51-4108-AA02-DFA0A04FC94B}">
              <ma14:wrappingTextBoxFlag xmlns:ma14="http://schemas.microsoft.com/office/mac/drawingml/2011/main" val="1"/>
            </a:ext>
          </a:extLst>
        </p:spPr>
        <p:txBody>
          <a:bodyPr/>
          <a:lstStyle/>
          <a:p>
            <a:pPr marL="458914" indent="-458914" defTabSz="602615">
              <a:buSzPct val="50000"/>
              <a:buBlip>
                <a:blip r:embed="rId2"/>
              </a:buBlip>
              <a:defRPr sz="3942"/>
            </a:pPr>
            <a:r>
              <a:rPr u="sng">
                <a:hlinkClick r:id="rId3" invalidUrl="" action="" tgtFrame="" tooltip="" history="1" highlightClick="0" endSnd="0"/>
              </a:rPr>
              <a:t>Minz Won, Janne Spijkervet, Keunwoo Choi "Music Classification: Beyond Supervised Learning, Towards Real-world Application"</a:t>
            </a:r>
          </a:p>
          <a:p>
            <a:pPr marL="458914" indent="-458914" defTabSz="602615">
              <a:buSzPct val="50000"/>
              <a:buBlip>
                <a:blip r:embed="rId2"/>
              </a:buBlip>
              <a:defRPr sz="3942"/>
            </a:pPr>
            <a:r>
              <a:rPr u="sng">
                <a:hlinkClick r:id="rId4" invalidUrl="" action="" tgtFrame="" tooltip="" history="1" highlightClick="0" endSnd="0"/>
              </a:rPr>
              <a:t>Yichen Liu, Abhijit Dasgupta, Qiwei He “Music Genre Classification: Ensemble Learning with Subcomponents-level Attention”</a:t>
            </a:r>
          </a:p>
          <a:p>
            <a:pPr marL="458914" indent="-458914" defTabSz="602615">
              <a:buSzPct val="50000"/>
              <a:buBlip>
                <a:blip r:embed="rId2"/>
              </a:buBlip>
              <a:defRPr sz="3942"/>
            </a:pPr>
            <a:r>
              <a:rPr u="sng">
                <a:hlinkClick r:id="rId5" invalidUrl="" action="" tgtFrame="" tooltip="" history="1" highlightClick="0" endSnd="0"/>
              </a:rPr>
              <a:t>https://github.com/crlandsc/Music-Genre-Classification-Using-Convolutional-Neural-Networks/tree/main</a:t>
            </a:r>
          </a:p>
        </p:txBody>
      </p:sp>
      <p:sp>
        <p:nvSpPr>
          <p:cNvPr id="211" name="NOTE :…"/>
          <p:cNvSpPr txBox="1"/>
          <p:nvPr>
            <p:ph type="body" sz="half" idx="1"/>
          </p:nvPr>
        </p:nvSpPr>
        <p:spPr>
          <a:xfrm>
            <a:off x="1270000" y="8024868"/>
            <a:ext cx="21844000" cy="4675132"/>
          </a:xfrm>
          <a:prstGeom prst="rect">
            <a:avLst/>
          </a:prstGeom>
        </p:spPr>
        <p:txBody>
          <a:bodyPr/>
          <a:lstStyle/>
          <a:p>
            <a:pPr defTabSz="503555">
              <a:spcBef>
                <a:spcPts val="1400"/>
              </a:spcBef>
              <a:defRPr b="1" spc="-33" sz="3355" u="sng"/>
            </a:pPr>
            <a:r>
              <a:t>NOTE :</a:t>
            </a:r>
          </a:p>
          <a:p>
            <a:pPr defTabSz="503555">
              <a:spcBef>
                <a:spcPts val="1400"/>
              </a:spcBef>
              <a:defRPr spc="-33" sz="3355"/>
            </a:pPr>
            <a:r>
              <a:t>Since all the trained </a:t>
            </a:r>
            <a:r>
              <a:rPr u="sng">
                <a:hlinkClick r:id="rId6" invalidUrl="" action="" tgtFrame="" tooltip="" history="1" highlightClick="0" endSnd="0"/>
              </a:rPr>
              <a:t>models</a:t>
            </a:r>
            <a:r>
              <a:t> are saved, let’s utilize them to deploy a web application. This application will take a song as input and prompt the user to select a specific learning strategy. Once the song is uploaded, it will be processed, and MFCC features will be extracted. These features will then be the input to the models, and the output will be the genre name.</a:t>
            </a:r>
          </a:p>
          <a:p>
            <a:pPr defTabSz="503555">
              <a:spcBef>
                <a:spcPts val="1400"/>
              </a:spcBef>
              <a:defRPr spc="-33" sz="3355"/>
            </a:pPr>
          </a:p>
          <a:p>
            <a:pPr defTabSz="503555">
              <a:spcBef>
                <a:spcPts val="1400"/>
              </a:spcBef>
              <a:defRPr spc="-33" sz="3355" u="sng"/>
            </a:pPr>
            <a:r>
              <a:rPr u="none"/>
              <a:t>Here’s the link to the web application: </a:t>
            </a:r>
            <a:r>
              <a:rPr>
                <a:hlinkClick r:id="rId7" invalidUrl="" action="" tgtFrame="" tooltip="" history="1" highlightClick="0" endSnd="0"/>
              </a:rPr>
              <a:t>https://jigneshbotla-music-genre-classification-app-i0kjjk.streamlit.app/</a:t>
            </a:r>
          </a:p>
        </p:txBody>
      </p:sp>
    </p:spTree>
  </p:cSld>
  <p:clrMapOvr>
    <a:masterClrMapping/>
  </p:clrMapOvr>
  <mc:AlternateContent xmlns:mc="http://schemas.openxmlformats.org/markup-compatibility/2006">
    <mc:Choice xmlns:p14="http://schemas.microsoft.com/office/powerpoint/2010/main" Requires="p14">
      <p:transition spd="med" advClick="1" p14:dur="8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enre classification using supervised learning"/>
          <p:cNvSpPr txBox="1"/>
          <p:nvPr>
            <p:ph type="title"/>
          </p:nvPr>
        </p:nvSpPr>
        <p:spPr>
          <a:xfrm>
            <a:off x="692955" y="380031"/>
            <a:ext cx="22998090" cy="1517234"/>
          </a:xfrm>
          <a:prstGeom prst="rect">
            <a:avLst/>
          </a:prstGeom>
        </p:spPr>
        <p:txBody>
          <a:bodyPr/>
          <a:lstStyle/>
          <a:p>
            <a:pPr lvl="1" indent="329184" defTabSz="594360">
              <a:lnSpc>
                <a:spcPct val="90000"/>
              </a:lnSpc>
              <a:defRPr spc="-250" sz="8352">
                <a:gradFill flip="none" rotWithShape="1">
                  <a:gsLst>
                    <a:gs pos="0">
                      <a:srgbClr val="00FF00"/>
                    </a:gs>
                    <a:gs pos="100000">
                      <a:srgbClr val="007DFF"/>
                    </a:gs>
                  </a:gsLst>
                  <a:lin ang="3965999" scaled="0"/>
                </a:gradFill>
              </a:defRPr>
            </a:pPr>
            <a:r>
              <a:t>Genre classification using supervised learning</a:t>
            </a:r>
          </a:p>
        </p:txBody>
      </p:sp>
      <p:sp>
        <p:nvSpPr>
          <p:cNvPr id="177" name="Firstly, there are implemented supervised learning genre classification models (DNN, CNN) with different sub-categories of their implementations.…"/>
          <p:cNvSpPr txBox="1"/>
          <p:nvPr/>
        </p:nvSpPr>
        <p:spPr>
          <a:xfrm>
            <a:off x="1270000" y="2019128"/>
            <a:ext cx="21844000" cy="115223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Firstly, there are implemented supervised learning genre classification models (</a:t>
            </a:r>
            <a:r>
              <a:rPr u="sng">
                <a:hlinkClick r:id="rId2" invalidUrl="" action="" tgtFrame="" tooltip="" history="1" highlightClick="0" endSnd="0"/>
              </a:rPr>
              <a:t>DNN, CNN</a:t>
            </a:r>
            <a:r>
              <a:t>) with different sub-categories of their implementations. </a:t>
            </a:r>
          </a:p>
          <a:p>
            <a:pPr marL="558800" indent="-558800">
              <a:buClr>
                <a:srgbClr val="FFFFFF"/>
              </a:buClr>
              <a:buSzPct val="100000"/>
              <a:buChar char="•"/>
            </a:pPr>
            <a:r>
              <a:t>This paper mentions more supervised learning models (</a:t>
            </a:r>
            <a:r>
              <a:rPr u="sng">
                <a:hlinkClick r:id="rId3" invalidUrl="" action="" tgtFrame="" tooltip="" history="1" highlightClick="0" endSnd="0"/>
              </a:rPr>
              <a:t>chapter-7)</a:t>
            </a:r>
            <a:r>
              <a:t> that can give better results than the existing implemented ones.</a:t>
            </a:r>
          </a:p>
          <a:p>
            <a:pPr marL="558800" indent="-558800">
              <a:buClr>
                <a:srgbClr val="FFFFFF"/>
              </a:buClr>
              <a:buSzPct val="100000"/>
              <a:buChar char="•"/>
              <a:defRPr b="1"/>
            </a:pPr>
            <a:r>
              <a:rPr u="sng"/>
              <a:t>Fully Convolutional Networks (FCN)</a:t>
            </a:r>
            <a:r>
              <a:t> :</a:t>
            </a:r>
          </a:p>
          <a:p>
            <a:pPr marL="558800" indent="-558800">
              <a:buClr>
                <a:srgbClr val="FFFFFF"/>
              </a:buClr>
              <a:buSzPct val="100000"/>
              <a:buChar char="•"/>
            </a:pPr>
            <a:r>
              <a:t>FCN is a deep learning strategy that consists of 4 convolution layers that helps in music tagging, in our case it is genre classification.</a:t>
            </a:r>
          </a:p>
          <a:p>
            <a:pPr marL="558800" indent="-558800">
              <a:buClr>
                <a:srgbClr val="FFFFFF"/>
              </a:buClr>
              <a:buSzPct val="100000"/>
              <a:buChar char="•"/>
            </a:pPr>
            <a:r>
              <a:t>Hyper-parameters like epochs and learning rate set to (250, 0.0001) for the fare comparison between existing implemented models.</a:t>
            </a:r>
          </a:p>
          <a:p>
            <a:pPr marL="558800" indent="-558800">
              <a:buClr>
                <a:srgbClr val="FFFFFF"/>
              </a:buClr>
              <a:buSzPct val="100000"/>
              <a:buChar char="•"/>
            </a:pPr>
            <a:r>
              <a:t>Based on data preparation methods, there are sub categories in FCN (without data slicing, with data slicing, with data augmentation)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CN without data slicing:…"/>
          <p:cNvSpPr txBox="1"/>
          <p:nvPr/>
        </p:nvSpPr>
        <p:spPr>
          <a:xfrm>
            <a:off x="1270000" y="174476"/>
            <a:ext cx="14534764" cy="133670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8215" indent="-458215" defTabSz="1999488">
              <a:spcBef>
                <a:spcPts val="1900"/>
              </a:spcBef>
              <a:buClr>
                <a:srgbClr val="FFFFFF"/>
              </a:buClr>
              <a:buSzPct val="100000"/>
              <a:buChar char="•"/>
              <a:defRPr b="1" sz="3936"/>
            </a:pPr>
            <a:r>
              <a:rPr u="sng"/>
              <a:t>FCN without data slicing</a:t>
            </a:r>
            <a:r>
              <a:t>:</a:t>
            </a:r>
          </a:p>
          <a:p>
            <a:pPr marL="458215" indent="-458215" defTabSz="1999488">
              <a:spcBef>
                <a:spcPts val="1900"/>
              </a:spcBef>
              <a:buClr>
                <a:srgbClr val="FFFFFF"/>
              </a:buClr>
              <a:buSzPct val="100000"/>
              <a:buChar char="•"/>
              <a:defRPr sz="3936"/>
            </a:pPr>
            <a:r>
              <a:t>Dataset contains song of each 30 seconds is directly fed into the model by converting them into spectrograms.</a:t>
            </a:r>
          </a:p>
          <a:p>
            <a:pPr marL="458215" indent="-458215" defTabSz="1999488">
              <a:spcBef>
                <a:spcPts val="1900"/>
              </a:spcBef>
              <a:buClr>
                <a:srgbClr val="FFFFFF"/>
              </a:buClr>
              <a:buSzPct val="100000"/>
              <a:buChar char="•"/>
              <a:defRPr sz="3936"/>
            </a:pPr>
            <a:r>
              <a:t>The accuracy achieved here is </a:t>
            </a:r>
            <a:r>
              <a:rPr u="sng">
                <a:hlinkClick r:id="rId2" invalidUrl="" action="" tgtFrame="" tooltip="" history="1" highlightClick="0" endSnd="0"/>
              </a:rPr>
              <a:t>92.12 %</a:t>
            </a:r>
            <a:r>
              <a:t> which is more than all the existing models.</a:t>
            </a:r>
          </a:p>
          <a:p>
            <a:pPr marL="458215" indent="-458215" defTabSz="1999488">
              <a:spcBef>
                <a:spcPts val="1900"/>
              </a:spcBef>
              <a:buClr>
                <a:srgbClr val="FFFFFF"/>
              </a:buClr>
              <a:buSzPct val="100000"/>
              <a:buChar char="•"/>
              <a:defRPr b="1" sz="3936"/>
            </a:pPr>
            <a:r>
              <a:rPr u="sng"/>
              <a:t>FCN without data augmentation</a:t>
            </a:r>
            <a:r>
              <a:t>:</a:t>
            </a:r>
          </a:p>
          <a:p>
            <a:pPr marL="458215" indent="-458215" defTabSz="1999488">
              <a:spcBef>
                <a:spcPts val="1900"/>
              </a:spcBef>
              <a:buClr>
                <a:srgbClr val="FFFFFF"/>
              </a:buClr>
              <a:buSzPct val="100000"/>
              <a:buChar char="•"/>
              <a:defRPr sz="3936"/>
            </a:pPr>
            <a:r>
              <a:t>To expose the model to new data we use augmentation techniques, here i have fed the reversed data(basically a reversed song) to the model to feed on new data.</a:t>
            </a:r>
          </a:p>
          <a:p>
            <a:pPr marL="458215" indent="-458215" defTabSz="1999488">
              <a:spcBef>
                <a:spcPts val="1900"/>
              </a:spcBef>
              <a:buClr>
                <a:srgbClr val="FFFFFF"/>
              </a:buClr>
              <a:buSzPct val="100000"/>
              <a:buChar char="•"/>
              <a:defRPr sz="3936"/>
            </a:pPr>
            <a:r>
              <a:t>The accuracy achieved here is </a:t>
            </a:r>
            <a:r>
              <a:rPr u="sng">
                <a:hlinkClick r:id="rId2" invalidUrl="" action="" tgtFrame="" tooltip="" history="1" highlightClick="0" endSnd="0"/>
              </a:rPr>
              <a:t>75 %</a:t>
            </a:r>
            <a:r>
              <a:t> which is more than few of the existing models.</a:t>
            </a:r>
          </a:p>
          <a:p>
            <a:pPr marL="458215" indent="-458215" defTabSz="1999488">
              <a:spcBef>
                <a:spcPts val="1900"/>
              </a:spcBef>
              <a:buClr>
                <a:srgbClr val="FFFFFF"/>
              </a:buClr>
              <a:buSzPct val="100000"/>
              <a:buChar char="•"/>
              <a:defRPr b="1" sz="3936"/>
            </a:pPr>
            <a:r>
              <a:rPr u="sng"/>
              <a:t>FCN with data slicing:</a:t>
            </a:r>
          </a:p>
          <a:p>
            <a:pPr marL="458215" indent="-458215" defTabSz="1999488">
              <a:spcBef>
                <a:spcPts val="1900"/>
              </a:spcBef>
              <a:buClr>
                <a:srgbClr val="FFFFFF"/>
              </a:buClr>
              <a:buSzPct val="100000"/>
              <a:buChar char="•"/>
              <a:defRPr sz="3936"/>
            </a:pPr>
            <a:r>
              <a:t>As deep learning models require large data to be trained on we try to divide the each song in the dataset into 10 slices of 3 second each.</a:t>
            </a:r>
          </a:p>
          <a:p>
            <a:pPr marL="458215" indent="-458215" defTabSz="1999488">
              <a:spcBef>
                <a:spcPts val="1900"/>
              </a:spcBef>
              <a:buClr>
                <a:srgbClr val="FFFFFF"/>
              </a:buClr>
              <a:buSzPct val="100000"/>
              <a:buChar char="•"/>
              <a:defRPr sz="3936"/>
            </a:pPr>
            <a:r>
              <a:t>The accuracy achieved here is </a:t>
            </a:r>
            <a:r>
              <a:rPr u="sng">
                <a:hlinkClick r:id="rId2" invalidUrl="" action="" tgtFrame="" tooltip="" history="1" highlightClick="0" endSnd="0"/>
              </a:rPr>
              <a:t>75 %</a:t>
            </a:r>
            <a:r>
              <a:t> which is more than few of the existing models.</a:t>
            </a:r>
          </a:p>
        </p:txBody>
      </p:sp>
      <p:pic>
        <p:nvPicPr>
          <p:cNvPr id="180" name="pasted-movie.png" descr="pasted-movie.png"/>
          <p:cNvPicPr>
            <a:picLocks noChangeAspect="1"/>
          </p:cNvPicPr>
          <p:nvPr/>
        </p:nvPicPr>
        <p:blipFill>
          <a:blip r:embed="rId3">
            <a:extLst/>
          </a:blip>
          <a:srcRect l="0" t="0" r="0" b="0"/>
          <a:stretch>
            <a:fillRect/>
          </a:stretch>
        </p:blipFill>
        <p:spPr>
          <a:xfrm>
            <a:off x="15865839" y="123795"/>
            <a:ext cx="7900450" cy="4342939"/>
          </a:xfrm>
          <a:prstGeom prst="rect">
            <a:avLst/>
          </a:prstGeom>
          <a:ln w="12700">
            <a:miter lim="400000"/>
          </a:ln>
        </p:spPr>
      </p:pic>
      <p:pic>
        <p:nvPicPr>
          <p:cNvPr id="181" name="pasted-movie.png" descr="pasted-movie.png"/>
          <p:cNvPicPr>
            <a:picLocks noChangeAspect="1"/>
          </p:cNvPicPr>
          <p:nvPr/>
        </p:nvPicPr>
        <p:blipFill>
          <a:blip r:embed="rId4">
            <a:extLst/>
          </a:blip>
          <a:stretch>
            <a:fillRect/>
          </a:stretch>
        </p:blipFill>
        <p:spPr>
          <a:xfrm>
            <a:off x="15863549" y="8678423"/>
            <a:ext cx="6526179" cy="4972328"/>
          </a:xfrm>
          <a:prstGeom prst="rect">
            <a:avLst/>
          </a:prstGeom>
          <a:ln w="12700">
            <a:miter lim="400000"/>
          </a:ln>
        </p:spPr>
      </p:pic>
      <p:pic>
        <p:nvPicPr>
          <p:cNvPr id="182" name="pasted-movie.png" descr="pasted-movie.png"/>
          <p:cNvPicPr>
            <a:picLocks noChangeAspect="1"/>
          </p:cNvPicPr>
          <p:nvPr/>
        </p:nvPicPr>
        <p:blipFill>
          <a:blip r:embed="rId5">
            <a:extLst/>
          </a:blip>
          <a:stretch>
            <a:fillRect/>
          </a:stretch>
        </p:blipFill>
        <p:spPr>
          <a:xfrm>
            <a:off x="15876868" y="4499610"/>
            <a:ext cx="5441627" cy="41460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ort chunk CNN:…"/>
          <p:cNvSpPr txBox="1"/>
          <p:nvPr/>
        </p:nvSpPr>
        <p:spPr>
          <a:xfrm>
            <a:off x="1270000" y="174476"/>
            <a:ext cx="21844000" cy="133670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97331" indent="-497331" defTabSz="2170176">
              <a:spcBef>
                <a:spcPts val="2100"/>
              </a:spcBef>
              <a:buClr>
                <a:srgbClr val="FFFFFF"/>
              </a:buClr>
              <a:buSzPct val="100000"/>
              <a:buChar char="•"/>
              <a:defRPr b="1" sz="4272"/>
            </a:pPr>
            <a:r>
              <a:rPr u="sng"/>
              <a:t>Short chunk CNN</a:t>
            </a:r>
            <a:r>
              <a:t>:</a:t>
            </a:r>
          </a:p>
          <a:p>
            <a:pPr marL="497331" indent="-497331" defTabSz="2170176">
              <a:spcBef>
                <a:spcPts val="2100"/>
              </a:spcBef>
              <a:buClr>
                <a:srgbClr val="FFFFFF"/>
              </a:buClr>
              <a:buSzPct val="100000"/>
              <a:buChar char="•"/>
              <a:defRPr sz="4272"/>
            </a:pPr>
            <a:r>
              <a:t>According to the definition mentioned in the </a:t>
            </a:r>
            <a:r>
              <a:rPr u="sng">
                <a:hlinkClick r:id="rId2" invalidUrl="" action="" tgtFrame="" tooltip="" history="1" highlightClick="0" endSnd="0"/>
              </a:rPr>
              <a:t>paper</a:t>
            </a:r>
            <a:r>
              <a:t> i have introduced 7 convolution layers, with dense maxpooling (2,2).</a:t>
            </a:r>
          </a:p>
          <a:p>
            <a:pPr marL="497331" indent="-497331" defTabSz="2170176">
              <a:spcBef>
                <a:spcPts val="2100"/>
              </a:spcBef>
              <a:buClr>
                <a:srgbClr val="FFFFFF"/>
              </a:buClr>
              <a:buSzPct val="100000"/>
              <a:buChar char="•"/>
              <a:defRPr sz="4272"/>
            </a:pPr>
            <a:r>
              <a:t>Now we divide data into 3.69 second chunks each and train the model on it.</a:t>
            </a:r>
          </a:p>
          <a:p>
            <a:pPr marL="497331" indent="-497331" defTabSz="2170176">
              <a:spcBef>
                <a:spcPts val="2100"/>
              </a:spcBef>
              <a:buClr>
                <a:srgbClr val="FFFFFF"/>
              </a:buClr>
              <a:buSzPct val="100000"/>
              <a:buChar char="•"/>
              <a:defRPr sz="4272"/>
            </a:pPr>
            <a:r>
              <a:t>The accuracy achieved here is </a:t>
            </a:r>
            <a:r>
              <a:rPr u="sng">
                <a:hlinkClick r:id="rId3" invalidUrl="" action="" tgtFrame="" tooltip="" history="1" highlightClick="0" endSnd="0"/>
              </a:rPr>
              <a:t>81.40 %</a:t>
            </a:r>
            <a:r>
              <a:t> which is more than most of the existing models.</a:t>
            </a:r>
          </a:p>
          <a:p>
            <a:pPr marL="497331" indent="-497331" defTabSz="2170176">
              <a:spcBef>
                <a:spcPts val="2100"/>
              </a:spcBef>
              <a:buClr>
                <a:srgbClr val="FFFFFF"/>
              </a:buClr>
              <a:buSzPct val="100000"/>
              <a:buChar char="•"/>
              <a:defRPr b="1" sz="4272"/>
            </a:pPr>
            <a:r>
              <a:rPr u="sng"/>
              <a:t>MusiCNN</a:t>
            </a:r>
            <a:r>
              <a:t>:</a:t>
            </a:r>
          </a:p>
          <a:p>
            <a:pPr marL="497331" indent="-497331" defTabSz="2170176">
              <a:spcBef>
                <a:spcPts val="2100"/>
              </a:spcBef>
              <a:buClr>
                <a:srgbClr val="FFFFFF"/>
              </a:buClr>
              <a:buSzPct val="100000"/>
              <a:buChar char="•"/>
              <a:defRPr sz="4272"/>
            </a:pPr>
            <a:r>
              <a:t>Till now we have used kernel/filter dimension as (2,2) or (3,3) but in this model we tune with different values manually and measure the model’s performance.</a:t>
            </a:r>
          </a:p>
          <a:p>
            <a:pPr marL="497331" indent="-497331" defTabSz="2170176">
              <a:spcBef>
                <a:spcPts val="2100"/>
              </a:spcBef>
              <a:buClr>
                <a:srgbClr val="FFFFFF"/>
              </a:buClr>
              <a:buSzPct val="100000"/>
              <a:buChar char="•"/>
              <a:defRPr sz="4272"/>
            </a:pPr>
            <a:r>
              <a:t>The accuracy achieved here is </a:t>
            </a:r>
            <a:r>
              <a:rPr u="sng">
                <a:hlinkClick r:id="rId4" invalidUrl="" action="" tgtFrame="" tooltip="" history="1" highlightClick="0" endSnd="0"/>
              </a:rPr>
              <a:t>83 %</a:t>
            </a:r>
            <a:r>
              <a:t> which is more than few of the existing models.</a:t>
            </a:r>
          </a:p>
          <a:p>
            <a:pPr marL="497331" indent="-497331" defTabSz="2170176">
              <a:spcBef>
                <a:spcPts val="2100"/>
              </a:spcBef>
              <a:buClr>
                <a:srgbClr val="FFFFFF"/>
              </a:buClr>
              <a:buSzPct val="100000"/>
              <a:buChar char="•"/>
              <a:defRPr b="1" sz="4272" u="sng"/>
            </a:pPr>
            <a:r>
              <a:t>Convolutional Recurrent Neural Network(CRNN):</a:t>
            </a:r>
          </a:p>
          <a:p>
            <a:pPr marL="497331" indent="-497331" defTabSz="2170176">
              <a:spcBef>
                <a:spcPts val="2100"/>
              </a:spcBef>
              <a:buClr>
                <a:srgbClr val="FFFFFF"/>
              </a:buClr>
              <a:buSzPct val="100000"/>
              <a:buChar char="•"/>
              <a:defRPr sz="4272"/>
            </a:pPr>
            <a:r>
              <a:t>Combined both convolution layers, LSTM for spatial feature extraction(MFCC) and temporal dependencies(combination of CNN and RNN).</a:t>
            </a:r>
          </a:p>
          <a:p>
            <a:pPr marL="497331" indent="-497331" defTabSz="2170176">
              <a:spcBef>
                <a:spcPts val="2100"/>
              </a:spcBef>
              <a:buClr>
                <a:srgbClr val="FFFFFF"/>
              </a:buClr>
              <a:buSzPct val="100000"/>
              <a:buChar char="•"/>
              <a:defRPr sz="4272"/>
            </a:pPr>
            <a:r>
              <a:t>The accuracy achieved here is </a:t>
            </a:r>
            <a:r>
              <a:rPr u="sng">
                <a:hlinkClick r:id="rId5" invalidUrl="" action="" tgtFrame="" tooltip="" history="1" highlightClick="0" endSnd="0"/>
              </a:rPr>
              <a:t>83 %</a:t>
            </a:r>
            <a:r>
              <a:t> for 400 epochs and with learning rate of 0.0001 which is more than few of the existing models.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enre classification using Semi-supervised learning"/>
          <p:cNvSpPr txBox="1"/>
          <p:nvPr>
            <p:ph type="body" sz="quarter" idx="1"/>
          </p:nvPr>
        </p:nvSpPr>
        <p:spPr>
          <a:xfrm>
            <a:off x="1270000" y="115139"/>
            <a:ext cx="21844000" cy="1773455"/>
          </a:xfrm>
          <a:prstGeom prst="rect">
            <a:avLst/>
          </a:prstGeom>
        </p:spPr>
        <p:txBody>
          <a:bodyPr/>
          <a:lstStyle>
            <a:lvl1pPr defTabSz="2048255">
              <a:defRPr spc="-141" sz="7056"/>
            </a:lvl1pPr>
          </a:lstStyle>
          <a:p>
            <a:pPr/>
            <a:r>
              <a:t>Genre classification using Semi-supervised learning </a:t>
            </a:r>
          </a:p>
        </p:txBody>
      </p:sp>
      <p:sp>
        <p:nvSpPr>
          <p:cNvPr id="187" name="Since it is semi-supervised learning we generate pseudo-unlabeled data by augmentation process.…"/>
          <p:cNvSpPr txBox="1"/>
          <p:nvPr/>
        </p:nvSpPr>
        <p:spPr>
          <a:xfrm>
            <a:off x="1270000" y="1833480"/>
            <a:ext cx="21844000" cy="117080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19684" indent="-519684" defTabSz="2267711">
              <a:spcBef>
                <a:spcPts val="2200"/>
              </a:spcBef>
              <a:buClr>
                <a:srgbClr val="FFFFFF"/>
              </a:buClr>
              <a:buSzPct val="100000"/>
              <a:buChar char="•"/>
              <a:defRPr sz="4464"/>
            </a:pPr>
            <a:r>
              <a:t>Since it is semi-supervised learning we generate pseudo-unlabeled data by augmentation process.</a:t>
            </a:r>
          </a:p>
          <a:p>
            <a:pPr marL="519684" indent="-519684" defTabSz="2267711">
              <a:spcBef>
                <a:spcPts val="2200"/>
              </a:spcBef>
              <a:buClr>
                <a:srgbClr val="FFFFFF"/>
              </a:buClr>
              <a:buSzPct val="100000"/>
              <a:buChar char="•"/>
              <a:defRPr sz="4464"/>
            </a:pPr>
            <a:r>
              <a:t>There are 2 models that were mentioned in the </a:t>
            </a:r>
            <a:r>
              <a:rPr u="sng">
                <a:hlinkClick r:id="rId2" invalidUrl="" action="" tgtFrame="" tooltip="" history="1" highlightClick="0" endSnd="0"/>
              </a:rPr>
              <a:t>chapter-12</a:t>
            </a:r>
            <a:r>
              <a:t>, they are ‘Noisy student training’ and ‘knowledge expansion and distillation’.</a:t>
            </a:r>
          </a:p>
          <a:p>
            <a:pPr marL="519684" indent="-519684" defTabSz="2267711">
              <a:spcBef>
                <a:spcPts val="2200"/>
              </a:spcBef>
              <a:buClr>
                <a:srgbClr val="FFFFFF"/>
              </a:buClr>
              <a:buSzPct val="100000"/>
              <a:buChar char="•"/>
              <a:defRPr b="1" sz="4464" u="sng"/>
            </a:pPr>
            <a:r>
              <a:t>Noisy student training(NST):</a:t>
            </a:r>
          </a:p>
          <a:p>
            <a:pPr marL="519684" indent="-519684" defTabSz="2267711">
              <a:spcBef>
                <a:spcPts val="2200"/>
              </a:spcBef>
              <a:buClr>
                <a:srgbClr val="FFFFFF"/>
              </a:buClr>
              <a:buSzPct val="100000"/>
              <a:buChar char="•"/>
              <a:defRPr sz="4464"/>
            </a:pPr>
            <a:r>
              <a:t>Here there will be 2 models “Teacher model” that trains on pseudo-unlabeled data and predicts the labels.</a:t>
            </a:r>
          </a:p>
          <a:p>
            <a:pPr marL="519684" indent="-519684" defTabSz="2267711">
              <a:spcBef>
                <a:spcPts val="2200"/>
              </a:spcBef>
              <a:buClr>
                <a:srgbClr val="FFFFFF"/>
              </a:buClr>
              <a:buSzPct val="100000"/>
              <a:buChar char="•"/>
              <a:defRPr sz="4464"/>
            </a:pPr>
            <a:r>
              <a:t>I’ve used </a:t>
            </a:r>
            <a:r>
              <a:rPr u="sng">
                <a:hlinkClick r:id="rId3" invalidUrl="" action="" tgtFrame="" tooltip="" history="1" highlightClick="0" endSnd="0"/>
              </a:rPr>
              <a:t>CRNN</a:t>
            </a:r>
            <a:r>
              <a:t> as the “Teacher model,” which has performed decently, allowing it to predict the labels. </a:t>
            </a:r>
          </a:p>
          <a:p>
            <a:pPr marL="519684" indent="-519684" defTabSz="2267711">
              <a:spcBef>
                <a:spcPts val="2200"/>
              </a:spcBef>
              <a:buClr>
                <a:srgbClr val="FFFFFF"/>
              </a:buClr>
              <a:buSzPct val="100000"/>
              <a:buChar char="•"/>
              <a:defRPr sz="4464"/>
            </a:pPr>
            <a:r>
              <a:t>After the label predictions of “Teacher model” we then do training on the labeled data using “Student model”.</a:t>
            </a:r>
          </a:p>
          <a:p>
            <a:pPr marL="519684" indent="-519684" defTabSz="2267711">
              <a:spcBef>
                <a:spcPts val="2200"/>
              </a:spcBef>
              <a:buClr>
                <a:srgbClr val="FFFFFF"/>
              </a:buClr>
              <a:buSzPct val="100000"/>
              <a:buChar char="•"/>
              <a:defRPr sz="4464"/>
            </a:pPr>
            <a:r>
              <a:t>This brought down an accuracy of “</a:t>
            </a:r>
            <a:r>
              <a:rPr u="sng">
                <a:hlinkClick r:id="rId4" invalidUrl="" action="" tgtFrame="" tooltip="" history="1" highlightClick="0" endSnd="0"/>
              </a:rPr>
              <a:t>83.38 %</a:t>
            </a:r>
            <a:r>
              <a:t>” for 250 epochs and with a learning rate of 0.0001 for the student model.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Knowledge expansion and distillation(KED):…"/>
          <p:cNvSpPr txBox="1"/>
          <p:nvPr/>
        </p:nvSpPr>
        <p:spPr>
          <a:xfrm>
            <a:off x="1270000" y="282672"/>
            <a:ext cx="21844000" cy="76326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defRPr b="1" u="sng"/>
            </a:pPr>
            <a:r>
              <a:t>Knowledge expansion and distillation(KED):</a:t>
            </a:r>
          </a:p>
          <a:p>
            <a:pPr marL="558800" indent="-558800">
              <a:buClr>
                <a:srgbClr val="FFFFFF"/>
              </a:buClr>
              <a:buSzPct val="100000"/>
              <a:buChar char="•"/>
            </a:pPr>
            <a:r>
              <a:t>As a continuation to the previous model we will try to expose the student model to large data(Knowledge expansion) so that it can learn more than teacher model and in more difficult environment(more noise).</a:t>
            </a:r>
          </a:p>
          <a:p>
            <a:pPr marL="558800" indent="-558800">
              <a:buClr>
                <a:srgbClr val="FFFFFF"/>
              </a:buClr>
              <a:buSzPct val="100000"/>
              <a:buChar char="•"/>
            </a:pPr>
            <a:r>
              <a:t>Achieved an accuracy of </a:t>
            </a:r>
            <a:r>
              <a:rPr u="sng">
                <a:hlinkClick r:id="rId2" invalidUrl="" action="" tgtFrame="" tooltip="" history="1" highlightClick="0" endSnd="0"/>
              </a:rPr>
              <a:t>81.64 %</a:t>
            </a:r>
            <a:r>
              <a:t> for 250 epochs and with a learning rate of 0.0001.</a:t>
            </a:r>
          </a:p>
        </p:txBody>
      </p:sp>
      <p:pic>
        <p:nvPicPr>
          <p:cNvPr id="190" name="PNG image.png" descr="PNG image.png"/>
          <p:cNvPicPr>
            <a:picLocks noChangeAspect="1"/>
          </p:cNvPicPr>
          <p:nvPr/>
        </p:nvPicPr>
        <p:blipFill>
          <a:blip r:embed="rId3">
            <a:extLst/>
          </a:blip>
          <a:stretch>
            <a:fillRect/>
          </a:stretch>
        </p:blipFill>
        <p:spPr>
          <a:xfrm>
            <a:off x="1852984" y="6257570"/>
            <a:ext cx="11922335" cy="66235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enre classification using Ensemble learning"/>
          <p:cNvSpPr txBox="1"/>
          <p:nvPr>
            <p:ph type="body" sz="quarter" idx="1"/>
          </p:nvPr>
        </p:nvSpPr>
        <p:spPr>
          <a:xfrm>
            <a:off x="1270000" y="115139"/>
            <a:ext cx="21844000" cy="1773455"/>
          </a:xfrm>
          <a:prstGeom prst="rect">
            <a:avLst/>
          </a:prstGeom>
        </p:spPr>
        <p:txBody>
          <a:bodyPr/>
          <a:lstStyle>
            <a:lvl1pPr defTabSz="2389632">
              <a:defRPr spc="-164" sz="8232">
                <a:gradFill flip="none" rotWithShape="1">
                  <a:gsLst>
                    <a:gs pos="0">
                      <a:srgbClr val="DA5100"/>
                    </a:gs>
                    <a:gs pos="100000">
                      <a:srgbClr val="52D6FC"/>
                    </a:gs>
                  </a:gsLst>
                  <a:lin ang="2700000" scaled="0"/>
                </a:gradFill>
              </a:defRPr>
            </a:lvl1pPr>
          </a:lstStyle>
          <a:p>
            <a:pPr/>
            <a:r>
              <a:t>Genre classification using Ensemble learning </a:t>
            </a:r>
          </a:p>
        </p:txBody>
      </p:sp>
      <p:sp>
        <p:nvSpPr>
          <p:cNvPr id="193" name="According to the paper for the Music information retrieval(MIR) first we need to do music feature classification.…"/>
          <p:cNvSpPr txBox="1"/>
          <p:nvPr/>
        </p:nvSpPr>
        <p:spPr>
          <a:xfrm>
            <a:off x="1270000" y="1833480"/>
            <a:ext cx="22889895" cy="56731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According to the </a:t>
            </a:r>
            <a:r>
              <a:rPr u="sng">
                <a:hlinkClick r:id="rId2" invalidUrl="" action="" tgtFrame="" tooltip="" history="1" highlightClick="0" endSnd="0"/>
              </a:rPr>
              <a:t>paper</a:t>
            </a:r>
            <a:r>
              <a:t> for the Music information retrieval(MIR) first we need to do music feature classification.</a:t>
            </a:r>
          </a:p>
          <a:p>
            <a:pPr marL="558800" indent="-558800">
              <a:buClr>
                <a:srgbClr val="FFFFFF"/>
              </a:buClr>
              <a:buSzPct val="100000"/>
              <a:buChar char="•"/>
            </a:pPr>
            <a:r>
              <a:t>In this case of Music genre classification, we find ‘vocal’ and ‘accompaniment’ features in each song.</a:t>
            </a:r>
          </a:p>
          <a:p>
            <a:pPr marL="558800" indent="-558800">
              <a:buClr>
                <a:srgbClr val="FFFFFF"/>
              </a:buClr>
              <a:buSzPct val="100000"/>
              <a:buChar char="•"/>
            </a:pPr>
            <a:r>
              <a:t>LSTM model is used for vocal extraction and CNN is used for accompaniment.</a:t>
            </a:r>
          </a:p>
        </p:txBody>
      </p:sp>
      <p:pic>
        <p:nvPicPr>
          <p:cNvPr id="194" name="PNG image.png" descr="PNG image.png"/>
          <p:cNvPicPr>
            <a:picLocks noChangeAspect="1"/>
          </p:cNvPicPr>
          <p:nvPr/>
        </p:nvPicPr>
        <p:blipFill>
          <a:blip r:embed="rId3">
            <a:extLst/>
          </a:blip>
          <a:stretch>
            <a:fillRect/>
          </a:stretch>
        </p:blipFill>
        <p:spPr>
          <a:xfrm>
            <a:off x="13487654" y="7044328"/>
            <a:ext cx="10584335" cy="5880187"/>
          </a:xfrm>
          <a:prstGeom prst="rect">
            <a:avLst/>
          </a:prstGeom>
          <a:ln w="12700">
            <a:miter lim="400000"/>
          </a:ln>
        </p:spPr>
      </p:pic>
      <p:sp>
        <p:nvSpPr>
          <p:cNvPr id="195" name="LSTM model for vocal extraction:…"/>
          <p:cNvSpPr txBox="1"/>
          <p:nvPr/>
        </p:nvSpPr>
        <p:spPr>
          <a:xfrm>
            <a:off x="1270000" y="6906668"/>
            <a:ext cx="12515106" cy="65146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defRPr b="1" u="sng"/>
            </a:pPr>
            <a:r>
              <a:t>LSTM model for vocal extraction:</a:t>
            </a:r>
          </a:p>
          <a:p>
            <a:pPr marL="558800" indent="-558800">
              <a:buClr>
                <a:srgbClr val="FFFFFF"/>
              </a:buClr>
              <a:buSzPct val="100000"/>
              <a:buChar char="•"/>
            </a:pPr>
            <a:r>
              <a:t>I have introduced 2 Bidirectional LSTM layers and 4 dense layers(including output layer).</a:t>
            </a:r>
          </a:p>
          <a:p>
            <a:pPr marL="558800" indent="-558800">
              <a:buClr>
                <a:srgbClr val="FFFFFF"/>
              </a:buClr>
              <a:buSzPct val="100000"/>
              <a:buChar char="•"/>
            </a:pPr>
            <a:r>
              <a:t>Also incremented the number of epochs to 250 and removed the Earlystopping, so that model gets trained for all epochs.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om the following confusion matrix we can get the accuracy as “72.76 %”."/>
          <p:cNvSpPr txBox="1"/>
          <p:nvPr/>
        </p:nvSpPr>
        <p:spPr>
          <a:xfrm>
            <a:off x="548693" y="607259"/>
            <a:ext cx="10844080" cy="42064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From the following confusion matrix we can get the accuracy as “</a:t>
            </a:r>
            <a:r>
              <a:rPr u="sng">
                <a:hlinkClick r:id="rId2" invalidUrl="" action="" tgtFrame="" tooltip="" history="1" highlightClick="0" endSnd="0"/>
              </a:rPr>
              <a:t>72.76 %</a:t>
            </a:r>
            <a:r>
              <a:t>”.</a:t>
            </a:r>
          </a:p>
        </p:txBody>
      </p:sp>
      <p:pic>
        <p:nvPicPr>
          <p:cNvPr id="198" name="PNG image.png" descr="PNG image.png"/>
          <p:cNvPicPr>
            <a:picLocks noChangeAspect="1"/>
          </p:cNvPicPr>
          <p:nvPr/>
        </p:nvPicPr>
        <p:blipFill>
          <a:blip r:embed="rId3">
            <a:extLst/>
          </a:blip>
          <a:stretch>
            <a:fillRect/>
          </a:stretch>
        </p:blipFill>
        <p:spPr>
          <a:xfrm>
            <a:off x="11418351" y="705990"/>
            <a:ext cx="12940091" cy="11511425"/>
          </a:xfrm>
          <a:prstGeom prst="rect">
            <a:avLst/>
          </a:prstGeom>
          <a:ln w="12700">
            <a:miter lim="400000"/>
          </a:ln>
        </p:spPr>
      </p:pic>
      <p:sp>
        <p:nvSpPr>
          <p:cNvPr id="199" name="Equation"/>
          <p:cNvSpPr txBox="1"/>
          <p:nvPr/>
        </p:nvSpPr>
        <p:spPr>
          <a:xfrm>
            <a:off x="1150516" y="3302660"/>
            <a:ext cx="10099503" cy="1253948"/>
          </a:xfrm>
          <a:prstGeom prst="rect">
            <a:avLst/>
          </a:prstGeom>
          <a:ln w="12700">
            <a:miter lim="400000"/>
          </a:ln>
        </p:spPr>
        <p:txBody>
          <a:bodyPr wrap="none" lIns="0" tIns="0" rIns="0" bIns="0">
            <a:spAutoFit/>
          </a:bodyPr>
          <a:lstStyle/>
          <a:p>
            <a:pPr defTabSz="914400" latinLnBrk="1">
              <a:spcBef>
                <a:spcPts val="0"/>
              </a:spcBef>
              <a:defRPr sz="1800">
                <a:solidFill>
                  <a:srgbClr val="000000"/>
                </a:solidFill>
              </a:defRPr>
            </a:pPr>
            <a14:m>
              <m:oMathPara>
                <m:oMathParaPr>
                  <m:jc m:val="centerGroup"/>
                </m:oMathParaPr>
                <m:oMath>
                  <m:r>
                    <m:rPr>
                      <m:nor/>
                    </m:rPr>
                    <a:rPr xmlns:a="http://schemas.openxmlformats.org/drawingml/2006/main" sz="4400" i="1">
                      <a:solidFill>
                        <a:srgbClr val="FEFFFE"/>
                      </a:solidFill>
                      <a:latin typeface="Cambria Math" panose="02040503050406030204" pitchFamily="18" charset="0"/>
                    </a:rPr>
                    <m:t>Accuracy</m:t>
                  </m:r>
                  <m:r>
                    <a:rPr xmlns:a="http://schemas.openxmlformats.org/drawingml/2006/main" sz="4400" i="1">
                      <a:solidFill>
                        <a:srgbClr val="FEFFFE"/>
                      </a:solidFill>
                      <a:latin typeface="Cambria Math" panose="02040503050406030204" pitchFamily="18" charset="0"/>
                    </a:rPr>
                    <m:t>=</m:t>
                  </m:r>
                  <m:f>
                    <m:fPr>
                      <m:ctrlPr>
                        <a:rPr xmlns:a="http://schemas.openxmlformats.org/drawingml/2006/main" sz="4400" i="1">
                          <a:solidFill>
                            <a:srgbClr val="FEFFFE"/>
                          </a:solidFill>
                          <a:latin typeface="Cambria Math" panose="02040503050406030204" pitchFamily="18" charset="0"/>
                        </a:rPr>
                      </m:ctrlPr>
                      <m:type m:val="bar"/>
                    </m:fPr>
                    <m:num>
                      <m:r>
                        <m:rPr>
                          <m:nor/>
                        </m:rPr>
                        <a:rPr xmlns:a="http://schemas.openxmlformats.org/drawingml/2006/main" sz="4400" i="1">
                          <a:solidFill>
                            <a:srgbClr val="FEFFFE"/>
                          </a:solidFill>
                          <a:latin typeface="Cambria Math" panose="02040503050406030204" pitchFamily="18" charset="0"/>
                        </a:rPr>
                        <m:t>Sum of diagonal elements</m:t>
                      </m:r>
                    </m:num>
                    <m:den>
                      <m:r>
                        <m:rPr>
                          <m:nor/>
                        </m:rPr>
                        <a:rPr xmlns:a="http://schemas.openxmlformats.org/drawingml/2006/main" sz="4400" i="1">
                          <a:solidFill>
                            <a:srgbClr val="FEFFFE"/>
                          </a:solidFill>
                          <a:latin typeface="Cambria Math" panose="02040503050406030204" pitchFamily="18" charset="0"/>
                        </a:rPr>
                        <m:t>Sum of all elements</m:t>
                      </m:r>
                    </m:den>
                  </m:f>
                </m:oMath>
              </m:oMathPara>
            </a14:m>
            <a:endParaRPr sz="4400">
              <a:solidFill>
                <a:srgbClr val="FFFFFF"/>
              </a:solidFill>
            </a:endParaRPr>
          </a:p>
        </p:txBody>
      </p:sp>
      <p:sp>
        <p:nvSpPr>
          <p:cNvPr id="200" name="= ~ 72.76%…"/>
          <p:cNvSpPr txBox="1"/>
          <p:nvPr/>
        </p:nvSpPr>
        <p:spPr>
          <a:xfrm>
            <a:off x="548693" y="4754771"/>
            <a:ext cx="10844080" cy="814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                = ~ 72.76%</a:t>
            </a:r>
          </a:p>
          <a:p>
            <a:pPr marL="558800" indent="-558800">
              <a:buClr>
                <a:srgbClr val="FFFFFF"/>
              </a:buClr>
              <a:buSzPct val="100000"/>
              <a:buChar char="•"/>
            </a:pPr>
            <a:r>
              <a:t>The accuracy achieved is higher than the one they achieved in the predefined model in the </a:t>
            </a:r>
            <a:r>
              <a:rPr u="sng">
                <a:hlinkClick r:id="rId4" invalidUrl="" action="" tgtFrame="" tooltip="" history="1" highlightClick="0" endSnd="0"/>
              </a:rPr>
              <a:t>paper</a:t>
            </a:r>
            <a:r>
              <a:t>.</a:t>
            </a:r>
          </a:p>
          <a:p>
            <a:pPr marL="558800" indent="-558800">
              <a:buClr>
                <a:srgbClr val="FFFFFF"/>
              </a:buClr>
              <a:buSzPct val="100000"/>
              <a:buChar char="•"/>
            </a:pPr>
            <a:r>
              <a:t>As of now we tried to achieve good performance in one model(LSTM) used in Ensemble learning(for vocal extraction).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Accompaniment(CNN):…"/>
          <p:cNvSpPr txBox="1"/>
          <p:nvPr/>
        </p:nvSpPr>
        <p:spPr>
          <a:xfrm>
            <a:off x="548693" y="607259"/>
            <a:ext cx="10687798" cy="7338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defRPr b="1" u="sng"/>
            </a:pPr>
            <a:r>
              <a:t>Accompaniment(CNN):</a:t>
            </a:r>
          </a:p>
          <a:p>
            <a:pPr marL="558800" indent="-558800">
              <a:buClr>
                <a:srgbClr val="FFFFFF"/>
              </a:buClr>
              <a:buSzPct val="100000"/>
              <a:buChar char="•"/>
            </a:pPr>
            <a:r>
              <a:t>Now we need to separate instruments from music using CNN model for using it in ensemble learning.</a:t>
            </a:r>
          </a:p>
          <a:p>
            <a:pPr marL="558800" indent="-558800">
              <a:buClr>
                <a:srgbClr val="FFFFFF"/>
              </a:buClr>
              <a:buSzPct val="100000"/>
              <a:buChar char="•"/>
            </a:pPr>
            <a:r>
              <a:t>Added 6 convolution layers and 2 dense layers to the CNN model for better learning.</a:t>
            </a:r>
          </a:p>
        </p:txBody>
      </p:sp>
      <p:pic>
        <p:nvPicPr>
          <p:cNvPr id="203" name="PNG image.png" descr="PNG image.png"/>
          <p:cNvPicPr>
            <a:picLocks noChangeAspect="1"/>
          </p:cNvPicPr>
          <p:nvPr/>
        </p:nvPicPr>
        <p:blipFill>
          <a:blip r:embed="rId2">
            <a:extLst/>
          </a:blip>
          <a:stretch>
            <a:fillRect/>
          </a:stretch>
        </p:blipFill>
        <p:spPr>
          <a:xfrm>
            <a:off x="11609586" y="1685494"/>
            <a:ext cx="12642125" cy="11246357"/>
          </a:xfrm>
          <a:prstGeom prst="rect">
            <a:avLst/>
          </a:prstGeom>
          <a:ln w="12700">
            <a:miter lim="400000"/>
          </a:ln>
        </p:spPr>
      </p:pic>
      <p:sp>
        <p:nvSpPr>
          <p:cNvPr id="204" name="From the following confusion matrix we can get the accuracy as “74.7%” which is reasonably higher performance.…"/>
          <p:cNvSpPr txBox="1"/>
          <p:nvPr/>
        </p:nvSpPr>
        <p:spPr>
          <a:xfrm>
            <a:off x="429708" y="7836686"/>
            <a:ext cx="10558170" cy="50233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30859" indent="-530859" defTabSz="2316479">
              <a:spcBef>
                <a:spcPts val="2200"/>
              </a:spcBef>
              <a:buClr>
                <a:srgbClr val="FFFFFF"/>
              </a:buClr>
              <a:buSzPct val="100000"/>
              <a:buChar char="•"/>
              <a:defRPr sz="4560"/>
            </a:pPr>
            <a:r>
              <a:t>From the following confusion matrix we can get the accuracy as “</a:t>
            </a:r>
            <a:r>
              <a:rPr u="sng">
                <a:hlinkClick r:id="rId3" invalidUrl="" action="" tgtFrame="" tooltip="" history="1" highlightClick="0" endSnd="0"/>
              </a:rPr>
              <a:t>74.7%</a:t>
            </a:r>
            <a:r>
              <a:t>” which is reasonably higher performance.</a:t>
            </a:r>
          </a:p>
          <a:p>
            <a:pPr marL="530859" indent="-530859" defTabSz="2316479">
              <a:spcBef>
                <a:spcPts val="2200"/>
              </a:spcBef>
              <a:buClr>
                <a:srgbClr val="FFFFFF"/>
              </a:buClr>
              <a:buSzPct val="100000"/>
              <a:buChar char="•"/>
              <a:defRPr sz="4560"/>
            </a:pPr>
            <a:r>
              <a:t>Now we use both of the models for music genre classification.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