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9" r:id="rId7"/>
    <p:sldId id="270" r:id="rId8"/>
    <p:sldId id="271" r:id="rId9"/>
    <p:sldId id="272" r:id="rId10"/>
    <p:sldId id="267" r:id="rId11"/>
    <p:sldId id="261" r:id="rId12"/>
    <p:sldId id="262" r:id="rId13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Slab" pitchFamily="2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gm1nBD6dqtjB36veP9DYAC2AN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A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88027" autoAdjust="0"/>
  </p:normalViewPr>
  <p:slideViewPr>
    <p:cSldViewPr snapToGrid="0">
      <p:cViewPr varScale="1">
        <p:scale>
          <a:sx n="77" d="100"/>
          <a:sy n="77" d="100"/>
        </p:scale>
        <p:origin x="42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673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103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89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239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444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9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9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9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0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Google Shape;23;p1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13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1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6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design/DAFiy9P_g-c/g2IC8mcG1XzegxbwuFHUEQ/edit?utm_content=DAFiy9P_g-c&amp;utm_campaign=designshare&amp;utm_medium=link2&amp;utm_source=sharebutton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1680302" y="9380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4800" i="1" dirty="0">
                <a:solidFill>
                  <a:srgbClr val="073763"/>
                </a:solidFill>
              </a:rPr>
              <a:t>Makeathon 2023</a:t>
            </a:r>
            <a:endParaRPr sz="4800" i="1" dirty="0">
              <a:solidFill>
                <a:srgbClr val="073763"/>
              </a:solidFill>
            </a:endParaRPr>
          </a:p>
        </p:txBody>
      </p:sp>
      <p:sp>
        <p:nvSpPr>
          <p:cNvPr id="70" name="Google Shape;70;p1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Idea Submission</a:t>
            </a:r>
            <a:endParaRPr sz="3000"/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350" y="141000"/>
            <a:ext cx="1729350" cy="3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2199-F430-F599-7FF9-84BCF044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FC7C5-B502-F793-E1EE-E224C4477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F620B-1477-BA67-8FB4-AB482E248C8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E8DEA6-E6D0-9B6C-258B-EDEAAE76FC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3" t="2430" r="14029" b="2159"/>
          <a:stretch/>
        </p:blipFill>
        <p:spPr>
          <a:xfrm>
            <a:off x="152499" y="174940"/>
            <a:ext cx="8839002" cy="4793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DA6B57-74A7-891C-012B-9BCC1D83B93C}"/>
              </a:ext>
            </a:extLst>
          </p:cNvPr>
          <p:cNvSpPr txBox="1"/>
          <p:nvPr/>
        </p:nvSpPr>
        <p:spPr>
          <a:xfrm>
            <a:off x="265500" y="271763"/>
            <a:ext cx="259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FLOWCHART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hlinkClick r:id="rId3"/>
              </a:rPr>
              <a:t>Link</a:t>
            </a:r>
            <a:endParaRPr lang="en-IN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32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229922" y="217088"/>
            <a:ext cx="4045200" cy="96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3000" dirty="0">
                <a:solidFill>
                  <a:srgbClr val="1C4587"/>
                </a:solidFill>
              </a:rPr>
              <a:t>SOCIETAL IMPACT/ </a:t>
            </a:r>
            <a:br>
              <a:rPr lang="en" sz="3000" dirty="0">
                <a:solidFill>
                  <a:srgbClr val="1C4587"/>
                </a:solidFill>
              </a:rPr>
            </a:br>
            <a:r>
              <a:rPr lang="en" sz="3000" dirty="0">
                <a:solidFill>
                  <a:srgbClr val="1C4587"/>
                </a:solidFill>
              </a:rPr>
              <a:t>NOVELTY</a:t>
            </a:r>
            <a:endParaRPr sz="3000" dirty="0">
              <a:solidFill>
                <a:srgbClr val="1C4587"/>
              </a:solidFill>
            </a:endParaRPr>
          </a:p>
        </p:txBody>
      </p:sp>
      <p:sp>
        <p:nvSpPr>
          <p:cNvPr id="110" name="Google Shape;110;p6"/>
          <p:cNvSpPr txBox="1">
            <a:spLocks noGrp="1"/>
          </p:cNvSpPr>
          <p:nvPr>
            <p:ph type="body" idx="2"/>
          </p:nvPr>
        </p:nvSpPr>
        <p:spPr>
          <a:xfrm>
            <a:off x="4845375" y="562577"/>
            <a:ext cx="3837000" cy="490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3000" b="1" dirty="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sz="3000" b="1" dirty="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350" y="141000"/>
            <a:ext cx="1729350" cy="3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6"/>
          <p:cNvSpPr txBox="1">
            <a:spLocks noGrp="1"/>
          </p:cNvSpPr>
          <p:nvPr>
            <p:ph type="subTitle" idx="1"/>
          </p:nvPr>
        </p:nvSpPr>
        <p:spPr>
          <a:xfrm>
            <a:off x="-334904" y="1398518"/>
            <a:ext cx="4841121" cy="3854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2">
                    <a:lumMod val="25000"/>
                  </a:schemeClr>
                </a:solidFill>
              </a:rPr>
              <a:t>Financial </a:t>
            </a:r>
            <a:r>
              <a:rPr lang="en-US" sz="1300" b="1" dirty="0">
                <a:solidFill>
                  <a:schemeClr val="tx2">
                    <a:lumMod val="25000"/>
                  </a:schemeClr>
                </a:solidFill>
              </a:rPr>
              <a:t>Literacy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</a:rPr>
              <a:t> - personal finance &amp; rewards.</a:t>
            </a:r>
          </a:p>
          <a:p>
            <a:pPr marL="7429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2">
                    <a:lumMod val="25000"/>
                  </a:schemeClr>
                </a:solidFill>
              </a:rPr>
              <a:t>Peer learning 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</a:rPr>
              <a:t>promoted</a:t>
            </a:r>
          </a:p>
          <a:p>
            <a:pPr marL="7429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2">
                    <a:lumMod val="25000"/>
                  </a:schemeClr>
                </a:solidFill>
              </a:rPr>
              <a:t>Informed </a:t>
            </a:r>
            <a:r>
              <a:rPr lang="en-US" sz="1300" b="1" dirty="0">
                <a:solidFill>
                  <a:schemeClr val="tx2">
                    <a:lumMod val="25000"/>
                  </a:schemeClr>
                </a:solidFill>
              </a:rPr>
              <a:t>decision making 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</a:rPr>
              <a:t>&amp; </a:t>
            </a:r>
            <a:r>
              <a:rPr lang="en-US" sz="1300" b="1" dirty="0">
                <a:solidFill>
                  <a:schemeClr val="tx2">
                    <a:lumMod val="25000"/>
                  </a:schemeClr>
                </a:solidFill>
              </a:rPr>
              <a:t>planning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</a:rPr>
              <a:t> using spend analyzer.</a:t>
            </a:r>
          </a:p>
          <a:p>
            <a:pPr marL="7429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2">
                    <a:lumMod val="25000"/>
                  </a:schemeClr>
                </a:solidFill>
              </a:rPr>
              <a:t>Responsible spending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</a:rPr>
              <a:t>, healthy habits(step count for rewards) and significant </a:t>
            </a:r>
            <a:r>
              <a:rPr lang="en-US" sz="1300" b="1" dirty="0">
                <a:solidFill>
                  <a:schemeClr val="tx2">
                    <a:lumMod val="25000"/>
                  </a:schemeClr>
                </a:solidFill>
              </a:rPr>
              <a:t>savings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</a:rPr>
              <a:t>.</a:t>
            </a:r>
          </a:p>
          <a:p>
            <a:pPr marL="7429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2">
                    <a:lumMod val="25000"/>
                  </a:schemeClr>
                </a:solidFill>
              </a:rPr>
              <a:t>Social engagement 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</a:rPr>
              <a:t>&amp; </a:t>
            </a:r>
            <a:r>
              <a:rPr lang="en-US" sz="1300" b="1" dirty="0">
                <a:solidFill>
                  <a:schemeClr val="tx2">
                    <a:lumMod val="25000"/>
                  </a:schemeClr>
                </a:solidFill>
              </a:rPr>
              <a:t>community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</a:rPr>
              <a:t> building – sharing achievements, rewards, and financial milestones with their social networks.</a:t>
            </a:r>
          </a:p>
          <a:p>
            <a:pPr marL="7429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2">
                    <a:lumMod val="25000"/>
                  </a:schemeClr>
                </a:solidFill>
              </a:rPr>
              <a:t>Financial well being 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</a:rPr>
              <a:t>– individual &amp; community – can even </a:t>
            </a:r>
            <a:r>
              <a:rPr lang="en-US" sz="1300" b="1" dirty="0">
                <a:solidFill>
                  <a:schemeClr val="tx2">
                    <a:lumMod val="25000"/>
                  </a:schemeClr>
                </a:solidFill>
              </a:rPr>
              <a:t>educate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</a:rPr>
              <a:t> people </a:t>
            </a:r>
            <a:r>
              <a:rPr lang="en-US" sz="1300" b="1" dirty="0">
                <a:solidFill>
                  <a:schemeClr val="tx2">
                    <a:lumMod val="25000"/>
                  </a:schemeClr>
                </a:solidFill>
              </a:rPr>
              <a:t>uninterested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</a:rPr>
              <a:t> in financial planning.</a:t>
            </a:r>
          </a:p>
          <a:p>
            <a:pPr marL="7429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tx2">
                    <a:lumMod val="25000"/>
                  </a:schemeClr>
                </a:solidFill>
              </a:rPr>
              <a:t>Thrill</a:t>
            </a:r>
            <a:r>
              <a:rPr lang="en-US" sz="1300" dirty="0">
                <a:solidFill>
                  <a:schemeClr val="tx2">
                    <a:lumMod val="25000"/>
                  </a:schemeClr>
                </a:solidFill>
              </a:rPr>
              <a:t> to top leaderboards leads to financial maturity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</a:pPr>
            <a:r>
              <a:rPr lang="en-US" sz="1300" dirty="0">
                <a:solidFill>
                  <a:schemeClr val="tx2">
                    <a:lumMod val="25000"/>
                  </a:schemeClr>
                </a:solidFill>
              </a:rPr>
              <a:t> </a:t>
            </a:r>
          </a:p>
          <a:p>
            <a:pPr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</a:pPr>
            <a:endParaRPr lang="en-US" sz="13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5263875" y="2648250"/>
            <a:ext cx="3000000" cy="15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700" b="0" i="1" u="none" strike="noStrike" cap="none" dirty="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DFC762-7FED-E2A1-12D2-9F2D74FD9689}"/>
              </a:ext>
            </a:extLst>
          </p:cNvPr>
          <p:cNvSpPr txBox="1"/>
          <p:nvPr/>
        </p:nvSpPr>
        <p:spPr>
          <a:xfrm>
            <a:off x="4637784" y="992178"/>
            <a:ext cx="467067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Business Relevance 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3"/>
            <a:r>
              <a:rPr lang="en-IN" sz="1200" b="0" i="1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1. Better </a:t>
            </a:r>
            <a:r>
              <a:rPr lang="en-IN" sz="1200" b="1" i="1" u="none" strike="noStrike" cap="none" dirty="0">
                <a:solidFill>
                  <a:schemeClr val="tx1"/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spends</a:t>
            </a:r>
            <a:r>
              <a:rPr lang="en-IN" sz="1200" b="0" i="1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to gain maximum rewards.</a:t>
            </a:r>
          </a:p>
          <a:p>
            <a:pPr lvl="3"/>
            <a:r>
              <a:rPr lang="en-IN" sz="1200" b="0" i="1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2. Increased user </a:t>
            </a:r>
            <a:r>
              <a:rPr lang="en-IN" sz="1200" b="1" i="1" u="none" strike="noStrike" cap="none" dirty="0">
                <a:solidFill>
                  <a:schemeClr val="tx1"/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engagement</a:t>
            </a:r>
            <a:r>
              <a:rPr lang="en-IN" sz="1200" b="0" i="1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for thrill of gamification</a:t>
            </a:r>
          </a:p>
          <a:p>
            <a:pPr lvl="3"/>
            <a:r>
              <a:rPr lang="en-IN" sz="12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3. More </a:t>
            </a:r>
            <a:r>
              <a:rPr lang="en-IN" sz="1200" b="1" i="1" dirty="0">
                <a:solidFill>
                  <a:schemeClr val="tx1"/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discoverability</a:t>
            </a:r>
            <a:r>
              <a:rPr lang="en-IN" sz="12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of rewards</a:t>
            </a:r>
          </a:p>
          <a:p>
            <a:pPr lvl="3"/>
            <a:r>
              <a:rPr lang="en-IN" sz="12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4. Wider segments of companies to </a:t>
            </a:r>
            <a:r>
              <a:rPr lang="en-IN" sz="1200" b="1" i="1" dirty="0">
                <a:solidFill>
                  <a:schemeClr val="tx1"/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collaborate</a:t>
            </a:r>
            <a:r>
              <a:rPr lang="en-IN" sz="12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with.</a:t>
            </a:r>
          </a:p>
          <a:p>
            <a:pPr lvl="3"/>
            <a:r>
              <a:rPr lang="en-IN" sz="1200" b="0" i="1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5. Better </a:t>
            </a:r>
            <a:r>
              <a:rPr lang="en-IN" sz="1200" b="1" i="1" u="none" strike="noStrike" cap="none" dirty="0">
                <a:solidFill>
                  <a:schemeClr val="tx1"/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customer relationships </a:t>
            </a:r>
            <a:r>
              <a:rPr lang="en-IN" sz="1200" b="0" i="1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valued &amp; rewarded for loyalty</a:t>
            </a:r>
          </a:p>
          <a:p>
            <a:pPr lvl="3"/>
            <a:endParaRPr lang="en-IN" sz="1200" i="1" dirty="0">
              <a:solidFill>
                <a:schemeClr val="tx1"/>
              </a:solidFill>
              <a:latin typeface="Calibri"/>
              <a:cs typeface="Calibri"/>
              <a:sym typeface="Calibri"/>
            </a:endParaRPr>
          </a:p>
          <a:p>
            <a:pPr lvl="3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Optimization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:</a:t>
            </a:r>
          </a:p>
          <a:p>
            <a:pPr lvl="3"/>
            <a:r>
              <a:rPr lang="en-IN" sz="1200" b="0" i="1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1. Continually </a:t>
            </a:r>
            <a:r>
              <a:rPr lang="en-IN" sz="1200" b="1" i="1" u="none" strike="noStrike" cap="none" dirty="0">
                <a:solidFill>
                  <a:schemeClr val="tx1"/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evaluate</a:t>
            </a:r>
            <a:r>
              <a:rPr lang="en-IN" sz="1200" b="0" i="1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engagement based on categories of rewards.</a:t>
            </a:r>
          </a:p>
          <a:p>
            <a:pPr lvl="3"/>
            <a:r>
              <a:rPr lang="en-IN" sz="12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IN" sz="1200" b="1" i="1" dirty="0">
                <a:solidFill>
                  <a:schemeClr val="tx1"/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Adjust</a:t>
            </a:r>
            <a:r>
              <a:rPr lang="en-IN" sz="12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game elements, frequency &amp; type of challenges.</a:t>
            </a:r>
          </a:p>
          <a:p>
            <a:pPr lvl="3"/>
            <a:r>
              <a:rPr lang="en-IN" sz="1200" b="0" i="1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IN" sz="12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Better </a:t>
            </a:r>
            <a:r>
              <a:rPr lang="en-IN" sz="1200" b="1" i="1" dirty="0">
                <a:solidFill>
                  <a:schemeClr val="tx1"/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accuracy</a:t>
            </a:r>
            <a:r>
              <a:rPr lang="en-IN" sz="12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of Machine Learning model for recommendations </a:t>
            </a:r>
          </a:p>
          <a:p>
            <a:pPr lvl="3"/>
            <a:endParaRPr lang="en-IN" sz="1200" b="0" i="1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3"/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IN" b="1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Scope for Modification </a:t>
            </a:r>
            <a:r>
              <a:rPr lang="en-IN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: </a:t>
            </a:r>
          </a:p>
          <a:p>
            <a:pPr lvl="3"/>
            <a:r>
              <a:rPr lang="en-IN" sz="1200" b="0" i="1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IN" sz="12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Scaling to </a:t>
            </a:r>
            <a:r>
              <a:rPr lang="en-IN" sz="1200" b="1" i="1" dirty="0">
                <a:solidFill>
                  <a:schemeClr val="tx1"/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multi-player</a:t>
            </a:r>
            <a:r>
              <a:rPr lang="en-IN" sz="12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games</a:t>
            </a:r>
          </a:p>
          <a:p>
            <a:pPr lvl="3"/>
            <a:r>
              <a:rPr lang="en-IN" sz="1200" b="0" i="1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IN" sz="1200" b="1" i="1" u="none" strike="noStrike" cap="none" dirty="0">
                <a:solidFill>
                  <a:schemeClr val="tx1"/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Customized rewards </a:t>
            </a:r>
            <a:r>
              <a:rPr lang="en-IN" sz="1200" b="0" i="1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for user segments(fitness, </a:t>
            </a:r>
            <a:r>
              <a:rPr lang="en-IN" sz="1200" b="0" i="1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shopping,etc</a:t>
            </a:r>
            <a:r>
              <a:rPr lang="en-IN" sz="1200" b="0" i="1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.).</a:t>
            </a:r>
          </a:p>
          <a:p>
            <a:pPr lvl="3"/>
            <a:r>
              <a:rPr lang="en-IN" sz="12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IN" sz="1200" b="0" i="1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 In-app </a:t>
            </a:r>
            <a:r>
              <a:rPr lang="en-IN" sz="1200" b="1" i="1" u="none" strike="noStrike" cap="none" dirty="0">
                <a:solidFill>
                  <a:schemeClr val="tx1"/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social media </a:t>
            </a:r>
            <a:r>
              <a:rPr lang="en-IN" sz="1200" b="0" i="1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elements fo</a:t>
            </a:r>
            <a:r>
              <a:rPr lang="en-IN" sz="12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 sharing.</a:t>
            </a:r>
          </a:p>
          <a:p>
            <a:pPr lvl="3"/>
            <a:r>
              <a:rPr lang="en-IN" sz="12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IN" sz="1200" b="0" i="1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IN" sz="1200" b="1" i="1" dirty="0">
                <a:solidFill>
                  <a:schemeClr val="tx1"/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C</a:t>
            </a:r>
            <a:r>
              <a:rPr lang="en-IN" sz="1200" b="1" i="1" u="none" strike="noStrike" cap="none" dirty="0">
                <a:solidFill>
                  <a:schemeClr val="tx1"/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hat forums</a:t>
            </a:r>
            <a:r>
              <a:rPr lang="en-IN" sz="1200" b="0" i="1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friend requests to share rewards, spend habits and progress</a:t>
            </a:r>
            <a:r>
              <a:rPr lang="en-IN" sz="1200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IN" sz="1200" b="0" i="1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ctrTitle"/>
          </p:nvPr>
        </p:nvSpPr>
        <p:spPr>
          <a:xfrm>
            <a:off x="1727838" y="775875"/>
            <a:ext cx="57834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 sz="4800">
              <a:solidFill>
                <a:srgbClr val="073763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 sz="4800">
              <a:solidFill>
                <a:srgbClr val="073763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 sz="4800">
              <a:solidFill>
                <a:srgbClr val="073763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 sz="4800">
              <a:solidFill>
                <a:srgbClr val="073763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 sz="4800">
              <a:solidFill>
                <a:srgbClr val="073763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4800">
                <a:solidFill>
                  <a:srgbClr val="073763"/>
                </a:solidFill>
              </a:rPr>
              <a:t>THANK YOU</a:t>
            </a:r>
            <a:endParaRPr sz="4800">
              <a:solidFill>
                <a:srgbClr val="073763"/>
              </a:solidFill>
            </a:endParaRPr>
          </a:p>
        </p:txBody>
      </p:sp>
      <p:pic>
        <p:nvPicPr>
          <p:cNvPr id="120" name="Google Shape;12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350" y="141000"/>
            <a:ext cx="1729350" cy="3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7"/>
          <p:cNvSpPr txBox="1"/>
          <p:nvPr/>
        </p:nvSpPr>
        <p:spPr>
          <a:xfrm>
            <a:off x="0" y="4543750"/>
            <a:ext cx="91440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D85C6"/>
                </a:solidFill>
              </a:rPr>
              <a:t>link</a:t>
            </a:r>
            <a:endParaRPr sz="1400" b="0" i="0" u="none" strike="noStrike" cap="none" dirty="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/>
          <p:nvPr/>
        </p:nvSpPr>
        <p:spPr>
          <a:xfrm>
            <a:off x="7014825" y="10700"/>
            <a:ext cx="2129100" cy="481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513116" y="694750"/>
            <a:ext cx="6851583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2400" dirty="0">
                <a:solidFill>
                  <a:schemeClr val="bg2"/>
                </a:solidFill>
              </a:rPr>
              <a:t>TEAM NAME </a:t>
            </a:r>
            <a:r>
              <a:rPr lang="en" sz="3000" dirty="0">
                <a:solidFill>
                  <a:srgbClr val="073763"/>
                </a:solidFill>
              </a:rPr>
              <a:t>: </a:t>
            </a:r>
            <a:r>
              <a:rPr lang="en" sz="3000" dirty="0">
                <a:solidFill>
                  <a:srgbClr val="6FA8DC"/>
                </a:solidFill>
              </a:rPr>
              <a:t>SakhiCode</a:t>
            </a:r>
            <a:br>
              <a:rPr lang="en" sz="3000" dirty="0">
                <a:solidFill>
                  <a:srgbClr val="073763"/>
                </a:solidFill>
              </a:rPr>
            </a:br>
            <a:endParaRPr sz="3000" dirty="0">
              <a:solidFill>
                <a:srgbClr val="073763"/>
              </a:solidFill>
            </a:endParaRPr>
          </a:p>
        </p:txBody>
      </p:sp>
      <p:sp>
        <p:nvSpPr>
          <p:cNvPr id="78" name="Google Shape;78;p2"/>
          <p:cNvSpPr txBox="1">
            <a:spLocks noGrp="1"/>
          </p:cNvSpPr>
          <p:nvPr>
            <p:ph type="body" idx="1"/>
          </p:nvPr>
        </p:nvSpPr>
        <p:spPr>
          <a:xfrm>
            <a:off x="1363447" y="1953796"/>
            <a:ext cx="3742262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i="1" dirty="0">
                <a:solidFill>
                  <a:srgbClr val="6FA8DC"/>
                </a:solidFill>
              </a:rPr>
              <a:t>Member 1 : Jigyasa Gupta</a:t>
            </a:r>
            <a:br>
              <a:rPr lang="en" i="1" dirty="0">
                <a:solidFill>
                  <a:srgbClr val="6FA8DC"/>
                </a:solidFill>
              </a:rPr>
            </a:br>
            <a:r>
              <a:rPr lang="en" i="1" dirty="0">
                <a:solidFill>
                  <a:srgbClr val="6FA8DC"/>
                </a:solidFill>
              </a:rPr>
              <a:t>Member 2 : Shiwanshi Jha</a:t>
            </a:r>
            <a:br>
              <a:rPr lang="en" i="1" dirty="0">
                <a:solidFill>
                  <a:srgbClr val="6FA8DC"/>
                </a:solidFill>
              </a:rPr>
            </a:br>
            <a:r>
              <a:rPr lang="en" i="1" dirty="0">
                <a:solidFill>
                  <a:srgbClr val="6FA8DC"/>
                </a:solidFill>
              </a:rPr>
              <a:t>Member 3 : Ankita Nigam</a:t>
            </a:r>
            <a:br>
              <a:rPr lang="en" i="1" dirty="0">
                <a:solidFill>
                  <a:srgbClr val="6FA8DC"/>
                </a:solidFill>
              </a:rPr>
            </a:br>
            <a:endParaRPr i="1" dirty="0">
              <a:solidFill>
                <a:srgbClr val="6FA8DC"/>
              </a:solidFill>
            </a:endParaRPr>
          </a:p>
        </p:txBody>
      </p:sp>
      <p:pic>
        <p:nvPicPr>
          <p:cNvPr id="79" name="Google Shape;7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350" y="141000"/>
            <a:ext cx="1729350" cy="3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"/>
          <p:cNvSpPr txBox="1">
            <a:spLocks noGrp="1"/>
          </p:cNvSpPr>
          <p:nvPr>
            <p:ph type="body" idx="1"/>
          </p:nvPr>
        </p:nvSpPr>
        <p:spPr>
          <a:xfrm>
            <a:off x="387900" y="33771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3000" dirty="0">
                <a:solidFill>
                  <a:srgbClr val="073763"/>
                </a:solidFill>
              </a:rPr>
              <a:t>THEME:</a:t>
            </a:r>
            <a:endParaRPr sz="3000" dirty="0">
              <a:solidFill>
                <a:srgbClr val="073763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body" idx="1"/>
          </p:nvPr>
        </p:nvSpPr>
        <p:spPr>
          <a:xfrm>
            <a:off x="2002800" y="3449200"/>
            <a:ext cx="6796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2000" b="1" i="0" dirty="0">
                <a:solidFill>
                  <a:srgbClr val="46535E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Rewards gamification for credit or debit card transaction</a:t>
            </a:r>
            <a:endParaRPr sz="2000" i="1" dirty="0">
              <a:solidFill>
                <a:srgbClr val="6FA8DC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4ABBB3-72DE-61A5-5AE2-222186EE78BD}"/>
              </a:ext>
            </a:extLst>
          </p:cNvPr>
          <p:cNvSpPr txBox="1"/>
          <p:nvPr/>
        </p:nvSpPr>
        <p:spPr>
          <a:xfrm>
            <a:off x="513117" y="1272350"/>
            <a:ext cx="533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>
                <a:solidFill>
                  <a:schemeClr val="bg2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MEMBER DETAILS </a:t>
            </a:r>
            <a:r>
              <a:rPr lang="en" sz="2400" dirty="0">
                <a:solidFill>
                  <a:schemeClr val="tx2">
                    <a:lumMod val="50000"/>
                  </a:schemeClr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:</a:t>
            </a:r>
            <a:endParaRPr lang="en-IN" sz="2400" dirty="0">
              <a:solidFill>
                <a:schemeClr val="tx2">
                  <a:lumMod val="50000"/>
                </a:schemeClr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387900" y="141000"/>
            <a:ext cx="8368200" cy="1292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 dirty="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000" dirty="0">
              <a:solidFill>
                <a:srgbClr val="073763"/>
              </a:solidFill>
            </a:endParaRPr>
          </a:p>
        </p:txBody>
      </p:sp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611680" y="1345626"/>
            <a:ext cx="7618034" cy="329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Many credit and debit card users are missing out on the benefits and rewards offered by their financial institutions due to </a:t>
            </a:r>
            <a:r>
              <a:rPr lang="en-US" sz="1600" b="1" i="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low engagement </a:t>
            </a:r>
            <a:r>
              <a:rPr 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 the existing reward programs. This results in </a:t>
            </a:r>
            <a:r>
              <a:rPr lang="en-US" sz="1600" b="1" i="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missed opportunities </a:t>
            </a:r>
            <a:r>
              <a:rPr 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both </a:t>
            </a:r>
            <a:r>
              <a:rPr lang="en-US" sz="1600" b="1" i="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cardholders</a:t>
            </a:r>
            <a:r>
              <a:rPr 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i="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financial institutions</a:t>
            </a:r>
            <a:r>
              <a:rPr 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To address this issue, we aim to develop a </a:t>
            </a:r>
            <a:r>
              <a:rPr lang="en-US" sz="1600" b="1" i="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gamified mobile application, </a:t>
            </a:r>
            <a:r>
              <a:rPr lang="en-US" sz="1600" b="1" i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AmexGo</a:t>
            </a:r>
            <a:r>
              <a:rPr lang="en-US" sz="1600" b="1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 effectively </a:t>
            </a:r>
            <a:r>
              <a:rPr lang="en-US" sz="1600" b="1" i="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incentivizes</a:t>
            </a:r>
            <a:r>
              <a:rPr 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engages users to actively take advantage of </a:t>
            </a:r>
            <a:r>
              <a:rPr lang="en-US" sz="1600" b="1" i="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reward programs </a:t>
            </a:r>
            <a:r>
              <a:rPr 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offered by banks and financial institutions. The </a:t>
            </a:r>
            <a:r>
              <a:rPr lang="en-US" sz="1600" i="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</a:t>
            </a:r>
            <a:r>
              <a:rPr 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will incorporate </a:t>
            </a:r>
            <a:r>
              <a:rPr lang="en-US" sz="1600" b="1" i="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  <a:r>
              <a:rPr 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daily games, monthly analysis of spend and rewards, category-wise challenges, and an </a:t>
            </a:r>
            <a:r>
              <a:rPr lang="en-US" sz="1600" b="1" i="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interactive map </a:t>
            </a:r>
            <a:r>
              <a:rPr 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guide users to nearby stores to </a:t>
            </a:r>
            <a:r>
              <a:rPr lang="en-US" sz="1600" b="1" i="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collect rewards</a:t>
            </a:r>
            <a:r>
              <a:rPr 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It will also feature </a:t>
            </a:r>
            <a:r>
              <a:rPr lang="en-US" sz="1600" b="1" i="0" dirty="0" err="1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RewardBuddy</a:t>
            </a:r>
            <a:r>
              <a:rPr 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which analyzes spending habits and provides personalized </a:t>
            </a:r>
            <a:r>
              <a:rPr lang="en-US" sz="1600" b="1" i="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  <a:r>
              <a:rPr 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maximize rewards. The app will also include </a:t>
            </a:r>
            <a:r>
              <a:rPr lang="en-US" sz="1600" b="1" i="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social sharing </a:t>
            </a:r>
            <a:r>
              <a:rPr 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a leaderboard to encourage healthy spending habits, engagement and </a:t>
            </a:r>
            <a:r>
              <a:rPr lang="en-US" sz="1600" b="1" i="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peer-learning</a:t>
            </a:r>
            <a:r>
              <a:rPr 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1400" i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350" y="141000"/>
            <a:ext cx="1729350" cy="3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421019" y="109103"/>
            <a:ext cx="7556738" cy="527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2400" b="1" dirty="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SOLUTION + IMPACT</a:t>
            </a:r>
            <a:endParaRPr sz="9600" b="1" dirty="0">
              <a:solidFill>
                <a:srgbClr val="073763"/>
              </a:solidFill>
            </a:endParaRPr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-209078" y="587164"/>
            <a:ext cx="9054965" cy="455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1" indent="0" algn="l">
              <a:spcBef>
                <a:spcPts val="0"/>
              </a:spcBef>
              <a:buClr>
                <a:srgbClr val="3D85C6"/>
              </a:buClr>
              <a:buSzPts val="1800"/>
              <a:buNone/>
            </a:pPr>
            <a:r>
              <a:rPr lang="en" sz="115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An app based gamified solution to unleash the potential of rewards to the users with the following features :</a:t>
            </a:r>
          </a:p>
          <a:p>
            <a:pPr lvl="1" indent="-342900" algn="l">
              <a:spcBef>
                <a:spcPts val="0"/>
              </a:spcBef>
              <a:buClr>
                <a:srgbClr val="3D85C6"/>
              </a:buClr>
              <a:buSzPts val="1800"/>
              <a:buChar char="●"/>
            </a:pPr>
            <a:r>
              <a:rPr lang="en" sz="115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IN" sz="115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" sz="115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allenges 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: For </a:t>
            </a:r>
            <a:r>
              <a:rPr lang="en" sz="115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engaging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" sz="115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informative games 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unveiling rewards</a:t>
            </a:r>
          </a:p>
          <a:p>
            <a:pPr lvl="2" indent="-342900" algn="l">
              <a:spcBef>
                <a:spcPts val="0"/>
              </a:spcBef>
              <a:buClr>
                <a:srgbClr val="3D85C6"/>
              </a:buClr>
              <a:buSzPts val="1800"/>
              <a:buChar char="●"/>
            </a:pPr>
            <a:r>
              <a:rPr lang="en" sz="115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Daily challenges 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: Bingo/Jumbled Words/Spin the wheel/ Memory Game (Reward vs action_to_claim cards) /Trivia quiz game/Archery/Ring a Reward : W</a:t>
            </a:r>
            <a:r>
              <a:rPr lang="en-IN" sz="1150" dirty="0" err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n and learn how to claim rewards through user-friendly mini games.</a:t>
            </a:r>
          </a:p>
          <a:p>
            <a:pPr lvl="2" indent="-342900" algn="l">
              <a:spcBef>
                <a:spcPts val="0"/>
              </a:spcBef>
              <a:buClr>
                <a:srgbClr val="3D85C6"/>
              </a:buClr>
              <a:buSzPts val="1800"/>
              <a:buFont typeface="Roboto"/>
              <a:buChar char="●"/>
            </a:pPr>
            <a:r>
              <a:rPr lang="en" sz="115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Monthly Wrapped 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: Navigate through monthly</a:t>
            </a:r>
            <a:r>
              <a:rPr lang="en" sz="115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spend + rewards earned 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</a:p>
          <a:p>
            <a:pPr lvl="2" indent="-342900" algn="l">
              <a:spcBef>
                <a:spcPts val="0"/>
              </a:spcBef>
              <a:buClr>
                <a:srgbClr val="3D85C6"/>
              </a:buClr>
              <a:buSzPts val="1800"/>
              <a:buFont typeface="Roboto"/>
              <a:buChar char="●"/>
            </a:pPr>
            <a:r>
              <a:rPr lang="en" sz="115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Category wise challenges 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lvl="3" indent="-342900" algn="l">
              <a:spcBef>
                <a:spcPts val="0"/>
              </a:spcBef>
              <a:buClr>
                <a:srgbClr val="3D85C6"/>
              </a:buClr>
              <a:buSzPts val="1800"/>
            </a:pP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Fitness challenge(Step count to earn fitness vouchers) </a:t>
            </a:r>
          </a:p>
          <a:p>
            <a:pPr lvl="3" indent="-342900" algn="l">
              <a:spcBef>
                <a:spcPts val="0"/>
              </a:spcBef>
              <a:buClr>
                <a:srgbClr val="3D85C6"/>
              </a:buClr>
              <a:buSzPts val="1800"/>
            </a:pP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Food challenges(</a:t>
            </a:r>
            <a:r>
              <a:rPr lang="en-US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Score 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in Candy crush like game)</a:t>
            </a:r>
          </a:p>
          <a:p>
            <a:pPr lvl="3" indent="-342900" algn="l">
              <a:spcBef>
                <a:spcPts val="0"/>
              </a:spcBef>
              <a:buClr>
                <a:srgbClr val="3D85C6"/>
              </a:buClr>
              <a:buSzPts val="1800"/>
            </a:pP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Shopping challenges(Grab most deals on e-commerce sites)</a:t>
            </a:r>
          </a:p>
          <a:p>
            <a:pPr lvl="1" indent="-342900" algn="l">
              <a:spcBef>
                <a:spcPts val="0"/>
              </a:spcBef>
              <a:buClr>
                <a:srgbClr val="3D85C6"/>
              </a:buClr>
              <a:buSzPts val="1800"/>
              <a:buFont typeface="Roboto"/>
              <a:buChar char="●"/>
            </a:pPr>
            <a:r>
              <a:rPr lang="en-US" sz="1150" b="1" dirty="0" err="1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AmexGo</a:t>
            </a:r>
            <a:r>
              <a:rPr lang="en" sz="115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(Mall of Rewards) 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: Mapping user’s location, it mirrors </a:t>
            </a:r>
            <a:r>
              <a:rPr lang="en" sz="115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real-world shops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to a </a:t>
            </a:r>
            <a:r>
              <a:rPr lang="en" sz="115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virtual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5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115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directs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them to nearby stores to </a:t>
            </a:r>
            <a:r>
              <a:rPr lang="en" sz="115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collect rewards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115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in-store/on 3</a:t>
            </a:r>
            <a:r>
              <a:rPr lang="en" sz="1150" baseline="300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" sz="115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 party apps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</a:p>
          <a:p>
            <a:pPr lvl="2" indent="-342900" algn="l">
              <a:spcBef>
                <a:spcPts val="0"/>
              </a:spcBef>
              <a:buClr>
                <a:srgbClr val="3D85C6"/>
              </a:buClr>
              <a:buSzPts val="1800"/>
              <a:buFont typeface="Roboto"/>
              <a:buChar char="●"/>
            </a:pP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Has </a:t>
            </a:r>
            <a:r>
              <a:rPr lang="en" sz="115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hint-based navigation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to accomplish task(sign-in for alerts, refer a friend, set up a wallet) or spot the treasure(reward) while tackling challenges like </a:t>
            </a:r>
            <a:r>
              <a:rPr lang="en" sz="115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decision-making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, EMI payment,alerts on suspicious login,etc. </a:t>
            </a:r>
          </a:p>
          <a:p>
            <a:pPr lvl="2" indent="-342900" algn="l">
              <a:spcBef>
                <a:spcPts val="0"/>
              </a:spcBef>
              <a:buClr>
                <a:srgbClr val="3D85C6"/>
              </a:buClr>
              <a:buSzPts val="1800"/>
              <a:buFont typeface="Roboto"/>
              <a:buChar char="●"/>
            </a:pP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Facilitates </a:t>
            </a:r>
            <a:r>
              <a:rPr lang="en" sz="115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understanding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and highlights the </a:t>
            </a:r>
            <a:r>
              <a:rPr lang="en" sz="115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significance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en" sz="115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breadth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of rewards program with exciting </a:t>
            </a:r>
            <a:r>
              <a:rPr lang="en" sz="115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graphics 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for thrill, putting user’s </a:t>
            </a:r>
            <a:r>
              <a:rPr lang="en" sz="115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thinking caps 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on, building </a:t>
            </a:r>
            <a:r>
              <a:rPr lang="en" sz="115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healthy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5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spending habits 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and accruing </a:t>
            </a:r>
            <a:r>
              <a:rPr lang="en" sz="115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maximum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5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rewards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for each transaction. </a:t>
            </a:r>
          </a:p>
          <a:p>
            <a:pPr lvl="1" indent="-342900" algn="l">
              <a:spcBef>
                <a:spcPts val="0"/>
              </a:spcBef>
              <a:buClr>
                <a:srgbClr val="3D85C6"/>
              </a:buClr>
              <a:buSzPts val="1800"/>
              <a:buChar char="●"/>
            </a:pPr>
            <a:r>
              <a:rPr lang="en" sz="115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RewardBuddy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: Analyzes</a:t>
            </a:r>
            <a:r>
              <a:rPr lang="en" sz="115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spending habits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(ML Model)</a:t>
            </a:r>
            <a:r>
              <a:rPr lang="en" sz="115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to help with decision making using a</a:t>
            </a:r>
            <a:r>
              <a:rPr lang="en" sz="115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Personalized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5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Recommendation System 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(highlighted during games &amp; on transactions) to </a:t>
            </a:r>
            <a:r>
              <a:rPr lang="en" sz="115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IN" sz="115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15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ximize deals </a:t>
            </a:r>
            <a:r>
              <a:rPr lang="en-US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catering to wider user segments and market.</a:t>
            </a:r>
            <a:endParaRPr lang="en" sz="1150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 algn="l">
              <a:spcBef>
                <a:spcPts val="0"/>
              </a:spcBef>
              <a:buClr>
                <a:srgbClr val="3D85C6"/>
              </a:buClr>
              <a:buSzPts val="1800"/>
              <a:buFont typeface="Roboto"/>
              <a:buChar char="●"/>
            </a:pPr>
            <a:r>
              <a:rPr lang="en" sz="115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Social Sharing 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Leverage the </a:t>
            </a:r>
            <a:r>
              <a:rPr lang="en-US" sz="115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social networks </a:t>
            </a:r>
            <a:r>
              <a:rPr lang="en-US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of friends to share their Monthly Wrapped/Badges/rewards/position on leaderboards to Social media platforms( Twitter, Instagram, etc. even in game) &amp; get </a:t>
            </a:r>
            <a:r>
              <a:rPr lang="en-US" sz="115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likes, shares </a:t>
            </a:r>
            <a:r>
              <a:rPr lang="en-US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and give </a:t>
            </a:r>
            <a:r>
              <a:rPr lang="en-US" sz="115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peer-referrals</a:t>
            </a:r>
            <a:r>
              <a:rPr lang="en-US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115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maximize engagement </a:t>
            </a:r>
            <a:r>
              <a:rPr lang="en-US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in their peer circle and be </a:t>
            </a:r>
            <a:r>
              <a:rPr lang="en-US" sz="115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appreciated </a:t>
            </a:r>
            <a:r>
              <a:rPr lang="en-US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for healthy spending habits which also promotes </a:t>
            </a:r>
            <a:r>
              <a:rPr lang="en-US" sz="115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peer-learning</a:t>
            </a:r>
            <a:r>
              <a:rPr lang="en-US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" sz="1150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 algn="l">
              <a:spcBef>
                <a:spcPts val="0"/>
              </a:spcBef>
              <a:buClr>
                <a:srgbClr val="3D85C6"/>
              </a:buClr>
              <a:buSzPts val="1800"/>
              <a:buChar char="●"/>
            </a:pPr>
            <a:r>
              <a:rPr lang="en" sz="1150" b="1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Leaderboard </a:t>
            </a:r>
            <a:r>
              <a:rPr lang="en" sz="115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: Appreciate top-players for overall spends, rewards collection, good CIBIL Score, referrals, social sharing,etc.</a:t>
            </a:r>
          </a:p>
        </p:txBody>
      </p:sp>
      <p:pic>
        <p:nvPicPr>
          <p:cNvPr id="95" name="Google Shape;9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350" y="141000"/>
            <a:ext cx="1729350" cy="3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279527" y="170712"/>
            <a:ext cx="8368200" cy="54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</a:pPr>
            <a:r>
              <a:rPr lang="en" sz="3000" dirty="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dirty="0">
              <a:solidFill>
                <a:srgbClr val="073763"/>
              </a:solidFill>
            </a:endParaRPr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225700" y="712788"/>
            <a:ext cx="8475853" cy="438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 sz="11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Frameworks/Technologies stack </a:t>
            </a:r>
            <a:r>
              <a:rPr lang="en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1" indent="-342900" algn="l">
              <a:spcBef>
                <a:spcPts val="0"/>
              </a:spcBef>
              <a:buClr>
                <a:srgbClr val="3D85C6"/>
              </a:buClr>
              <a:buSzPts val="1800"/>
              <a:buFont typeface="Roboto"/>
              <a:buChar char="●"/>
            </a:pPr>
            <a:r>
              <a:rPr lang="en" sz="11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React N</a:t>
            </a:r>
            <a:r>
              <a:rPr lang="en-IN" sz="11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1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tive Game Engine</a:t>
            </a:r>
            <a:r>
              <a:rPr lang="en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&amp; Matter.js : Game development</a:t>
            </a:r>
          </a:p>
          <a:p>
            <a:pPr lvl="1" indent="-342900" algn="l">
              <a:spcBef>
                <a:spcPts val="0"/>
              </a:spcBef>
              <a:buClr>
                <a:srgbClr val="3D85C6"/>
              </a:buClr>
              <a:buSzPts val="1800"/>
              <a:buFont typeface="Roboto"/>
              <a:buChar char="●"/>
            </a:pPr>
            <a:r>
              <a:rPr lang="en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React Native &amp; TypeScript : Frontend and backend</a:t>
            </a:r>
          </a:p>
          <a:p>
            <a:pPr lvl="1" indent="-342900" algn="l">
              <a:spcBef>
                <a:spcPts val="0"/>
              </a:spcBef>
              <a:buClr>
                <a:srgbClr val="3D85C6"/>
              </a:buClr>
              <a:buSzPts val="1800"/>
              <a:buChar char="●"/>
            </a:pPr>
            <a:r>
              <a:rPr lang="en-IN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TensorFlow &amp; </a:t>
            </a:r>
            <a:r>
              <a:rPr lang="en-IN" sz="1100" dirty="0" err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PyTorch</a:t>
            </a:r>
            <a:r>
              <a:rPr lang="en-IN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, Python for Machine Learning &amp; analysis : P</a:t>
            </a:r>
            <a:r>
              <a:rPr lang="en-US" sz="1100" dirty="0" err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ersonalized</a:t>
            </a:r>
            <a:r>
              <a:rPr lang="en-US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Recommendations </a:t>
            </a:r>
          </a:p>
          <a:p>
            <a:pPr lvl="1" indent="-342900" algn="l">
              <a:spcBef>
                <a:spcPts val="0"/>
              </a:spcBef>
              <a:buClr>
                <a:srgbClr val="3D85C6"/>
              </a:buClr>
              <a:buSzPts val="1800"/>
              <a:buChar char="●"/>
            </a:pPr>
            <a:r>
              <a:rPr lang="en-IN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Firebase / Amazon Web Services : Data storage and serverless scalability</a:t>
            </a:r>
          </a:p>
          <a:p>
            <a:pPr lvl="1" indent="-342900" algn="l">
              <a:spcBef>
                <a:spcPts val="0"/>
              </a:spcBef>
              <a:buClr>
                <a:srgbClr val="3D85C6"/>
              </a:buClr>
              <a:buSzPts val="1800"/>
              <a:buFont typeface="Roboto"/>
              <a:buChar char="●"/>
            </a:pPr>
            <a:r>
              <a:rPr lang="en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Expo : Testing app</a:t>
            </a:r>
            <a:endParaRPr lang="en-IN" sz="1100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 sz="11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Assumptions &amp; constraints </a:t>
            </a:r>
            <a:r>
              <a:rPr lang="en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: Users have a </a:t>
            </a:r>
            <a:r>
              <a:rPr lang="en" sz="11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smartphone</a:t>
            </a:r>
            <a:r>
              <a:rPr lang="en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with internet connection and are ready to </a:t>
            </a:r>
            <a:r>
              <a:rPr lang="en" sz="11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share data </a:t>
            </a:r>
            <a:r>
              <a:rPr lang="en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for personalized recommendations. </a:t>
            </a:r>
            <a:r>
              <a:rPr lang="en" sz="11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Marketing</a:t>
            </a:r>
            <a:r>
              <a:rPr lang="en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the game to targeted user through mails and social media would be necessary to build initial leaderboard.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 sz="11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Solution decision points : </a:t>
            </a:r>
            <a:r>
              <a:rPr lang="en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React Native can be used to develop both </a:t>
            </a:r>
            <a:r>
              <a:rPr lang="en" sz="11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Android</a:t>
            </a:r>
            <a:r>
              <a:rPr lang="en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11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iOS apps </a:t>
            </a:r>
            <a:r>
              <a:rPr lang="en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Research shows the effectiveness of gamification in motivating behavior change which is achieved in-app using React Native </a:t>
            </a:r>
            <a:r>
              <a:rPr lang="en-US" sz="11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Game Engine</a:t>
            </a:r>
            <a:r>
              <a:rPr lang="en-US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. The use of personalized recommendations to provide users with a tailored experience to maximize the rewards can be achieved by </a:t>
            </a:r>
            <a:r>
              <a:rPr lang="en-US" sz="11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analyzing</a:t>
            </a:r>
            <a:r>
              <a:rPr lang="en-US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1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training the ML model </a:t>
            </a:r>
            <a:r>
              <a:rPr lang="en-US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for large scale recommendations.</a:t>
            </a:r>
            <a:endParaRPr sz="1100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" sz="1100" dirty="0">
                <a:solidFill>
                  <a:schemeClr val="tx2">
                    <a:lumMod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Implementation &amp;</a:t>
            </a:r>
            <a:r>
              <a:rPr lang="en-US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dirty="0">
                <a:solidFill>
                  <a:schemeClr val="tx2">
                    <a:lumMod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Effectiveness</a:t>
            </a:r>
            <a:r>
              <a:rPr lang="en" sz="1100" dirty="0">
                <a:solidFill>
                  <a:schemeClr val="tx2">
                    <a:lumMod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r>
              <a:rPr lang="en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Development of a mobile </a:t>
            </a:r>
            <a:r>
              <a:rPr lang="en-US" sz="11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r>
              <a:rPr lang="en-US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integrating </a:t>
            </a:r>
            <a:r>
              <a:rPr lang="en-US" sz="11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rewards program backend </a:t>
            </a:r>
            <a:r>
              <a:rPr lang="en-US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to track user spending and reward accrual linked to the </a:t>
            </a:r>
            <a:r>
              <a:rPr lang="en-US" sz="11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leaderboard</a:t>
            </a:r>
            <a:r>
              <a:rPr lang="en-US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. The gamification elements would lead to </a:t>
            </a:r>
            <a:r>
              <a:rPr lang="en-US" sz="11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user adoption </a:t>
            </a:r>
            <a:r>
              <a:rPr lang="en-US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and enable them to see value of the rewards and </a:t>
            </a:r>
            <a:r>
              <a:rPr lang="en-US" sz="11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tweak spending habits </a:t>
            </a:r>
            <a:r>
              <a:rPr lang="en-US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to leverage the rewards program and </a:t>
            </a:r>
            <a:r>
              <a:rPr lang="en-US" sz="11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learn from peer</a:t>
            </a:r>
            <a:r>
              <a:rPr lang="en-US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s and share on </a:t>
            </a:r>
            <a:r>
              <a:rPr lang="en-US" sz="11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social media</a:t>
            </a:r>
            <a:r>
              <a:rPr lang="en-US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 for appreciative thrill, which could lead to </a:t>
            </a:r>
            <a:r>
              <a:rPr lang="en-US" sz="11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increased revenue </a:t>
            </a:r>
            <a:r>
              <a:rPr lang="en-US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for the company.</a:t>
            </a:r>
            <a:endParaRPr sz="1100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" sz="1100" dirty="0">
                <a:solidFill>
                  <a:schemeClr val="tx2">
                    <a:lumMod val="2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Extent of Scalability </a:t>
            </a:r>
            <a:r>
              <a:rPr lang="en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lvl="1" indent="-342900" algn="l">
              <a:spcBef>
                <a:spcPts val="0"/>
              </a:spcBef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Suited to all segments of </a:t>
            </a:r>
            <a:r>
              <a:rPr lang="en" sz="11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users with varied interest </a:t>
            </a:r>
            <a:r>
              <a:rPr lang="en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and spending habits using tailored gamified experiences. </a:t>
            </a:r>
          </a:p>
          <a:p>
            <a:pPr lvl="1" indent="-342900" algn="l">
              <a:spcBef>
                <a:spcPts val="0"/>
              </a:spcBef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-US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The app can leverage </a:t>
            </a:r>
            <a:r>
              <a:rPr lang="en-US" sz="11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cloud-based infrastructure </a:t>
            </a:r>
            <a:r>
              <a:rPr lang="en-US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to handle increased user traffic &amp; accommodate fluctuating demand per second</a:t>
            </a:r>
          </a:p>
          <a:p>
            <a:pPr lvl="1" indent="-342900" algn="l">
              <a:spcBef>
                <a:spcPts val="0"/>
              </a:spcBef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-US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Performance </a:t>
            </a:r>
            <a:r>
              <a:rPr lang="en-US" sz="11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Monitoring and Optimization </a:t>
            </a:r>
            <a:r>
              <a:rPr lang="en-US" sz="1100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to improve overall system efficiency.</a:t>
            </a:r>
            <a:endParaRPr sz="1100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Font typeface="Arial"/>
              <a:buChar char="●"/>
            </a:pPr>
            <a:endParaRPr sz="1100" i="1" dirty="0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350" y="141000"/>
            <a:ext cx="1729350" cy="300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685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350" y="141000"/>
            <a:ext cx="1729350" cy="3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0;p5">
            <a:extLst>
              <a:ext uri="{FF2B5EF4-FFF2-40B4-BE49-F238E27FC236}">
                <a16:creationId xmlns:a16="http://schemas.microsoft.com/office/drawing/2014/main" id="{BBD048A0-1AB2-31A7-0BF5-8365C3545F58}"/>
              </a:ext>
            </a:extLst>
          </p:cNvPr>
          <p:cNvSpPr txBox="1">
            <a:spLocks/>
          </p:cNvSpPr>
          <p:nvPr/>
        </p:nvSpPr>
        <p:spPr>
          <a:xfrm>
            <a:off x="265500" y="261300"/>
            <a:ext cx="6259390" cy="53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l">
              <a:buSzPts val="3800"/>
            </a:pPr>
            <a:r>
              <a:rPr lang="en-IN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SCREENSHOTS: Daily Challenges</a:t>
            </a:r>
            <a:endParaRPr lang="en-IN" sz="3000" dirty="0">
              <a:solidFill>
                <a:srgbClr val="073763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7C7B18-65BB-E502-A30D-C985E72FA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97" y="968128"/>
            <a:ext cx="2379588" cy="39765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D0BDE0-74AE-41F2-E9FA-AC8CFCC87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3064" y="968128"/>
            <a:ext cx="2219564" cy="39140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6D42E0-C2DF-00D1-92AD-D235BF4DD6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9555" y="968128"/>
            <a:ext cx="2379589" cy="391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1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350" y="141000"/>
            <a:ext cx="1729350" cy="3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0;p5">
            <a:extLst>
              <a:ext uri="{FF2B5EF4-FFF2-40B4-BE49-F238E27FC236}">
                <a16:creationId xmlns:a16="http://schemas.microsoft.com/office/drawing/2014/main" id="{BBD048A0-1AB2-31A7-0BF5-8365C3545F58}"/>
              </a:ext>
            </a:extLst>
          </p:cNvPr>
          <p:cNvSpPr txBox="1">
            <a:spLocks/>
          </p:cNvSpPr>
          <p:nvPr/>
        </p:nvSpPr>
        <p:spPr>
          <a:xfrm>
            <a:off x="265500" y="261300"/>
            <a:ext cx="6259390" cy="53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l">
              <a:buSzPts val="3800"/>
            </a:pPr>
            <a:r>
              <a:rPr lang="en-IN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SCREENSHOTS:</a:t>
            </a:r>
            <a:endParaRPr lang="en-IN" sz="3000" dirty="0">
              <a:solidFill>
                <a:srgbClr val="07376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23BD07-D134-6906-204A-FAF93A4AB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83" y="794608"/>
            <a:ext cx="2561773" cy="4123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AF53DA-0112-1D0A-35F8-DBA142D7D834}"/>
              </a:ext>
            </a:extLst>
          </p:cNvPr>
          <p:cNvSpPr txBox="1"/>
          <p:nvPr/>
        </p:nvSpPr>
        <p:spPr>
          <a:xfrm flipH="1">
            <a:off x="1068185" y="4835723"/>
            <a:ext cx="1990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 Game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89323-8A1F-F4ED-77C6-EF5FDB946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194" y="794608"/>
            <a:ext cx="2481903" cy="4123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4D60F-36FC-DD9A-F862-B1BE7216F3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399" y="794607"/>
            <a:ext cx="2561773" cy="4123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B5D028-16B9-1E67-08E1-7E2C97FABF62}"/>
              </a:ext>
            </a:extLst>
          </p:cNvPr>
          <p:cNvSpPr txBox="1"/>
          <p:nvPr/>
        </p:nvSpPr>
        <p:spPr>
          <a:xfrm flipH="1">
            <a:off x="5465617" y="4835722"/>
            <a:ext cx="248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Shop Local</a:t>
            </a:r>
          </a:p>
        </p:txBody>
      </p:sp>
    </p:spTree>
    <p:extLst>
      <p:ext uri="{BB962C8B-B14F-4D97-AF65-F5344CB8AC3E}">
        <p14:creationId xmlns:p14="http://schemas.microsoft.com/office/powerpoint/2010/main" val="255010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350" y="141000"/>
            <a:ext cx="1729350" cy="3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0;p5">
            <a:extLst>
              <a:ext uri="{FF2B5EF4-FFF2-40B4-BE49-F238E27FC236}">
                <a16:creationId xmlns:a16="http://schemas.microsoft.com/office/drawing/2014/main" id="{BBD048A0-1AB2-31A7-0BF5-8365C3545F58}"/>
              </a:ext>
            </a:extLst>
          </p:cNvPr>
          <p:cNvSpPr txBox="1">
            <a:spLocks/>
          </p:cNvSpPr>
          <p:nvPr/>
        </p:nvSpPr>
        <p:spPr>
          <a:xfrm>
            <a:off x="265500" y="261300"/>
            <a:ext cx="6259390" cy="53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l">
              <a:buSzPts val="3800"/>
            </a:pPr>
            <a:r>
              <a:rPr lang="en-IN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  <a:endParaRPr lang="en-IN" sz="3000" dirty="0">
              <a:solidFill>
                <a:srgbClr val="07376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3AE81D-359D-6F36-B67F-DE206DBFF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73" y="794608"/>
            <a:ext cx="2765637" cy="3857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6B3F7B-D73C-07D9-65C5-BE3CD30D6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1593" y="1230285"/>
            <a:ext cx="5187142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40AE44-F402-6DAC-C09F-04C226BD863E}"/>
              </a:ext>
            </a:extLst>
          </p:cNvPr>
          <p:cNvSpPr txBox="1"/>
          <p:nvPr/>
        </p:nvSpPr>
        <p:spPr>
          <a:xfrm flipH="1">
            <a:off x="1093122" y="4712473"/>
            <a:ext cx="2414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A4DC2-3AAE-0422-EF22-371CD86F1A00}"/>
              </a:ext>
            </a:extLst>
          </p:cNvPr>
          <p:cNvSpPr txBox="1"/>
          <p:nvPr/>
        </p:nvSpPr>
        <p:spPr>
          <a:xfrm>
            <a:off x="5469775" y="4685670"/>
            <a:ext cx="2414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Roblox Game</a:t>
            </a:r>
          </a:p>
        </p:txBody>
      </p:sp>
    </p:spTree>
    <p:extLst>
      <p:ext uri="{BB962C8B-B14F-4D97-AF65-F5344CB8AC3E}">
        <p14:creationId xmlns:p14="http://schemas.microsoft.com/office/powerpoint/2010/main" val="380871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350" y="141000"/>
            <a:ext cx="1729350" cy="3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0;p5">
            <a:extLst>
              <a:ext uri="{FF2B5EF4-FFF2-40B4-BE49-F238E27FC236}">
                <a16:creationId xmlns:a16="http://schemas.microsoft.com/office/drawing/2014/main" id="{BBD048A0-1AB2-31A7-0BF5-8365C3545F58}"/>
              </a:ext>
            </a:extLst>
          </p:cNvPr>
          <p:cNvSpPr txBox="1">
            <a:spLocks/>
          </p:cNvSpPr>
          <p:nvPr/>
        </p:nvSpPr>
        <p:spPr>
          <a:xfrm>
            <a:off x="265500" y="261300"/>
            <a:ext cx="6259390" cy="53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Font typeface="Roboto Slab"/>
              <a:buNone/>
              <a:defRPr sz="130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l">
              <a:buSzPts val="3800"/>
            </a:pPr>
            <a:r>
              <a:rPr lang="en-IN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  <a:endParaRPr lang="en-IN" sz="3000" dirty="0">
              <a:solidFill>
                <a:srgbClr val="0737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0F1D4-91D6-8551-C361-2AB2E3154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00" y="1080655"/>
            <a:ext cx="1801362" cy="34830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8C7038-D59F-953B-005B-BE48BED82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9823" y="1080654"/>
            <a:ext cx="2050744" cy="34830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54FF1B-B487-3690-8331-CAA6D06BE2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8399" y="1080653"/>
            <a:ext cx="2050744" cy="35827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89027D-29D6-B134-9C14-A0DFA8A0A2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8241" y="1080654"/>
            <a:ext cx="2130259" cy="35827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63E9F3-8F5D-AA9A-EA2C-826BB089174F}"/>
              </a:ext>
            </a:extLst>
          </p:cNvPr>
          <p:cNvSpPr txBox="1"/>
          <p:nvPr/>
        </p:nvSpPr>
        <p:spPr>
          <a:xfrm flipH="1">
            <a:off x="1344451" y="4663439"/>
            <a:ext cx="205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Monthly Wrapped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B4A469-007C-9677-9B76-CB195FAC264A}"/>
              </a:ext>
            </a:extLst>
          </p:cNvPr>
          <p:cNvSpPr txBox="1"/>
          <p:nvPr/>
        </p:nvSpPr>
        <p:spPr>
          <a:xfrm flipH="1">
            <a:off x="5382490" y="4692645"/>
            <a:ext cx="3861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Security Alerts via </a:t>
            </a:r>
            <a:r>
              <a:rPr lang="en-IN" dirty="0" err="1"/>
              <a:t>FingerPrint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161131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Hackathon -Idea_Submission_STD- Template</Template>
  <TotalTime>2175</TotalTime>
  <Words>1094</Words>
  <Application>Microsoft Office PowerPoint</Application>
  <PresentationFormat>On-screen Show (16:9)</PresentationFormat>
  <Paragraphs>83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Roboto Slab</vt:lpstr>
      <vt:lpstr>Arial</vt:lpstr>
      <vt:lpstr>Calibri</vt:lpstr>
      <vt:lpstr>Roboto</vt:lpstr>
      <vt:lpstr>Bahnschrift</vt:lpstr>
      <vt:lpstr>Marina</vt:lpstr>
      <vt:lpstr>Makeathon 2023</vt:lpstr>
      <vt:lpstr>TEAM NAME : SakhiCode </vt:lpstr>
      <vt:lpstr>PROBLEM STATEMENT</vt:lpstr>
      <vt:lpstr>SOLUTION + IMPACT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SOCIETAL IMPACT/  NOVELTY</vt:lpstr>
      <vt:lpstr>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Makeathon 2022</dc:title>
  <dc:creator>Poojitha  Shetty</dc:creator>
  <cp:lastModifiedBy>shiwanshijha21@gmail.com</cp:lastModifiedBy>
  <cp:revision>121</cp:revision>
  <dcterms:created xsi:type="dcterms:W3CDTF">2022-01-24T08:43:14Z</dcterms:created>
  <dcterms:modified xsi:type="dcterms:W3CDTF">2023-06-21T06:23:12Z</dcterms:modified>
</cp:coreProperties>
</file>