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F909A7-D4B9-481A-A229-26D606ACD811}">
  <a:tblStyle styleId="{FCF909A7-D4B9-481A-A229-26D606ACD8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Open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italic.fntdata"/><Relationship Id="rId21" Type="http://schemas.openxmlformats.org/officeDocument/2006/relationships/slide" Target="slides/slide12.xml"/><Relationship Id="rId43" Type="http://schemas.openxmlformats.org/officeDocument/2006/relationships/font" Target="fonts/OpenSans-bold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88c7f58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88c7f58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1b69bfa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1b69bfa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88c7f58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688c7f58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688c7f58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688c7f58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1b69bfa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1b69bfa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88c7f58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88c7f58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1b69bfa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1b69bfa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b36853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b36853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88c7f58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88c7f58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1b69bfa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1b69bfa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81b69bfa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81b69bfa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1b69bfaa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1b69bfa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95be00e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95be00e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stepping commands.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1b69bfa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1b69bfa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715f92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715f92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1b69bfa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1b69bfa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1b69bf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1b69bf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1b69bf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1b69bf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1b69b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1b69b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8c7f58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8c7f5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88c7f58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688c7f58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1b69bfa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1b69bfa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1b69bfa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1b69bfa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1b69bfa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1b69bfa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06125" y="4761375"/>
            <a:ext cx="233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0" name="Google Shape;12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5" name="Google Shape;1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3" name="Google Shape;1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2" name="Google Shape;25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13" name="Google Shape;3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8" name="Google Shape;31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21" name="Google Shape;3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2" name="Google Shape;13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2214624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398075" y="4664925"/>
            <a:ext cx="1283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9" name="Google Shape;199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0" name="Google Shape;260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3"/>
          <p:cNvSpPr txBox="1"/>
          <p:nvPr/>
        </p:nvSpPr>
        <p:spPr>
          <a:xfrm>
            <a:off x="2265600" y="4761375"/>
            <a:ext cx="2303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3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debug/index.html" TargetMode="External"/><Relationship Id="rId4" Type="http://schemas.openxmlformats.org/officeDocument/2006/relationships/hyperlink" Target="https://www.youtube.com/watch?v=2I6fuD20ql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1-c-the-android-studio-debugger/3-1-c-the-android-studio-debugger.html" TargetMode="External"/><Relationship Id="rId4" Type="http://schemas.openxmlformats.org/officeDocument/2006/relationships/hyperlink" Target="https://codelabs.developers.google.com/codelabs/android-training-using-debugg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omputerworld.com/article/2515435/app-development/moth-in-the-machine--debugging-the-origins-of--bug-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6"/>
          <p:cNvSpPr txBox="1"/>
          <p:nvPr>
            <p:ph type="title"/>
          </p:nvPr>
        </p:nvSpPr>
        <p:spPr>
          <a:xfrm>
            <a:off x="265500" y="1275375"/>
            <a:ext cx="3895800" cy="18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200"/>
          </a:p>
        </p:txBody>
      </p:sp>
      <p:sp>
        <p:nvSpPr>
          <p:cNvPr id="333" name="Google Shape;333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6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35" name="Google Shape;335;p66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400" y="1014319"/>
            <a:ext cx="6433474" cy="355698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Logcat pane</a:t>
            </a:r>
            <a:endParaRPr/>
          </a:p>
        </p:txBody>
      </p:sp>
      <p:sp>
        <p:nvSpPr>
          <p:cNvPr id="395" name="Google Shape;39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5"/>
          <p:cNvSpPr/>
          <p:nvPr/>
        </p:nvSpPr>
        <p:spPr>
          <a:xfrm>
            <a:off x="1135570" y="4286200"/>
            <a:ext cx="9771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5"/>
          <p:cNvSpPr/>
          <p:nvPr/>
        </p:nvSpPr>
        <p:spPr>
          <a:xfrm>
            <a:off x="1135570" y="3254125"/>
            <a:ext cx="9009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5"/>
          <p:cNvSpPr txBox="1"/>
          <p:nvPr/>
        </p:nvSpPr>
        <p:spPr>
          <a:xfrm>
            <a:off x="273800" y="3039175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ogcat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pane</a:t>
            </a:r>
            <a:endParaRPr sz="1800"/>
          </a:p>
        </p:txBody>
      </p:sp>
      <p:sp>
        <p:nvSpPr>
          <p:cNvPr id="399" name="Google Shape;399;p75"/>
          <p:cNvSpPr txBox="1"/>
          <p:nvPr/>
        </p:nvSpPr>
        <p:spPr>
          <a:xfrm>
            <a:off x="273800" y="3997100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Logcat tab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Inspect logging messages</a:t>
            </a:r>
            <a:endParaRPr/>
          </a:p>
        </p:txBody>
      </p:sp>
      <p:sp>
        <p:nvSpPr>
          <p:cNvPr id="405" name="Google Shape;405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Google Shape;406;p76"/>
          <p:cNvPicPr preferRelativeResize="0"/>
          <p:nvPr/>
        </p:nvPicPr>
        <p:blipFill rotWithShape="1">
          <a:blip r:embed="rId3">
            <a:alphaModFix/>
          </a:blip>
          <a:srcRect b="12620" l="0" r="0" t="6837"/>
          <a:stretch/>
        </p:blipFill>
        <p:spPr>
          <a:xfrm>
            <a:off x="0" y="1004175"/>
            <a:ext cx="7397300" cy="3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6"/>
          <p:cNvSpPr txBox="1"/>
          <p:nvPr/>
        </p:nvSpPr>
        <p:spPr>
          <a:xfrm>
            <a:off x="4030325" y="1475000"/>
            <a:ext cx="49215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Log.d("MainActivity", "Hello World");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76"/>
          <p:cNvSpPr txBox="1"/>
          <p:nvPr/>
        </p:nvSpPr>
        <p:spPr>
          <a:xfrm>
            <a:off x="473525" y="3306550"/>
            <a:ext cx="84783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09-12 14:28:07.971 4304 /com.example.android.helloworld D/MainActivity: Hello World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77"/>
          <p:cNvPicPr preferRelativeResize="0"/>
          <p:nvPr/>
        </p:nvPicPr>
        <p:blipFill rotWithShape="1">
          <a:blip r:embed="rId3">
            <a:alphaModFix/>
          </a:blip>
          <a:srcRect b="47583" l="1039" r="0" t="26836"/>
          <a:stretch/>
        </p:blipFill>
        <p:spPr>
          <a:xfrm>
            <a:off x="213250" y="1367750"/>
            <a:ext cx="8520600" cy="12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Choose visible logging level</a:t>
            </a:r>
            <a:endParaRPr/>
          </a:p>
        </p:txBody>
      </p:sp>
      <p:sp>
        <p:nvSpPr>
          <p:cNvPr id="415" name="Google Shape;41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77"/>
          <p:cNvSpPr txBox="1"/>
          <p:nvPr/>
        </p:nvSpPr>
        <p:spPr>
          <a:xfrm>
            <a:off x="2512350" y="3227925"/>
            <a:ext cx="4119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Displays logs with levels at this level or higher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77"/>
          <p:cNvSpPr/>
          <p:nvPr/>
        </p:nvSpPr>
        <p:spPr>
          <a:xfrm>
            <a:off x="3360000" y="19505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475" y="1519225"/>
            <a:ext cx="1047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 Levels</a:t>
            </a:r>
            <a:endParaRPr/>
          </a:p>
        </p:txBody>
      </p:sp>
      <p:sp>
        <p:nvSpPr>
          <p:cNvPr id="424" name="Google Shape;424;p78"/>
          <p:cNvSpPr txBox="1"/>
          <p:nvPr>
            <p:ph idx="1" type="body"/>
          </p:nvPr>
        </p:nvSpPr>
        <p:spPr>
          <a:xfrm>
            <a:off x="0" y="1214750"/>
            <a:ext cx="8927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Verbose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All verbose log statements and comprehensive system 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Debug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All debug logs, variable values, debugging notes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Info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Status info,  such as database connection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Warning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Unexpected behavior, non-fatal issues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Error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Serious error conditions, exceptions, crashes only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25" name="Google Shape;42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with Android </a:t>
            </a:r>
            <a:br>
              <a:rPr lang="en"/>
            </a:br>
            <a:r>
              <a:rPr lang="en"/>
              <a:t>Studio </a:t>
            </a:r>
            <a:endParaRPr/>
          </a:p>
        </p:txBody>
      </p:sp>
      <p:sp>
        <p:nvSpPr>
          <p:cNvPr id="431" name="Google Shape;43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you can 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7" name="Google Shape;43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80"/>
          <p:cNvSpPr txBox="1"/>
          <p:nvPr>
            <p:ph idx="1" type="body"/>
          </p:nvPr>
        </p:nvSpPr>
        <p:spPr>
          <a:xfrm>
            <a:off x="311700" y="1076275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in debug mode with attached debugger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and </a:t>
            </a:r>
            <a:r>
              <a:rPr lang="en">
                <a:solidFill>
                  <a:schemeClr val="dk1"/>
                </a:solidFill>
              </a:rPr>
              <a:t>configure </a:t>
            </a:r>
            <a:r>
              <a:rPr lang="en">
                <a:solidFill>
                  <a:schemeClr val="dk1"/>
                </a:solidFill>
              </a:rPr>
              <a:t>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Halt execution at 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Inspect execution stack frames and variable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Change variable values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Step through code line by line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Pause and resume a running program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in debug 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4" name="Google Shape;444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81"/>
          <p:cNvPicPr preferRelativeResize="0"/>
          <p:nvPr/>
        </p:nvPicPr>
        <p:blipFill rotWithShape="1">
          <a:blip r:embed="rId3">
            <a:alphaModFix/>
          </a:blip>
          <a:srcRect b="7740" l="0" r="0" t="0"/>
          <a:stretch/>
        </p:blipFill>
        <p:spPr>
          <a:xfrm>
            <a:off x="119900" y="1041600"/>
            <a:ext cx="6106301" cy="3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81"/>
          <p:cNvSpPr/>
          <p:nvPr/>
        </p:nvSpPr>
        <p:spPr>
          <a:xfrm>
            <a:off x="2669725" y="1118500"/>
            <a:ext cx="187800" cy="18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1"/>
          <p:cNvSpPr/>
          <p:nvPr/>
        </p:nvSpPr>
        <p:spPr>
          <a:xfrm rot="10800000">
            <a:off x="2857393" y="1153850"/>
            <a:ext cx="46782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1"/>
          <p:cNvSpPr/>
          <p:nvPr/>
        </p:nvSpPr>
        <p:spPr>
          <a:xfrm>
            <a:off x="381000" y="3034400"/>
            <a:ext cx="459900" cy="1878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1"/>
          <p:cNvSpPr txBox="1"/>
          <p:nvPr/>
        </p:nvSpPr>
        <p:spPr>
          <a:xfrm>
            <a:off x="381000" y="2563575"/>
            <a:ext cx="2476500" cy="45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Debugger pane opens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bug.png" id="450" name="Google Shape;45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950" y="1041600"/>
            <a:ext cx="74840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81"/>
          <p:cNvSpPr/>
          <p:nvPr/>
        </p:nvSpPr>
        <p:spPr>
          <a:xfrm>
            <a:off x="7535600" y="103055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81"/>
          <p:cNvSpPr/>
          <p:nvPr/>
        </p:nvSpPr>
        <p:spPr>
          <a:xfrm>
            <a:off x="840900" y="29315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81"/>
          <p:cNvSpPr txBox="1"/>
          <p:nvPr/>
        </p:nvSpPr>
        <p:spPr>
          <a:xfrm>
            <a:off x="6482450" y="2555425"/>
            <a:ext cx="2514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Run &gt; Debug 'your app</a:t>
            </a:r>
            <a:r>
              <a:rPr b="1" lang="en"/>
              <a:t>'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 breakpoints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82"/>
          <p:cNvPicPr preferRelativeResize="0"/>
          <p:nvPr/>
        </p:nvPicPr>
        <p:blipFill rotWithShape="1">
          <a:blip r:embed="rId3">
            <a:alphaModFix/>
          </a:blip>
          <a:srcRect b="7415" l="0" r="0" t="-1048"/>
          <a:stretch/>
        </p:blipFill>
        <p:spPr>
          <a:xfrm>
            <a:off x="1222075" y="1020525"/>
            <a:ext cx="6106301" cy="33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82"/>
          <p:cNvSpPr/>
          <p:nvPr/>
        </p:nvSpPr>
        <p:spPr>
          <a:xfrm>
            <a:off x="3118761" y="1559389"/>
            <a:ext cx="155100" cy="124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2"/>
          <p:cNvSpPr txBox="1"/>
          <p:nvPr/>
        </p:nvSpPr>
        <p:spPr>
          <a:xfrm>
            <a:off x="106125" y="1555050"/>
            <a:ext cx="2982600" cy="74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Click in the left margin next to executable line of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 breakpoint properties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9" name="Google Shape;469;p83"/>
          <p:cNvPicPr preferRelativeResize="0"/>
          <p:nvPr/>
        </p:nvPicPr>
        <p:blipFill rotWithShape="1">
          <a:blip r:embed="rId3">
            <a:alphaModFix/>
          </a:blip>
          <a:srcRect b="0" l="815" r="9603" t="0"/>
          <a:stretch/>
        </p:blipFill>
        <p:spPr>
          <a:xfrm>
            <a:off x="1485900" y="1020075"/>
            <a:ext cx="7483501" cy="3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83"/>
          <p:cNvSpPr/>
          <p:nvPr/>
        </p:nvSpPr>
        <p:spPr>
          <a:xfrm>
            <a:off x="405500" y="3017425"/>
            <a:ext cx="1085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5" y="2873100"/>
            <a:ext cx="633375" cy="6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3"/>
          <p:cNvSpPr/>
          <p:nvPr/>
        </p:nvSpPr>
        <p:spPr>
          <a:xfrm>
            <a:off x="95225" y="2955325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83"/>
          <p:cNvSpPr/>
          <p:nvPr/>
        </p:nvSpPr>
        <p:spPr>
          <a:xfrm>
            <a:off x="4669100" y="15906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breakpoints conditional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 properties dialog or right -click existing breakpoint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Any Java expression that returns a boolean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Code completion helps you write conditions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1" name="Google Shape;48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2672700"/>
            <a:ext cx="4362450" cy="161925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2" name="Google Shape;482;p84"/>
          <p:cNvSpPr/>
          <p:nvPr/>
        </p:nvSpPr>
        <p:spPr>
          <a:xfrm>
            <a:off x="925275" y="3588925"/>
            <a:ext cx="4653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7"/>
          <p:cNvSpPr txBox="1"/>
          <p:nvPr>
            <p:ph type="ctrTitle"/>
          </p:nvPr>
        </p:nvSpPr>
        <p:spPr>
          <a:xfrm>
            <a:off x="311700" y="778202"/>
            <a:ext cx="8520600" cy="25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3.1 The Android Studio debugger</a:t>
            </a:r>
            <a:endParaRPr/>
          </a:p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until app stops at breakpoint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9" name="Google Shape;489;p85"/>
          <p:cNvPicPr preferRelativeResize="0"/>
          <p:nvPr/>
        </p:nvPicPr>
        <p:blipFill rotWithShape="1">
          <a:blip r:embed="rId3">
            <a:alphaModFix/>
          </a:blip>
          <a:srcRect b="14274" l="5489" r="3931" t="12374"/>
          <a:stretch/>
        </p:blipFill>
        <p:spPr>
          <a:xfrm>
            <a:off x="593125" y="1380875"/>
            <a:ext cx="5968324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85"/>
          <p:cNvSpPr txBox="1"/>
          <p:nvPr/>
        </p:nvSpPr>
        <p:spPr>
          <a:xfrm>
            <a:off x="6910950" y="1564175"/>
            <a:ext cx="156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Breakpoint</a:t>
            </a:r>
            <a:endParaRPr/>
          </a:p>
        </p:txBody>
      </p:sp>
      <p:sp>
        <p:nvSpPr>
          <p:cNvPr id="491" name="Google Shape;491;p85"/>
          <p:cNvSpPr/>
          <p:nvPr/>
        </p:nvSpPr>
        <p:spPr>
          <a:xfrm rot="10800000">
            <a:off x="6480046" y="1687475"/>
            <a:ext cx="424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5"/>
          <p:cNvSpPr txBox="1"/>
          <p:nvPr/>
        </p:nvSpPr>
        <p:spPr>
          <a:xfrm>
            <a:off x="788850" y="3788300"/>
            <a:ext cx="10317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Frames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85"/>
          <p:cNvSpPr txBox="1"/>
          <p:nvPr/>
        </p:nvSpPr>
        <p:spPr>
          <a:xfrm>
            <a:off x="2092425" y="3788300"/>
            <a:ext cx="23388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 in scope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85"/>
          <p:cNvSpPr txBox="1"/>
          <p:nvPr/>
        </p:nvSpPr>
        <p:spPr>
          <a:xfrm>
            <a:off x="5538900" y="3827750"/>
            <a:ext cx="22581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Watches (C/C++)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6"/>
          <p:cNvPicPr preferRelativeResize="0"/>
          <p:nvPr/>
        </p:nvPicPr>
        <p:blipFill rotWithShape="1">
          <a:blip r:embed="rId3">
            <a:alphaModFix/>
          </a:blip>
          <a:srcRect b="6994" l="0" r="71428" t="0"/>
          <a:stretch/>
        </p:blipFill>
        <p:spPr>
          <a:xfrm>
            <a:off x="311700" y="1271275"/>
            <a:ext cx="2612576" cy="28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frames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86"/>
          <p:cNvSpPr txBox="1"/>
          <p:nvPr/>
        </p:nvSpPr>
        <p:spPr>
          <a:xfrm>
            <a:off x="3367400" y="2072850"/>
            <a:ext cx="4996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Top frame is where execution is halted in your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86"/>
          <p:cNvSpPr/>
          <p:nvPr/>
        </p:nvSpPr>
        <p:spPr>
          <a:xfrm rot="10800000">
            <a:off x="2742670" y="2273950"/>
            <a:ext cx="5487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87"/>
          <p:cNvPicPr preferRelativeResize="0"/>
          <p:nvPr/>
        </p:nvPicPr>
        <p:blipFill rotWithShape="1">
          <a:blip r:embed="rId3">
            <a:alphaModFix/>
          </a:blip>
          <a:srcRect b="6716" l="26162" r="36247" t="0"/>
          <a:stretch/>
        </p:blipFill>
        <p:spPr>
          <a:xfrm>
            <a:off x="189225" y="1068025"/>
            <a:ext cx="3437173" cy="28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and edit variables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87"/>
          <p:cNvSpPr txBox="1"/>
          <p:nvPr/>
        </p:nvSpPr>
        <p:spPr>
          <a:xfrm>
            <a:off x="3711025" y="1343350"/>
            <a:ext cx="4996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Right-click on variable for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87"/>
          <p:cNvPicPr preferRelativeResize="0"/>
          <p:nvPr/>
        </p:nvPicPr>
        <p:blipFill rotWithShape="1">
          <a:blip r:embed="rId4">
            <a:alphaModFix/>
          </a:blip>
          <a:srcRect b="1559" l="28289" r="34429" t="27884"/>
          <a:stretch/>
        </p:blipFill>
        <p:spPr>
          <a:xfrm>
            <a:off x="2351300" y="2090075"/>
            <a:ext cx="1698175" cy="2522749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Stepping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9" name="Google Shape;519;p88"/>
          <p:cNvGraphicFramePr/>
          <p:nvPr/>
        </p:nvGraphicFramePr>
        <p:xfrm>
          <a:off x="372175" y="10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{FCF909A7-D4B9-481A-A229-26D606ACD811}</a:tableStyleId>
              </a:tblPr>
              <a:tblGrid>
                <a:gridCol w="2221875"/>
                <a:gridCol w="875200"/>
                <a:gridCol w="5194525"/>
              </a:tblGrid>
              <a:tr h="43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Over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line in current file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executed line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 a method in a class that you wouldn't normally step into, like a standard JDK class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Out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first executed line after returning from current method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Cursor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⌥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the line where the cursor is in the file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Stepping through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89"/>
          <p:cNvSpPr txBox="1"/>
          <p:nvPr/>
        </p:nvSpPr>
        <p:spPr>
          <a:xfrm>
            <a:off x="2204350" y="1356475"/>
            <a:ext cx="3184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Show execution point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7" name="Google Shape;527;p89"/>
          <p:cNvPicPr preferRelativeResize="0"/>
          <p:nvPr/>
        </p:nvPicPr>
        <p:blipFill rotWithShape="1">
          <a:blip r:embed="rId3">
            <a:alphaModFix/>
          </a:blip>
          <a:srcRect b="80110" l="0" r="38302" t="0"/>
          <a:stretch/>
        </p:blipFill>
        <p:spPr>
          <a:xfrm>
            <a:off x="585063" y="2228788"/>
            <a:ext cx="7059475" cy="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9"/>
          <p:cNvSpPr txBox="1"/>
          <p:nvPr/>
        </p:nvSpPr>
        <p:spPr>
          <a:xfrm>
            <a:off x="28081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89"/>
          <p:cNvSpPr txBox="1"/>
          <p:nvPr/>
        </p:nvSpPr>
        <p:spPr>
          <a:xfrm>
            <a:off x="4337575" y="3440775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89"/>
          <p:cNvSpPr txBox="1"/>
          <p:nvPr/>
        </p:nvSpPr>
        <p:spPr>
          <a:xfrm>
            <a:off x="5142200" y="3940850"/>
            <a:ext cx="237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Force 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89"/>
          <p:cNvSpPr txBox="1"/>
          <p:nvPr/>
        </p:nvSpPr>
        <p:spPr>
          <a:xfrm>
            <a:off x="62102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89"/>
          <p:cNvSpPr txBox="1"/>
          <p:nvPr/>
        </p:nvSpPr>
        <p:spPr>
          <a:xfrm>
            <a:off x="5236150" y="1356475"/>
            <a:ext cx="171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Drop 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89"/>
          <p:cNvSpPr txBox="1"/>
          <p:nvPr/>
        </p:nvSpPr>
        <p:spPr>
          <a:xfrm>
            <a:off x="6972275" y="1356475"/>
            <a:ext cx="216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Run to cursor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89"/>
          <p:cNvCxnSpPr/>
          <p:nvPr/>
        </p:nvCxnSpPr>
        <p:spPr>
          <a:xfrm>
            <a:off x="4430950" y="1824575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89"/>
          <p:cNvCxnSpPr/>
          <p:nvPr/>
        </p:nvCxnSpPr>
        <p:spPr>
          <a:xfrm>
            <a:off x="6598225" y="1831625"/>
            <a:ext cx="0" cy="8481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89"/>
          <p:cNvCxnSpPr/>
          <p:nvPr/>
        </p:nvCxnSpPr>
        <p:spPr>
          <a:xfrm>
            <a:off x="7234625" y="1824575"/>
            <a:ext cx="0" cy="838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89"/>
          <p:cNvCxnSpPr/>
          <p:nvPr/>
        </p:nvCxnSpPr>
        <p:spPr>
          <a:xfrm>
            <a:off x="5910500" y="3022175"/>
            <a:ext cx="0" cy="1092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89"/>
          <p:cNvCxnSpPr/>
          <p:nvPr/>
        </p:nvCxnSpPr>
        <p:spPr>
          <a:xfrm>
            <a:off x="6355425" y="3022175"/>
            <a:ext cx="242700" cy="5526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89"/>
          <p:cNvCxnSpPr/>
          <p:nvPr/>
        </p:nvCxnSpPr>
        <p:spPr>
          <a:xfrm flipH="1">
            <a:off x="4966375" y="3022175"/>
            <a:ext cx="389400" cy="556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89"/>
          <p:cNvCxnSpPr/>
          <p:nvPr/>
        </p:nvCxnSpPr>
        <p:spPr>
          <a:xfrm flipH="1">
            <a:off x="3388400" y="3024125"/>
            <a:ext cx="1511100" cy="58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Resume and Pause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546" name="Google Shape;54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57" y="1321300"/>
            <a:ext cx="4819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90"/>
          <p:cNvSpPr txBox="1"/>
          <p:nvPr/>
        </p:nvSpPr>
        <p:spPr>
          <a:xfrm>
            <a:off x="1020075" y="1445175"/>
            <a:ext cx="13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90"/>
          <p:cNvSpPr txBox="1"/>
          <p:nvPr/>
        </p:nvSpPr>
        <p:spPr>
          <a:xfrm>
            <a:off x="1195575" y="2138500"/>
            <a:ext cx="114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90"/>
          <p:cNvCxnSpPr/>
          <p:nvPr/>
        </p:nvCxnSpPr>
        <p:spPr>
          <a:xfrm>
            <a:off x="2340537" y="1796400"/>
            <a:ext cx="665400" cy="987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90"/>
          <p:cNvCxnSpPr/>
          <p:nvPr/>
        </p:nvCxnSpPr>
        <p:spPr>
          <a:xfrm flipH="1" rot="10800000">
            <a:off x="2359975" y="2219325"/>
            <a:ext cx="666600" cy="2604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90"/>
          <p:cNvSpPr txBox="1"/>
          <p:nvPr/>
        </p:nvSpPr>
        <p:spPr>
          <a:xfrm>
            <a:off x="5794200" y="3483250"/>
            <a:ext cx="31386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Run-&gt;Pause Program…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Run-&gt;Resume Program...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90"/>
          <p:cNvSpPr txBox="1"/>
          <p:nvPr/>
        </p:nvSpPr>
        <p:spPr>
          <a:xfrm>
            <a:off x="270975" y="3013450"/>
            <a:ext cx="2065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Mute all breakpoints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90"/>
          <p:cNvCxnSpPr>
            <a:stCxn id="553" idx="3"/>
          </p:cNvCxnSpPr>
          <p:nvPr/>
        </p:nvCxnSpPr>
        <p:spPr>
          <a:xfrm flipH="1" rot="10800000">
            <a:off x="2336775" y="3198400"/>
            <a:ext cx="678300" cy="238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9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Debug Your App</a:t>
            </a:r>
            <a:r>
              <a:rPr lang="en"/>
              <a:t> (Android Studio User Guide)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Debugging and Testing in Android Studio</a:t>
            </a:r>
            <a:r>
              <a:rPr lang="en"/>
              <a:t> (video) </a:t>
            </a:r>
            <a:endParaRPr/>
          </a:p>
        </p:txBody>
      </p:sp>
      <p:sp>
        <p:nvSpPr>
          <p:cNvPr id="561" name="Google Shape;56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The Android Studio debugger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The debugger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8"/>
          <p:cNvSpPr txBox="1"/>
          <p:nvPr>
            <p:ph idx="1" type="body"/>
          </p:nvPr>
        </p:nvSpPr>
        <p:spPr>
          <a:xfrm>
            <a:off x="311700" y="10762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code has bugs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logging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debugger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Working with breakpoints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Changing variables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Stepping through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 Has Bugs</a:t>
            </a:r>
            <a:endParaRPr/>
          </a:p>
        </p:txBody>
      </p:sp>
      <p:sp>
        <p:nvSpPr>
          <p:cNvPr id="354" name="Google Shape;35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Incorrect or unexpected result, wrong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Crashes, exceptions, freezes, memory leaks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Causes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Human Design or Implementation Error &gt; Fix your code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Software fault, but in libraries &gt; Work around limitation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Hardware fault or limitation -&gt; Make it work with what's available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Origin of the term "bug"</a:t>
            </a:r>
            <a:r>
              <a:rPr lang="en">
                <a:solidFill>
                  <a:schemeClr val="dk1"/>
                </a:solidFill>
              </a:rPr>
              <a:t> (it's not what you think)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Debugging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Find and fix errors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Correct unexpected and undesirable behavior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tests help identify bugs and prevent regression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testing helps identify interaction bugs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Android Studio debugging tools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72"/>
          <p:cNvSpPr txBox="1"/>
          <p:nvPr>
            <p:ph idx="1" type="body"/>
          </p:nvPr>
        </p:nvSpPr>
        <p:spPr>
          <a:xfrm>
            <a:off x="311700" y="1076275"/>
            <a:ext cx="85206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Android Studio has tools that help you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identify problems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where in the source code the problem is created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that you can fix it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3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with Android Studio </a:t>
            </a:r>
            <a:endParaRPr/>
          </a:p>
        </p:txBody>
      </p:sp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Log messages to your code</a:t>
            </a:r>
            <a:endParaRPr/>
          </a:p>
        </p:txBody>
      </p:sp>
      <p:sp>
        <p:nvSpPr>
          <p:cNvPr id="387" name="Google Shape;387;p74"/>
          <p:cNvSpPr txBox="1"/>
          <p:nvPr>
            <p:ph idx="1" type="body"/>
          </p:nvPr>
        </p:nvSpPr>
        <p:spPr>
          <a:xfrm>
            <a:off x="311700" y="1077825"/>
            <a:ext cx="85206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Use class variable with class name as tag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Logcat pane of Android Studio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“Hello World”);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