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MotionEvent.html" TargetMode="External"/><Relationship Id="rId3" Type="http://schemas.openxmlformats.org/officeDocument/2006/relationships/hyperlink" Target="https://developer.android.com/reference/android/support/v4/view/GestureDetectorCompat.html#onTouchEvent(android.view.MotionEven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116d7d9d4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6d7d9d4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195b5a65c4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5b5a65c4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16743fd38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743fd38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2e168af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168af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2e168af2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168af2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e168af2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168af2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2e168af2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168af2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623df383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623df383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623df383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623df383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2e168af2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168af2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19058cd99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9058cd99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116e4119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6e4119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195b5a65c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95b5a65c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195b5a65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95b5a65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 detect all types of gestures, you need to perform two essential steps:</a:t>
            </a:r>
            <a:endParaRPr>
              <a:solidFill>
                <a:schemeClr val="dk1"/>
              </a:solidFill>
            </a:endParaRPr>
          </a:p>
          <a:p>
            <a:pPr indent="-298450" lvl="0" marL="457200" rtl="0" algn="l">
              <a:lnSpc>
                <a:spcPct val="115000"/>
              </a:lnSpc>
              <a:spcBef>
                <a:spcPts val="1000"/>
              </a:spcBef>
              <a:spcAft>
                <a:spcPts val="0"/>
              </a:spcAft>
              <a:buClr>
                <a:schemeClr val="dk1"/>
              </a:buClr>
              <a:buSzPts val="1100"/>
              <a:buAutoNum type="arabicPeriod"/>
            </a:pPr>
            <a:r>
              <a:rPr lang="en">
                <a:solidFill>
                  <a:schemeClr val="dk1"/>
                </a:solidFill>
              </a:rPr>
              <a:t>Gather data about touch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lnSpc>
                <a:spcPct val="115000"/>
              </a:lnSpc>
              <a:spcBef>
                <a:spcPts val="1000"/>
              </a:spcBef>
              <a:spcAft>
                <a:spcPts val="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2"/>
              </a:rPr>
              <a:t>MotionEvent</a:t>
            </a:r>
            <a:r>
              <a:rPr lang="en">
                <a:solidFill>
                  <a:schemeClr val="dk1"/>
                </a:solidFill>
              </a:rPr>
              <a:t> class is delivered to </a:t>
            </a:r>
            <a:r>
              <a:rPr lang="en" u="sng">
                <a:solidFill>
                  <a:srgbClr val="1155CC"/>
                </a:solidFill>
                <a:hlinkClick r:id="rId3"/>
              </a:rPr>
              <a:t>onTouchEvent()</a:t>
            </a:r>
            <a:r>
              <a:rPr lang="en">
                <a:solidFill>
                  <a:schemeClr val="dk1"/>
                </a:solidFill>
              </a:rPr>
              <a:t>, providing the details of every interaction. Your app can use the data provided by the MotionEvent to determine if a gesture it cares about happened.</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328059886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8059886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28059886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805988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183a708af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83a708af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183a708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3a708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83a708a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3a708a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2805988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2805988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28059886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8059886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19058cd99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058cd99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168e6cd3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8e6cd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183a708af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3a708af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 Id="rId4" Type="http://schemas.openxmlformats.org/officeDocument/2006/relationships/hyperlink" Target="https://creativecommons.org/licenses/by/4.0/" TargetMode="External"/><Relationship Id="rId5"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hyperlink" Target="http://creativecommons.org/licenses/by-nc/4.0/"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g"/><Relationship Id="rId3"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hyperlink" Target="https://creativecommons.org/licenses/by/4.0/"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311708" y="1006793"/>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FAFAFA"/>
              </a:buClr>
              <a:buSzPts val="5200"/>
              <a:buNone/>
              <a:defRPr b="1" sz="5200">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3096343"/>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81000" lvl="0" marL="457200" algn="ctr">
              <a:spcBef>
                <a:spcPts val="0"/>
              </a:spcBef>
              <a:spcAft>
                <a:spcPts val="0"/>
              </a:spcAft>
              <a:buSzPts val="2400"/>
              <a:buChar char="●"/>
              <a:defRPr/>
            </a:lvl1pPr>
            <a:lvl2pPr indent="-342900" lvl="1" marL="914400" algn="ctr">
              <a:spcBef>
                <a:spcPts val="0"/>
              </a:spcBef>
              <a:spcAft>
                <a:spcPts val="0"/>
              </a:spcAft>
              <a:buSzPts val="18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pic>
        <p:nvPicPr>
          <p:cNvPr descr="Android-Developer-Cover.jpg" id="62" name="Google Shape;62;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63" name="Google Shape;63;p1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2"/>
          <p:cNvSpPr txBox="1"/>
          <p:nvPr>
            <p:ph type="title"/>
          </p:nvPr>
        </p:nvSpPr>
        <p:spPr>
          <a:xfrm>
            <a:off x="265500" y="1928011"/>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 name="Google Shape;66;p12"/>
          <p:cNvSpPr txBox="1"/>
          <p:nvPr>
            <p:ph idx="1" type="subTitle"/>
          </p:nvPr>
        </p:nvSpPr>
        <p:spPr>
          <a:xfrm>
            <a:off x="265500" y="3497911"/>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2"/>
          <p:cNvSpPr txBox="1"/>
          <p:nvPr>
            <p:ph idx="3" type="subTitle"/>
          </p:nvPr>
        </p:nvSpPr>
        <p:spPr>
          <a:xfrm>
            <a:off x="265500" y="564125"/>
            <a:ext cx="4045200" cy="52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pic>
        <p:nvPicPr>
          <p:cNvPr descr="footer.png" id="68" name="Google Shape;68;p1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9" name="Google Shape;69;p12"/>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2"/>
          <p:cNvSpPr txBox="1"/>
          <p:nvPr/>
        </p:nvSpPr>
        <p:spPr>
          <a:xfrm>
            <a:off x="2305475" y="4761375"/>
            <a:ext cx="2340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71" name="Google Shape;71;p12"/>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pic>
        <p:nvPicPr>
          <p:cNvPr id="72" name="Google Shape;72;p12"/>
          <p:cNvPicPr preferRelativeResize="0"/>
          <p:nvPr/>
        </p:nvPicPr>
        <p:blipFill>
          <a:blip r:embed="rId5">
            <a:alphaModFix/>
          </a:blip>
          <a:stretch>
            <a:fillRect/>
          </a:stretch>
        </p:blipFill>
        <p:spPr>
          <a:xfrm>
            <a:off x="7853225" y="4788588"/>
            <a:ext cx="838200" cy="295275"/>
          </a:xfrm>
          <a:prstGeom prst="rect">
            <a:avLst/>
          </a:prstGeom>
          <a:noFill/>
          <a:ln>
            <a:noFill/>
          </a:ln>
        </p:spPr>
      </p:pic>
      <p:sp>
        <p:nvSpPr>
          <p:cNvPr id="73" name="Google Shape;73;p12"/>
          <p:cNvSpPr txBox="1"/>
          <p:nvPr/>
        </p:nvSpPr>
        <p:spPr>
          <a:xfrm>
            <a:off x="44834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74" name="Shape 74"/>
        <p:cNvGrpSpPr/>
        <p:nvPr/>
      </p:nvGrpSpPr>
      <p:grpSpPr>
        <a:xfrm>
          <a:off x="0" y="0"/>
          <a:ext cx="0" cy="0"/>
          <a:chOff x="0" y="0"/>
          <a:chExt cx="0" cy="0"/>
        </a:xfrm>
      </p:grpSpPr>
      <p:sp>
        <p:nvSpPr>
          <p:cNvPr id="75" name="Google Shape;75;p1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86" name="Shape 86"/>
        <p:cNvGrpSpPr/>
        <p:nvPr/>
      </p:nvGrpSpPr>
      <p:grpSpPr>
        <a:xfrm>
          <a:off x="0" y="0"/>
          <a:ext cx="0" cy="0"/>
          <a:chOff x="0" y="0"/>
          <a:chExt cx="0" cy="0"/>
        </a:xfrm>
      </p:grpSpPr>
      <p:sp>
        <p:nvSpPr>
          <p:cNvPr id="87" name="Google Shape;87;p15"/>
          <p:cNvSpPr txBox="1"/>
          <p:nvPr>
            <p:ph type="ctrTitle"/>
          </p:nvPr>
        </p:nvSpPr>
        <p:spPr>
          <a:xfrm>
            <a:off x="311708" y="1006793"/>
            <a:ext cx="8520600" cy="20526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5"/>
          <p:cNvSpPr txBox="1"/>
          <p:nvPr>
            <p:ph idx="1" type="subTitle"/>
          </p:nvPr>
        </p:nvSpPr>
        <p:spPr>
          <a:xfrm>
            <a:off x="311700" y="3096343"/>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311700" y="2074650"/>
            <a:ext cx="8520600" cy="841800"/>
          </a:xfrm>
          <a:prstGeom prst="rect">
            <a:avLst/>
          </a:prstGeom>
        </p:spPr>
        <p:txBody>
          <a:bodyPr anchorCtr="0" anchor="ctr" bIns="91425" lIns="91425" spcFirstLastPara="1" rIns="91425" wrap="square" tIns="91425"/>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93" name="Shape 93"/>
        <p:cNvGrpSpPr/>
        <p:nvPr/>
      </p:nvGrpSpPr>
      <p:grpSpPr>
        <a:xfrm>
          <a:off x="0" y="0"/>
          <a:ext cx="0" cy="0"/>
          <a:chOff x="0" y="0"/>
          <a:chExt cx="0" cy="0"/>
        </a:xfrm>
      </p:grpSpPr>
      <p:sp>
        <p:nvSpPr>
          <p:cNvPr id="94" name="Google Shape;94;p17"/>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7"/>
          <p:cNvSpPr txBox="1"/>
          <p:nvPr>
            <p:ph idx="1" type="body"/>
          </p:nvPr>
        </p:nvSpPr>
        <p:spPr>
          <a:xfrm>
            <a:off x="311700" y="1076275"/>
            <a:ext cx="8520600" cy="3416400"/>
          </a:xfrm>
          <a:prstGeom prst="rect">
            <a:avLst/>
          </a:prstGeom>
        </p:spPr>
        <p:txBody>
          <a:bodyPr anchorCtr="0" anchor="t" bIns="91425" lIns="91425" spcFirstLastPara="1" rIns="91425" wrap="square" tIns="91425"/>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7" name="Google Shape;97;p17"/>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18"/>
          <p:cNvSpPr txBox="1"/>
          <p:nvPr>
            <p:ph idx="2" type="body"/>
          </p:nvPr>
        </p:nvSpPr>
        <p:spPr>
          <a:xfrm>
            <a:off x="48324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Google Shape;101;p18"/>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19"/>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2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1" name="Google Shape;111;p20"/>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2" name="Shape 112"/>
        <p:cNvGrpSpPr/>
        <p:nvPr/>
      </p:nvGrpSpPr>
      <p:grpSpPr>
        <a:xfrm>
          <a:off x="0" y="0"/>
          <a:ext cx="0" cy="0"/>
          <a:chOff x="0" y="0"/>
          <a:chExt cx="0" cy="0"/>
        </a:xfrm>
      </p:grpSpPr>
      <p:sp>
        <p:nvSpPr>
          <p:cNvPr id="113" name="Google Shape;113;p21"/>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4" name="Google Shape;114;p21"/>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0746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22"/>
          <p:cNvSpPr/>
          <p:nvPr/>
        </p:nvSpPr>
        <p:spPr>
          <a:xfrm>
            <a:off x="4572000" y="-125"/>
            <a:ext cx="4572000" cy="4660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8" name="Google Shape;118;p22"/>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 name="Google Shape;119;p22"/>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0" name="Google Shape;120;p2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3918598"/>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None/>
              <a:defRPr/>
            </a:lvl1pPr>
          </a:lstStyle>
          <a:p/>
        </p:txBody>
      </p:sp>
      <p:sp>
        <p:nvSpPr>
          <p:cNvPr id="123" name="Google Shape;123;p23"/>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4" name="Shape 124"/>
        <p:cNvGrpSpPr/>
        <p:nvPr/>
      </p:nvGrpSpPr>
      <p:grpSpPr>
        <a:xfrm>
          <a:off x="0" y="0"/>
          <a:ext cx="0" cy="0"/>
          <a:chOff x="0" y="0"/>
          <a:chExt cx="0" cy="0"/>
        </a:xfrm>
      </p:grpSpPr>
      <p:sp>
        <p:nvSpPr>
          <p:cNvPr id="125" name="Google Shape;125;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 name="Google Shape;126;p24"/>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7" name="Google Shape;127;p2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pic>
        <p:nvPicPr>
          <p:cNvPr descr="Android-Developer-Cover.jpg" id="129" name="Google Shape;129;p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30" name="Google Shape;130;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1" name="Google Shape;131;p25"/>
          <p:cNvSpPr txBox="1"/>
          <p:nvPr/>
        </p:nvSpPr>
        <p:spPr>
          <a:xfrm>
            <a:off x="2381682" y="4761375"/>
            <a:ext cx="22191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32" name="Google Shape;132;p2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5"/>
          <p:cNvSpPr txBox="1"/>
          <p:nvPr>
            <p:ph idx="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5"/>
          <p:cNvSpPr txBox="1"/>
          <p:nvPr>
            <p:ph type="title"/>
          </p:nvPr>
        </p:nvSpPr>
        <p:spPr>
          <a:xfrm>
            <a:off x="265500" y="1928011"/>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5" name="Google Shape;135;p25"/>
          <p:cNvSpPr txBox="1"/>
          <p:nvPr>
            <p:ph idx="1" type="subTitle"/>
          </p:nvPr>
        </p:nvSpPr>
        <p:spPr>
          <a:xfrm>
            <a:off x="265500" y="3497911"/>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25"/>
          <p:cNvSpPr txBox="1"/>
          <p:nvPr>
            <p:ph idx="3"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5"/>
          <p:cNvSpPr txBox="1"/>
          <p:nvPr>
            <p:ph idx="4" type="subTitle"/>
          </p:nvPr>
        </p:nvSpPr>
        <p:spPr>
          <a:xfrm>
            <a:off x="265500" y="564125"/>
            <a:ext cx="4045200" cy="524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38" name="Google Shape;138;p25"/>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9" name="Google Shape;139;p25"/>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140" name="Shape 140"/>
        <p:cNvGrpSpPr/>
        <p:nvPr/>
      </p:nvGrpSpPr>
      <p:grpSpPr>
        <a:xfrm>
          <a:off x="0" y="0"/>
          <a:ext cx="0" cy="0"/>
          <a:chOff x="0" y="0"/>
          <a:chExt cx="0" cy="0"/>
        </a:xfrm>
      </p:grpSpPr>
      <p:sp>
        <p:nvSpPr>
          <p:cNvPr id="141" name="Google Shape;141;p2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49" name="Shape 149"/>
        <p:cNvGrpSpPr/>
        <p:nvPr/>
      </p:nvGrpSpPr>
      <p:grpSpPr>
        <a:xfrm>
          <a:off x="0" y="0"/>
          <a:ext cx="0" cy="0"/>
          <a:chOff x="0" y="0"/>
          <a:chExt cx="0" cy="0"/>
        </a:xfrm>
      </p:grpSpPr>
      <p:sp>
        <p:nvSpPr>
          <p:cNvPr id="150" name="Google Shape;150;p28"/>
          <p:cNvSpPr txBox="1"/>
          <p:nvPr>
            <p:ph type="ctrTitle"/>
          </p:nvPr>
        </p:nvSpPr>
        <p:spPr>
          <a:xfrm>
            <a:off x="311708" y="1006793"/>
            <a:ext cx="8520600" cy="20526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28"/>
          <p:cNvSpPr txBox="1"/>
          <p:nvPr>
            <p:ph idx="1" type="subTitle"/>
          </p:nvPr>
        </p:nvSpPr>
        <p:spPr>
          <a:xfrm>
            <a:off x="311700" y="3096343"/>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074650"/>
            <a:ext cx="8520600" cy="841800"/>
          </a:xfrm>
          <a:prstGeom prst="rect">
            <a:avLst/>
          </a:prstGeom>
        </p:spPr>
        <p:txBody>
          <a:bodyPr anchorCtr="0" anchor="ctr" bIns="91425" lIns="91425" spcFirstLastPara="1" rIns="91425" wrap="square" tIns="91425"/>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5" name="Google Shape;15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156" name="Shape 156"/>
        <p:cNvGrpSpPr/>
        <p:nvPr/>
      </p:nvGrpSpPr>
      <p:grpSpPr>
        <a:xfrm>
          <a:off x="0" y="0"/>
          <a:ext cx="0" cy="0"/>
          <a:chOff x="0" y="0"/>
          <a:chExt cx="0" cy="0"/>
        </a:xfrm>
      </p:grpSpPr>
      <p:sp>
        <p:nvSpPr>
          <p:cNvPr id="157" name="Google Shape;157;p30"/>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30"/>
          <p:cNvSpPr txBox="1"/>
          <p:nvPr>
            <p:ph idx="1" type="body"/>
          </p:nvPr>
        </p:nvSpPr>
        <p:spPr>
          <a:xfrm>
            <a:off x="311700" y="1076275"/>
            <a:ext cx="8520600" cy="3416400"/>
          </a:xfrm>
          <a:prstGeom prst="rect">
            <a:avLst/>
          </a:prstGeom>
        </p:spPr>
        <p:txBody>
          <a:bodyPr anchorCtr="0" anchor="t" bIns="91425" lIns="91425" spcFirstLastPara="1" rIns="91425" wrap="square" tIns="91425"/>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160" name="Google Shape;160;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31"/>
          <p:cNvSpPr txBox="1"/>
          <p:nvPr>
            <p:ph idx="1" type="body"/>
          </p:nvPr>
        </p:nvSpPr>
        <p:spPr>
          <a:xfrm>
            <a:off x="3117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3" name="Google Shape;163;p31"/>
          <p:cNvSpPr txBox="1"/>
          <p:nvPr>
            <p:ph idx="2" type="body"/>
          </p:nvPr>
        </p:nvSpPr>
        <p:spPr>
          <a:xfrm>
            <a:off x="48324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4" name="Google Shape;16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31"/>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7" name="Shape 167"/>
        <p:cNvGrpSpPr/>
        <p:nvPr/>
      </p:nvGrpSpPr>
      <p:grpSpPr>
        <a:xfrm>
          <a:off x="0" y="0"/>
          <a:ext cx="0" cy="0"/>
          <a:chOff x="0" y="0"/>
          <a:chExt cx="0" cy="0"/>
        </a:xfrm>
      </p:grpSpPr>
      <p:sp>
        <p:nvSpPr>
          <p:cNvPr id="168" name="Google Shape;168;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32"/>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22"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076275"/>
            <a:ext cx="8520600" cy="3416400"/>
          </a:xfrm>
          <a:prstGeom prst="rect">
            <a:avLst/>
          </a:prstGeom>
        </p:spPr>
        <p:txBody>
          <a:bodyPr anchorCtr="0" anchor="t" bIns="91425" lIns="91425" spcFirstLastPara="1" rIns="91425" wrap="square" tIns="91425"/>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6" name="Google Shape;26;p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4" name="Google Shape;174;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75" name="Shape 175"/>
        <p:cNvGrpSpPr/>
        <p:nvPr/>
      </p:nvGrpSpPr>
      <p:grpSpPr>
        <a:xfrm>
          <a:off x="0" y="0"/>
          <a:ext cx="0" cy="0"/>
          <a:chOff x="0" y="0"/>
          <a:chExt cx="0" cy="0"/>
        </a:xfrm>
      </p:grpSpPr>
      <p:sp>
        <p:nvSpPr>
          <p:cNvPr id="176" name="Google Shape;176;p34"/>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7" name="Google Shape;17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8" name="Shape 178"/>
        <p:cNvGrpSpPr/>
        <p:nvPr/>
      </p:nvGrpSpPr>
      <p:grpSpPr>
        <a:xfrm>
          <a:off x="0" y="0"/>
          <a:ext cx="0" cy="0"/>
          <a:chOff x="0" y="0"/>
          <a:chExt cx="0" cy="0"/>
        </a:xfrm>
      </p:grpSpPr>
      <p:sp>
        <p:nvSpPr>
          <p:cNvPr id="179" name="Google Shape;179;p35"/>
          <p:cNvSpPr/>
          <p:nvPr/>
        </p:nvSpPr>
        <p:spPr>
          <a:xfrm>
            <a:off x="4572000" y="-125"/>
            <a:ext cx="4572000" cy="5143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5"/>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1" name="Google Shape;181;p35"/>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 name="Google Shape;182;p35"/>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3" name="Google Shape;183;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4" name="Shape 184"/>
        <p:cNvGrpSpPr/>
        <p:nvPr/>
      </p:nvGrpSpPr>
      <p:grpSpPr>
        <a:xfrm>
          <a:off x="0" y="0"/>
          <a:ext cx="0" cy="0"/>
          <a:chOff x="0" y="0"/>
          <a:chExt cx="0" cy="0"/>
        </a:xfrm>
      </p:grpSpPr>
      <p:sp>
        <p:nvSpPr>
          <p:cNvPr id="185" name="Google Shape;185;p36"/>
          <p:cNvSpPr txBox="1"/>
          <p:nvPr>
            <p:ph idx="1" type="body"/>
          </p:nvPr>
        </p:nvSpPr>
        <p:spPr>
          <a:xfrm>
            <a:off x="311700" y="3918598"/>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None/>
              <a:defRPr/>
            </a:lvl1pPr>
          </a:lstStyle>
          <a:p/>
        </p:txBody>
      </p:sp>
      <p:sp>
        <p:nvSpPr>
          <p:cNvPr id="186" name="Google Shape;186;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87" name="Shape 187"/>
        <p:cNvGrpSpPr/>
        <p:nvPr/>
      </p:nvGrpSpPr>
      <p:grpSpPr>
        <a:xfrm>
          <a:off x="0" y="0"/>
          <a:ext cx="0" cy="0"/>
          <a:chOff x="0" y="0"/>
          <a:chExt cx="0" cy="0"/>
        </a:xfrm>
      </p:grpSpPr>
      <p:sp>
        <p:nvSpPr>
          <p:cNvPr id="188" name="Google Shape;188;p3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9" name="Google Shape;189;p3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0" name="Google Shape;19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1" name="Shape 191"/>
        <p:cNvGrpSpPr/>
        <p:nvPr/>
      </p:nvGrpSpPr>
      <p:grpSpPr>
        <a:xfrm>
          <a:off x="0" y="0"/>
          <a:ext cx="0" cy="0"/>
          <a:chOff x="0" y="0"/>
          <a:chExt cx="0" cy="0"/>
        </a:xfrm>
      </p:grpSpPr>
      <p:pic>
        <p:nvPicPr>
          <p:cNvPr descr="Android-Developer-Cover.jpg" id="192" name="Google Shape;192;p3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38"/>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38"/>
          <p:cNvSpPr txBox="1"/>
          <p:nvPr>
            <p:ph type="title"/>
          </p:nvPr>
        </p:nvSpPr>
        <p:spPr>
          <a:xfrm>
            <a:off x="265500" y="1928011"/>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6" name="Google Shape;196;p38"/>
          <p:cNvSpPr txBox="1"/>
          <p:nvPr>
            <p:ph idx="1" type="subTitle"/>
          </p:nvPr>
        </p:nvSpPr>
        <p:spPr>
          <a:xfrm>
            <a:off x="265500" y="3497911"/>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38"/>
          <p:cNvSpPr txBox="1"/>
          <p:nvPr>
            <p:ph idx="3" type="subTitle"/>
          </p:nvPr>
        </p:nvSpPr>
        <p:spPr>
          <a:xfrm>
            <a:off x="265500" y="564125"/>
            <a:ext cx="4045200" cy="524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footer.png" id="198" name="Google Shape;198;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9" name="Google Shape;199;p38"/>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38"/>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201" name="Shape 201"/>
        <p:cNvGrpSpPr/>
        <p:nvPr/>
      </p:nvGrpSpPr>
      <p:grpSpPr>
        <a:xfrm>
          <a:off x="0" y="0"/>
          <a:ext cx="0" cy="0"/>
          <a:chOff x="0" y="0"/>
          <a:chExt cx="0" cy="0"/>
        </a:xfrm>
      </p:grpSpPr>
      <p:sp>
        <p:nvSpPr>
          <p:cNvPr id="202" name="Google Shape;202;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90295"/>
            <a:ext cx="3999900" cy="3416400"/>
          </a:xfrm>
          <a:prstGeom prst="rect">
            <a:avLst/>
          </a:prstGeom>
        </p:spPr>
        <p:txBody>
          <a:bodyPr anchorCtr="0" anchor="t" bIns="91425" lIns="91425" spcFirstLastPara="1" rIns="91425" wrap="square" tIns="91425"/>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90295"/>
            <a:ext cx="3999900" cy="3416400"/>
          </a:xfrm>
          <a:prstGeom prst="rect">
            <a:avLst/>
          </a:prstGeom>
        </p:spPr>
        <p:txBody>
          <a:bodyPr anchorCtr="0" anchor="t" bIns="91425" lIns="91425" spcFirstLastPara="1" rIns="91425" wrap="square" tIns="91425"/>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pic>
        <p:nvPicPr>
          <p:cNvPr descr="Android-split.png"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9"/>
          <p:cNvSpPr txBox="1"/>
          <p:nvPr/>
        </p:nvSpPr>
        <p:spPr>
          <a:xfrm>
            <a:off x="2229274" y="4761375"/>
            <a:ext cx="24960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51" name="Google Shape;51;p9"/>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52" name="Google Shape;52;p9"/>
          <p:cNvPicPr preferRelativeResize="0"/>
          <p:nvPr/>
        </p:nvPicPr>
        <p:blipFill>
          <a:blip r:embed="rId3">
            <a:alphaModFix/>
          </a:blip>
          <a:stretch>
            <a:fillRect/>
          </a:stretch>
        </p:blipFill>
        <p:spPr>
          <a:xfrm>
            <a:off x="7853225" y="4788588"/>
            <a:ext cx="838200" cy="295275"/>
          </a:xfrm>
          <a:prstGeom prst="rect">
            <a:avLst/>
          </a:prstGeom>
          <a:noFill/>
          <a:ln>
            <a:noFill/>
          </a:ln>
        </p:spPr>
      </p:pic>
      <p:sp>
        <p:nvSpPr>
          <p:cNvPr id="53" name="Google Shape;53;p9"/>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3918598"/>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None/>
              <a:defRPr/>
            </a:lvl1pPr>
          </a:lstStyle>
          <a:p/>
        </p:txBody>
      </p:sp>
      <p:sp>
        <p:nvSpPr>
          <p:cNvPr id="56" name="Google Shape;56;p1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4.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4.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1.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81000" lvl="0" marL="45720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229275" y="4761375"/>
            <a:ext cx="2284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12" name="Google Shape;12;p1"/>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13" name="Google Shape;13;p1"/>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14" name="Google Shape;14;p1"/>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76" name="Shape 76"/>
        <p:cNvGrpSpPr/>
        <p:nvPr/>
      </p:nvGrpSpPr>
      <p:grpSpPr>
        <a:xfrm>
          <a:off x="0" y="0"/>
          <a:ext cx="0" cy="0"/>
          <a:chOff x="0" y="0"/>
          <a:chExt cx="0" cy="0"/>
        </a:xfrm>
      </p:grpSpPr>
      <p:pic>
        <p:nvPicPr>
          <p:cNvPr descr="footer.png" id="77" name="Google Shape;77;p1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8" name="Google Shape;7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9" name="Google Shape;7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0" name="Google Shape;80;p14"/>
          <p:cNvSpPr txBox="1"/>
          <p:nvPr>
            <p:ph idx="12" type="sldNum"/>
          </p:nvPr>
        </p:nvSpPr>
        <p:spPr>
          <a:xfrm>
            <a:off x="86248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4"/>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2229275" y="4761375"/>
            <a:ext cx="23109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83" name="Google Shape;83;p14"/>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84" name="Google Shape;84;p14"/>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85" name="Google Shape;85;p14"/>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142" name="Shape 142"/>
        <p:cNvGrpSpPr/>
        <p:nvPr/>
      </p:nvGrpSpPr>
      <p:grpSpPr>
        <a:xfrm>
          <a:off x="0" y="0"/>
          <a:ext cx="0" cy="0"/>
          <a:chOff x="0" y="0"/>
          <a:chExt cx="0" cy="0"/>
        </a:xfrm>
      </p:grpSpPr>
      <p:pic>
        <p:nvPicPr>
          <p:cNvPr descr="footer.png" id="143" name="Google Shape;143;p2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44" name="Google Shape;14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5" name="Google Shape;14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146" name="Google Shape;146;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nvSpPr>
        <p:spPr>
          <a:xfrm>
            <a:off x="2232275" y="4761375"/>
            <a:ext cx="54462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android.com/reference/android/view/View.OnClickListen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eveloper.android.com/reference/android/support/v4/view/GestureDetectorCompat.html" TargetMode="External"/><Relationship Id="rId4" Type="http://schemas.openxmlformats.org/officeDocument/2006/relationships/hyperlink" Target="https://developer.android.com/reference/android/view/MotionEven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android.com/training/gestures/detector.html"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developer.android.com/guide/topics/ui/controls/spinner.html" TargetMode="External"/><Relationship Id="rId10" Type="http://schemas.openxmlformats.org/officeDocument/2006/relationships/hyperlink" Target="https://developer.android.com/guide/topics/ui/controls/button.html" TargetMode="External"/><Relationship Id="rId13" Type="http://schemas.openxmlformats.org/officeDocument/2006/relationships/hyperlink" Target="http://developer.android.com/guide/components/fragments.html" TargetMode="External"/><Relationship Id="rId12" Type="http://schemas.openxmlformats.org/officeDocument/2006/relationships/hyperlink" Target="https://developer.android.com/guide/topics/ui/dialogs.html"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eveloper.android.com/guide/topics/ui/controls.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5" Type="http://schemas.openxmlformats.org/officeDocument/2006/relationships/hyperlink" Target="http://developer.android.com/guide/topics/ui/controls/pickers.html" TargetMode="External"/><Relationship Id="rId14" Type="http://schemas.openxmlformats.org/officeDocument/2006/relationships/hyperlink" Target="http://developer.android.com/guide/topics/ui/ui-events.html" TargetMode="External"/><Relationship Id="rId17" Type="http://schemas.openxmlformats.org/officeDocument/2006/relationships/hyperlink" Target="http://developer.android.com/design/patterns/gestures.html" TargetMode="External"/><Relationship Id="rId16" Type="http://schemas.openxmlformats.org/officeDocument/2006/relationships/hyperlink" Target="https://developer.android.com/training/gestures/index.html" TargetMode="External"/><Relationship Id="rId5" Type="http://schemas.openxmlformats.org/officeDocument/2006/relationships/hyperlink" Target="https://material.google.com/components/buttons-floating-action-button.html#" TargetMode="External"/><Relationship Id="rId6" Type="http://schemas.openxmlformats.org/officeDocument/2006/relationships/hyperlink" Target="https://developer.android.com/guide/topics/ui/controls/radiobutton.html" TargetMode="External"/><Relationship Id="rId18" Type="http://schemas.openxmlformats.org/officeDocument/2006/relationships/hyperlink" Target="http://developer.android.com/design/patterns/gestures.html" TargetMode="External"/><Relationship Id="rId7" Type="http://schemas.openxmlformats.org/officeDocument/2006/relationships/hyperlink" Target="http://developer.android.com/training/keyboard-input/style.html" TargetMode="External"/><Relationship Id="rId8" Type="http://schemas.openxmlformats.org/officeDocument/2006/relationships/hyperlink" Target="https://developer.android.com/training/keyboard-input/style.html#A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oogle-developer-training.github.io/android-developer-fundamentals-course-concepts-v2/unit-2-user-experience/lesson-4-user-interaction/4-1-c-buttons-and-clickable-images/4-1-c-buttons-and-clickable-images.html" TargetMode="External"/><Relationship Id="rId4" Type="http://schemas.openxmlformats.org/officeDocument/2006/relationships/hyperlink" Target="https://codelabs.developers.google.com/codelabs/android-training-clickable-imag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40"/>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40"/>
          <p:cNvSpPr txBox="1"/>
          <p:nvPr>
            <p:ph type="title"/>
          </p:nvPr>
        </p:nvSpPr>
        <p:spPr>
          <a:xfrm>
            <a:off x="265500" y="1623202"/>
            <a:ext cx="4045200" cy="11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 </a:t>
            </a:r>
            <a:endParaRPr/>
          </a:p>
        </p:txBody>
      </p:sp>
      <p:sp>
        <p:nvSpPr>
          <p:cNvPr id="210" name="Google Shape;210;p40"/>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40"/>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Developer Fundamentals V2</a:t>
            </a:r>
            <a:endParaRPr/>
          </a:p>
        </p:txBody>
      </p:sp>
      <p:sp>
        <p:nvSpPr>
          <p:cNvPr id="212" name="Google Shape;212;p40"/>
          <p:cNvSpPr txBox="1"/>
          <p:nvPr/>
        </p:nvSpPr>
        <p:spPr>
          <a:xfrm>
            <a:off x="265500" y="3497911"/>
            <a:ext cx="4045200" cy="12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AFAFA"/>
                </a:solidFill>
                <a:latin typeface="Roboto"/>
                <a:ea typeface="Roboto"/>
                <a:cs typeface="Roboto"/>
                <a:sym typeface="Roboto"/>
              </a:rPr>
              <a:t>Lesson 4</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4" name="Shape 274"/>
        <p:cNvGrpSpPr/>
        <p:nvPr/>
      </p:nvGrpSpPr>
      <p:grpSpPr>
        <a:xfrm>
          <a:off x="0" y="0"/>
          <a:ext cx="0" cy="0"/>
          <a:chOff x="0" y="0"/>
          <a:chExt cx="0" cy="0"/>
        </a:xfrm>
      </p:grpSpPr>
      <p:sp>
        <p:nvSpPr>
          <p:cNvPr id="275" name="Google Shape;275;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button taps</a:t>
            </a:r>
            <a:endParaRPr/>
          </a:p>
        </p:txBody>
      </p:sp>
      <p:sp>
        <p:nvSpPr>
          <p:cNvPr id="276" name="Google Shape;276;p49"/>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&lt;Button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android:text="@string/button_send"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android:onClick="sendMessage"</a:t>
            </a:r>
            <a:r>
              <a:rPr lang="en" sz="1800">
                <a:solidFill>
                  <a:schemeClr val="dk1"/>
                </a:solidFill>
                <a:latin typeface="Consolas"/>
                <a:ea typeface="Consolas"/>
                <a:cs typeface="Consolas"/>
                <a:sym typeface="Consolas"/>
              </a:rPr>
              <a:t> /&gt;</a:t>
            </a:r>
            <a:endParaRPr sz="1800"/>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277" name="Google Shape;277;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9"/>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279" name="Google Shape;279;p49"/>
          <p:cNvCxnSpPr>
            <a:stCxn id="278" idx="2"/>
          </p:cNvCxnSpPr>
          <p:nvPr/>
        </p:nvCxnSpPr>
        <p:spPr>
          <a:xfrm rot="5400000">
            <a:off x="6151700" y="2361225"/>
            <a:ext cx="873000" cy="22665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listener with onClick callback</a:t>
            </a:r>
            <a:endParaRPr/>
          </a:p>
        </p:txBody>
      </p:sp>
      <p:sp>
        <p:nvSpPr>
          <p:cNvPr id="285" name="Google Shape;285;p50"/>
          <p:cNvSpPr txBox="1"/>
          <p:nvPr>
            <p:ph idx="1" type="body"/>
          </p:nvPr>
        </p:nvSpPr>
        <p:spPr>
          <a:xfrm>
            <a:off x="311700" y="1152475"/>
            <a:ext cx="8709300" cy="32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2000">
                <a:solidFill>
                  <a:srgbClr val="000000"/>
                </a:solidFill>
                <a:latin typeface="Consolas"/>
                <a:ea typeface="Consolas"/>
                <a:cs typeface="Consolas"/>
                <a:sym typeface="Consolas"/>
              </a:rPr>
              <a:t>Button button = findViewById(R.id.button);</a:t>
            </a:r>
            <a:endParaRPr sz="20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20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public void onClick(View v)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 Do something in response to button click</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1000"/>
              </a:spcAft>
              <a:buClr>
                <a:schemeClr val="dk1"/>
              </a:buClr>
              <a:buSzPts val="1100"/>
              <a:buFont typeface="Arial"/>
              <a:buNone/>
            </a:pPr>
            <a:r>
              <a:rPr lang="en" sz="2000">
                <a:solidFill>
                  <a:schemeClr val="dk1"/>
                </a:solidFill>
                <a:latin typeface="Consolas"/>
                <a:ea typeface="Consolas"/>
                <a:cs typeface="Consolas"/>
                <a:sym typeface="Consolas"/>
              </a:rPr>
              <a:t>});</a:t>
            </a:r>
            <a:endParaRPr sz="2000"/>
          </a:p>
        </p:txBody>
      </p:sp>
      <p:sp>
        <p:nvSpPr>
          <p:cNvPr id="286" name="Google Shape;286;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Clickable images</a:t>
            </a:r>
            <a:endParaRPr/>
          </a:p>
        </p:txBody>
      </p:sp>
      <p:sp>
        <p:nvSpPr>
          <p:cNvPr id="292" name="Google Shape;292;p5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ImageView</a:t>
            </a:r>
            <a:endParaRPr/>
          </a:p>
        </p:txBody>
      </p:sp>
      <p:sp>
        <p:nvSpPr>
          <p:cNvPr id="299" name="Google Shape;299;p52"/>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with </a:t>
            </a:r>
            <a:r>
              <a:rPr lang="en">
                <a:solidFill>
                  <a:srgbClr val="333333"/>
                </a:solidFill>
                <a:highlight>
                  <a:srgbClr val="FFFFFF"/>
                </a:highlight>
                <a:latin typeface="Consolas"/>
                <a:ea typeface="Consolas"/>
                <a:cs typeface="Consolas"/>
                <a:sym typeface="Consolas"/>
              </a:rPr>
              <a:t>android:onClick</a:t>
            </a:r>
            <a:r>
              <a:rPr lang="en">
                <a:solidFill>
                  <a:srgbClr val="333333"/>
                </a:solidFill>
                <a:highlight>
                  <a:srgbClr val="FFFFFF"/>
                </a:highlight>
              </a:rPr>
              <a:t> attribute</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I</a:t>
            </a:r>
            <a:r>
              <a:rPr lang="en">
                <a:solidFill>
                  <a:srgbClr val="333333"/>
                </a:solidFill>
                <a:highlight>
                  <a:srgbClr val="FFFFFF"/>
                </a:highlight>
              </a:rPr>
              <a:t>mage for </a:t>
            </a: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in </a:t>
            </a:r>
            <a:r>
              <a:rPr b="1" lang="en">
                <a:solidFill>
                  <a:srgbClr val="333333"/>
                </a:solidFill>
                <a:highlight>
                  <a:srgbClr val="FFFFFF"/>
                </a:highlight>
                <a:latin typeface="Arial"/>
                <a:ea typeface="Arial"/>
                <a:cs typeface="Arial"/>
                <a:sym typeface="Arial"/>
              </a:rPr>
              <a:t>app&gt;src&gt;main&gt;res&gt;drawable</a:t>
            </a:r>
            <a:r>
              <a:rPr lang="en">
                <a:solidFill>
                  <a:srgbClr val="333333"/>
                </a:solidFill>
                <a:highlight>
                  <a:srgbClr val="FFFFFF"/>
                </a:highlight>
              </a:rPr>
              <a:t> folder in project</a:t>
            </a:r>
            <a:endParaRPr>
              <a:solidFill>
                <a:srgbClr val="333333"/>
              </a:solidFill>
            </a:endParaRPr>
          </a:p>
        </p:txBody>
      </p:sp>
      <p:sp>
        <p:nvSpPr>
          <p:cNvPr id="300" name="Google Shape;300;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52"/>
          <p:cNvPicPr preferRelativeResize="0"/>
          <p:nvPr/>
        </p:nvPicPr>
        <p:blipFill>
          <a:blip r:embed="rId3">
            <a:alphaModFix/>
          </a:blip>
          <a:stretch>
            <a:fillRect/>
          </a:stretch>
        </p:blipFill>
        <p:spPr>
          <a:xfrm>
            <a:off x="3613425" y="2660000"/>
            <a:ext cx="1917143" cy="161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5" name="Shape 305"/>
        <p:cNvGrpSpPr/>
        <p:nvPr/>
      </p:nvGrpSpPr>
      <p:grpSpPr>
        <a:xfrm>
          <a:off x="0" y="0"/>
          <a:ext cx="0" cy="0"/>
          <a:chOff x="0" y="0"/>
          <a:chExt cx="0" cy="0"/>
        </a:xfrm>
      </p:grpSpPr>
      <p:sp>
        <p:nvSpPr>
          <p:cNvPr id="306" name="Google Shape;30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ImageView taps</a:t>
            </a:r>
            <a:endParaRPr/>
          </a:p>
        </p:txBody>
      </p:sp>
      <p:sp>
        <p:nvSpPr>
          <p:cNvPr id="307" name="Google Shape;307;p53"/>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android:src="@drawable/donut_circle"</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android:onClick="orderDonut"</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308" name="Google Shape;30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53"/>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310" name="Google Shape;310;p53"/>
          <p:cNvCxnSpPr>
            <a:stCxn id="309" idx="2"/>
          </p:cNvCxnSpPr>
          <p:nvPr/>
        </p:nvCxnSpPr>
        <p:spPr>
          <a:xfrm rot="5400000">
            <a:off x="6201950" y="2298375"/>
            <a:ext cx="759900" cy="22791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Floating action button</a:t>
            </a:r>
            <a:endParaRPr/>
          </a:p>
        </p:txBody>
      </p:sp>
      <p:sp>
        <p:nvSpPr>
          <p:cNvPr id="316" name="Google Shape;316;p5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 Action Buttons (FAB)</a:t>
            </a:r>
            <a:endParaRPr/>
          </a:p>
        </p:txBody>
      </p:sp>
      <p:sp>
        <p:nvSpPr>
          <p:cNvPr id="323" name="Google Shape;323;p55"/>
          <p:cNvSpPr txBox="1"/>
          <p:nvPr>
            <p:ph idx="1" type="body"/>
          </p:nvPr>
        </p:nvSpPr>
        <p:spPr>
          <a:xfrm>
            <a:off x="311700" y="1152475"/>
            <a:ext cx="6346500" cy="3090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R</a:t>
            </a:r>
            <a:r>
              <a:rPr lang="en"/>
              <a:t>aised, circular, floats above layout</a:t>
            </a:r>
            <a:endParaRPr/>
          </a:p>
          <a:p>
            <a:pPr indent="-381000" lvl="0" marL="457200" rtl="0" algn="l">
              <a:spcBef>
                <a:spcPts val="0"/>
              </a:spcBef>
              <a:spcAft>
                <a:spcPts val="0"/>
              </a:spcAft>
              <a:buSzPts val="2400"/>
              <a:buChar char="●"/>
            </a:pPr>
            <a:r>
              <a:rPr lang="en"/>
              <a:t>Primary or "promoted" action for a screen</a:t>
            </a:r>
            <a:endParaRPr/>
          </a:p>
          <a:p>
            <a:pPr indent="-381000" lvl="0" marL="457200" rtl="0" algn="l">
              <a:spcBef>
                <a:spcPts val="0"/>
              </a:spcBef>
              <a:spcAft>
                <a:spcPts val="0"/>
              </a:spcAft>
              <a:buSzPts val="2400"/>
              <a:buChar char="●"/>
            </a:pPr>
            <a:r>
              <a:rPr lang="en"/>
              <a:t>One per screen</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For example:</a:t>
            </a:r>
            <a:endParaRPr/>
          </a:p>
          <a:p>
            <a:pPr indent="0" lvl="0" marL="0" rtl="0" algn="l">
              <a:spcBef>
                <a:spcPts val="1000"/>
              </a:spcBef>
              <a:spcAft>
                <a:spcPts val="0"/>
              </a:spcAft>
              <a:buClr>
                <a:schemeClr val="dk1"/>
              </a:buClr>
              <a:buSzPts val="1100"/>
              <a:buFont typeface="Arial"/>
              <a:buNone/>
            </a:pPr>
            <a:r>
              <a:rPr b="1" lang="en"/>
              <a:t>Add Contact</a:t>
            </a:r>
            <a:r>
              <a:rPr lang="en"/>
              <a:t> button in Contacts app</a:t>
            </a:r>
            <a:endParaRPr/>
          </a:p>
        </p:txBody>
      </p:sp>
      <p:sp>
        <p:nvSpPr>
          <p:cNvPr id="324" name="Google Shape;324;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55"/>
          <p:cNvPicPr preferRelativeResize="0"/>
          <p:nvPr/>
        </p:nvPicPr>
        <p:blipFill>
          <a:blip r:embed="rId3">
            <a:alphaModFix/>
          </a:blip>
          <a:stretch>
            <a:fillRect/>
          </a:stretch>
        </p:blipFill>
        <p:spPr>
          <a:xfrm>
            <a:off x="6658213" y="1098475"/>
            <a:ext cx="2409825" cy="34861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FABs</a:t>
            </a:r>
            <a:endParaRPr/>
          </a:p>
        </p:txBody>
      </p:sp>
      <p:sp>
        <p:nvSpPr>
          <p:cNvPr id="331" name="Google Shape;331;p56"/>
          <p:cNvSpPr txBox="1"/>
          <p:nvPr>
            <p:ph idx="1" type="body"/>
          </p:nvPr>
        </p:nvSpPr>
        <p:spPr>
          <a:xfrm>
            <a:off x="311700" y="1022600"/>
            <a:ext cx="8520600" cy="35589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Start with Basic Activity template</a:t>
            </a:r>
            <a:endParaRPr/>
          </a:p>
          <a:p>
            <a:pPr indent="-381000" lvl="0" marL="457200" rtl="0" algn="l">
              <a:spcBef>
                <a:spcPts val="0"/>
              </a:spcBef>
              <a:spcAft>
                <a:spcPts val="0"/>
              </a:spcAft>
              <a:buSzPts val="2400"/>
              <a:buChar char="●"/>
            </a:pPr>
            <a:r>
              <a:rPr lang="en"/>
              <a:t>Layout:</a:t>
            </a:r>
            <a:endParaRPr sz="1800">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a:t>
            </a:r>
            <a:r>
              <a:rPr b="1" lang="en" sz="1800">
                <a:solidFill>
                  <a:schemeClr val="dk1"/>
                </a:solidFill>
                <a:latin typeface="Consolas"/>
                <a:ea typeface="Consolas"/>
                <a:cs typeface="Consolas"/>
                <a:sym typeface="Consolas"/>
              </a:rPr>
              <a:t>android.support.design.widget.FloatingActionButton</a:t>
            </a:r>
            <a:endParaRPr b="1"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android:id="@+id/fab"</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android:layout_gravity="bottom|end"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android:layout_margin="@dimen/fab_margin"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android:src="@drawable/ic_fab_chat_button_white" </a:t>
            </a:r>
            <a:endParaRPr sz="1800">
              <a:solidFill>
                <a:schemeClr val="dk1"/>
              </a:solidFill>
              <a:latin typeface="Consolas"/>
              <a:ea typeface="Consolas"/>
              <a:cs typeface="Consolas"/>
              <a:sym typeface="Consolas"/>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        .../&gt;</a:t>
            </a:r>
            <a:endParaRPr sz="1800">
              <a:solidFill>
                <a:schemeClr val="dk1"/>
              </a:solidFill>
              <a:latin typeface="Arial"/>
              <a:ea typeface="Arial"/>
              <a:cs typeface="Arial"/>
              <a:sym typeface="Arial"/>
            </a:endParaRPr>
          </a:p>
          <a:p>
            <a:pPr indent="0" lvl="0" marL="457200" rtl="0" algn="l">
              <a:lnSpc>
                <a:spcPct val="115000"/>
              </a:lnSpc>
              <a:spcBef>
                <a:spcPts val="1000"/>
              </a:spcBef>
              <a:spcAft>
                <a:spcPts val="0"/>
              </a:spcAft>
              <a:buNone/>
            </a:pPr>
            <a:r>
              <a:t/>
            </a:r>
            <a:endParaRPr sz="1800">
              <a:latin typeface="Consolas"/>
              <a:ea typeface="Consolas"/>
              <a:cs typeface="Consolas"/>
              <a:sym typeface="Consolas"/>
            </a:endParaRPr>
          </a:p>
          <a:p>
            <a:pPr indent="0" lvl="0" marL="0" marR="0" rtl="0" algn="l">
              <a:lnSpc>
                <a:spcPct val="115000"/>
              </a:lnSpc>
              <a:spcBef>
                <a:spcPts val="1000"/>
              </a:spcBef>
              <a:spcAft>
                <a:spcPts val="0"/>
              </a:spcAft>
              <a:buNone/>
            </a:pPr>
            <a:r>
              <a:t/>
            </a:r>
            <a:endParaRPr>
              <a:latin typeface="Consolas"/>
              <a:ea typeface="Consolas"/>
              <a:cs typeface="Consolas"/>
              <a:sym typeface="Consolas"/>
            </a:endParaRPr>
          </a:p>
        </p:txBody>
      </p:sp>
      <p:sp>
        <p:nvSpPr>
          <p:cNvPr id="332" name="Google Shape;332;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 size</a:t>
            </a:r>
            <a:endParaRPr/>
          </a:p>
        </p:txBody>
      </p:sp>
      <p:sp>
        <p:nvSpPr>
          <p:cNvPr id="338" name="Google Shape;338;p57"/>
          <p:cNvSpPr txBox="1"/>
          <p:nvPr>
            <p:ph idx="1" type="body"/>
          </p:nvPr>
        </p:nvSpPr>
        <p:spPr>
          <a:xfrm>
            <a:off x="311700" y="1390900"/>
            <a:ext cx="8520600" cy="319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56 x 56 dp by default </a:t>
            </a:r>
            <a:endParaRPr/>
          </a:p>
          <a:p>
            <a:pPr indent="-381000" lvl="0" marL="457200" rtl="0" algn="l">
              <a:spcBef>
                <a:spcPts val="1000"/>
              </a:spcBef>
              <a:spcAft>
                <a:spcPts val="0"/>
              </a:spcAft>
              <a:buSzPts val="2400"/>
              <a:buChar char="●"/>
            </a:pPr>
            <a:r>
              <a:rPr lang="en"/>
              <a:t>Set mini size (30 x 40 dp) with </a:t>
            </a:r>
            <a:r>
              <a:rPr lang="en">
                <a:latin typeface="Consolas"/>
                <a:ea typeface="Consolas"/>
                <a:cs typeface="Consolas"/>
                <a:sym typeface="Consolas"/>
              </a:rPr>
              <a:t>app:fabSize</a:t>
            </a:r>
            <a:r>
              <a:rPr lang="en"/>
              <a:t> attribute:</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app:fabSize="mini"</a:t>
            </a:r>
            <a:endParaRPr>
              <a:latin typeface="Consolas"/>
              <a:ea typeface="Consolas"/>
              <a:cs typeface="Consolas"/>
              <a:sym typeface="Consolas"/>
            </a:endParaRPr>
          </a:p>
          <a:p>
            <a:pPr indent="-381000" lvl="0" marL="457200" rtl="0" algn="l">
              <a:spcBef>
                <a:spcPts val="1000"/>
              </a:spcBef>
              <a:spcAft>
                <a:spcPts val="0"/>
              </a:spcAft>
              <a:buSzPts val="2400"/>
              <a:buChar char="●"/>
            </a:pPr>
            <a:r>
              <a:rPr lang="en"/>
              <a:t>Set to 56 x 56 dp (default): </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app:fabSize="normal"</a:t>
            </a:r>
            <a:endParaRPr>
              <a:latin typeface="Consolas"/>
              <a:ea typeface="Consolas"/>
              <a:cs typeface="Consolas"/>
              <a:sym typeface="Consolas"/>
            </a:endParaRPr>
          </a:p>
          <a:p>
            <a:pPr indent="0" lvl="0" marL="457200" rtl="0" algn="l">
              <a:spcBef>
                <a:spcPts val="1000"/>
              </a:spcBef>
              <a:spcAft>
                <a:spcPts val="1000"/>
              </a:spcAft>
              <a:buNone/>
            </a:pPr>
            <a:r>
              <a:t/>
            </a:r>
            <a:endParaRPr/>
          </a:p>
        </p:txBody>
      </p:sp>
      <p:sp>
        <p:nvSpPr>
          <p:cNvPr id="339" name="Google Shape;339;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Common </a:t>
            </a:r>
            <a:r>
              <a:rPr lang="en"/>
              <a:t>Gestures</a:t>
            </a:r>
            <a:endParaRPr/>
          </a:p>
        </p:txBody>
      </p:sp>
      <p:sp>
        <p:nvSpPr>
          <p:cNvPr id="345" name="Google Shape;345;p5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1"/>
          <p:cNvSpPr txBox="1"/>
          <p:nvPr>
            <p:ph type="ctrTitle"/>
          </p:nvPr>
        </p:nvSpPr>
        <p:spPr>
          <a:xfrm>
            <a:off x="311700" y="778203"/>
            <a:ext cx="8520600" cy="279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4.1 Buttons and clickable images</a:t>
            </a:r>
            <a:endParaRPr/>
          </a:p>
        </p:txBody>
      </p:sp>
      <p:sp>
        <p:nvSpPr>
          <p:cNvPr id="218" name="Google Shape;21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a:t>
            </a:r>
            <a:endParaRPr/>
          </a:p>
        </p:txBody>
      </p:sp>
      <p:sp>
        <p:nvSpPr>
          <p:cNvPr id="352" name="Google Shape;352;p59"/>
          <p:cNvSpPr txBox="1"/>
          <p:nvPr>
            <p:ph idx="1" type="body"/>
          </p:nvPr>
        </p:nvSpPr>
        <p:spPr>
          <a:xfrm>
            <a:off x="311700" y="1076275"/>
            <a:ext cx="412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 include:</a:t>
            </a:r>
            <a:endParaRPr/>
          </a:p>
          <a:p>
            <a:pPr indent="-381000" lvl="0" marL="457200" rtl="0" algn="l">
              <a:spcBef>
                <a:spcPts val="1000"/>
              </a:spcBef>
              <a:spcAft>
                <a:spcPts val="0"/>
              </a:spcAft>
              <a:buSzPts val="2400"/>
              <a:buChar char="●"/>
            </a:pPr>
            <a:r>
              <a:rPr lang="en"/>
              <a:t>long touch</a:t>
            </a:r>
            <a:endParaRPr/>
          </a:p>
          <a:p>
            <a:pPr indent="-381000" lvl="0" marL="457200" rtl="0" algn="l">
              <a:spcBef>
                <a:spcPts val="0"/>
              </a:spcBef>
              <a:spcAft>
                <a:spcPts val="0"/>
              </a:spcAft>
              <a:buSzPts val="2400"/>
              <a:buChar char="●"/>
            </a:pPr>
            <a:r>
              <a:rPr lang="en"/>
              <a:t>double-tap</a:t>
            </a:r>
            <a:endParaRPr/>
          </a:p>
          <a:p>
            <a:pPr indent="-381000" lvl="0" marL="457200" rtl="0" algn="l">
              <a:spcBef>
                <a:spcPts val="0"/>
              </a:spcBef>
              <a:spcAft>
                <a:spcPts val="0"/>
              </a:spcAft>
              <a:buSzPts val="2400"/>
              <a:buChar char="●"/>
            </a:pPr>
            <a:r>
              <a:rPr lang="en"/>
              <a:t>fling</a:t>
            </a:r>
            <a:endParaRPr/>
          </a:p>
          <a:p>
            <a:pPr indent="-381000" lvl="0" marL="457200" rtl="0" algn="l">
              <a:spcBef>
                <a:spcPts val="0"/>
              </a:spcBef>
              <a:spcAft>
                <a:spcPts val="0"/>
              </a:spcAft>
              <a:buSzPts val="2400"/>
              <a:buChar char="●"/>
            </a:pPr>
            <a:r>
              <a:rPr lang="en"/>
              <a:t>drag</a:t>
            </a:r>
            <a:endParaRPr/>
          </a:p>
          <a:p>
            <a:pPr indent="-381000" lvl="0" marL="457200" rtl="0" algn="l">
              <a:spcBef>
                <a:spcPts val="0"/>
              </a:spcBef>
              <a:spcAft>
                <a:spcPts val="0"/>
              </a:spcAft>
              <a:buSzPts val="2400"/>
              <a:buChar char="●"/>
            </a:pPr>
            <a:r>
              <a:rPr lang="en"/>
              <a:t>scroll</a:t>
            </a:r>
            <a:endParaRPr/>
          </a:p>
          <a:p>
            <a:pPr indent="-381000" lvl="0" marL="457200" rtl="0" algn="l">
              <a:spcBef>
                <a:spcPts val="0"/>
              </a:spcBef>
              <a:spcAft>
                <a:spcPts val="0"/>
              </a:spcAft>
              <a:buSzPts val="2400"/>
              <a:buChar char="●"/>
            </a:pPr>
            <a:r>
              <a:rPr lang="en"/>
              <a:t>pinch</a:t>
            </a:r>
            <a:endParaRPr/>
          </a:p>
        </p:txBody>
      </p:sp>
      <p:sp>
        <p:nvSpPr>
          <p:cNvPr id="353" name="Google Shape;353;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59"/>
          <p:cNvSpPr txBox="1"/>
          <p:nvPr/>
        </p:nvSpPr>
        <p:spPr>
          <a:xfrm>
            <a:off x="5315375" y="1945650"/>
            <a:ext cx="3436200" cy="13638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rgbClr val="424242"/>
                </a:solidFill>
                <a:latin typeface="Roboto"/>
                <a:ea typeface="Roboto"/>
                <a:cs typeface="Roboto"/>
                <a:sym typeface="Roboto"/>
              </a:rPr>
              <a:t>Don’t depend on touch gestures for app's basic behavior!</a:t>
            </a:r>
            <a:endParaRPr sz="2400">
              <a:solidFill>
                <a:srgbClr val="424242"/>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 gestures</a:t>
            </a:r>
            <a:endParaRPr/>
          </a:p>
        </p:txBody>
      </p:sp>
      <p:sp>
        <p:nvSpPr>
          <p:cNvPr id="360" name="Google Shape;360;p6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Classes and methods are available to help you handle gestures.</a:t>
            </a:r>
            <a:endParaRPr/>
          </a:p>
          <a:p>
            <a:pPr indent="-381000" lvl="0" marL="457200" rtl="0" algn="l">
              <a:spcBef>
                <a:spcPts val="1000"/>
              </a:spcBef>
              <a:spcAft>
                <a:spcPts val="0"/>
              </a:spcAft>
              <a:buSzPts val="2400"/>
              <a:buChar char="●"/>
            </a:pPr>
            <a:r>
              <a:rPr lang="en" u="sng">
                <a:solidFill>
                  <a:schemeClr val="accent5"/>
                </a:solidFill>
                <a:hlinkClick r:id="rId3"/>
              </a:rPr>
              <a:t>GestureDetectorCompat</a:t>
            </a:r>
            <a:r>
              <a:rPr lang="en"/>
              <a:t> class for common gestures</a:t>
            </a:r>
            <a:endParaRPr/>
          </a:p>
          <a:p>
            <a:pPr indent="-381000" lvl="0" marL="457200" rtl="0" algn="l">
              <a:spcBef>
                <a:spcPts val="1000"/>
              </a:spcBef>
              <a:spcAft>
                <a:spcPts val="0"/>
              </a:spcAft>
              <a:buSzPts val="2400"/>
              <a:buChar char="●"/>
            </a:pPr>
            <a:r>
              <a:rPr lang="en" u="sng">
                <a:solidFill>
                  <a:schemeClr val="accent5"/>
                </a:solidFill>
                <a:hlinkClick r:id="rId4"/>
              </a:rPr>
              <a:t>MotionEvent</a:t>
            </a:r>
            <a:r>
              <a:rPr lang="en"/>
              <a:t> class for motion events</a:t>
            </a:r>
            <a:endParaRPr/>
          </a:p>
        </p:txBody>
      </p:sp>
      <p:sp>
        <p:nvSpPr>
          <p:cNvPr id="361" name="Google Shape;361;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all types of gestures</a:t>
            </a:r>
            <a:endParaRPr/>
          </a:p>
        </p:txBody>
      </p:sp>
      <p:sp>
        <p:nvSpPr>
          <p:cNvPr id="367" name="Google Shape;367;p61"/>
          <p:cNvSpPr txBox="1"/>
          <p:nvPr>
            <p:ph idx="1" type="body"/>
          </p:nvPr>
        </p:nvSpPr>
        <p:spPr>
          <a:xfrm>
            <a:off x="311700" y="1076275"/>
            <a:ext cx="7875000" cy="3462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chemeClr val="dk1"/>
              </a:buClr>
              <a:buSzPts val="2400"/>
              <a:buAutoNum type="arabicPeriod"/>
            </a:pPr>
            <a:r>
              <a:rPr lang="en">
                <a:solidFill>
                  <a:schemeClr val="dk1"/>
                </a:solidFill>
              </a:rPr>
              <a:t>Gather data about touch events.</a:t>
            </a:r>
            <a:endParaRPr>
              <a:solidFill>
                <a:schemeClr val="dk1"/>
              </a:solidFill>
            </a:endParaRPr>
          </a:p>
          <a:p>
            <a:pPr indent="-381000" lvl="0" marL="457200" rtl="0" algn="l">
              <a:spcBef>
                <a:spcPts val="1000"/>
              </a:spcBef>
              <a:spcAft>
                <a:spcPts val="0"/>
              </a:spcAft>
              <a:buClr>
                <a:schemeClr val="dk1"/>
              </a:buClr>
              <a:buSzPts val="24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spcBef>
                <a:spcPts val="1000"/>
              </a:spcBef>
              <a:spcAft>
                <a:spcPts val="0"/>
              </a:spcAft>
              <a:buNone/>
            </a:pPr>
            <a:r>
              <a:rPr lang="en">
                <a:solidFill>
                  <a:schemeClr val="dk1"/>
                </a:solidFill>
              </a:rPr>
              <a:t>Read more about how to handle gestures in the </a:t>
            </a:r>
            <a:br>
              <a:rPr lang="en">
                <a:solidFill>
                  <a:schemeClr val="dk1"/>
                </a:solidFill>
              </a:rPr>
            </a:br>
            <a:r>
              <a:rPr lang="en" u="sng">
                <a:solidFill>
                  <a:schemeClr val="hlink"/>
                </a:solidFill>
                <a:hlinkClick r:id="rId3"/>
              </a:rPr>
              <a:t>Android developer documentation</a:t>
            </a:r>
            <a:endParaRPr>
              <a:solidFill>
                <a:schemeClr val="dk1"/>
              </a:solidFill>
            </a:endParaRPr>
          </a:p>
        </p:txBody>
      </p:sp>
      <p:sp>
        <p:nvSpPr>
          <p:cNvPr id="368" name="Google Shape;368;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74" name="Google Shape;374;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62"/>
          <p:cNvSpPr txBox="1"/>
          <p:nvPr>
            <p:ph idx="1" type="body"/>
          </p:nvPr>
        </p:nvSpPr>
        <p:spPr>
          <a:xfrm>
            <a:off x="411625" y="1051425"/>
            <a:ext cx="4089900" cy="3612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3"/>
              </a:rPr>
              <a:t>Input Controls</a:t>
            </a:r>
            <a:endParaRPr/>
          </a:p>
          <a:p>
            <a:pPr indent="-381000" lvl="0" marL="457200" rtl="0" algn="l">
              <a:spcBef>
                <a:spcPts val="0"/>
              </a:spcBef>
              <a:spcAft>
                <a:spcPts val="0"/>
              </a:spcAft>
              <a:buSzPts val="2400"/>
              <a:buChar char="●"/>
            </a:pPr>
            <a:r>
              <a:rPr lang="en" u="sng">
                <a:solidFill>
                  <a:schemeClr val="hlink"/>
                </a:solidFill>
                <a:hlinkClick r:id="rId4"/>
              </a:rPr>
              <a:t>Drawable Resources</a:t>
            </a:r>
            <a:endParaRPr/>
          </a:p>
          <a:p>
            <a:pPr indent="-381000" lvl="0" marL="457200" rtl="0" algn="l">
              <a:spcBef>
                <a:spcPts val="0"/>
              </a:spcBef>
              <a:spcAft>
                <a:spcPts val="0"/>
              </a:spcAft>
              <a:buSzPts val="2400"/>
              <a:buChar char="●"/>
            </a:pPr>
            <a:r>
              <a:rPr lang="en" u="sng">
                <a:solidFill>
                  <a:schemeClr val="hlink"/>
                </a:solidFill>
                <a:hlinkClick r:id="rId5"/>
              </a:rPr>
              <a:t>Floating Action Button</a:t>
            </a:r>
            <a:endParaRPr/>
          </a:p>
          <a:p>
            <a:pPr indent="-381000" lvl="0" marL="457200" rtl="0" algn="l">
              <a:spcBef>
                <a:spcPts val="0"/>
              </a:spcBef>
              <a:spcAft>
                <a:spcPts val="0"/>
              </a:spcAft>
              <a:buSzPts val="2400"/>
              <a:buChar char="●"/>
            </a:pPr>
            <a:r>
              <a:rPr lang="en" u="sng">
                <a:solidFill>
                  <a:schemeClr val="hlink"/>
                </a:solidFill>
                <a:hlinkClick r:id="rId6"/>
              </a:rPr>
              <a:t>Radio Buttons</a:t>
            </a:r>
            <a:endParaRPr/>
          </a:p>
          <a:p>
            <a:pPr indent="-381000" lvl="0" marL="457200" rtl="0" algn="l">
              <a:spcBef>
                <a:spcPts val="0"/>
              </a:spcBef>
              <a:spcAft>
                <a:spcPts val="0"/>
              </a:spcAft>
              <a:buSzPts val="2400"/>
              <a:buChar char="●"/>
            </a:pPr>
            <a:r>
              <a:rPr lang="en" u="sng">
                <a:solidFill>
                  <a:schemeClr val="hlink"/>
                </a:solidFill>
                <a:hlinkClick r:id="rId7"/>
              </a:rPr>
              <a:t>Specifying the Input Method Type</a:t>
            </a:r>
            <a:endParaRPr/>
          </a:p>
          <a:p>
            <a:pPr indent="-381000" lvl="0" marL="457200" rtl="0" algn="l">
              <a:spcBef>
                <a:spcPts val="0"/>
              </a:spcBef>
              <a:spcAft>
                <a:spcPts val="0"/>
              </a:spcAft>
              <a:buSzPts val="2400"/>
              <a:buChar char="●"/>
            </a:pPr>
            <a:r>
              <a:rPr lang="en" u="sng">
                <a:solidFill>
                  <a:schemeClr val="hlink"/>
                </a:solidFill>
                <a:hlinkClick r:id="rId8"/>
              </a:rPr>
              <a:t>Handling Keyboard Input</a:t>
            </a:r>
            <a:r>
              <a:rPr lang="en"/>
              <a:t> </a:t>
            </a:r>
            <a:endParaRPr/>
          </a:p>
          <a:p>
            <a:pPr indent="-381000" lvl="0" marL="457200" rtl="0" algn="l">
              <a:spcBef>
                <a:spcPts val="0"/>
              </a:spcBef>
              <a:spcAft>
                <a:spcPts val="0"/>
              </a:spcAft>
              <a:buSzPts val="2400"/>
              <a:buChar char="●"/>
            </a:pPr>
            <a:r>
              <a:rPr lang="en" u="sng">
                <a:solidFill>
                  <a:schemeClr val="hlink"/>
                </a:solidFill>
                <a:hlinkClick r:id="rId9"/>
              </a:rPr>
              <a:t>Text Fields</a:t>
            </a:r>
            <a:r>
              <a:rPr lang="en"/>
              <a:t> </a:t>
            </a:r>
            <a:endParaRPr/>
          </a:p>
          <a:p>
            <a:pPr indent="0" lvl="0" marL="0" rtl="0" algn="l">
              <a:spcBef>
                <a:spcPts val="0"/>
              </a:spcBef>
              <a:spcAft>
                <a:spcPts val="0"/>
              </a:spcAft>
              <a:buNone/>
            </a:pPr>
            <a:r>
              <a:t/>
            </a:r>
            <a:endParaRPr sz="1800"/>
          </a:p>
        </p:txBody>
      </p:sp>
      <p:sp>
        <p:nvSpPr>
          <p:cNvPr id="376" name="Google Shape;376;p62"/>
          <p:cNvSpPr txBox="1"/>
          <p:nvPr>
            <p:ph idx="1" type="body"/>
          </p:nvPr>
        </p:nvSpPr>
        <p:spPr>
          <a:xfrm>
            <a:off x="4903525" y="1051425"/>
            <a:ext cx="3751800" cy="3504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10"/>
              </a:rPr>
              <a:t>Buttons</a:t>
            </a:r>
            <a:endParaRPr/>
          </a:p>
          <a:p>
            <a:pPr indent="-381000" lvl="0" marL="457200" rtl="0" algn="l">
              <a:spcBef>
                <a:spcPts val="0"/>
              </a:spcBef>
              <a:spcAft>
                <a:spcPts val="0"/>
              </a:spcAft>
              <a:buSzPts val="2400"/>
              <a:buChar char="●"/>
            </a:pPr>
            <a:r>
              <a:rPr lang="en" u="sng">
                <a:solidFill>
                  <a:schemeClr val="hlink"/>
                </a:solidFill>
                <a:hlinkClick r:id="rId11"/>
              </a:rPr>
              <a:t>Spinners</a:t>
            </a:r>
            <a:endParaRPr/>
          </a:p>
          <a:p>
            <a:pPr indent="-381000" lvl="0" marL="457200" rtl="0" algn="l">
              <a:spcBef>
                <a:spcPts val="0"/>
              </a:spcBef>
              <a:spcAft>
                <a:spcPts val="0"/>
              </a:spcAft>
              <a:buSzPts val="2400"/>
              <a:buChar char="●"/>
            </a:pPr>
            <a:r>
              <a:rPr lang="en" u="sng">
                <a:solidFill>
                  <a:schemeClr val="hlink"/>
                </a:solidFill>
                <a:hlinkClick r:id="rId12"/>
              </a:rPr>
              <a:t>Dialogs</a:t>
            </a:r>
            <a:r>
              <a:rPr lang="en"/>
              <a:t> </a:t>
            </a:r>
            <a:endParaRPr/>
          </a:p>
          <a:p>
            <a:pPr indent="-381000" lvl="0" marL="457200" rtl="0" algn="l">
              <a:spcBef>
                <a:spcPts val="0"/>
              </a:spcBef>
              <a:spcAft>
                <a:spcPts val="0"/>
              </a:spcAft>
              <a:buSzPts val="2400"/>
              <a:buChar char="●"/>
            </a:pPr>
            <a:r>
              <a:rPr lang="en" u="sng">
                <a:solidFill>
                  <a:schemeClr val="hlink"/>
                </a:solidFill>
                <a:hlinkClick r:id="rId13"/>
              </a:rPr>
              <a:t>Fragments</a:t>
            </a:r>
            <a:endParaRPr/>
          </a:p>
          <a:p>
            <a:pPr indent="-381000" lvl="0" marL="457200" rtl="0" algn="l">
              <a:spcBef>
                <a:spcPts val="0"/>
              </a:spcBef>
              <a:spcAft>
                <a:spcPts val="0"/>
              </a:spcAft>
              <a:buSzPts val="2400"/>
              <a:buChar char="●"/>
            </a:pPr>
            <a:r>
              <a:rPr lang="en" u="sng">
                <a:solidFill>
                  <a:schemeClr val="hlink"/>
                </a:solidFill>
                <a:hlinkClick r:id="rId14"/>
              </a:rPr>
              <a:t>Input Events</a:t>
            </a:r>
            <a:endParaRPr/>
          </a:p>
          <a:p>
            <a:pPr indent="-381000" lvl="0" marL="457200" rtl="0" algn="l">
              <a:spcBef>
                <a:spcPts val="0"/>
              </a:spcBef>
              <a:spcAft>
                <a:spcPts val="0"/>
              </a:spcAft>
              <a:buSzPts val="2400"/>
              <a:buChar char="●"/>
            </a:pPr>
            <a:r>
              <a:rPr lang="en" u="sng">
                <a:solidFill>
                  <a:schemeClr val="hlink"/>
                </a:solidFill>
                <a:hlinkClick r:id="rId15"/>
              </a:rPr>
              <a:t>Pickers</a:t>
            </a:r>
            <a:endParaRPr/>
          </a:p>
          <a:p>
            <a:pPr indent="-381000" lvl="0" marL="457200" rtl="0" algn="l">
              <a:spcBef>
                <a:spcPts val="0"/>
              </a:spcBef>
              <a:spcAft>
                <a:spcPts val="0"/>
              </a:spcAft>
              <a:buSzPts val="2400"/>
              <a:buChar char="●"/>
            </a:pPr>
            <a:r>
              <a:rPr lang="en" u="sng">
                <a:solidFill>
                  <a:schemeClr val="hlink"/>
                </a:solidFill>
                <a:hlinkClick r:id="rId16"/>
              </a:rPr>
              <a:t>Using Touch Gestures</a:t>
            </a:r>
            <a:endParaRPr/>
          </a:p>
          <a:p>
            <a:pPr indent="-381000" lvl="0" marL="457200" rtl="0" algn="l">
              <a:spcBef>
                <a:spcPts val="0"/>
              </a:spcBef>
              <a:spcAft>
                <a:spcPts val="0"/>
              </a:spcAft>
              <a:buSzPts val="2400"/>
              <a:buChar char="●"/>
            </a:pPr>
            <a:r>
              <a:rPr lang="en" u="sng">
                <a:solidFill>
                  <a:schemeClr val="hlink"/>
                </a:solidFill>
                <a:hlinkClick r:id="rId17"/>
              </a:rPr>
              <a:t>Gestures design guid</a:t>
            </a:r>
            <a:r>
              <a:rPr lang="en" u="sng">
                <a:solidFill>
                  <a:schemeClr val="accent5"/>
                </a:solidFill>
                <a:hlinkClick r:id="rId18"/>
              </a:rPr>
              <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What's Next?</a:t>
            </a:r>
            <a:endParaRPr/>
          </a:p>
        </p:txBody>
      </p:sp>
      <p:sp>
        <p:nvSpPr>
          <p:cNvPr id="382" name="Google Shape;382;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63"/>
          <p:cNvSpPr txBox="1"/>
          <p:nvPr/>
        </p:nvSpPr>
        <p:spPr>
          <a:xfrm>
            <a:off x="311700" y="2063725"/>
            <a:ext cx="8520600" cy="1941300"/>
          </a:xfrm>
          <a:prstGeom prst="rect">
            <a:avLst/>
          </a:prstGeom>
          <a:noFill/>
          <a:ln cap="flat" cmpd="sng" w="38100">
            <a:solidFill>
              <a:srgbClr val="4CAF5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Buttons and clickable images</a:t>
            </a:r>
            <a:endParaRPr sz="2400">
              <a:solidFill>
                <a:srgbClr val="424242"/>
              </a:solidFill>
              <a:latin typeface="Roboto"/>
              <a:ea typeface="Roboto"/>
              <a:cs typeface="Roboto"/>
              <a:sym typeface="Roboto"/>
            </a:endParaRPr>
          </a:p>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4.1 Clickable images</a:t>
            </a:r>
            <a:endParaRPr sz="2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389" name="Google Shape;389;p6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6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Contents</a:t>
            </a:r>
            <a:endParaRPr>
              <a:solidFill>
                <a:srgbClr val="FFFFFF"/>
              </a:solidFill>
            </a:endParaRPr>
          </a:p>
        </p:txBody>
      </p:sp>
      <p:sp>
        <p:nvSpPr>
          <p:cNvPr id="224" name="Google Shape;224;p42"/>
          <p:cNvSpPr txBox="1"/>
          <p:nvPr>
            <p:ph idx="1" type="body"/>
          </p:nvPr>
        </p:nvSpPr>
        <p:spPr>
          <a:xfrm>
            <a:off x="311700" y="1000075"/>
            <a:ext cx="8398800" cy="3416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333333"/>
              </a:buClr>
              <a:buSzPts val="2400"/>
              <a:buChar char="●"/>
            </a:pPr>
            <a:r>
              <a:rPr lang="en">
                <a:solidFill>
                  <a:srgbClr val="333333"/>
                </a:solidFill>
              </a:rPr>
              <a:t>User interaction</a:t>
            </a:r>
            <a:endParaRPr>
              <a:solidFill>
                <a:srgbClr val="333333"/>
              </a:solidFill>
            </a:endParaRPr>
          </a:p>
          <a:p>
            <a:pPr indent="-381000" lvl="0" marL="457200" marR="0" rtl="0" algn="l">
              <a:lnSpc>
                <a:spcPct val="115000"/>
              </a:lnSpc>
              <a:spcBef>
                <a:spcPts val="0"/>
              </a:spcBef>
              <a:spcAft>
                <a:spcPts val="0"/>
              </a:spcAft>
              <a:buClr>
                <a:srgbClr val="333333"/>
              </a:buClr>
              <a:buSzPts val="2400"/>
              <a:buFont typeface="Roboto"/>
              <a:buChar char="●"/>
            </a:pPr>
            <a:r>
              <a:rPr lang="en">
                <a:solidFill>
                  <a:srgbClr val="333333"/>
                </a:solidFill>
              </a:rPr>
              <a:t>Buttons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Clickable images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Floating action button</a:t>
            </a:r>
            <a:endParaRPr>
              <a:solidFill>
                <a:srgbClr val="333333"/>
              </a:solidFill>
            </a:endParaRPr>
          </a:p>
          <a:p>
            <a:pPr indent="-381000" lvl="0" marL="457200" rtl="0" algn="l">
              <a:lnSpc>
                <a:spcPct val="115000"/>
              </a:lnSpc>
              <a:spcBef>
                <a:spcPts val="0"/>
              </a:spcBef>
              <a:spcAft>
                <a:spcPts val="0"/>
              </a:spcAft>
              <a:buClr>
                <a:srgbClr val="333333"/>
              </a:buClr>
              <a:buSzPts val="2400"/>
              <a:buChar char="●"/>
            </a:pPr>
            <a:r>
              <a:rPr lang="en">
                <a:solidFill>
                  <a:srgbClr val="333333"/>
                </a:solidFill>
              </a:rPr>
              <a:t>Common gestures</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25" name="Google Shape;225;p4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a:t>
            </a:r>
            <a:endParaRPr/>
          </a:p>
        </p:txBody>
      </p:sp>
      <p:sp>
        <p:nvSpPr>
          <p:cNvPr id="231" name="Google Shape;231;p4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Users expect to interact with apps</a:t>
            </a:r>
            <a:endParaRPr>
              <a:solidFill>
                <a:srgbClr val="FFFFFF"/>
              </a:solidFill>
            </a:endParaRPr>
          </a:p>
        </p:txBody>
      </p:sp>
      <p:sp>
        <p:nvSpPr>
          <p:cNvPr id="238" name="Google Shape;238;p44"/>
          <p:cNvSpPr txBox="1"/>
          <p:nvPr>
            <p:ph idx="1" type="body"/>
          </p:nvPr>
        </p:nvSpPr>
        <p:spPr>
          <a:xfrm>
            <a:off x="311700" y="1521575"/>
            <a:ext cx="8398800" cy="2895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333333"/>
              </a:buClr>
              <a:buSzPts val="2400"/>
              <a:buChar char="●"/>
            </a:pPr>
            <a:r>
              <a:rPr lang="en">
                <a:solidFill>
                  <a:srgbClr val="333333"/>
                </a:solidFill>
              </a:rPr>
              <a:t>Tapping or clicking, typing, using gestures, and talking</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Buttons perform actions</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Other UI elements enable data input and navigation</a:t>
            </a:r>
            <a:endParaRPr sz="1600">
              <a:solidFill>
                <a:srgbClr val="4CAF50"/>
              </a:solidFill>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39" name="Google Shape;239;p4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interaction design</a:t>
            </a:r>
            <a:endParaRPr>
              <a:solidFill>
                <a:srgbClr val="FFFFFF"/>
              </a:solidFill>
            </a:endParaRPr>
          </a:p>
        </p:txBody>
      </p:sp>
      <p:sp>
        <p:nvSpPr>
          <p:cNvPr id="245" name="Google Shape;245;p45"/>
          <p:cNvSpPr txBox="1"/>
          <p:nvPr>
            <p:ph idx="1" type="body"/>
          </p:nvPr>
        </p:nvSpPr>
        <p:spPr>
          <a:xfrm>
            <a:off x="311700" y="1069938"/>
            <a:ext cx="8398800" cy="334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Important to be obvious, easy, and consistent: </a:t>
            </a:r>
            <a:endParaRPr/>
          </a:p>
          <a:p>
            <a:pPr indent="-381000" lvl="0" marL="457200" rtl="0" algn="l">
              <a:spcBef>
                <a:spcPts val="1000"/>
              </a:spcBef>
              <a:spcAft>
                <a:spcPts val="0"/>
              </a:spcAft>
              <a:buSzPts val="2400"/>
              <a:buChar char="●"/>
            </a:pPr>
            <a:r>
              <a:rPr lang="en"/>
              <a:t>Think about how users will use your app</a:t>
            </a:r>
            <a:endParaRPr/>
          </a:p>
          <a:p>
            <a:pPr indent="-381000" lvl="0" marL="457200" rtl="0" algn="l">
              <a:spcBef>
                <a:spcPts val="1000"/>
              </a:spcBef>
              <a:spcAft>
                <a:spcPts val="0"/>
              </a:spcAft>
              <a:buSzPts val="2400"/>
              <a:buChar char="●"/>
            </a:pPr>
            <a:r>
              <a:rPr lang="en"/>
              <a:t>Minimize steps </a:t>
            </a:r>
            <a:endParaRPr/>
          </a:p>
          <a:p>
            <a:pPr indent="-381000" lvl="0" marL="457200" rtl="0" algn="l">
              <a:spcBef>
                <a:spcPts val="1000"/>
              </a:spcBef>
              <a:spcAft>
                <a:spcPts val="0"/>
              </a:spcAft>
              <a:buSzPts val="2400"/>
              <a:buChar char="●"/>
            </a:pPr>
            <a:r>
              <a:rPr lang="en"/>
              <a:t>Use UI elements that are easy to access, understand, use</a:t>
            </a:r>
            <a:endParaRPr/>
          </a:p>
          <a:p>
            <a:pPr indent="-381000" lvl="0" marL="457200" rtl="0" algn="l">
              <a:spcBef>
                <a:spcPts val="1000"/>
              </a:spcBef>
              <a:spcAft>
                <a:spcPts val="0"/>
              </a:spcAft>
              <a:buSzPts val="2400"/>
              <a:buChar char="●"/>
            </a:pPr>
            <a:r>
              <a:rPr lang="en"/>
              <a:t>Follow Android best practices</a:t>
            </a:r>
            <a:endParaRPr/>
          </a:p>
          <a:p>
            <a:pPr indent="-381000" lvl="0" marL="457200" rtl="0" algn="l">
              <a:spcBef>
                <a:spcPts val="1000"/>
              </a:spcBef>
              <a:spcAft>
                <a:spcPts val="0"/>
              </a:spcAft>
              <a:buSzPts val="2400"/>
              <a:buChar char="●"/>
            </a:pPr>
            <a:r>
              <a:rPr lang="en"/>
              <a:t>Meet user's expectations</a:t>
            </a:r>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46" name="Google Shape;246;p4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Buttons</a:t>
            </a:r>
            <a:endParaRPr/>
          </a:p>
        </p:txBody>
      </p:sp>
      <p:sp>
        <p:nvSpPr>
          <p:cNvPr id="252" name="Google Shape;252;p4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a:t>
            </a:r>
            <a:endParaRPr/>
          </a:p>
        </p:txBody>
      </p:sp>
      <p:sp>
        <p:nvSpPr>
          <p:cNvPr id="259" name="Google Shape;259;p47"/>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rPr>
              <a:t>View that responds to tapping (clicking) or pressing</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Usually text or visuals indicate what will happen when tapped</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State: normal, focused, disabled, pressed, on/off</a:t>
            </a:r>
            <a:endParaRPr>
              <a:solidFill>
                <a:srgbClr val="333333"/>
              </a:solidFill>
            </a:endParaRPr>
          </a:p>
        </p:txBody>
      </p:sp>
      <p:sp>
        <p:nvSpPr>
          <p:cNvPr id="260" name="Google Shape;26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47"/>
          <p:cNvPicPr preferRelativeResize="0"/>
          <p:nvPr/>
        </p:nvPicPr>
        <p:blipFill>
          <a:blip r:embed="rId3">
            <a:alphaModFix/>
          </a:blip>
          <a:stretch>
            <a:fillRect/>
          </a:stretch>
        </p:blipFill>
        <p:spPr>
          <a:xfrm>
            <a:off x="3523338" y="3635325"/>
            <a:ext cx="22860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 image assets</a:t>
            </a:r>
            <a:endParaRPr/>
          </a:p>
        </p:txBody>
      </p:sp>
      <p:sp>
        <p:nvSpPr>
          <p:cNvPr id="267" name="Google Shape;267;p48"/>
          <p:cNvSpPr txBox="1"/>
          <p:nvPr>
            <p:ph idx="1" type="body"/>
          </p:nvPr>
        </p:nvSpPr>
        <p:spPr>
          <a:xfrm>
            <a:off x="114450" y="1199200"/>
            <a:ext cx="5824200" cy="34125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AutoNum type="arabicPeriod"/>
            </a:pPr>
            <a:r>
              <a:rPr lang="en"/>
              <a:t>Right-click app/res/drawable</a:t>
            </a:r>
            <a:endParaRPr/>
          </a:p>
          <a:p>
            <a:pPr indent="-381000" lvl="0" marL="457200" rtl="0" algn="l">
              <a:spcBef>
                <a:spcPts val="1000"/>
              </a:spcBef>
              <a:spcAft>
                <a:spcPts val="0"/>
              </a:spcAft>
              <a:buSzPts val="2400"/>
              <a:buAutoNum type="arabicPeriod"/>
            </a:pPr>
            <a:r>
              <a:rPr lang="en"/>
              <a:t>Choose </a:t>
            </a:r>
            <a:r>
              <a:rPr b="1" lang="en"/>
              <a:t>New &gt; Image Asset</a:t>
            </a:r>
            <a:endParaRPr b="1"/>
          </a:p>
          <a:p>
            <a:pPr indent="-381000" lvl="0" marL="457200" rtl="0" algn="l">
              <a:spcBef>
                <a:spcPts val="1000"/>
              </a:spcBef>
              <a:spcAft>
                <a:spcPts val="0"/>
              </a:spcAft>
              <a:buSzPts val="2400"/>
              <a:buAutoNum type="arabicPeriod"/>
            </a:pPr>
            <a:r>
              <a:rPr lang="en"/>
              <a:t>Choose </a:t>
            </a:r>
            <a:r>
              <a:rPr b="1" lang="en"/>
              <a:t>Action Bar and Tab Items</a:t>
            </a:r>
            <a:r>
              <a:rPr lang="en"/>
              <a:t> from drop down menu</a:t>
            </a:r>
            <a:endParaRPr/>
          </a:p>
          <a:p>
            <a:pPr indent="-381000" lvl="0" marL="457200" rtl="0" algn="l">
              <a:spcBef>
                <a:spcPts val="1000"/>
              </a:spcBef>
              <a:spcAft>
                <a:spcPts val="0"/>
              </a:spcAft>
              <a:buSzPts val="2400"/>
              <a:buAutoNum type="arabicPeriod"/>
            </a:pPr>
            <a:r>
              <a:rPr lang="en"/>
              <a:t>Click the </a:t>
            </a:r>
            <a:r>
              <a:rPr b="1" lang="en"/>
              <a:t>Clipart:</a:t>
            </a:r>
            <a:r>
              <a:rPr lang="en"/>
              <a:t> image </a:t>
            </a:r>
            <a:br>
              <a:rPr lang="en"/>
            </a:br>
            <a:r>
              <a:rPr lang="en"/>
              <a:t>(the Android logo)</a:t>
            </a:r>
            <a:endParaRPr sz="1100">
              <a:solidFill>
                <a:schemeClr val="dk1"/>
              </a:solidFill>
              <a:latin typeface="Arial"/>
              <a:ea typeface="Arial"/>
              <a:cs typeface="Arial"/>
              <a:sym typeface="Arial"/>
            </a:endParaRPr>
          </a:p>
        </p:txBody>
      </p:sp>
      <p:sp>
        <p:nvSpPr>
          <p:cNvPr id="268" name="Google Shape;26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8"/>
          <p:cNvPicPr preferRelativeResize="0"/>
          <p:nvPr/>
        </p:nvPicPr>
        <p:blipFill>
          <a:blip r:embed="rId3">
            <a:alphaModFix/>
          </a:blip>
          <a:stretch>
            <a:fillRect/>
          </a:stretch>
        </p:blipFill>
        <p:spPr>
          <a:xfrm>
            <a:off x="5607576" y="1046803"/>
            <a:ext cx="2085225" cy="1929700"/>
          </a:xfrm>
          <a:prstGeom prst="rect">
            <a:avLst/>
          </a:prstGeom>
          <a:noFill/>
          <a:ln>
            <a:noFill/>
          </a:ln>
        </p:spPr>
      </p:pic>
      <p:sp>
        <p:nvSpPr>
          <p:cNvPr id="270" name="Google Shape;270;p48"/>
          <p:cNvSpPr txBox="1"/>
          <p:nvPr>
            <p:ph idx="1" type="body"/>
          </p:nvPr>
        </p:nvSpPr>
        <p:spPr>
          <a:xfrm>
            <a:off x="4357650" y="3385911"/>
            <a:ext cx="4663500" cy="951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a:p>
            <a:pPr indent="-381000" lvl="0" marL="457200" rtl="0" algn="l">
              <a:spcBef>
                <a:spcPts val="0"/>
              </a:spcBef>
              <a:spcAft>
                <a:spcPts val="0"/>
              </a:spcAft>
              <a:buSzPts val="2400"/>
              <a:buAutoNum type="arabicPeriod" startAt="2"/>
            </a:pPr>
            <a:r>
              <a:rPr lang="en"/>
              <a:t>Choose </a:t>
            </a:r>
            <a:r>
              <a:rPr b="1" lang="en"/>
              <a:t>New &gt; Vector Asset</a:t>
            </a:r>
            <a:endParaRPr b="1"/>
          </a:p>
          <a:p>
            <a:pPr indent="0" lvl="0" marL="0" rtl="0" algn="l">
              <a:spcBef>
                <a:spcPts val="100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