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1" r:id="rId4"/>
    <p:sldId id="262" r:id="rId5"/>
    <p:sldId id="263" r:id="rId6"/>
    <p:sldId id="258" r:id="rId7"/>
    <p:sldId id="260" r:id="rId8"/>
    <p:sldId id="264" r:id="rId9"/>
    <p:sldId id="265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13T07:37:52.89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0,'0'1,"1"0,-1 0,0 0,1 0,-1 0,0 0,1 0,-1-1,1 1,0 0,-1 0,1 0,0-1,-1 1,1 0,0-1,0 1,0-1,0 1,-1-1,1 1,0-1,0 1,0-1,0 0,0 0,2 1,31 4,-31-5,320 5,-192-7,675 2,-780 1,-1 2,30 6,32 3,-52-8,0 2,54 16,-53-14,73 7,-97-14,27 5,0 2,58 20,-7-2,-38-17,-29-7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13T07:40:05.12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1,'79'36,"2"-4,133 35,-171-55,192 52,3-11,2-11,339 18,598-51,-754-13,1458 3,-1540 15,-52-1,522-11,-421-4,-56-8,391-64,244-50,5 63,-341 63,-185 2,125-4,-551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13T07:40:34.32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0,'4'0,"20"0,29 14,27 3,18 5,24 2,14 2,10 1,-5-4,-10-7,-21-5,-26-4,-23-5,-21-1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13T07:40:36.78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0,'538'0,"-490"3,0 2,-1 2,66 19,60 9,51-15,251-8,-430-11,0 2,1 2,-1 2,59 17,-19-3,59 19,-116-29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13T07:40:41.32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28,'2858'0,"-2828"2,1 1,-1 2,44 11,-39-7,1-2,37 3,110-6,52 4,419 9,-438-19,-185 2,224-5,-199 1,0-3,84-21,40-15,-137 36,0 1,54 0,212 8,-286-2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13T07:40:50.27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0,'1749'0,"-1726"0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13T07:40:53.80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99,'1790'0,"-1400"-27,-6-34,-379 60,53-9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13T07:41:43.26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61,'16'0,"1"1,0 0,21 5,8 2,126 19,63 15,64 8,72 1,83-6,860 41,3-71,-860-34,-47-15,-57-9,-60-9,-42-4,299-110,-532 161,1 0,0 1,1 0,-1 2,0 0,1 2,-1 0,32 4,-19 3,-32-7,1 0,-1 0,1 0,-1 1,1-1,-1 0,1 0,-1 1,1-1,-1 0,1 0,-1 1,1-1,-1 1,0-1,1 0,-1 1,0-1,1 1,-1-1,0 1,0-1,1 1,-1-1,0 1,0-1,0 1,0-1,0 1,0-1,0 1,0-1,0 1,0-1,0 1,0-1,0 1,0-1,0 1,0-1,-1 1,1-1,0 1,0-1,-1 1,1-1,0 1,-1-1,1 0,0 1,-1-1,1 0,0 1,-1-1,1 0,-1 1,1-1,-1 0,-11 10,0-1,-1 0,0-1,0 0,-29 11,-80 21,78-26,-977 326,1012-336,-686 246,-14-27,241-111,-3-24,444-83,-335 53,241-44,-125-3,-513-16,289-33,153 6,238 27,-279-23,341 25,0 0,0-1,1-1,0 0,0-2,-24-12,-84-60,56 33,-36-30,101 74,-10-8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13T07:41:44.39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1 109,'20'-1,"1"-1,25-6,-4 1,347-30,738 35,-528 5,850-3,-1084 14,-6 0,489-56,-178 2,-552 39,-97 2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13T07:41:45.51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258 0,'-257'1,"708"11,-89 0,1306-8,-940-5,-687 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13T07:44:29.02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0 393,'53'7,"66"0,-44-4,135 10,80 2,80-3,72-7,1531-123,-1548 61,-74 3,-75 5,56-22,-281 58,-30 6,0 2,1 0,-1 2,1 0,35 1,-39 2,168 5,-148-7,1-1,69-14,-27 0,0 3,1 4,1 3,-1 4,1 4,94 13,322 61,-421-59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13T07:37:56.66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5 0,'-5'2,"10"1,8 0,1 0,-1-1,0-1,25 0,3 0,1087 10,-738-12,-356 3,-1 2,0 1,0 2,60 20,-22-6,-40-13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13T07:44:30.87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0,'34'1,"54"9,-45-4,126 19,-137-20,1150 150,-11-92,7-67,-238-49,243-2,-1079 55,600-16,-342-15,-6-21,-256 30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13T07:44:33.31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1,'9'0,"30"0,53 13,52 19,41 16,17 6,-4-3,-22-10,-23-11,-28-3,-27-5,-25-7,-21-6,-14-4,-14-3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13T07:44:37.89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1,'28'1,"1"1,46 10,-41-5,1515 176,16-125,315-54,-1488-5,568 41,-883-33,458 25,453-35,-621 4,-331-1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13T07:38:03.29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1 427,'10'1,"1"0,0 1,-1 1,1-1,-1 2,12 4,-7-2,0-1,17 4,19-2,0-1,85-2,106-19,-192 11,119-13,-76 5,2 5,150 7,-51 15,0-9,1-9,271-38,-39-43,15-2,513-61,-845 128,397-51,-241 69,-135 4,155 9,-211-5,134 32,-194-35,0 1,-1 0,1 1,-2 1,1 0,-1 1,0 0,0 1,16 15,-10-8,1 0,1-2,0-1,1 0,0-1,1-2,40 14,-36-15,-7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13T07:38:09.02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0,'0'4,"32"2,50 0,48-2,38-1,26-1,25-1,2 0,-14-1,-28-1,-41 1,-43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13T07:38:39.79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0 320,'1056'-13,"119"0,1695 15,-1486-4,-545-26,-391 7,-409 20,565-36,-562 32,54-13,-76 12,-1 0,0-1,0-1,32-18,-12 2,2 3,65-26,-81 38,1 2,0 0,0 2,0 0,47-1,362 8,-134 0,223-3,-519 1,0 0,0 0,0 0,0 1,0 0,0-1,-1 2,1-1,0 0,0 1,-1 0,6 3,5 7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13T07:38:46.61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1 131,'2561'0,"-2274"-20,2-22,-122 16,-82 13,-17 1,2 3,-1 3,87 4,273 50,-340-35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13T07:39:03.32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0 150,'621'1,"678"-3,-340-29,-1-29,-467 27,-291 13,-166 17,0 2,-1 1,1 1,-1 2,36 8,32 2,697 4,-533-19,1638 1,-1869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13T07:39:09.89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0,'17'5,"0"-1,29 3,-10-1,483 47,4-46,-379-7,1253-18,-61 6,-956 12,-64-26,-271 21,33-5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13T07:39:52.06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1 109,'0'1,"0"-1,0 1,1-1,-1 1,0-1,1 1,-1-1,0 1,1-1,-1 1,1-1,-1 0,0 1,1-1,-1 0,1 1,0-1,-1 0,1 1,-1-1,1 0,-1 0,1 0,0 0,-1 0,1 1,-1-1,1 0,0-1,2 2,18 3,1-2,29 1,-36-2,326 7,214 12,-301 3,101 7,589 3,-2-33,-519-1,542-45,-783 26,201 3,62 9,724-10,-806 19,43 1,457-4,-514-10,119-1,-433 12,0-2,54-10,68-26,-122 30,26-5,1 3,0 2,1 3,84 3,594 5,-462-2,-256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926CE8-86AA-40C4-ABF0-79EC3B183511}" type="datetimeFigureOut">
              <a:rPr lang="en-IN" smtClean="0"/>
              <a:t>13-12-2022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5F07FD-061A-492B-A5D5-60012FD95B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21094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Times" panose="02020603050405020304" pitchFamily="18" charset="0"/>
            </a:endParaRPr>
          </a:p>
        </p:txBody>
      </p:sp>
      <p:sp>
        <p:nvSpPr>
          <p:cNvPr id="5325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33239373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Times" panose="02020603050405020304" pitchFamily="18" charset="0"/>
            </a:endParaRPr>
          </a:p>
        </p:txBody>
      </p:sp>
      <p:sp>
        <p:nvSpPr>
          <p:cNvPr id="5529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36615377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Times" panose="02020603050405020304" pitchFamily="18" charset="0"/>
            </a:endParaRPr>
          </a:p>
        </p:txBody>
      </p:sp>
      <p:sp>
        <p:nvSpPr>
          <p:cNvPr id="5632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1947837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B06DF-1F08-48C0-B55C-3649842FCC94}" type="datetimeFigureOut">
              <a:rPr lang="en-IN" smtClean="0"/>
              <a:t>13-12-2022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26F26-156A-4F1E-943C-55C5B8E1A7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5891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B06DF-1F08-48C0-B55C-3649842FCC94}" type="datetimeFigureOut">
              <a:rPr lang="en-IN" smtClean="0"/>
              <a:t>13-12-2022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26F26-156A-4F1E-943C-55C5B8E1A7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4468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B06DF-1F08-48C0-B55C-3649842FCC94}" type="datetimeFigureOut">
              <a:rPr lang="en-IN" smtClean="0"/>
              <a:t>13-12-2022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26F26-156A-4F1E-943C-55C5B8E1A7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9416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B06DF-1F08-48C0-B55C-3649842FCC94}" type="datetimeFigureOut">
              <a:rPr lang="en-IN" smtClean="0"/>
              <a:t>13-12-2022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26F26-156A-4F1E-943C-55C5B8E1A7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6039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B06DF-1F08-48C0-B55C-3649842FCC94}" type="datetimeFigureOut">
              <a:rPr lang="en-IN" smtClean="0"/>
              <a:t>13-12-2022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26F26-156A-4F1E-943C-55C5B8E1A7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4019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B06DF-1F08-48C0-B55C-3649842FCC94}" type="datetimeFigureOut">
              <a:rPr lang="en-IN" smtClean="0"/>
              <a:t>13-12-2022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26F26-156A-4F1E-943C-55C5B8E1A7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8730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B06DF-1F08-48C0-B55C-3649842FCC94}" type="datetimeFigureOut">
              <a:rPr lang="en-IN" smtClean="0"/>
              <a:t>13-12-2022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26F26-156A-4F1E-943C-55C5B8E1A7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5746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B06DF-1F08-48C0-B55C-3649842FCC94}" type="datetimeFigureOut">
              <a:rPr lang="en-IN" smtClean="0"/>
              <a:t>13-12-2022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26F26-156A-4F1E-943C-55C5B8E1A7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5543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B06DF-1F08-48C0-B55C-3649842FCC94}" type="datetimeFigureOut">
              <a:rPr lang="en-IN" smtClean="0"/>
              <a:t>13-12-2022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26F26-156A-4F1E-943C-55C5B8E1A7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705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B06DF-1F08-48C0-B55C-3649842FCC94}" type="datetimeFigureOut">
              <a:rPr lang="en-IN" smtClean="0"/>
              <a:t>13-12-2022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26F26-156A-4F1E-943C-55C5B8E1A7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0589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B06DF-1F08-48C0-B55C-3649842FCC94}" type="datetimeFigureOut">
              <a:rPr lang="en-IN" smtClean="0"/>
              <a:t>13-12-2022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26F26-156A-4F1E-943C-55C5B8E1A7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4344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5B06DF-1F08-48C0-B55C-3649842FCC94}" type="datetimeFigureOut">
              <a:rPr lang="en-IN" smtClean="0"/>
              <a:t>13-12-2022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26F26-156A-4F1E-943C-55C5B8E1A7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3462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.xml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.xml"/><Relationship Id="rId5" Type="http://schemas.openxmlformats.org/officeDocument/2006/relationships/image" Target="../media/image8.png"/><Relationship Id="rId4" Type="http://schemas.openxmlformats.org/officeDocument/2006/relationships/customXml" Target="../ink/ink8.xml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14.xml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3.xml"/><Relationship Id="rId11" Type="http://schemas.openxmlformats.org/officeDocument/2006/relationships/image" Target="../media/image15.png"/><Relationship Id="rId5" Type="http://schemas.openxmlformats.org/officeDocument/2006/relationships/image" Target="../media/image12.png"/><Relationship Id="rId10" Type="http://schemas.openxmlformats.org/officeDocument/2006/relationships/customXml" Target="../ink/ink15.xml"/><Relationship Id="rId4" Type="http://schemas.openxmlformats.org/officeDocument/2006/relationships/customXml" Target="../ink/ink12.xml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18.xml"/><Relationship Id="rId3" Type="http://schemas.openxmlformats.org/officeDocument/2006/relationships/image" Target="../media/image16.wmf"/><Relationship Id="rId7" Type="http://schemas.openxmlformats.org/officeDocument/2006/relationships/image" Target="../media/image18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7.xml"/><Relationship Id="rId5" Type="http://schemas.openxmlformats.org/officeDocument/2006/relationships/image" Target="../media/image17.png"/><Relationship Id="rId4" Type="http://schemas.openxmlformats.org/officeDocument/2006/relationships/customXml" Target="../ink/ink16.xml"/><Relationship Id="rId9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22.xml"/><Relationship Id="rId3" Type="http://schemas.openxmlformats.org/officeDocument/2006/relationships/image" Target="../media/image20.png"/><Relationship Id="rId7" Type="http://schemas.openxmlformats.org/officeDocument/2006/relationships/image" Target="../media/image22.png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1.xml"/><Relationship Id="rId5" Type="http://schemas.openxmlformats.org/officeDocument/2006/relationships/image" Target="../media/image21.png"/><Relationship Id="rId4" Type="http://schemas.openxmlformats.org/officeDocument/2006/relationships/customXml" Target="../ink/ink20.xml"/><Relationship Id="rId9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6fKn4rgk4jM&amp;list=RDLVWjwEh15M5Rw&amp;index=6" TargetMode="External"/><Relationship Id="rId2" Type="http://schemas.openxmlformats.org/officeDocument/2006/relationships/hyperlink" Target="https://www.youtube.com/watch?v=5RocT_OdQcA&amp;list=RDLVWjwEh15M5Rw&amp;index=13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79550"/>
            <a:ext cx="9144000" cy="798490"/>
          </a:xfrm>
        </p:spPr>
        <p:txBody>
          <a:bodyPr>
            <a:normAutofit fontScale="90000"/>
          </a:bodyPr>
          <a:lstStyle/>
          <a:p>
            <a:r>
              <a:rPr lang="en-US" dirty="0"/>
              <a:t>Agile methodology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532586"/>
            <a:ext cx="9144000" cy="4932608"/>
          </a:xfrm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Agile is an iterative approach to project management and software development that helps teams deliver value to their customers faster and with fewer headaches. Instead of betting everything on a "big bang" launch, an agile team delivers work in small, but consumable, increments. Requirements, plans, and results are evaluated continuously so teams have a natural mechanism for responding to change quickly. 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Scrum and </a:t>
            </a:r>
            <a:r>
              <a:rPr lang="en-US" dirty="0" err="1"/>
              <a:t>Kanban</a:t>
            </a:r>
            <a:r>
              <a:rPr lang="en-US" dirty="0"/>
              <a:t> are two of the most widely used Agile methodologies.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Scrum is a subset of Agile. It is a lightweight process framework for agile development, and the most widely-used one.</a:t>
            </a:r>
          </a:p>
          <a:p>
            <a:pPr algn="just"/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FA34119-D5BA-5E3D-ACCA-034EAB670966}"/>
                  </a:ext>
                </a:extLst>
              </p14:cNvPr>
              <p14:cNvContentPartPr/>
              <p14:nvPr/>
            </p14:nvContentPartPr>
            <p14:xfrm>
              <a:off x="1933275" y="4133505"/>
              <a:ext cx="780480" cy="67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FA34119-D5BA-5E3D-ACCA-034EAB67096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79275" y="4025505"/>
                <a:ext cx="888120" cy="28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C361A81-6EB7-B89D-849B-BAE7DB2B7CE7}"/>
                  </a:ext>
                </a:extLst>
              </p14:cNvPr>
              <p14:cNvContentPartPr/>
              <p14:nvPr/>
            </p14:nvContentPartPr>
            <p14:xfrm>
              <a:off x="3750915" y="4124145"/>
              <a:ext cx="714240" cy="36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C361A81-6EB7-B89D-849B-BAE7DB2B7CE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96915" y="4016145"/>
                <a:ext cx="821880" cy="25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C773B26-AD89-A3E4-9C4C-4C8645D3E4D2}"/>
                  </a:ext>
                </a:extLst>
              </p14:cNvPr>
              <p14:cNvContentPartPr/>
              <p14:nvPr/>
            </p14:nvContentPartPr>
            <p14:xfrm>
              <a:off x="3390555" y="1598385"/>
              <a:ext cx="2213640" cy="1746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C773B26-AD89-A3E4-9C4C-4C8645D3E4D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336915" y="1490385"/>
                <a:ext cx="2321280" cy="39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F9088A6-8281-71EE-6366-C8D32700EBDE}"/>
                  </a:ext>
                </a:extLst>
              </p14:cNvPr>
              <p14:cNvContentPartPr/>
              <p14:nvPr/>
            </p14:nvContentPartPr>
            <p14:xfrm>
              <a:off x="9848595" y="2038305"/>
              <a:ext cx="599760" cy="100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F9088A6-8281-71EE-6366-C8D32700EBD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794595" y="1930305"/>
                <a:ext cx="707400" cy="22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09A9DFF-7EEA-0047-0C32-C79B58A0F586}"/>
                  </a:ext>
                </a:extLst>
              </p14:cNvPr>
              <p14:cNvContentPartPr/>
              <p14:nvPr/>
            </p14:nvContentPartPr>
            <p14:xfrm>
              <a:off x="6314835" y="4856385"/>
              <a:ext cx="3748680" cy="1155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09A9DFF-7EEA-0047-0C32-C79B58A0F58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260835" y="4748385"/>
                <a:ext cx="3856320" cy="33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5AAAFDDD-5E8C-8878-45CE-CD4350971095}"/>
                  </a:ext>
                </a:extLst>
              </p14:cNvPr>
              <p14:cNvContentPartPr/>
              <p14:nvPr/>
            </p14:nvContentPartPr>
            <p14:xfrm>
              <a:off x="6124035" y="5248425"/>
              <a:ext cx="1537560" cy="471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5AAAFDDD-5E8C-8878-45CE-CD435097109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070395" y="5140785"/>
                <a:ext cx="1645200" cy="262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1761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1992314" y="260351"/>
            <a:ext cx="8169275" cy="917575"/>
          </a:xfrm>
          <a:noFill/>
        </p:spPr>
        <p:txBody>
          <a:bodyPr vert="horz" lIns="90840" tIns="44623" rIns="90840" bIns="44623" rtlCol="0" anchor="ctr">
            <a:normAutofit/>
          </a:bodyPr>
          <a:lstStyle/>
          <a:p>
            <a:pPr eaLnBrk="1" hangingPunct="1"/>
            <a:r>
              <a:rPr lang="en-GB" altLang="zh-TW"/>
              <a:t>Extreme programming practices 2</a:t>
            </a:r>
          </a:p>
        </p:txBody>
      </p:sp>
      <p:sp>
        <p:nvSpPr>
          <p:cNvPr id="3076" name="Rectangle 5"/>
          <p:cNvSpPr>
            <a:spLocks noChangeArrowheads="1"/>
          </p:cNvSpPr>
          <p:nvPr/>
        </p:nvSpPr>
        <p:spPr bwMode="auto">
          <a:xfrm>
            <a:off x="1905000" y="1676400"/>
            <a:ext cx="8458200" cy="464820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charset="-120"/>
              </a:defRPr>
            </a:lvl9pPr>
          </a:lstStyle>
          <a:p>
            <a:pPr eaLnBrk="1" hangingPunct="1"/>
            <a:endParaRPr lang="en-IN"/>
          </a:p>
        </p:txBody>
      </p:sp>
      <p:graphicFrame>
        <p:nvGraphicFramePr>
          <p:cNvPr id="307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986494"/>
              </p:ext>
            </p:extLst>
          </p:nvPr>
        </p:nvGraphicFramePr>
        <p:xfrm>
          <a:off x="2589213" y="1898650"/>
          <a:ext cx="7116762" cy="427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5739701" imgH="3454466" progId="Word.Document.8">
                  <p:embed/>
                </p:oleObj>
              </mc:Choice>
              <mc:Fallback>
                <p:oleObj name="Document" r:id="rId3" imgW="5739701" imgH="345446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9213" y="1898650"/>
                        <a:ext cx="7116762" cy="427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20455838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90840" tIns="44623" rIns="90840" bIns="44623" rtlCol="0" anchor="ctr">
            <a:normAutofit/>
          </a:bodyPr>
          <a:lstStyle/>
          <a:p>
            <a:pPr eaLnBrk="1" hangingPunct="1"/>
            <a:r>
              <a:rPr lang="en-GB" altLang="zh-TW"/>
              <a:t>Story card for document downloading</a:t>
            </a:r>
            <a:endParaRPr lang="en-GB" altLang="zh-TW" sz="4600"/>
          </a:p>
        </p:txBody>
      </p:sp>
      <p:sp>
        <p:nvSpPr>
          <p:cNvPr id="23555" name="Rectangle 5"/>
          <p:cNvSpPr>
            <a:spLocks noChangeArrowheads="1"/>
          </p:cNvSpPr>
          <p:nvPr/>
        </p:nvSpPr>
        <p:spPr bwMode="auto">
          <a:xfrm>
            <a:off x="1905000" y="1676400"/>
            <a:ext cx="8458200" cy="464820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charset="-120"/>
              </a:defRPr>
            </a:lvl9pPr>
          </a:lstStyle>
          <a:p>
            <a:pPr eaLnBrk="1" hangingPunct="1"/>
            <a:endParaRPr lang="en-IN"/>
          </a:p>
        </p:txBody>
      </p:sp>
      <p:pic>
        <p:nvPicPr>
          <p:cNvPr id="2355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905001"/>
            <a:ext cx="6705600" cy="406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6047785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u="sng" dirty="0"/>
              <a:t>Ticket issuing system. </a:t>
            </a:r>
            <a:r>
              <a:rPr lang="en-US" dirty="0"/>
              <a:t>The most appropriate architectural model is a </a:t>
            </a:r>
            <a:r>
              <a:rPr lang="en-US" dirty="0" err="1"/>
              <a:t>centralised</a:t>
            </a:r>
            <a:r>
              <a:rPr lang="en-US" dirty="0"/>
              <a:t> model with a</a:t>
            </a:r>
          </a:p>
          <a:p>
            <a:pPr marL="0" indent="0">
              <a:buNone/>
            </a:pPr>
            <a:r>
              <a:rPr lang="en-US" dirty="0"/>
              <a:t>shared repository of route and pricing information. This means that changes are immediately</a:t>
            </a:r>
          </a:p>
          <a:p>
            <a:pPr marL="0" indent="0">
              <a:buNone/>
            </a:pPr>
            <a:r>
              <a:rPr lang="en-US" dirty="0"/>
              <a:t>available to all machines. As little local processing is necessary, there is no real advantage in</a:t>
            </a:r>
          </a:p>
          <a:p>
            <a:pPr marL="0" indent="0">
              <a:buNone/>
            </a:pPr>
            <a:r>
              <a:rPr lang="en-US" dirty="0"/>
              <a:t>a client-server architecture. The </a:t>
            </a:r>
            <a:r>
              <a:rPr lang="en-US" dirty="0" err="1"/>
              <a:t>centralised</a:t>
            </a:r>
            <a:r>
              <a:rPr lang="en-US" dirty="0"/>
              <a:t> system also allows global information and route</a:t>
            </a:r>
          </a:p>
          <a:p>
            <a:pPr marL="0" indent="0">
              <a:buNone/>
            </a:pPr>
            <a:r>
              <a:rPr lang="en-US" dirty="0"/>
              <a:t>use to be collected and processed.</a:t>
            </a:r>
          </a:p>
          <a:p>
            <a:pPr marL="0" indent="0">
              <a:buNone/>
            </a:pPr>
            <a:r>
              <a:rPr lang="en-US" b="1" u="sng" dirty="0"/>
              <a:t>Video conferencing system</a:t>
            </a:r>
            <a:r>
              <a:rPr lang="en-US" dirty="0"/>
              <a:t>. The most appropriate is a client-server model. The reason for this</a:t>
            </a:r>
          </a:p>
          <a:p>
            <a:pPr marL="0" indent="0">
              <a:buNone/>
            </a:pPr>
            <a:r>
              <a:rPr lang="en-US" dirty="0"/>
              <a:t>is the need for a lot of local processing to handle multimedia data.</a:t>
            </a:r>
          </a:p>
          <a:p>
            <a:pPr marL="0" indent="0">
              <a:buNone/>
            </a:pPr>
            <a:r>
              <a:rPr lang="en-US" b="1" u="sng" dirty="0"/>
              <a:t>Robot floor cleaner. </a:t>
            </a:r>
            <a:r>
              <a:rPr lang="en-US" dirty="0"/>
              <a:t>The most appropriate model is a repository model where all sub-systems</a:t>
            </a:r>
          </a:p>
          <a:p>
            <a:pPr marL="0" indent="0">
              <a:buNone/>
            </a:pPr>
            <a:r>
              <a:rPr lang="en-US" dirty="0"/>
              <a:t>place information in the repository for other sub-systems to use. In the case of AI systems as</a:t>
            </a:r>
          </a:p>
          <a:p>
            <a:pPr marL="0" indent="0">
              <a:buNone/>
            </a:pPr>
            <a:r>
              <a:rPr lang="en-US" dirty="0"/>
              <a:t>this would be, a special kind of repository called a blackboard is normally used.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2969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key difference between Agile and Scrum is that </a:t>
            </a:r>
          </a:p>
          <a:p>
            <a:r>
              <a:rPr lang="en-US" b="1" dirty="0"/>
              <a:t>Agile is a philosophy about how to successfully deliver software to a customer, while Scrum is a proven methodology for software development teams to follow</a:t>
            </a:r>
            <a:r>
              <a:rPr lang="en-US" dirty="0"/>
              <a:t>.</a:t>
            </a:r>
          </a:p>
          <a:p>
            <a:r>
              <a:rPr lang="en-US" dirty="0"/>
              <a:t>Agile simply describes, at a fairly abstract level, the thoughts and ideas that should drive and motivate a productive software developer.</a:t>
            </a:r>
          </a:p>
          <a:p>
            <a:r>
              <a:rPr lang="en-US" dirty="0"/>
              <a:t>Scrum provides a concrete set of steps to follow in order to continuously deliver software to the customer.</a:t>
            </a:r>
            <a:endParaRPr lang="en-IN" dirty="0"/>
          </a:p>
          <a:p>
            <a:r>
              <a:rPr lang="en-US" dirty="0"/>
              <a:t>Scrum is a software development framework that describes how different participants within an organization should work together to most effectively and efficiently develop and deliver software.</a:t>
            </a:r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5DDB116-0471-D094-2C4D-63B572997636}"/>
                  </a:ext>
                </a:extLst>
              </p14:cNvPr>
              <p14:cNvContentPartPr/>
              <p14:nvPr/>
            </p14:nvContentPartPr>
            <p14:xfrm>
              <a:off x="4952955" y="2765145"/>
              <a:ext cx="2832120" cy="54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5DDB116-0471-D094-2C4D-63B57299763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98955" y="2657505"/>
                <a:ext cx="2939760" cy="27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ACDD394-324C-22AC-7644-8BD0CE4D128C}"/>
                  </a:ext>
                </a:extLst>
              </p14:cNvPr>
              <p14:cNvContentPartPr/>
              <p14:nvPr/>
            </p14:nvContentPartPr>
            <p14:xfrm>
              <a:off x="2561835" y="2400105"/>
              <a:ext cx="1747800" cy="298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ACDD394-324C-22AC-7644-8BD0CE4D128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07835" y="2292105"/>
                <a:ext cx="1855440" cy="24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9CE865B-F42E-B9EA-FCFC-989E06611A66}"/>
                  </a:ext>
                </a:extLst>
              </p14:cNvPr>
              <p14:cNvContentPartPr/>
              <p14:nvPr/>
            </p14:nvContentPartPr>
            <p14:xfrm>
              <a:off x="3542835" y="4313505"/>
              <a:ext cx="4076640" cy="878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9CE865B-F42E-B9EA-FCFC-989E06611A6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489195" y="4205865"/>
                <a:ext cx="4184280" cy="30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EDECF49-9E9B-259B-B775-45DD0964A562}"/>
                  </a:ext>
                </a:extLst>
              </p14:cNvPr>
              <p14:cNvContentPartPr/>
              <p14:nvPr/>
            </p14:nvContentPartPr>
            <p14:xfrm>
              <a:off x="2819235" y="4971225"/>
              <a:ext cx="4212000" cy="1440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EDECF49-9E9B-259B-B775-45DD0964A56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765595" y="4863585"/>
                <a:ext cx="4319640" cy="359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95522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Agile methods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600" dirty="0"/>
              <a:t>Dissatisfaction with the overheads involved in design methods led to the creation of agile methods. These methods:</a:t>
            </a:r>
          </a:p>
          <a:p>
            <a:pPr lvl="1" eaLnBrk="1" hangingPunct="1"/>
            <a:r>
              <a:rPr lang="en-US" sz="2200" dirty="0"/>
              <a:t>Focus on the code rather than the design;</a:t>
            </a:r>
          </a:p>
          <a:p>
            <a:pPr lvl="1" eaLnBrk="1" hangingPunct="1"/>
            <a:r>
              <a:rPr lang="en-US" sz="2200" dirty="0"/>
              <a:t>Are based on an iterative approach to software development;</a:t>
            </a:r>
          </a:p>
          <a:p>
            <a:pPr lvl="1" eaLnBrk="1" hangingPunct="1"/>
            <a:r>
              <a:rPr lang="en-US" sz="2200" dirty="0"/>
              <a:t>Are intended to deliver working software quickly and evolve this quickly to meet changing requirements.</a:t>
            </a:r>
          </a:p>
          <a:p>
            <a:pPr eaLnBrk="1" hangingPunct="1"/>
            <a:r>
              <a:rPr lang="en-US" sz="2600" dirty="0"/>
              <a:t>Agile methods are probably best suited to small/medium-sized business systems or PC products.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F5502DF-91A6-29F4-2CEC-0BC8FCD83EFA}"/>
                  </a:ext>
                </a:extLst>
              </p14:cNvPr>
              <p14:cNvContentPartPr/>
              <p14:nvPr/>
            </p14:nvContentPartPr>
            <p14:xfrm>
              <a:off x="3114075" y="2771625"/>
              <a:ext cx="443520" cy="687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F5502DF-91A6-29F4-2CEC-0BC8FCD83EF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60435" y="2663625"/>
                <a:ext cx="551160" cy="28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D6C7306-E8E2-33F9-648D-E7FDAEDEE1C4}"/>
                  </a:ext>
                </a:extLst>
              </p14:cNvPr>
              <p14:cNvContentPartPr/>
              <p14:nvPr/>
            </p14:nvContentPartPr>
            <p14:xfrm>
              <a:off x="1409475" y="2761905"/>
              <a:ext cx="795240" cy="795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D6C7306-E8E2-33F9-648D-E7FDAEDEE1C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55475" y="2653905"/>
                <a:ext cx="902880" cy="29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520D537-9A74-F0F8-A77A-ED17956F8B7C}"/>
                  </a:ext>
                </a:extLst>
              </p14:cNvPr>
              <p14:cNvContentPartPr/>
              <p14:nvPr/>
            </p14:nvContentPartPr>
            <p14:xfrm>
              <a:off x="3495315" y="3170865"/>
              <a:ext cx="2048040" cy="39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520D537-9A74-F0F8-A77A-ED17956F8B7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441675" y="3063225"/>
                <a:ext cx="2155680" cy="25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CC021BB-BD64-8D5C-F640-373B328FBAB3}"/>
                  </a:ext>
                </a:extLst>
              </p14:cNvPr>
              <p14:cNvContentPartPr/>
              <p14:nvPr/>
            </p14:nvContentPartPr>
            <p14:xfrm>
              <a:off x="6390795" y="3543105"/>
              <a:ext cx="638280" cy="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CC021BB-BD64-8D5C-F640-373B328FBAB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337155" y="3435105"/>
                <a:ext cx="74592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0A17038-D474-2452-0217-F23CC152A4F3}"/>
                  </a:ext>
                </a:extLst>
              </p14:cNvPr>
              <p14:cNvContentPartPr/>
              <p14:nvPr/>
            </p14:nvContentPartPr>
            <p14:xfrm>
              <a:off x="7677075" y="3459585"/>
              <a:ext cx="946080" cy="360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0A17038-D474-2452-0217-F23CC152A4F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623435" y="3351585"/>
                <a:ext cx="1053720" cy="251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10412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90840" tIns="44623" rIns="90840" bIns="44623" rtlCol="0" anchor="ctr">
            <a:normAutofit/>
          </a:bodyPr>
          <a:lstStyle/>
          <a:p>
            <a:pPr eaLnBrk="1" hangingPunct="1"/>
            <a:r>
              <a:rPr lang="en-GB" altLang="zh-TW"/>
              <a:t>Principles of agile methods</a:t>
            </a:r>
          </a:p>
        </p:txBody>
      </p:sp>
      <p:sp>
        <p:nvSpPr>
          <p:cNvPr id="1028" name="Rectangle 5"/>
          <p:cNvSpPr>
            <a:spLocks noChangeArrowheads="1"/>
          </p:cNvSpPr>
          <p:nvPr/>
        </p:nvSpPr>
        <p:spPr bwMode="auto">
          <a:xfrm>
            <a:off x="1905000" y="1676400"/>
            <a:ext cx="8458200" cy="464820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charset="-120"/>
              </a:defRPr>
            </a:lvl9pPr>
          </a:lstStyle>
          <a:p>
            <a:pPr eaLnBrk="1" hangingPunct="1"/>
            <a:endParaRPr lang="en-IN"/>
          </a:p>
        </p:txBody>
      </p:sp>
      <p:graphicFrame>
        <p:nvGraphicFramePr>
          <p:cNvPr id="1026" name="Object 6"/>
          <p:cNvGraphicFramePr>
            <a:graphicFrameLocks noChangeAspect="1"/>
          </p:cNvGraphicFramePr>
          <p:nvPr/>
        </p:nvGraphicFramePr>
        <p:xfrm>
          <a:off x="2209800" y="1905000"/>
          <a:ext cx="7848600" cy="454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641848" imgH="2910840" progId="Word.Document.8">
                  <p:embed/>
                </p:oleObj>
              </mc:Choice>
              <mc:Fallback>
                <p:oleObj name="Document" r:id="rId2" imgW="5641848" imgH="29108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10829"/>
                      <a:stretch>
                        <a:fillRect/>
                      </a:stretch>
                    </p:blipFill>
                    <p:spPr bwMode="auto">
                      <a:xfrm>
                        <a:off x="2209800" y="1905000"/>
                        <a:ext cx="7848600" cy="454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0E4725D-A519-25B2-BCDF-0A99847AA460}"/>
                  </a:ext>
                </a:extLst>
              </p14:cNvPr>
              <p14:cNvContentPartPr/>
              <p14:nvPr/>
            </p14:nvContentPartPr>
            <p14:xfrm>
              <a:off x="1076115" y="797025"/>
              <a:ext cx="2468880" cy="4528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0E4725D-A519-25B2-BCDF-0A99847AA46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22475" y="689385"/>
                <a:ext cx="2576520" cy="66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0B43402-A711-C748-DDE3-2339AE84EF16}"/>
                  </a:ext>
                </a:extLst>
              </p14:cNvPr>
              <p14:cNvContentPartPr/>
              <p14:nvPr/>
            </p14:nvContentPartPr>
            <p14:xfrm>
              <a:off x="932835" y="913305"/>
              <a:ext cx="2187000" cy="392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0B43402-A711-C748-DDE3-2339AE84EF1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79195" y="805305"/>
                <a:ext cx="2294640" cy="25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E738612-FCFF-A1DF-A49B-1A92A35392C3}"/>
                  </a:ext>
                </a:extLst>
              </p14:cNvPr>
              <p14:cNvContentPartPr/>
              <p14:nvPr/>
            </p14:nvContentPartPr>
            <p14:xfrm>
              <a:off x="1326315" y="999705"/>
              <a:ext cx="1170720" cy="10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E738612-FCFF-A1DF-A49B-1A92A35392C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272675" y="891705"/>
                <a:ext cx="1278360" cy="226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62644670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Problems with agile methods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600"/>
              <a:t>It can be difficult to keep the interest of customers who are involved in the process.</a:t>
            </a:r>
          </a:p>
          <a:p>
            <a:pPr eaLnBrk="1" hangingPunct="1"/>
            <a:r>
              <a:rPr lang="en-US" sz="2600"/>
              <a:t>Team members may be unsuited to the intense involvement that characterises agile methods.</a:t>
            </a:r>
          </a:p>
          <a:p>
            <a:pPr eaLnBrk="1" hangingPunct="1"/>
            <a:r>
              <a:rPr lang="en-US" sz="2600"/>
              <a:t>Prioritising changes can be difficult where there are multiple stakeholders.</a:t>
            </a:r>
          </a:p>
          <a:p>
            <a:pPr eaLnBrk="1" hangingPunct="1"/>
            <a:r>
              <a:rPr lang="en-US" sz="2600"/>
              <a:t>Maintaining simplicity requires extra work.</a:t>
            </a:r>
          </a:p>
          <a:p>
            <a:pPr eaLnBrk="1" hangingPunct="1"/>
            <a:r>
              <a:rPr lang="en-US" sz="2600"/>
              <a:t>Contracts may be a problem as with other approaches to iterative development.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53C4370-84F7-588B-472C-9C1E44E5F933}"/>
                  </a:ext>
                </a:extLst>
              </p14:cNvPr>
              <p14:cNvContentPartPr/>
              <p14:nvPr/>
            </p14:nvContentPartPr>
            <p14:xfrm>
              <a:off x="6476835" y="2744265"/>
              <a:ext cx="2436120" cy="1638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53C4370-84F7-588B-472C-9C1E44E5F93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22835" y="2636265"/>
                <a:ext cx="2543760" cy="37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DC204EE-434C-60D7-4A6D-D4DCDA3B2A1C}"/>
                  </a:ext>
                </a:extLst>
              </p14:cNvPr>
              <p14:cNvContentPartPr/>
              <p14:nvPr/>
            </p14:nvContentPartPr>
            <p14:xfrm>
              <a:off x="5314755" y="2038305"/>
              <a:ext cx="2752560" cy="957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DC204EE-434C-60D7-4A6D-D4DCDA3B2A1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260755" y="1930305"/>
                <a:ext cx="2860200" cy="31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A9BE0E0-EFF1-303C-0FC0-8A7B3F803892}"/>
                  </a:ext>
                </a:extLst>
              </p14:cNvPr>
              <p14:cNvContentPartPr/>
              <p14:nvPr/>
            </p14:nvContentPartPr>
            <p14:xfrm>
              <a:off x="2638515" y="3685665"/>
              <a:ext cx="579240" cy="126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A9BE0E0-EFF1-303C-0FC0-8A7B3F80389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584515" y="3578025"/>
                <a:ext cx="686880" cy="34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655B0DF-D01F-0068-6AA9-0175926525A2}"/>
                  </a:ext>
                </a:extLst>
              </p14:cNvPr>
              <p14:cNvContentPartPr/>
              <p14:nvPr/>
            </p14:nvContentPartPr>
            <p14:xfrm>
              <a:off x="1171155" y="4161945"/>
              <a:ext cx="3066120" cy="1249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655B0DF-D01F-0068-6AA9-0175926525A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17515" y="4054305"/>
                <a:ext cx="3173760" cy="340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04426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https://www.youtube.com/watch?v=5RocT_OdQcA&amp;list=RDLVWjwEh15M5Rw&amp;index=13</a:t>
            </a:r>
            <a:r>
              <a:rPr lang="en-IN" dirty="0"/>
              <a:t> (waterfall  </a:t>
            </a:r>
            <a:r>
              <a:rPr lang="en-IN" dirty="0" err="1"/>
              <a:t>vs</a:t>
            </a:r>
            <a:r>
              <a:rPr lang="en-IN" dirty="0"/>
              <a:t> Agile)</a:t>
            </a:r>
          </a:p>
          <a:p>
            <a:r>
              <a:rPr lang="en-IN" dirty="0">
                <a:hlinkClick r:id="rId3"/>
              </a:rPr>
              <a:t>https://www.youtube.com/watch?v=6fKn4rgk4jM&amp;list=RDLVWjwEh15M5Rw&amp;index=6</a:t>
            </a:r>
            <a:r>
              <a:rPr lang="en-IN" dirty="0"/>
              <a:t> (Agile)</a:t>
            </a:r>
          </a:p>
          <a:p>
            <a:r>
              <a:rPr lang="en-IN" dirty="0"/>
              <a:t>https://www.youtube.com/watch?v=o9BiHDAPGrs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8642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3974"/>
          </a:xfrm>
        </p:spPr>
        <p:txBody>
          <a:bodyPr>
            <a:normAutofit fontScale="90000"/>
          </a:bodyPr>
          <a:lstStyle/>
          <a:p>
            <a:r>
              <a:rPr lang="en-US" dirty="0"/>
              <a:t>e</a:t>
            </a:r>
            <a:r>
              <a:rPr lang="en-US" sz="7300" dirty="0"/>
              <a:t>x</a:t>
            </a:r>
            <a:r>
              <a:rPr lang="en-US" dirty="0"/>
              <a:t>treme Programming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7887"/>
            <a:ext cx="10515600" cy="4889076"/>
          </a:xfrm>
        </p:spPr>
        <p:txBody>
          <a:bodyPr/>
          <a:lstStyle/>
          <a:p>
            <a:r>
              <a:rPr lang="en-US" b="1" dirty="0"/>
              <a:t>Extreme Programming (XP) is an agile software development framework</a:t>
            </a:r>
            <a:r>
              <a:rPr lang="en-US" dirty="0"/>
              <a:t> that aims to produce higher quality software, and higher quality of life for the development team.</a:t>
            </a:r>
          </a:p>
          <a:p>
            <a:r>
              <a:rPr lang="en-US" dirty="0"/>
              <a:t>https://www.youtube.com/watch?v=kFM2Vcu-BRo</a:t>
            </a:r>
          </a:p>
        </p:txBody>
      </p:sp>
    </p:spTree>
    <p:extLst>
      <p:ext uri="{BB962C8B-B14F-4D97-AF65-F5344CB8AC3E}">
        <p14:creationId xmlns:p14="http://schemas.microsoft.com/office/powerpoint/2010/main" val="958542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Extreme programming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/>
              <a:t>Perhaps the best-known and most widely used agile method.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Extreme Programming (XP) takes an ‘extreme’ approach to iterative development. 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New versions may be built several times per day;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Increments are delivered to customers every 2 weeks;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All tests must be run for every build and the build is only accepted if tests run successfully.</a:t>
            </a:r>
          </a:p>
        </p:txBody>
      </p:sp>
    </p:spTree>
    <p:extLst>
      <p:ext uri="{BB962C8B-B14F-4D97-AF65-F5344CB8AC3E}">
        <p14:creationId xmlns:p14="http://schemas.microsoft.com/office/powerpoint/2010/main" val="1621332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90840" tIns="44623" rIns="90840" bIns="44623" rtlCol="0" anchor="ctr">
            <a:normAutofit/>
          </a:bodyPr>
          <a:lstStyle/>
          <a:p>
            <a:pPr eaLnBrk="1" hangingPunct="1"/>
            <a:r>
              <a:rPr lang="en-GB" altLang="zh-TW"/>
              <a:t>The XP release cycle</a:t>
            </a:r>
          </a:p>
        </p:txBody>
      </p:sp>
      <p:sp>
        <p:nvSpPr>
          <p:cNvPr id="20483" name="Rectangle 4"/>
          <p:cNvSpPr>
            <a:spLocks noChangeArrowheads="1"/>
          </p:cNvSpPr>
          <p:nvPr/>
        </p:nvSpPr>
        <p:spPr bwMode="auto">
          <a:xfrm>
            <a:off x="1905000" y="1676400"/>
            <a:ext cx="8458200" cy="464820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charset="-120"/>
              </a:defRPr>
            </a:lvl9pPr>
          </a:lstStyle>
          <a:p>
            <a:pPr eaLnBrk="1" hangingPunct="1"/>
            <a:endParaRPr lang="en-IN"/>
          </a:p>
        </p:txBody>
      </p:sp>
      <p:pic>
        <p:nvPicPr>
          <p:cNvPr id="20484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362200"/>
            <a:ext cx="7620000" cy="329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1470876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871</TotalTime>
  <Words>689</Words>
  <Application>Microsoft Office PowerPoint</Application>
  <PresentationFormat>Widescreen</PresentationFormat>
  <Paragraphs>47</Paragraphs>
  <Slides>12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Times</vt:lpstr>
      <vt:lpstr>Office Theme</vt:lpstr>
      <vt:lpstr>Document</vt:lpstr>
      <vt:lpstr>Agile methodology</vt:lpstr>
      <vt:lpstr>PowerPoint Presentation</vt:lpstr>
      <vt:lpstr>Agile methods</vt:lpstr>
      <vt:lpstr>Principles of agile methods</vt:lpstr>
      <vt:lpstr>Problems with agile methods</vt:lpstr>
      <vt:lpstr>PowerPoint Presentation</vt:lpstr>
      <vt:lpstr>extreme Programming</vt:lpstr>
      <vt:lpstr>Extreme programming</vt:lpstr>
      <vt:lpstr>The XP release cycle</vt:lpstr>
      <vt:lpstr>Extreme programming practices 2</vt:lpstr>
      <vt:lpstr>Story card for document downloading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Rapid software Development</dc:title>
  <dc:creator>Kavitha</dc:creator>
  <cp:lastModifiedBy>JIGYASA GUPTA</cp:lastModifiedBy>
  <cp:revision>18</cp:revision>
  <dcterms:created xsi:type="dcterms:W3CDTF">2022-11-29T07:28:52Z</dcterms:created>
  <dcterms:modified xsi:type="dcterms:W3CDTF">2022-12-13T11:27:07Z</dcterms:modified>
</cp:coreProperties>
</file>