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7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18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4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5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5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2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5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4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0AD5-D9C0-0444-A2C7-AD01FD73692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E72202-E39A-3A47-922C-69B1B1ECD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71C1-59D1-CB40-8F2D-8E040ADE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855" y="2395959"/>
            <a:ext cx="8333772" cy="103304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CHRONIC KIDNEY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88411-5070-1A49-80C6-2E11F398E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855" y="3773347"/>
            <a:ext cx="8565566" cy="86810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SUBMITTED BY:</a:t>
            </a:r>
            <a:br>
              <a:rPr lang="en-US" dirty="0"/>
            </a:br>
            <a:r>
              <a:rPr lang="en-US" dirty="0"/>
              <a:t>JIGYASA SACHDEVA</a:t>
            </a:r>
          </a:p>
        </p:txBody>
      </p:sp>
    </p:spTree>
    <p:extLst>
      <p:ext uri="{BB962C8B-B14F-4D97-AF65-F5344CB8AC3E}">
        <p14:creationId xmlns:p14="http://schemas.microsoft.com/office/powerpoint/2010/main" val="95638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CA53-AA15-EF4D-BA04-6B2AD56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6661"/>
            <a:ext cx="9603275" cy="649987"/>
          </a:xfrm>
        </p:spPr>
        <p:txBody>
          <a:bodyPr/>
          <a:lstStyle/>
          <a:p>
            <a:r>
              <a:rPr lang="en-US" dirty="0"/>
              <a:t>Selection of variables and initial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6AC3-555D-7D4A-9CFF-C17ED34A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the following variables: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Weight, Height, Obese. (Captured by BMI)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SBP, DBP (Significance covered by Hypertension)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Waist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HDL, LDL, Total Chol (Significance covered by Dyslipidemia)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#Left with 24 variables.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observations with null values in target column: CKD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#Left with 6000 observations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B0EF3-57B7-2B41-82E6-1D209A46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22" y="5301245"/>
            <a:ext cx="6121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3134-320B-E047-BBA3-64048346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03" y="1191381"/>
            <a:ext cx="9603275" cy="1049235"/>
          </a:xfrm>
        </p:spPr>
        <p:txBody>
          <a:bodyPr/>
          <a:lstStyle/>
          <a:p>
            <a:r>
              <a:rPr lang="en-US" dirty="0"/>
              <a:t>Structure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1814-3FA0-894A-9651-A157D67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348" y="2027455"/>
            <a:ext cx="9898225" cy="3639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Converting </a:t>
            </a:r>
            <a:r>
              <a:rPr lang="en-US" dirty="0" err="1"/>
              <a:t>AgeCat</a:t>
            </a:r>
            <a:r>
              <a:rPr lang="en-US" dirty="0"/>
              <a:t> as categories of Age: 18-44, 44-65, 65+</a:t>
            </a:r>
          </a:p>
          <a:p>
            <a:r>
              <a:rPr lang="en-US" dirty="0"/>
              <a:t>Converting </a:t>
            </a:r>
            <a:r>
              <a:rPr lang="en-US" dirty="0" err="1"/>
              <a:t>BMICat</a:t>
            </a:r>
            <a:r>
              <a:rPr lang="en-US" dirty="0"/>
              <a:t> as categories of BMI: &lt;18.5, 18.5-25, 25-30, 30+</a:t>
            </a:r>
          </a:p>
          <a:p>
            <a:r>
              <a:rPr lang="en-US" dirty="0"/>
              <a:t>Clubbing Hypertension and Fam Hypertension as one variable ‘hyper’ defined as- </a:t>
            </a:r>
            <a:br>
              <a:rPr lang="en-US" dirty="0"/>
            </a:br>
            <a:r>
              <a:rPr lang="en-US" dirty="0"/>
              <a:t>None, Only in individual, Only in Fam, Both</a:t>
            </a:r>
            <a:br>
              <a:rPr lang="en-US" dirty="0"/>
            </a:br>
            <a:r>
              <a:rPr lang="en-US" dirty="0"/>
              <a:t>#Similarly converting for CVD (cv) and diabetes (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r>
              <a:rPr lang="en-US" dirty="0"/>
              <a:t>Converting all the new variables into categories. </a:t>
            </a:r>
          </a:p>
          <a:p>
            <a:r>
              <a:rPr lang="en-US" dirty="0"/>
              <a:t>Releveled the bases of categorical variables with multiple bases: </a:t>
            </a:r>
            <a:br>
              <a:rPr lang="en-US" dirty="0"/>
            </a:br>
            <a:r>
              <a:rPr lang="en-US" dirty="0"/>
              <a:t>Activity: Base= Mostly sit, Race: Base= White,  Age Category: Base= 18-44, </a:t>
            </a:r>
            <a:r>
              <a:rPr lang="en-US" dirty="0" err="1"/>
              <a:t>BMIcat</a:t>
            </a:r>
            <a:r>
              <a:rPr lang="en-US" dirty="0"/>
              <a:t>: Base= 18.5-25</a:t>
            </a:r>
            <a:br>
              <a:rPr lang="en-US" dirty="0"/>
            </a:br>
            <a:r>
              <a:rPr lang="en-US" dirty="0"/>
              <a:t>hyper: Base= None, </a:t>
            </a:r>
            <a:r>
              <a:rPr lang="en-US" dirty="0" err="1"/>
              <a:t>db</a:t>
            </a:r>
            <a:r>
              <a:rPr lang="en-US" dirty="0"/>
              <a:t>: Base= None, cv: Base=None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A223-D1FD-E247-A174-5CA0FC41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64" y="1202300"/>
            <a:ext cx="9603275" cy="1049235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1D1-985D-7942-8548-0E586E98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92020" cy="3450613"/>
          </a:xfrm>
        </p:spPr>
        <p:txBody>
          <a:bodyPr>
            <a:normAutofit/>
          </a:bodyPr>
          <a:lstStyle/>
          <a:p>
            <a:r>
              <a:rPr lang="en-US" dirty="0"/>
              <a:t>Computing Chi-square test for all the variables with the target variables.</a:t>
            </a:r>
          </a:p>
          <a:p>
            <a:r>
              <a:rPr lang="en-US" dirty="0"/>
              <a:t>Removed the variables: Female, Dyslipidemia and </a:t>
            </a:r>
            <a:r>
              <a:rPr lang="en-US" dirty="0" err="1"/>
              <a:t>BMIcat</a:t>
            </a:r>
            <a:r>
              <a:rPr lang="en-US" dirty="0"/>
              <a:t> as they are insignificant.</a:t>
            </a:r>
          </a:p>
          <a:p>
            <a:endParaRPr lang="en-US" dirty="0"/>
          </a:p>
          <a:p>
            <a:r>
              <a:rPr lang="en-US" dirty="0"/>
              <a:t>Omitting null values from all the variables in the new table. 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305030A6-B1FD-BD45-98E2-3C588BC7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2015733"/>
            <a:ext cx="5161910" cy="390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54459-6CC1-AC47-94F6-B5775E92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64" y="5439831"/>
            <a:ext cx="4277945" cy="3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49DE-F9E1-A543-ADC2-D52D2681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8862"/>
            <a:ext cx="9603275" cy="704892"/>
          </a:xfrm>
        </p:spPr>
        <p:txBody>
          <a:bodyPr/>
          <a:lstStyle/>
          <a:p>
            <a:r>
              <a:rPr lang="en-US" dirty="0"/>
              <a:t>UNIVARIATE ANALYSIS </a:t>
            </a:r>
          </a:p>
        </p:txBody>
      </p:sp>
      <p:pic>
        <p:nvPicPr>
          <p:cNvPr id="5" name="Content Placeholder 4" descr="A close up of a receipt&#10;&#10;Description automatically generated">
            <a:extLst>
              <a:ext uri="{FF2B5EF4-FFF2-40B4-BE49-F238E27FC236}">
                <a16:creationId xmlns:a16="http://schemas.microsoft.com/office/drawing/2014/main" id="{C10D40FF-ABF4-C94C-8E48-97071157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114" y="2109910"/>
            <a:ext cx="7217640" cy="32767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DDAFC-794C-0247-8379-1C64C0005E14}"/>
              </a:ext>
            </a:extLst>
          </p:cNvPr>
          <p:cNvSpPr txBox="1"/>
          <p:nvPr/>
        </p:nvSpPr>
        <p:spPr>
          <a:xfrm>
            <a:off x="9108831" y="2368062"/>
            <a:ext cx="2872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variable is very unevenly distributed. Only 7.2% of the population has CKD. </a:t>
            </a:r>
          </a:p>
          <a:p>
            <a:endParaRPr lang="en-US" dirty="0"/>
          </a:p>
          <a:p>
            <a:r>
              <a:rPr lang="en-US" dirty="0"/>
              <a:t>Similar proportion exists with PVD, Stroke, Anemia, CHF, Poor Vision.  </a:t>
            </a:r>
          </a:p>
        </p:txBody>
      </p:sp>
    </p:spTree>
    <p:extLst>
      <p:ext uri="{BB962C8B-B14F-4D97-AF65-F5344CB8AC3E}">
        <p14:creationId xmlns:p14="http://schemas.microsoft.com/office/powerpoint/2010/main" val="190034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67C-4065-F347-8FF6-4DB44338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137138"/>
            <a:ext cx="6490154" cy="716616"/>
          </a:xfrm>
        </p:spPr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B96C368-890E-5546-8B88-4AC24C14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884" y="2059864"/>
            <a:ext cx="4214116" cy="44970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5F430-6409-7D40-B633-7084E6568A75}"/>
              </a:ext>
            </a:extLst>
          </p:cNvPr>
          <p:cNvSpPr txBox="1"/>
          <p:nvPr/>
        </p:nvSpPr>
        <p:spPr>
          <a:xfrm>
            <a:off x="6369694" y="2304542"/>
            <a:ext cx="3702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with significant p-values: </a:t>
            </a:r>
          </a:p>
          <a:p>
            <a:endParaRPr lang="en-US" dirty="0"/>
          </a:p>
          <a:p>
            <a:r>
              <a:rPr lang="en-US" dirty="0"/>
              <a:t>Positive coefficients: </a:t>
            </a:r>
          </a:p>
          <a:p>
            <a:r>
              <a:rPr lang="en-US" dirty="0"/>
              <a:t>PVD, Anemia, Age category, </a:t>
            </a:r>
            <a:r>
              <a:rPr lang="en-US" dirty="0" err="1"/>
              <a:t>hyperInBoth</a:t>
            </a:r>
            <a:r>
              <a:rPr lang="en-US" dirty="0"/>
              <a:t>, </a:t>
            </a:r>
            <a:r>
              <a:rPr lang="en-US" dirty="0" err="1"/>
              <a:t>hyperOnlyIndividual</a:t>
            </a:r>
            <a:r>
              <a:rPr lang="en-US" dirty="0"/>
              <a:t>, </a:t>
            </a:r>
            <a:r>
              <a:rPr lang="en-US" dirty="0" err="1"/>
              <a:t>dbInBoth</a:t>
            </a:r>
            <a:r>
              <a:rPr lang="en-US" dirty="0"/>
              <a:t>, </a:t>
            </a:r>
            <a:r>
              <a:rPr lang="en-US" dirty="0" err="1"/>
              <a:t>dbIndividual</a:t>
            </a:r>
            <a:r>
              <a:rPr lang="en-US" dirty="0"/>
              <a:t>, </a:t>
            </a:r>
          </a:p>
          <a:p>
            <a:r>
              <a:rPr lang="en-US" dirty="0" err="1"/>
              <a:t>cvdInBoth</a:t>
            </a:r>
            <a:r>
              <a:rPr lang="en-US" dirty="0"/>
              <a:t>, </a:t>
            </a:r>
            <a:r>
              <a:rPr lang="en-US" dirty="0" err="1"/>
              <a:t>cvdIndividual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Negative coefficients: </a:t>
            </a:r>
          </a:p>
          <a:p>
            <a:r>
              <a:rPr lang="en-US" dirty="0"/>
              <a:t>Race group, Activity, Anemia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4B92-62E2-6F4D-BF31-9B2E149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4323"/>
            <a:ext cx="9603275" cy="579431"/>
          </a:xfrm>
        </p:spPr>
        <p:txBody>
          <a:bodyPr/>
          <a:lstStyle/>
          <a:p>
            <a:r>
              <a:rPr lang="en-US" dirty="0"/>
              <a:t>ODDS Ratio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3E2C104-6EDF-4E4D-80D5-66B95C9C4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124" y="2050273"/>
            <a:ext cx="4690876" cy="3974873"/>
          </a:xfr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3F6946A6-3754-F141-87AB-8D1E188D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427201"/>
            <a:ext cx="5050117" cy="29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289A-0695-DC41-8ABB-7A1A0116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596"/>
            <a:ext cx="9603275" cy="589158"/>
          </a:xfrm>
        </p:spPr>
        <p:txBody>
          <a:bodyPr/>
          <a:lstStyle/>
          <a:p>
            <a:r>
              <a:rPr lang="en-US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AB97-5C90-E24C-8642-4439B257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2079812"/>
            <a:ext cx="10416989" cy="389807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People with PVD are 6.59 times more likely to have CKD than people not </a:t>
            </a:r>
            <a:r>
              <a:rPr lang="en-US"/>
              <a:t>having PVD</a:t>
            </a:r>
            <a:endParaRPr lang="en-US" dirty="0"/>
          </a:p>
          <a:p>
            <a:r>
              <a:rPr lang="en-US" dirty="0"/>
              <a:t>People who stand or walk are 0.58 times less likely; people lifting loads and climbing stairs are 0.3 times less likely and people doing heavy workout are 0. 09 times less likely to have CKD than people who mostly sit. </a:t>
            </a:r>
          </a:p>
          <a:p>
            <a:r>
              <a:rPr lang="en-US" dirty="0"/>
              <a:t>Blacks are 0.7 times less likely to have CKD and Hispanic are 0.33 times less likely to have CKD than Whites. </a:t>
            </a:r>
          </a:p>
          <a:p>
            <a:r>
              <a:rPr lang="en-US" dirty="0"/>
              <a:t>Anemic patients (in past 3 months) are 1.78 times more likely to have CKD than who aren’t.</a:t>
            </a:r>
          </a:p>
          <a:p>
            <a:r>
              <a:rPr lang="en-US" dirty="0"/>
              <a:t>People with age 44-65 are 5.86 times more likely and people with age 65+ are 47.88 times more likely to have CKD. </a:t>
            </a:r>
          </a:p>
          <a:p>
            <a:r>
              <a:rPr lang="en-US" dirty="0"/>
              <a:t>People having hypertension (with no family history) are 6.78 times more likely to have CKD than people who do not have hypertension nor have a family history. People having hypertension (with family history) are 4.16 times more likely to have CKD than people who do not have hypertension nor have a family history.  </a:t>
            </a:r>
          </a:p>
          <a:p>
            <a:r>
              <a:rPr lang="en-US" dirty="0"/>
              <a:t>People having diabetes (with no family history) are 4.55 times more likely to have CKD than people who do not have diabetes nor have a family history. People having diabetes (with family history) are 3.18 times more likely to have CKD than people who do not have diabetes nor have a family history. </a:t>
            </a:r>
          </a:p>
          <a:p>
            <a:r>
              <a:rPr lang="en-US" dirty="0"/>
              <a:t>People having CVD (with family history) are 6.26 times more likely to have CKD than people who do not have CVD nor have a family history. People having CVD (with no family history) are 4.59 times more likely to have CKD than people who do not have CVD nor have a family history.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832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{62104C08-31BA-C84E-A71F-561E8E6B72AF}tf10001119</Template>
  <TotalTime>145</TotalTime>
  <Words>643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CHRONIC KIDNEY DISEASE</vt:lpstr>
      <vt:lpstr>Selection of variables and initial screening</vt:lpstr>
      <vt:lpstr>Structure analysis</vt:lpstr>
      <vt:lpstr>HYPOTHESIS testing</vt:lpstr>
      <vt:lpstr>UNIVARIATE ANALYSIS </vt:lpstr>
      <vt:lpstr>Logistic regression model</vt:lpstr>
      <vt:lpstr>ODDS Ratio</vt:lpstr>
      <vt:lpstr>INFERENCES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</dc:title>
  <dc:creator>Sachdeva, Jigyasa</dc:creator>
  <cp:lastModifiedBy>Sachdeva, Jigyasa</cp:lastModifiedBy>
  <cp:revision>14</cp:revision>
  <dcterms:created xsi:type="dcterms:W3CDTF">2020-02-24T17:27:10Z</dcterms:created>
  <dcterms:modified xsi:type="dcterms:W3CDTF">2020-08-10T23:58:19Z</dcterms:modified>
</cp:coreProperties>
</file>