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344"/>
  </p:normalViewPr>
  <p:slideViewPr>
    <p:cSldViewPr snapToGrid="0" snapToObjects="1">
      <p:cViewPr varScale="1">
        <p:scale>
          <a:sx n="87" d="100"/>
          <a:sy n="87" d="100"/>
        </p:scale>
        <p:origin x="1536" y="192"/>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7704D2-3D83-4DD9-A8F4-212D9669DF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A8DFA8F-F22B-4602-B1A7-B5D6E3515C83}">
      <dgm:prSet/>
      <dgm:spPr/>
      <dgm:t>
        <a:bodyPr/>
        <a:lstStyle/>
        <a:p>
          <a:pPr>
            <a:lnSpc>
              <a:spcPct val="100000"/>
            </a:lnSpc>
          </a:pPr>
          <a:r>
            <a:rPr lang="en-US" dirty="0"/>
            <a:t>Recall is more important than precision </a:t>
          </a:r>
        </a:p>
      </dgm:t>
    </dgm:pt>
    <dgm:pt modelId="{66DFFF59-97C6-404C-87C5-ADE6DBBA59B9}" type="parTrans" cxnId="{ACDDB569-16B1-44EC-B15E-8C6BC8C77EDA}">
      <dgm:prSet/>
      <dgm:spPr/>
      <dgm:t>
        <a:bodyPr/>
        <a:lstStyle/>
        <a:p>
          <a:endParaRPr lang="en-US"/>
        </a:p>
      </dgm:t>
    </dgm:pt>
    <dgm:pt modelId="{B68E6E0D-72E8-4873-A45B-8FA4AAF483A7}" type="sibTrans" cxnId="{ACDDB569-16B1-44EC-B15E-8C6BC8C77EDA}">
      <dgm:prSet/>
      <dgm:spPr/>
      <dgm:t>
        <a:bodyPr/>
        <a:lstStyle/>
        <a:p>
          <a:endParaRPr lang="en-US"/>
        </a:p>
      </dgm:t>
    </dgm:pt>
    <dgm:pt modelId="{D517D6DF-0F3F-498D-B47E-C31F501BCF81}">
      <dgm:prSet/>
      <dgm:spPr/>
      <dgm:t>
        <a:bodyPr/>
        <a:lstStyle/>
        <a:p>
          <a:pPr>
            <a:lnSpc>
              <a:spcPct val="100000"/>
            </a:lnSpc>
          </a:pPr>
          <a:r>
            <a:rPr lang="en-US" dirty="0"/>
            <a:t>Cannot neglect precision </a:t>
          </a:r>
        </a:p>
      </dgm:t>
    </dgm:pt>
    <dgm:pt modelId="{D1182BA8-4602-42F4-891E-F495073713C7}" type="parTrans" cxnId="{1A27B500-852B-4EA4-A32D-42C77BEED2FE}">
      <dgm:prSet/>
      <dgm:spPr/>
      <dgm:t>
        <a:bodyPr/>
        <a:lstStyle/>
        <a:p>
          <a:endParaRPr lang="en-US"/>
        </a:p>
      </dgm:t>
    </dgm:pt>
    <dgm:pt modelId="{B3449F64-1380-487B-8145-8BC16742F3FA}" type="sibTrans" cxnId="{1A27B500-852B-4EA4-A32D-42C77BEED2FE}">
      <dgm:prSet/>
      <dgm:spPr/>
      <dgm:t>
        <a:bodyPr/>
        <a:lstStyle/>
        <a:p>
          <a:endParaRPr lang="en-US"/>
        </a:p>
      </dgm:t>
    </dgm:pt>
    <dgm:pt modelId="{073AD6A4-E608-46C3-960C-10D112389DDC}">
      <dgm:prSet/>
      <dgm:spPr/>
      <dgm:t>
        <a:bodyPr/>
        <a:lstStyle/>
        <a:p>
          <a:pPr>
            <a:lnSpc>
              <a:spcPct val="100000"/>
            </a:lnSpc>
          </a:pPr>
          <a:r>
            <a:rPr lang="en-US" dirty="0"/>
            <a:t>F1 score gives equal weight to recall and precision </a:t>
          </a:r>
        </a:p>
      </dgm:t>
    </dgm:pt>
    <dgm:pt modelId="{1C947D94-32D1-4012-98B7-ED0920EDE879}" type="parTrans" cxnId="{FF593096-AF69-48A0-AE2F-03D4378578C7}">
      <dgm:prSet/>
      <dgm:spPr/>
      <dgm:t>
        <a:bodyPr/>
        <a:lstStyle/>
        <a:p>
          <a:endParaRPr lang="en-US"/>
        </a:p>
      </dgm:t>
    </dgm:pt>
    <dgm:pt modelId="{5124D444-5E01-4F5C-91AB-AD349BF03FF0}" type="sibTrans" cxnId="{FF593096-AF69-48A0-AE2F-03D4378578C7}">
      <dgm:prSet/>
      <dgm:spPr/>
      <dgm:t>
        <a:bodyPr/>
        <a:lstStyle/>
        <a:p>
          <a:endParaRPr lang="en-US"/>
        </a:p>
      </dgm:t>
    </dgm:pt>
    <dgm:pt modelId="{C76F7FBC-DC0D-4F02-8522-159B5916E4FA}">
      <dgm:prSet/>
      <dgm:spPr/>
      <dgm:t>
        <a:bodyPr/>
        <a:lstStyle/>
        <a:p>
          <a:pPr>
            <a:lnSpc>
              <a:spcPct val="100000"/>
            </a:lnSpc>
          </a:pPr>
          <a:r>
            <a:rPr lang="en-US"/>
            <a:t>Hence, using F score: with β</a:t>
          </a:r>
          <a:r>
            <a:rPr lang="en-US" baseline="30000"/>
            <a:t>2 </a:t>
          </a:r>
          <a:r>
            <a:rPr lang="en-US"/>
            <a:t>= 4, implying recall being 2 times more important than precision</a:t>
          </a:r>
        </a:p>
      </dgm:t>
    </dgm:pt>
    <dgm:pt modelId="{959CD1F9-EF32-4CBE-B855-97C46A0B6D83}" type="parTrans" cxnId="{220274CF-CDF8-4696-9821-5D35D16228A4}">
      <dgm:prSet/>
      <dgm:spPr/>
      <dgm:t>
        <a:bodyPr/>
        <a:lstStyle/>
        <a:p>
          <a:endParaRPr lang="en-US"/>
        </a:p>
      </dgm:t>
    </dgm:pt>
    <dgm:pt modelId="{8F242347-CC82-4F90-920F-33E7FB570357}" type="sibTrans" cxnId="{220274CF-CDF8-4696-9821-5D35D16228A4}">
      <dgm:prSet/>
      <dgm:spPr/>
      <dgm:t>
        <a:bodyPr/>
        <a:lstStyle/>
        <a:p>
          <a:endParaRPr lang="en-US"/>
        </a:p>
      </dgm:t>
    </dgm:pt>
    <dgm:pt modelId="{880A21F4-4A6C-4EC2-B37F-9F9E88615A49}" type="pres">
      <dgm:prSet presAssocID="{047704D2-3D83-4DD9-A8F4-212D9669DF4E}" presName="root" presStyleCnt="0">
        <dgm:presLayoutVars>
          <dgm:dir/>
          <dgm:resizeHandles val="exact"/>
        </dgm:presLayoutVars>
      </dgm:prSet>
      <dgm:spPr/>
    </dgm:pt>
    <dgm:pt modelId="{AFCE1D17-BAF5-463C-BEBC-FEC907559F66}" type="pres">
      <dgm:prSet presAssocID="{BA8DFA8F-F22B-4602-B1A7-B5D6E3515C83}" presName="compNode" presStyleCnt="0"/>
      <dgm:spPr/>
    </dgm:pt>
    <dgm:pt modelId="{C01EB2E6-448E-4992-9934-9484D9BCFA59}" type="pres">
      <dgm:prSet presAssocID="{BA8DFA8F-F22B-4602-B1A7-B5D6E3515C83}" presName="bgRect" presStyleLbl="bgShp" presStyleIdx="0" presStyleCnt="4" custScaleY="95126" custLinFactNeighborX="-193" custLinFactNeighborY="7667"/>
      <dgm:spPr/>
    </dgm:pt>
    <dgm:pt modelId="{B551FD0F-D951-4B9C-9BAE-DB07F6B925B3}" type="pres">
      <dgm:prSet presAssocID="{BA8DFA8F-F22B-4602-B1A7-B5D6E3515C8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33A0AB86-5F37-4040-BC26-9F6383DB9469}" type="pres">
      <dgm:prSet presAssocID="{BA8DFA8F-F22B-4602-B1A7-B5D6E3515C83}" presName="spaceRect" presStyleCnt="0"/>
      <dgm:spPr/>
    </dgm:pt>
    <dgm:pt modelId="{8996839C-9BF8-40DD-9A47-4D3C062EB543}" type="pres">
      <dgm:prSet presAssocID="{BA8DFA8F-F22B-4602-B1A7-B5D6E3515C83}" presName="parTx" presStyleLbl="revTx" presStyleIdx="0" presStyleCnt="4">
        <dgm:presLayoutVars>
          <dgm:chMax val="0"/>
          <dgm:chPref val="0"/>
        </dgm:presLayoutVars>
      </dgm:prSet>
      <dgm:spPr/>
    </dgm:pt>
    <dgm:pt modelId="{A7EB6ADB-B5D9-4F21-B19C-9DFDDA2F047E}" type="pres">
      <dgm:prSet presAssocID="{B68E6E0D-72E8-4873-A45B-8FA4AAF483A7}" presName="sibTrans" presStyleCnt="0"/>
      <dgm:spPr/>
    </dgm:pt>
    <dgm:pt modelId="{E7BB699B-E160-4EA1-A394-1E94037B138B}" type="pres">
      <dgm:prSet presAssocID="{D517D6DF-0F3F-498D-B47E-C31F501BCF81}" presName="compNode" presStyleCnt="0"/>
      <dgm:spPr/>
    </dgm:pt>
    <dgm:pt modelId="{AB9FC822-602D-4931-8282-8A664D759E82}" type="pres">
      <dgm:prSet presAssocID="{D517D6DF-0F3F-498D-B47E-C31F501BCF81}" presName="bgRect" presStyleLbl="bgShp" presStyleIdx="1" presStyleCnt="4"/>
      <dgm:spPr/>
    </dgm:pt>
    <dgm:pt modelId="{5D97FD5C-86EA-4F6A-8B02-826DE549DF76}" type="pres">
      <dgm:prSet presAssocID="{D517D6DF-0F3F-498D-B47E-C31F501BCF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B761B6CB-2CDE-4680-A4BD-5D51EA49F485}" type="pres">
      <dgm:prSet presAssocID="{D517D6DF-0F3F-498D-B47E-C31F501BCF81}" presName="spaceRect" presStyleCnt="0"/>
      <dgm:spPr/>
    </dgm:pt>
    <dgm:pt modelId="{40A87E73-8E3C-4E8B-A514-C94A1AE17F78}" type="pres">
      <dgm:prSet presAssocID="{D517D6DF-0F3F-498D-B47E-C31F501BCF81}" presName="parTx" presStyleLbl="revTx" presStyleIdx="1" presStyleCnt="4">
        <dgm:presLayoutVars>
          <dgm:chMax val="0"/>
          <dgm:chPref val="0"/>
        </dgm:presLayoutVars>
      </dgm:prSet>
      <dgm:spPr/>
    </dgm:pt>
    <dgm:pt modelId="{72327897-4E90-4B4A-B69E-F1B86969DAEC}" type="pres">
      <dgm:prSet presAssocID="{B3449F64-1380-487B-8145-8BC16742F3FA}" presName="sibTrans" presStyleCnt="0"/>
      <dgm:spPr/>
    </dgm:pt>
    <dgm:pt modelId="{8BF6F9F5-C777-4E7C-9668-BB5FF42B75F3}" type="pres">
      <dgm:prSet presAssocID="{073AD6A4-E608-46C3-960C-10D112389DDC}" presName="compNode" presStyleCnt="0"/>
      <dgm:spPr/>
    </dgm:pt>
    <dgm:pt modelId="{4531F863-EED8-46A5-B100-8AA1744DF260}" type="pres">
      <dgm:prSet presAssocID="{073AD6A4-E608-46C3-960C-10D112389DDC}" presName="bgRect" presStyleLbl="bgShp" presStyleIdx="2" presStyleCnt="4"/>
      <dgm:spPr/>
    </dgm:pt>
    <dgm:pt modelId="{41E9C8A6-9E1C-4E14-87EA-8B6F803B3C0E}" type="pres">
      <dgm:prSet presAssocID="{073AD6A4-E608-46C3-960C-10D112389D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dgm:spPr>
    </dgm:pt>
    <dgm:pt modelId="{70C3F5E0-7A00-4A86-B0CE-52F98088ED41}" type="pres">
      <dgm:prSet presAssocID="{073AD6A4-E608-46C3-960C-10D112389DDC}" presName="spaceRect" presStyleCnt="0"/>
      <dgm:spPr/>
    </dgm:pt>
    <dgm:pt modelId="{764A8970-8C91-437F-81F3-D88E284D64FD}" type="pres">
      <dgm:prSet presAssocID="{073AD6A4-E608-46C3-960C-10D112389DDC}" presName="parTx" presStyleLbl="revTx" presStyleIdx="2" presStyleCnt="4">
        <dgm:presLayoutVars>
          <dgm:chMax val="0"/>
          <dgm:chPref val="0"/>
        </dgm:presLayoutVars>
      </dgm:prSet>
      <dgm:spPr/>
    </dgm:pt>
    <dgm:pt modelId="{A3A861D5-50F5-42B4-B793-D90FF1F6F26E}" type="pres">
      <dgm:prSet presAssocID="{5124D444-5E01-4F5C-91AB-AD349BF03FF0}" presName="sibTrans" presStyleCnt="0"/>
      <dgm:spPr/>
    </dgm:pt>
    <dgm:pt modelId="{1568DA36-BBC5-4DB8-9940-626A600A0D6E}" type="pres">
      <dgm:prSet presAssocID="{C76F7FBC-DC0D-4F02-8522-159B5916E4FA}" presName="compNode" presStyleCnt="0"/>
      <dgm:spPr/>
    </dgm:pt>
    <dgm:pt modelId="{B989F6C6-AF5B-40AF-AE18-983846316EF5}" type="pres">
      <dgm:prSet presAssocID="{C76F7FBC-DC0D-4F02-8522-159B5916E4FA}" presName="bgRect" presStyleLbl="bgShp" presStyleIdx="3" presStyleCnt="4"/>
      <dgm:spPr/>
    </dgm:pt>
    <dgm:pt modelId="{8B87EBFF-156A-465F-BCA9-FE45CEB053C3}" type="pres">
      <dgm:prSet presAssocID="{C76F7FBC-DC0D-4F02-8522-159B5916E4F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dgm:spPr>
    </dgm:pt>
    <dgm:pt modelId="{9291B1E1-414B-43B0-B7E8-AEDE253C180F}" type="pres">
      <dgm:prSet presAssocID="{C76F7FBC-DC0D-4F02-8522-159B5916E4FA}" presName="spaceRect" presStyleCnt="0"/>
      <dgm:spPr/>
    </dgm:pt>
    <dgm:pt modelId="{DAEB0126-9BCF-46AE-B6F4-5C41B73A42BA}" type="pres">
      <dgm:prSet presAssocID="{C76F7FBC-DC0D-4F02-8522-159B5916E4FA}" presName="parTx" presStyleLbl="revTx" presStyleIdx="3" presStyleCnt="4">
        <dgm:presLayoutVars>
          <dgm:chMax val="0"/>
          <dgm:chPref val="0"/>
        </dgm:presLayoutVars>
      </dgm:prSet>
      <dgm:spPr/>
    </dgm:pt>
  </dgm:ptLst>
  <dgm:cxnLst>
    <dgm:cxn modelId="{1A27B500-852B-4EA4-A32D-42C77BEED2FE}" srcId="{047704D2-3D83-4DD9-A8F4-212D9669DF4E}" destId="{D517D6DF-0F3F-498D-B47E-C31F501BCF81}" srcOrd="1" destOrd="0" parTransId="{D1182BA8-4602-42F4-891E-F495073713C7}" sibTransId="{B3449F64-1380-487B-8145-8BC16742F3FA}"/>
    <dgm:cxn modelId="{B886471C-3B4D-C040-95C6-8DE049B186F8}" type="presOf" srcId="{C76F7FBC-DC0D-4F02-8522-159B5916E4FA}" destId="{DAEB0126-9BCF-46AE-B6F4-5C41B73A42BA}" srcOrd="0" destOrd="0" presId="urn:microsoft.com/office/officeart/2018/2/layout/IconVerticalSolidList"/>
    <dgm:cxn modelId="{ACDDB569-16B1-44EC-B15E-8C6BC8C77EDA}" srcId="{047704D2-3D83-4DD9-A8F4-212D9669DF4E}" destId="{BA8DFA8F-F22B-4602-B1A7-B5D6E3515C83}" srcOrd="0" destOrd="0" parTransId="{66DFFF59-97C6-404C-87C5-ADE6DBBA59B9}" sibTransId="{B68E6E0D-72E8-4873-A45B-8FA4AAF483A7}"/>
    <dgm:cxn modelId="{FF593096-AF69-48A0-AE2F-03D4378578C7}" srcId="{047704D2-3D83-4DD9-A8F4-212D9669DF4E}" destId="{073AD6A4-E608-46C3-960C-10D112389DDC}" srcOrd="2" destOrd="0" parTransId="{1C947D94-32D1-4012-98B7-ED0920EDE879}" sibTransId="{5124D444-5E01-4F5C-91AB-AD349BF03FF0}"/>
    <dgm:cxn modelId="{63867997-7D0E-3D4D-8D7F-1A035F7B54A9}" type="presOf" srcId="{BA8DFA8F-F22B-4602-B1A7-B5D6E3515C83}" destId="{8996839C-9BF8-40DD-9A47-4D3C062EB543}" srcOrd="0" destOrd="0" presId="urn:microsoft.com/office/officeart/2018/2/layout/IconVerticalSolidList"/>
    <dgm:cxn modelId="{220274CF-CDF8-4696-9821-5D35D16228A4}" srcId="{047704D2-3D83-4DD9-A8F4-212D9669DF4E}" destId="{C76F7FBC-DC0D-4F02-8522-159B5916E4FA}" srcOrd="3" destOrd="0" parTransId="{959CD1F9-EF32-4CBE-B855-97C46A0B6D83}" sibTransId="{8F242347-CC82-4F90-920F-33E7FB570357}"/>
    <dgm:cxn modelId="{DDF240DC-E477-4541-9C89-55982AF651CB}" type="presOf" srcId="{D517D6DF-0F3F-498D-B47E-C31F501BCF81}" destId="{40A87E73-8E3C-4E8B-A514-C94A1AE17F78}" srcOrd="0" destOrd="0" presId="urn:microsoft.com/office/officeart/2018/2/layout/IconVerticalSolidList"/>
    <dgm:cxn modelId="{77EFE5F3-D658-BA4C-ADCE-EFC440F63689}" type="presOf" srcId="{073AD6A4-E608-46C3-960C-10D112389DDC}" destId="{764A8970-8C91-437F-81F3-D88E284D64FD}" srcOrd="0" destOrd="0" presId="urn:microsoft.com/office/officeart/2018/2/layout/IconVerticalSolidList"/>
    <dgm:cxn modelId="{C23815FD-3DBC-4AB6-B9C4-36F46FC098EE}" type="presOf" srcId="{047704D2-3D83-4DD9-A8F4-212D9669DF4E}" destId="{880A21F4-4A6C-4EC2-B37F-9F9E88615A49}" srcOrd="0" destOrd="0" presId="urn:microsoft.com/office/officeart/2018/2/layout/IconVerticalSolidList"/>
    <dgm:cxn modelId="{AE156D91-194D-5945-902D-47A38E51EEF5}" type="presParOf" srcId="{880A21F4-4A6C-4EC2-B37F-9F9E88615A49}" destId="{AFCE1D17-BAF5-463C-BEBC-FEC907559F66}" srcOrd="0" destOrd="0" presId="urn:microsoft.com/office/officeart/2018/2/layout/IconVerticalSolidList"/>
    <dgm:cxn modelId="{F8B8EAB3-9ACD-3848-9498-EF6A4754511C}" type="presParOf" srcId="{AFCE1D17-BAF5-463C-BEBC-FEC907559F66}" destId="{C01EB2E6-448E-4992-9934-9484D9BCFA59}" srcOrd="0" destOrd="0" presId="urn:microsoft.com/office/officeart/2018/2/layout/IconVerticalSolidList"/>
    <dgm:cxn modelId="{E288178B-B424-244A-A25C-D22ED10BF936}" type="presParOf" srcId="{AFCE1D17-BAF5-463C-BEBC-FEC907559F66}" destId="{B551FD0F-D951-4B9C-9BAE-DB07F6B925B3}" srcOrd="1" destOrd="0" presId="urn:microsoft.com/office/officeart/2018/2/layout/IconVerticalSolidList"/>
    <dgm:cxn modelId="{05235223-6521-B147-BCEE-B297504E5177}" type="presParOf" srcId="{AFCE1D17-BAF5-463C-BEBC-FEC907559F66}" destId="{33A0AB86-5F37-4040-BC26-9F6383DB9469}" srcOrd="2" destOrd="0" presId="urn:microsoft.com/office/officeart/2018/2/layout/IconVerticalSolidList"/>
    <dgm:cxn modelId="{AFAF0AD1-8F13-8C45-B7EC-148D470A5CF4}" type="presParOf" srcId="{AFCE1D17-BAF5-463C-BEBC-FEC907559F66}" destId="{8996839C-9BF8-40DD-9A47-4D3C062EB543}" srcOrd="3" destOrd="0" presId="urn:microsoft.com/office/officeart/2018/2/layout/IconVerticalSolidList"/>
    <dgm:cxn modelId="{989F41FA-34AC-A941-A3FC-59B2849110DF}" type="presParOf" srcId="{880A21F4-4A6C-4EC2-B37F-9F9E88615A49}" destId="{A7EB6ADB-B5D9-4F21-B19C-9DFDDA2F047E}" srcOrd="1" destOrd="0" presId="urn:microsoft.com/office/officeart/2018/2/layout/IconVerticalSolidList"/>
    <dgm:cxn modelId="{32D69FE9-DCDF-1540-8536-55CA7137CE75}" type="presParOf" srcId="{880A21F4-4A6C-4EC2-B37F-9F9E88615A49}" destId="{E7BB699B-E160-4EA1-A394-1E94037B138B}" srcOrd="2" destOrd="0" presId="urn:microsoft.com/office/officeart/2018/2/layout/IconVerticalSolidList"/>
    <dgm:cxn modelId="{E9942891-1F6D-2240-A332-05A49EE234B1}" type="presParOf" srcId="{E7BB699B-E160-4EA1-A394-1E94037B138B}" destId="{AB9FC822-602D-4931-8282-8A664D759E82}" srcOrd="0" destOrd="0" presId="urn:microsoft.com/office/officeart/2018/2/layout/IconVerticalSolidList"/>
    <dgm:cxn modelId="{321B5C8D-116F-DE4A-BFED-5D85BDF8F387}" type="presParOf" srcId="{E7BB699B-E160-4EA1-A394-1E94037B138B}" destId="{5D97FD5C-86EA-4F6A-8B02-826DE549DF76}" srcOrd="1" destOrd="0" presId="urn:microsoft.com/office/officeart/2018/2/layout/IconVerticalSolidList"/>
    <dgm:cxn modelId="{33A566E0-EBA8-F04A-9835-5319DB123AD2}" type="presParOf" srcId="{E7BB699B-E160-4EA1-A394-1E94037B138B}" destId="{B761B6CB-2CDE-4680-A4BD-5D51EA49F485}" srcOrd="2" destOrd="0" presId="urn:microsoft.com/office/officeart/2018/2/layout/IconVerticalSolidList"/>
    <dgm:cxn modelId="{F09146C1-E9D8-A042-B256-3CA2C27ED219}" type="presParOf" srcId="{E7BB699B-E160-4EA1-A394-1E94037B138B}" destId="{40A87E73-8E3C-4E8B-A514-C94A1AE17F78}" srcOrd="3" destOrd="0" presId="urn:microsoft.com/office/officeart/2018/2/layout/IconVerticalSolidList"/>
    <dgm:cxn modelId="{0B423E90-FBE1-CC4F-AC46-48627AF66448}" type="presParOf" srcId="{880A21F4-4A6C-4EC2-B37F-9F9E88615A49}" destId="{72327897-4E90-4B4A-B69E-F1B86969DAEC}" srcOrd="3" destOrd="0" presId="urn:microsoft.com/office/officeart/2018/2/layout/IconVerticalSolidList"/>
    <dgm:cxn modelId="{C64443DB-19BF-8C49-9897-7F0BF5F42EAD}" type="presParOf" srcId="{880A21F4-4A6C-4EC2-B37F-9F9E88615A49}" destId="{8BF6F9F5-C777-4E7C-9668-BB5FF42B75F3}" srcOrd="4" destOrd="0" presId="urn:microsoft.com/office/officeart/2018/2/layout/IconVerticalSolidList"/>
    <dgm:cxn modelId="{6B891124-2335-4841-B5A1-A4E57DEB330C}" type="presParOf" srcId="{8BF6F9F5-C777-4E7C-9668-BB5FF42B75F3}" destId="{4531F863-EED8-46A5-B100-8AA1744DF260}" srcOrd="0" destOrd="0" presId="urn:microsoft.com/office/officeart/2018/2/layout/IconVerticalSolidList"/>
    <dgm:cxn modelId="{96062FA6-2A42-5C40-B354-A08919864DFF}" type="presParOf" srcId="{8BF6F9F5-C777-4E7C-9668-BB5FF42B75F3}" destId="{41E9C8A6-9E1C-4E14-87EA-8B6F803B3C0E}" srcOrd="1" destOrd="0" presId="urn:microsoft.com/office/officeart/2018/2/layout/IconVerticalSolidList"/>
    <dgm:cxn modelId="{29FC87DE-0C04-8D4A-822E-2028651015CD}" type="presParOf" srcId="{8BF6F9F5-C777-4E7C-9668-BB5FF42B75F3}" destId="{70C3F5E0-7A00-4A86-B0CE-52F98088ED41}" srcOrd="2" destOrd="0" presId="urn:microsoft.com/office/officeart/2018/2/layout/IconVerticalSolidList"/>
    <dgm:cxn modelId="{1EC0ABD1-0295-5E4D-950C-0F73F71A56B8}" type="presParOf" srcId="{8BF6F9F5-C777-4E7C-9668-BB5FF42B75F3}" destId="{764A8970-8C91-437F-81F3-D88E284D64FD}" srcOrd="3" destOrd="0" presId="urn:microsoft.com/office/officeart/2018/2/layout/IconVerticalSolidList"/>
    <dgm:cxn modelId="{8A2AFA7C-FE50-FB4A-9374-12B1D659EFEE}" type="presParOf" srcId="{880A21F4-4A6C-4EC2-B37F-9F9E88615A49}" destId="{A3A861D5-50F5-42B4-B793-D90FF1F6F26E}" srcOrd="5" destOrd="0" presId="urn:microsoft.com/office/officeart/2018/2/layout/IconVerticalSolidList"/>
    <dgm:cxn modelId="{A445E6DE-26EB-CB4B-BC02-06D022A321FA}" type="presParOf" srcId="{880A21F4-4A6C-4EC2-B37F-9F9E88615A49}" destId="{1568DA36-BBC5-4DB8-9940-626A600A0D6E}" srcOrd="6" destOrd="0" presId="urn:microsoft.com/office/officeart/2018/2/layout/IconVerticalSolidList"/>
    <dgm:cxn modelId="{81BE251E-5708-B14E-B789-9A3139D6AC4A}" type="presParOf" srcId="{1568DA36-BBC5-4DB8-9940-626A600A0D6E}" destId="{B989F6C6-AF5B-40AF-AE18-983846316EF5}" srcOrd="0" destOrd="0" presId="urn:microsoft.com/office/officeart/2018/2/layout/IconVerticalSolidList"/>
    <dgm:cxn modelId="{489C11B3-59D9-6641-952C-6750CFB1650B}" type="presParOf" srcId="{1568DA36-BBC5-4DB8-9940-626A600A0D6E}" destId="{8B87EBFF-156A-465F-BCA9-FE45CEB053C3}" srcOrd="1" destOrd="0" presId="urn:microsoft.com/office/officeart/2018/2/layout/IconVerticalSolidList"/>
    <dgm:cxn modelId="{0DAD6975-57B7-144E-BAF9-D82AFC126B7D}" type="presParOf" srcId="{1568DA36-BBC5-4DB8-9940-626A600A0D6E}" destId="{9291B1E1-414B-43B0-B7E8-AEDE253C180F}" srcOrd="2" destOrd="0" presId="urn:microsoft.com/office/officeart/2018/2/layout/IconVerticalSolidList"/>
    <dgm:cxn modelId="{DB0C67CD-AF59-4147-8066-1506E1D3C8FC}" type="presParOf" srcId="{1568DA36-BBC5-4DB8-9940-626A600A0D6E}" destId="{DAEB0126-9BCF-46AE-B6F4-5C41B73A42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EFECE3-FED9-4634-AE5A-AF2A3C15BAE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D8BB6ED-21AD-4824-88EB-6C3E67CF55DC}">
      <dgm:prSet/>
      <dgm:spPr/>
      <dgm:t>
        <a:bodyPr/>
        <a:lstStyle/>
        <a:p>
          <a:r>
            <a:rPr lang="en-US" dirty="0"/>
            <a:t>For imbalance data: assign higher weights to classes of high importance for better evaluation. General practice used by statisticians: 100/ (target class distribution proportion)</a:t>
          </a:r>
        </a:p>
      </dgm:t>
    </dgm:pt>
    <dgm:pt modelId="{251EC7A2-324D-4D1B-ADA1-728DEF72E253}" type="parTrans" cxnId="{C4F964DE-22AD-470B-A453-65E5F3E22FE4}">
      <dgm:prSet/>
      <dgm:spPr/>
      <dgm:t>
        <a:bodyPr/>
        <a:lstStyle/>
        <a:p>
          <a:endParaRPr lang="en-US"/>
        </a:p>
      </dgm:t>
    </dgm:pt>
    <dgm:pt modelId="{15569656-FA72-41B6-B5D0-F2976C413676}" type="sibTrans" cxnId="{C4F964DE-22AD-470B-A453-65E5F3E22FE4}">
      <dgm:prSet/>
      <dgm:spPr/>
      <dgm:t>
        <a:bodyPr/>
        <a:lstStyle/>
        <a:p>
          <a:endParaRPr lang="en-US"/>
        </a:p>
      </dgm:t>
    </dgm:pt>
    <dgm:pt modelId="{6825DB50-78EA-4D64-93A9-B064281822F4}">
      <dgm:prSet/>
      <dgm:spPr/>
      <dgm:t>
        <a:bodyPr/>
        <a:lstStyle/>
        <a:p>
          <a:r>
            <a:rPr lang="en-US" dirty="0"/>
            <a:t>SMOTE may overfit your model and result in a better evaluation metric than a model fitted on train data. Cross validate the SMOTE fit model on train data before finalizing</a:t>
          </a:r>
        </a:p>
      </dgm:t>
    </dgm:pt>
    <dgm:pt modelId="{384FD720-738F-41D9-93AF-3D1171F11766}" type="parTrans" cxnId="{7EC7BA29-35C3-4F90-9683-6D071A9F3521}">
      <dgm:prSet/>
      <dgm:spPr/>
      <dgm:t>
        <a:bodyPr/>
        <a:lstStyle/>
        <a:p>
          <a:endParaRPr lang="en-US"/>
        </a:p>
      </dgm:t>
    </dgm:pt>
    <dgm:pt modelId="{640FD110-6B8A-4B2D-9982-5BEE674BB2F2}" type="sibTrans" cxnId="{7EC7BA29-35C3-4F90-9683-6D071A9F3521}">
      <dgm:prSet/>
      <dgm:spPr/>
      <dgm:t>
        <a:bodyPr/>
        <a:lstStyle/>
        <a:p>
          <a:endParaRPr lang="en-US"/>
        </a:p>
      </dgm:t>
    </dgm:pt>
    <dgm:pt modelId="{B1099C35-DD65-4EF3-BFC1-4B7E478CCA5A}">
      <dgm:prSet/>
      <dgm:spPr/>
      <dgm:t>
        <a:bodyPr/>
        <a:lstStyle/>
        <a:p>
          <a:r>
            <a:rPr lang="en-US" dirty="0"/>
            <a:t>Two new methods of cross validation- grid search CV and random search CV were used.  Random search CV is faster, but Grid Search CV is more accurate. Since Grid Search CV can overfit, try using a generic broad range</a:t>
          </a:r>
        </a:p>
      </dgm:t>
    </dgm:pt>
    <dgm:pt modelId="{347FA8D6-EFD4-47DA-A302-A98DFD5D55F5}" type="parTrans" cxnId="{8C436FCC-E51A-4C77-BEED-183FCFBF5DCB}">
      <dgm:prSet/>
      <dgm:spPr/>
      <dgm:t>
        <a:bodyPr/>
        <a:lstStyle/>
        <a:p>
          <a:endParaRPr lang="en-US"/>
        </a:p>
      </dgm:t>
    </dgm:pt>
    <dgm:pt modelId="{4F17076C-3C98-4B30-88F6-93D4D5456997}" type="sibTrans" cxnId="{8C436FCC-E51A-4C77-BEED-183FCFBF5DCB}">
      <dgm:prSet/>
      <dgm:spPr/>
      <dgm:t>
        <a:bodyPr/>
        <a:lstStyle/>
        <a:p>
          <a:endParaRPr lang="en-US"/>
        </a:p>
      </dgm:t>
    </dgm:pt>
    <dgm:pt modelId="{BD574AF2-79E2-E84E-BB3F-DB5437645B40}" type="pres">
      <dgm:prSet presAssocID="{AEEFECE3-FED9-4634-AE5A-AF2A3C15BAEF}" presName="vert0" presStyleCnt="0">
        <dgm:presLayoutVars>
          <dgm:dir/>
          <dgm:animOne val="branch"/>
          <dgm:animLvl val="lvl"/>
        </dgm:presLayoutVars>
      </dgm:prSet>
      <dgm:spPr/>
    </dgm:pt>
    <dgm:pt modelId="{CBDC09BF-D231-9540-B8EE-DCC1EF298CA5}" type="pres">
      <dgm:prSet presAssocID="{ED8BB6ED-21AD-4824-88EB-6C3E67CF55DC}" presName="thickLine" presStyleLbl="alignNode1" presStyleIdx="0" presStyleCnt="3"/>
      <dgm:spPr/>
    </dgm:pt>
    <dgm:pt modelId="{B7EFC806-6840-D446-B4C4-C27C83069E6D}" type="pres">
      <dgm:prSet presAssocID="{ED8BB6ED-21AD-4824-88EB-6C3E67CF55DC}" presName="horz1" presStyleCnt="0"/>
      <dgm:spPr/>
    </dgm:pt>
    <dgm:pt modelId="{C98FBA47-A711-CF43-A7C3-E4176FCB9485}" type="pres">
      <dgm:prSet presAssocID="{ED8BB6ED-21AD-4824-88EB-6C3E67CF55DC}" presName="tx1" presStyleLbl="revTx" presStyleIdx="0" presStyleCnt="3"/>
      <dgm:spPr/>
    </dgm:pt>
    <dgm:pt modelId="{BED5E2A3-43C6-DE47-8C64-85A5FC340FB0}" type="pres">
      <dgm:prSet presAssocID="{ED8BB6ED-21AD-4824-88EB-6C3E67CF55DC}" presName="vert1" presStyleCnt="0"/>
      <dgm:spPr/>
    </dgm:pt>
    <dgm:pt modelId="{B1D5C06E-A376-3041-9B59-339697F3AF35}" type="pres">
      <dgm:prSet presAssocID="{6825DB50-78EA-4D64-93A9-B064281822F4}" presName="thickLine" presStyleLbl="alignNode1" presStyleIdx="1" presStyleCnt="3"/>
      <dgm:spPr/>
    </dgm:pt>
    <dgm:pt modelId="{ABDD8A3B-D96D-D942-99F0-2CEA9C72CEFC}" type="pres">
      <dgm:prSet presAssocID="{6825DB50-78EA-4D64-93A9-B064281822F4}" presName="horz1" presStyleCnt="0"/>
      <dgm:spPr/>
    </dgm:pt>
    <dgm:pt modelId="{DDD696A8-2895-AE45-96DD-5B02E937C2C6}" type="pres">
      <dgm:prSet presAssocID="{6825DB50-78EA-4D64-93A9-B064281822F4}" presName="tx1" presStyleLbl="revTx" presStyleIdx="1" presStyleCnt="3"/>
      <dgm:spPr/>
    </dgm:pt>
    <dgm:pt modelId="{74121E5A-390F-A347-8F35-851C2477E5F3}" type="pres">
      <dgm:prSet presAssocID="{6825DB50-78EA-4D64-93A9-B064281822F4}" presName="vert1" presStyleCnt="0"/>
      <dgm:spPr/>
    </dgm:pt>
    <dgm:pt modelId="{5353779E-D1AA-334A-BD14-EB36B36B1F11}" type="pres">
      <dgm:prSet presAssocID="{B1099C35-DD65-4EF3-BFC1-4B7E478CCA5A}" presName="thickLine" presStyleLbl="alignNode1" presStyleIdx="2" presStyleCnt="3"/>
      <dgm:spPr/>
    </dgm:pt>
    <dgm:pt modelId="{479D2DAE-537D-B542-AB40-BC25D565C992}" type="pres">
      <dgm:prSet presAssocID="{B1099C35-DD65-4EF3-BFC1-4B7E478CCA5A}" presName="horz1" presStyleCnt="0"/>
      <dgm:spPr/>
    </dgm:pt>
    <dgm:pt modelId="{98C8D4F7-1F3E-6444-B04A-1007A2E34C95}" type="pres">
      <dgm:prSet presAssocID="{B1099C35-DD65-4EF3-BFC1-4B7E478CCA5A}" presName="tx1" presStyleLbl="revTx" presStyleIdx="2" presStyleCnt="3"/>
      <dgm:spPr/>
    </dgm:pt>
    <dgm:pt modelId="{CB384B10-6875-FB40-8E2F-32B9E4EFD0EC}" type="pres">
      <dgm:prSet presAssocID="{B1099C35-DD65-4EF3-BFC1-4B7E478CCA5A}" presName="vert1" presStyleCnt="0"/>
      <dgm:spPr/>
    </dgm:pt>
  </dgm:ptLst>
  <dgm:cxnLst>
    <dgm:cxn modelId="{6B251108-4637-4D49-890F-92AB3024FBEA}" type="presOf" srcId="{6825DB50-78EA-4D64-93A9-B064281822F4}" destId="{DDD696A8-2895-AE45-96DD-5B02E937C2C6}" srcOrd="0" destOrd="0" presId="urn:microsoft.com/office/officeart/2008/layout/LinedList"/>
    <dgm:cxn modelId="{C7D2781D-249A-DD4F-9BC3-6236CF541F21}" type="presOf" srcId="{AEEFECE3-FED9-4634-AE5A-AF2A3C15BAEF}" destId="{BD574AF2-79E2-E84E-BB3F-DB5437645B40}" srcOrd="0" destOrd="0" presId="urn:microsoft.com/office/officeart/2008/layout/LinedList"/>
    <dgm:cxn modelId="{7EC7BA29-35C3-4F90-9683-6D071A9F3521}" srcId="{AEEFECE3-FED9-4634-AE5A-AF2A3C15BAEF}" destId="{6825DB50-78EA-4D64-93A9-B064281822F4}" srcOrd="1" destOrd="0" parTransId="{384FD720-738F-41D9-93AF-3D1171F11766}" sibTransId="{640FD110-6B8A-4B2D-9982-5BEE674BB2F2}"/>
    <dgm:cxn modelId="{8872F961-119C-7247-91E8-A8F0BF68471A}" type="presOf" srcId="{ED8BB6ED-21AD-4824-88EB-6C3E67CF55DC}" destId="{C98FBA47-A711-CF43-A7C3-E4176FCB9485}" srcOrd="0" destOrd="0" presId="urn:microsoft.com/office/officeart/2008/layout/LinedList"/>
    <dgm:cxn modelId="{0EA203A4-4F4D-E545-B11E-FEF2F38F2344}" type="presOf" srcId="{B1099C35-DD65-4EF3-BFC1-4B7E478CCA5A}" destId="{98C8D4F7-1F3E-6444-B04A-1007A2E34C95}" srcOrd="0" destOrd="0" presId="urn:microsoft.com/office/officeart/2008/layout/LinedList"/>
    <dgm:cxn modelId="{8C436FCC-E51A-4C77-BEED-183FCFBF5DCB}" srcId="{AEEFECE3-FED9-4634-AE5A-AF2A3C15BAEF}" destId="{B1099C35-DD65-4EF3-BFC1-4B7E478CCA5A}" srcOrd="2" destOrd="0" parTransId="{347FA8D6-EFD4-47DA-A302-A98DFD5D55F5}" sibTransId="{4F17076C-3C98-4B30-88F6-93D4D5456997}"/>
    <dgm:cxn modelId="{C4F964DE-22AD-470B-A453-65E5F3E22FE4}" srcId="{AEEFECE3-FED9-4634-AE5A-AF2A3C15BAEF}" destId="{ED8BB6ED-21AD-4824-88EB-6C3E67CF55DC}" srcOrd="0" destOrd="0" parTransId="{251EC7A2-324D-4D1B-ADA1-728DEF72E253}" sibTransId="{15569656-FA72-41B6-B5D0-F2976C413676}"/>
    <dgm:cxn modelId="{BE13CEE9-E462-E94D-AE60-4CA568E72D57}" type="presParOf" srcId="{BD574AF2-79E2-E84E-BB3F-DB5437645B40}" destId="{CBDC09BF-D231-9540-B8EE-DCC1EF298CA5}" srcOrd="0" destOrd="0" presId="urn:microsoft.com/office/officeart/2008/layout/LinedList"/>
    <dgm:cxn modelId="{93935E31-CCD2-B44C-83CA-9EB6C8022E0D}" type="presParOf" srcId="{BD574AF2-79E2-E84E-BB3F-DB5437645B40}" destId="{B7EFC806-6840-D446-B4C4-C27C83069E6D}" srcOrd="1" destOrd="0" presId="urn:microsoft.com/office/officeart/2008/layout/LinedList"/>
    <dgm:cxn modelId="{EACA4505-53D2-D047-A25B-40E1D3DCF573}" type="presParOf" srcId="{B7EFC806-6840-D446-B4C4-C27C83069E6D}" destId="{C98FBA47-A711-CF43-A7C3-E4176FCB9485}" srcOrd="0" destOrd="0" presId="urn:microsoft.com/office/officeart/2008/layout/LinedList"/>
    <dgm:cxn modelId="{10709E12-7DD6-594D-9AF1-873674382567}" type="presParOf" srcId="{B7EFC806-6840-D446-B4C4-C27C83069E6D}" destId="{BED5E2A3-43C6-DE47-8C64-85A5FC340FB0}" srcOrd="1" destOrd="0" presId="urn:microsoft.com/office/officeart/2008/layout/LinedList"/>
    <dgm:cxn modelId="{8395D3DA-61A4-414C-BCF0-4050703B260C}" type="presParOf" srcId="{BD574AF2-79E2-E84E-BB3F-DB5437645B40}" destId="{B1D5C06E-A376-3041-9B59-339697F3AF35}" srcOrd="2" destOrd="0" presId="urn:microsoft.com/office/officeart/2008/layout/LinedList"/>
    <dgm:cxn modelId="{1E3F240C-4802-264D-A710-93CF3164F1D4}" type="presParOf" srcId="{BD574AF2-79E2-E84E-BB3F-DB5437645B40}" destId="{ABDD8A3B-D96D-D942-99F0-2CEA9C72CEFC}" srcOrd="3" destOrd="0" presId="urn:microsoft.com/office/officeart/2008/layout/LinedList"/>
    <dgm:cxn modelId="{13F4184F-DCE7-0D49-AA65-9B032169C0BA}" type="presParOf" srcId="{ABDD8A3B-D96D-D942-99F0-2CEA9C72CEFC}" destId="{DDD696A8-2895-AE45-96DD-5B02E937C2C6}" srcOrd="0" destOrd="0" presId="urn:microsoft.com/office/officeart/2008/layout/LinedList"/>
    <dgm:cxn modelId="{100BB6BB-3D3C-F147-B924-22BCC962E157}" type="presParOf" srcId="{ABDD8A3B-D96D-D942-99F0-2CEA9C72CEFC}" destId="{74121E5A-390F-A347-8F35-851C2477E5F3}" srcOrd="1" destOrd="0" presId="urn:microsoft.com/office/officeart/2008/layout/LinedList"/>
    <dgm:cxn modelId="{154B5233-5E6A-4E45-9A2A-2D8238FE0397}" type="presParOf" srcId="{BD574AF2-79E2-E84E-BB3F-DB5437645B40}" destId="{5353779E-D1AA-334A-BD14-EB36B36B1F11}" srcOrd="4" destOrd="0" presId="urn:microsoft.com/office/officeart/2008/layout/LinedList"/>
    <dgm:cxn modelId="{325CA4DA-1C9C-104B-AE84-31A614D6B7FE}" type="presParOf" srcId="{BD574AF2-79E2-E84E-BB3F-DB5437645B40}" destId="{479D2DAE-537D-B542-AB40-BC25D565C992}" srcOrd="5" destOrd="0" presId="urn:microsoft.com/office/officeart/2008/layout/LinedList"/>
    <dgm:cxn modelId="{85AC6731-26EA-5F41-A2A3-70036189FD38}" type="presParOf" srcId="{479D2DAE-537D-B542-AB40-BC25D565C992}" destId="{98C8D4F7-1F3E-6444-B04A-1007A2E34C95}" srcOrd="0" destOrd="0" presId="urn:microsoft.com/office/officeart/2008/layout/LinedList"/>
    <dgm:cxn modelId="{6FE21CAD-C287-DB4C-AEBB-0A095B50A10A}" type="presParOf" srcId="{479D2DAE-537D-B542-AB40-BC25D565C992}" destId="{CB384B10-6875-FB40-8E2F-32B9E4EFD0E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EB2E6-448E-4992-9934-9484D9BCFA59}">
      <dsp:nvSpPr>
        <dsp:cNvPr id="0" name=""/>
        <dsp:cNvSpPr/>
      </dsp:nvSpPr>
      <dsp:spPr>
        <a:xfrm>
          <a:off x="0" y="94288"/>
          <a:ext cx="5347743" cy="870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1FD0F-D951-4B9C-9BAE-DB07F6B925B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6839C-9BF8-40DD-9A47-4D3C062EB543}">
      <dsp:nvSpPr>
        <dsp:cNvPr id="0" name=""/>
        <dsp:cNvSpPr/>
      </dsp:nvSpPr>
      <dsp:spPr>
        <a:xfrm>
          <a:off x="1057183" y="1805"/>
          <a:ext cx="4290559"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dirty="0"/>
            <a:t>Recall is more important than precision </a:t>
          </a:r>
        </a:p>
      </dsp:txBody>
      <dsp:txXfrm>
        <a:off x="1057183" y="1805"/>
        <a:ext cx="4290559" cy="915310"/>
      </dsp:txXfrm>
    </dsp:sp>
    <dsp:sp modelId="{AB9FC822-602D-4931-8282-8A664D759E82}">
      <dsp:nvSpPr>
        <dsp:cNvPr id="0" name=""/>
        <dsp:cNvSpPr/>
      </dsp:nvSpPr>
      <dsp:spPr>
        <a:xfrm>
          <a:off x="0" y="1145944"/>
          <a:ext cx="5347743"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7FD5C-86EA-4F6A-8B02-826DE549DF7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87E73-8E3C-4E8B-A514-C94A1AE17F78}">
      <dsp:nvSpPr>
        <dsp:cNvPr id="0" name=""/>
        <dsp:cNvSpPr/>
      </dsp:nvSpPr>
      <dsp:spPr>
        <a:xfrm>
          <a:off x="1057183" y="1145944"/>
          <a:ext cx="4290559"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dirty="0"/>
            <a:t>Cannot neglect precision </a:t>
          </a:r>
        </a:p>
      </dsp:txBody>
      <dsp:txXfrm>
        <a:off x="1057183" y="1145944"/>
        <a:ext cx="4290559" cy="915310"/>
      </dsp:txXfrm>
    </dsp:sp>
    <dsp:sp modelId="{4531F863-EED8-46A5-B100-8AA1744DF260}">
      <dsp:nvSpPr>
        <dsp:cNvPr id="0" name=""/>
        <dsp:cNvSpPr/>
      </dsp:nvSpPr>
      <dsp:spPr>
        <a:xfrm>
          <a:off x="0" y="2290082"/>
          <a:ext cx="5347743"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9C8A6-9E1C-4E14-87EA-8B6F803B3C0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4A8970-8C91-437F-81F3-D88E284D64FD}">
      <dsp:nvSpPr>
        <dsp:cNvPr id="0" name=""/>
        <dsp:cNvSpPr/>
      </dsp:nvSpPr>
      <dsp:spPr>
        <a:xfrm>
          <a:off x="1057183" y="2290082"/>
          <a:ext cx="4290559"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dirty="0"/>
            <a:t>F1 score gives equal weight to recall and precision </a:t>
          </a:r>
        </a:p>
      </dsp:txBody>
      <dsp:txXfrm>
        <a:off x="1057183" y="2290082"/>
        <a:ext cx="4290559" cy="915310"/>
      </dsp:txXfrm>
    </dsp:sp>
    <dsp:sp modelId="{B989F6C6-AF5B-40AF-AE18-983846316EF5}">
      <dsp:nvSpPr>
        <dsp:cNvPr id="0" name=""/>
        <dsp:cNvSpPr/>
      </dsp:nvSpPr>
      <dsp:spPr>
        <a:xfrm>
          <a:off x="0" y="3434221"/>
          <a:ext cx="5347743"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7EBFF-156A-465F-BCA9-FE45CEB053C3}">
      <dsp:nvSpPr>
        <dsp:cNvPr id="0" name=""/>
        <dsp:cNvSpPr/>
      </dsp:nvSpPr>
      <dsp:spPr>
        <a:xfrm>
          <a:off x="276881" y="3640166"/>
          <a:ext cx="503420" cy="503420"/>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B0126-9BCF-46AE-B6F4-5C41B73A42BA}">
      <dsp:nvSpPr>
        <dsp:cNvPr id="0" name=""/>
        <dsp:cNvSpPr/>
      </dsp:nvSpPr>
      <dsp:spPr>
        <a:xfrm>
          <a:off x="1057183" y="3434221"/>
          <a:ext cx="4290559"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a:t>Hence, using F score: with β</a:t>
          </a:r>
          <a:r>
            <a:rPr lang="en-US" sz="1600" kern="1200" baseline="30000"/>
            <a:t>2 </a:t>
          </a:r>
          <a:r>
            <a:rPr lang="en-US" sz="1600" kern="1200"/>
            <a:t>= 4, implying recall being 2 times more important than precision</a:t>
          </a:r>
        </a:p>
      </dsp:txBody>
      <dsp:txXfrm>
        <a:off x="1057183" y="3434221"/>
        <a:ext cx="4290559"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C09BF-D231-9540-B8EE-DCC1EF298CA5}">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FBA47-A711-CF43-A7C3-E4176FCB9485}">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For imbalance data: assign higher weights to classes of high importance for better evaluation. General practice used by statisticians: 100/ (target class distribution proportion)</a:t>
          </a:r>
        </a:p>
      </dsp:txBody>
      <dsp:txXfrm>
        <a:off x="0" y="2492"/>
        <a:ext cx="6492875" cy="1700138"/>
      </dsp:txXfrm>
    </dsp:sp>
    <dsp:sp modelId="{B1D5C06E-A376-3041-9B59-339697F3AF35}">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696A8-2895-AE45-96DD-5B02E937C2C6}">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SMOTE may overfit your model and result in a better evaluation metric than a model fitted on train data. Cross validate the SMOTE fit model on train data before finalizing</a:t>
          </a:r>
        </a:p>
      </dsp:txBody>
      <dsp:txXfrm>
        <a:off x="0" y="1702630"/>
        <a:ext cx="6492875" cy="1700138"/>
      </dsp:txXfrm>
    </dsp:sp>
    <dsp:sp modelId="{5353779E-D1AA-334A-BD14-EB36B36B1F11}">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C8D4F7-1F3E-6444-B04A-1007A2E34C95}">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Two new methods of cross validation- grid search CV and random search CV were used.  Random search CV is faster, but Grid Search CV is more accurate. Since Grid Search CV can overfit, try using a generic broad range</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21857-24DC-9549-BA84-13218E63A620}" type="datetimeFigureOut">
              <a:rPr lang="en-US" smtClean="0"/>
              <a:t>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6E6AC-D76E-AF44-9423-1AB105859D48}" type="slidenum">
              <a:rPr lang="en-US" smtClean="0"/>
              <a:t>‹#›</a:t>
            </a:fld>
            <a:endParaRPr lang="en-US"/>
          </a:p>
        </p:txBody>
      </p:sp>
    </p:spTree>
    <p:extLst>
      <p:ext uri="{BB962C8B-B14F-4D97-AF65-F5344CB8AC3E}">
        <p14:creationId xmlns:p14="http://schemas.microsoft.com/office/powerpoint/2010/main" val="319162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I am Jigyasa and I am here to present my final presentation with all of you today. The topic of my presentation is Predicting Caravan’s Insurance buyers based on customer information of an insurance firm.  </a:t>
            </a:r>
          </a:p>
        </p:txBody>
      </p:sp>
      <p:sp>
        <p:nvSpPr>
          <p:cNvPr id="4" name="Slide Number Placeholder 3"/>
          <p:cNvSpPr>
            <a:spLocks noGrp="1"/>
          </p:cNvSpPr>
          <p:nvPr>
            <p:ph type="sldNum" sz="quarter" idx="5"/>
          </p:nvPr>
        </p:nvSpPr>
        <p:spPr/>
        <p:txBody>
          <a:bodyPr/>
          <a:lstStyle/>
          <a:p>
            <a:fld id="{17D6E6AC-D76E-AF44-9423-1AB105859D48}" type="slidenum">
              <a:rPr lang="en-US" smtClean="0"/>
              <a:t>1</a:t>
            </a:fld>
            <a:endParaRPr lang="en-US"/>
          </a:p>
        </p:txBody>
      </p:sp>
    </p:spTree>
    <p:extLst>
      <p:ext uri="{BB962C8B-B14F-4D97-AF65-F5344CB8AC3E}">
        <p14:creationId xmlns:p14="http://schemas.microsoft.com/office/powerpoint/2010/main" val="302906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has been taken from Kaggle, it consists of 9822 observations which represent customers and their characteristics. The characteristics are explained by 87 variables which includes socio- demographic, product ownership and insurance statistics. A variable ‘ORIGIN’ determines the train and test observations which are 5822 and 4000 respectively. The target variable is CARAVAN which tells us whether the customer buys CARAVAN insurance policy or not. The target variable can be seen as very highly imbalanced with about buyers constituting 5.4%.</a:t>
            </a:r>
          </a:p>
        </p:txBody>
      </p:sp>
      <p:sp>
        <p:nvSpPr>
          <p:cNvPr id="4" name="Slide Number Placeholder 3"/>
          <p:cNvSpPr>
            <a:spLocks noGrp="1"/>
          </p:cNvSpPr>
          <p:nvPr>
            <p:ph type="sldNum" sz="quarter" idx="5"/>
          </p:nvPr>
        </p:nvSpPr>
        <p:spPr/>
        <p:txBody>
          <a:bodyPr/>
          <a:lstStyle/>
          <a:p>
            <a:fld id="{17D6E6AC-D76E-AF44-9423-1AB105859D48}" type="slidenum">
              <a:rPr lang="en-US" smtClean="0"/>
              <a:t>2</a:t>
            </a:fld>
            <a:endParaRPr lang="en-US"/>
          </a:p>
        </p:txBody>
      </p:sp>
    </p:spTree>
    <p:extLst>
      <p:ext uri="{BB962C8B-B14F-4D97-AF65-F5344CB8AC3E}">
        <p14:creationId xmlns:p14="http://schemas.microsoft.com/office/powerpoint/2010/main" val="191322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took up this project because target marketing is a very important scheme for business these days. </a:t>
            </a:r>
            <a:r>
              <a:rPr lang="en-US" sz="1200" dirty="0"/>
              <a:t>Understanding characteristics of potential buyers, personalizing advertisements and managing customer relations is possible only when there is a smaller pool of customers. Rather than promoting one’s product to an entire population, it is necessary to focus on a potential customer base. </a:t>
            </a:r>
          </a:p>
          <a:p>
            <a:r>
              <a:rPr lang="en-US" sz="1200" dirty="0"/>
              <a:t>While determining this potential pool, one should remember that the cost of losing on a possible buyer is much more than advertising to an extra candidate. Recall in this scenario can be defined as the proportion of Identifying the insurance buyers out of actual buyers. Precision, on the other hand is the correctness of our prediction. </a:t>
            </a:r>
            <a:endParaRPr lang="en-US" dirty="0"/>
          </a:p>
        </p:txBody>
      </p:sp>
      <p:sp>
        <p:nvSpPr>
          <p:cNvPr id="4" name="Slide Number Placeholder 3"/>
          <p:cNvSpPr>
            <a:spLocks noGrp="1"/>
          </p:cNvSpPr>
          <p:nvPr>
            <p:ph type="sldNum" sz="quarter" idx="5"/>
          </p:nvPr>
        </p:nvSpPr>
        <p:spPr/>
        <p:txBody>
          <a:bodyPr/>
          <a:lstStyle/>
          <a:p>
            <a:fld id="{17D6E6AC-D76E-AF44-9423-1AB105859D48}" type="slidenum">
              <a:rPr lang="en-US" smtClean="0"/>
              <a:t>3</a:t>
            </a:fld>
            <a:endParaRPr lang="en-US"/>
          </a:p>
        </p:txBody>
      </p:sp>
    </p:spTree>
    <p:extLst>
      <p:ext uri="{BB962C8B-B14F-4D97-AF65-F5344CB8AC3E}">
        <p14:creationId xmlns:p14="http://schemas.microsoft.com/office/powerpoint/2010/main" val="359925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understand that recall is much more important than precision in this scenario. Given Case 1 on the right-hand side, out of a pool of 348 actual buyers, predicting 5 correct customers would yield us a 100% precision but a 1.44% recall. Alternatively, Case 2 depicts that extra prediction of customers, isn’t as harmful as we manage to target 86.2% of the customers. </a:t>
            </a:r>
          </a:p>
          <a:p>
            <a:r>
              <a:rPr lang="en-US" dirty="0"/>
              <a:t>Additionally, we cannot completely neglect precision because a model that maximizes only recall would predict all the customers as potential buyers, which is the opposite of target marketing. Since F1 score weighs precision and recall equally, I rather preferred choosing F-score as my evaluation criteria. I chose beta = 2, which implies that recall is two times more important than precision. </a:t>
            </a:r>
          </a:p>
        </p:txBody>
      </p:sp>
      <p:sp>
        <p:nvSpPr>
          <p:cNvPr id="4" name="Slide Number Placeholder 3"/>
          <p:cNvSpPr>
            <a:spLocks noGrp="1"/>
          </p:cNvSpPr>
          <p:nvPr>
            <p:ph type="sldNum" sz="quarter" idx="5"/>
          </p:nvPr>
        </p:nvSpPr>
        <p:spPr/>
        <p:txBody>
          <a:bodyPr/>
          <a:lstStyle/>
          <a:p>
            <a:fld id="{17D6E6AC-D76E-AF44-9423-1AB105859D48}" type="slidenum">
              <a:rPr lang="en-US" smtClean="0"/>
              <a:t>4</a:t>
            </a:fld>
            <a:endParaRPr lang="en-US"/>
          </a:p>
        </p:txBody>
      </p:sp>
    </p:spTree>
    <p:extLst>
      <p:ext uri="{BB962C8B-B14F-4D97-AF65-F5344CB8AC3E}">
        <p14:creationId xmlns:p14="http://schemas.microsoft.com/office/powerpoint/2010/main" val="228258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the evaluation criteria in mind, the following models were fitted on the training data. The baseline model is a basic logistic regression which had an F score of 0.015. Then, I applied a random forest model. I decided the number of features by 10 fold cross validation. The number of trees, maximum depth, minimum samples for splitting and the minimum samples in leaf node were optimized by grid search CV. My second model was KNN, where the data was scaled and SMOTE to balance the imbalance classes. Using hold out cross validation, the hyper parameter ‘k’ was identified. My third model was SVM, for which the data was one hot encoded. I applied 10 fold cross validation to identify the optimal cost. The final model was logistic regression, in which I applied grid search to determine class weights, penalty, intercept fit and C. The chosen best parameters have been depicted. </a:t>
            </a:r>
          </a:p>
        </p:txBody>
      </p:sp>
      <p:sp>
        <p:nvSpPr>
          <p:cNvPr id="4" name="Slide Number Placeholder 3"/>
          <p:cNvSpPr>
            <a:spLocks noGrp="1"/>
          </p:cNvSpPr>
          <p:nvPr>
            <p:ph type="sldNum" sz="quarter" idx="5"/>
          </p:nvPr>
        </p:nvSpPr>
        <p:spPr/>
        <p:txBody>
          <a:bodyPr/>
          <a:lstStyle/>
          <a:p>
            <a:fld id="{17D6E6AC-D76E-AF44-9423-1AB105859D48}" type="slidenum">
              <a:rPr lang="en-US" smtClean="0"/>
              <a:t>5</a:t>
            </a:fld>
            <a:endParaRPr lang="en-US"/>
          </a:p>
        </p:txBody>
      </p:sp>
    </p:spTree>
    <p:extLst>
      <p:ext uri="{BB962C8B-B14F-4D97-AF65-F5344CB8AC3E}">
        <p14:creationId xmlns:p14="http://schemas.microsoft.com/office/powerpoint/2010/main" val="607440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models were respectively used to make predictions on the test data. The PR curve comparing all the models is shown here. Majority models retrieve a very high precision with low recall at certain cut off points. As discussed, this is not a good fit. At higher recall values, every model performs better than the baseline.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our evaluation criteria is F-score, the table depicts the results more clearly. </a:t>
            </a:r>
            <a:r>
              <a:rPr lang="en-US" sz="1200" dirty="0"/>
              <a:t>Logistic Regression has the highest F Score, followed by SVM. But SVM has a better recall than Logistic Regression. Either can be chosen as the best fit. </a:t>
            </a:r>
          </a:p>
          <a:p>
            <a:endParaRPr lang="en-US" dirty="0"/>
          </a:p>
        </p:txBody>
      </p:sp>
      <p:sp>
        <p:nvSpPr>
          <p:cNvPr id="4" name="Slide Number Placeholder 3"/>
          <p:cNvSpPr>
            <a:spLocks noGrp="1"/>
          </p:cNvSpPr>
          <p:nvPr>
            <p:ph type="sldNum" sz="quarter" idx="5"/>
          </p:nvPr>
        </p:nvSpPr>
        <p:spPr/>
        <p:txBody>
          <a:bodyPr/>
          <a:lstStyle/>
          <a:p>
            <a:fld id="{17D6E6AC-D76E-AF44-9423-1AB105859D48}" type="slidenum">
              <a:rPr lang="en-US" smtClean="0"/>
              <a:t>6</a:t>
            </a:fld>
            <a:endParaRPr lang="en-US"/>
          </a:p>
        </p:txBody>
      </p:sp>
    </p:spTree>
    <p:extLst>
      <p:ext uri="{BB962C8B-B14F-4D97-AF65-F5344CB8AC3E}">
        <p14:creationId xmlns:p14="http://schemas.microsoft.com/office/powerpoint/2010/main" val="7946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major leanings from the project are as follows.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For imbalance data: assign higher weights to classes of high importance for better evaluation. General practice used by statisticians: 100/ (target class distribution proportion) For example, the target variable is distributed as a 95-5 split. The majority class will be weighted 100/95, 1.05 and minority class will be weighted 100/5, i.e. 20.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if you are using SMOTE to balance your target variable, it may overfit your model. Cross validate the SMOTE fit model on train data before finalizing it as the best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 I used two new methods of cross validation in the project, namely Grid Search CV and Random Search CV. Even though Random search CV is faster, Grid Search CV is more accurate. Grid Search CV can overfit your model, hence try using a generic broad range for hyperparameters.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everyone. Please let me know if you have any questions or feedback. </a:t>
            </a:r>
          </a:p>
          <a:p>
            <a:endParaRPr lang="en-US" dirty="0"/>
          </a:p>
          <a:p>
            <a:endParaRPr lang="en-US" dirty="0"/>
          </a:p>
          <a:p>
            <a:r>
              <a:rPr lang="en-US" dirty="0"/>
              <a:t>10- 500 </a:t>
            </a:r>
            <a:r>
              <a:rPr lang="en-US" dirty="0" err="1"/>
              <a:t>ntrees</a:t>
            </a:r>
            <a:r>
              <a:rPr lang="en-US" dirty="0"/>
              <a:t>: don’t increment by 10, keep 2 random number of trees in each hundred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7D6E6AC-D76E-AF44-9423-1AB105859D48}" type="slidenum">
              <a:rPr lang="en-US" smtClean="0"/>
              <a:t>7</a:t>
            </a:fld>
            <a:endParaRPr lang="en-US"/>
          </a:p>
        </p:txBody>
      </p:sp>
    </p:spTree>
    <p:extLst>
      <p:ext uri="{BB962C8B-B14F-4D97-AF65-F5344CB8AC3E}">
        <p14:creationId xmlns:p14="http://schemas.microsoft.com/office/powerpoint/2010/main" val="2630553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3A2B-EEF2-D44E-84B1-FBE0E6113F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4C533D-5D71-C841-A7EE-FAFB3DE91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A931F9-7D14-4144-8E18-1E087361FCB5}"/>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5" name="Footer Placeholder 4">
            <a:extLst>
              <a:ext uri="{FF2B5EF4-FFF2-40B4-BE49-F238E27FC236}">
                <a16:creationId xmlns:a16="http://schemas.microsoft.com/office/drawing/2014/main" id="{50BCBD6B-E1FA-984B-97A6-B99B293A4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44DC6-0ED2-5046-B0EA-91A74A21EC55}"/>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333791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991E-2C66-934D-98E2-E277F910B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B428A8-88C7-2E4F-95F8-6619871F8C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B687-C377-4A40-8816-FF423E20DD2E}"/>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5" name="Footer Placeholder 4">
            <a:extLst>
              <a:ext uri="{FF2B5EF4-FFF2-40B4-BE49-F238E27FC236}">
                <a16:creationId xmlns:a16="http://schemas.microsoft.com/office/drawing/2014/main" id="{91FCED82-9D06-D946-A7AD-FFB138999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EEAC3-AFB4-6D43-BB37-96FB864B355D}"/>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68064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E274D-67DD-9F44-8587-3F7E0CEE68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7B4A1-0A70-1349-970E-462A7BA3E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831DF-F137-464F-9733-F7A973F2C362}"/>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5" name="Footer Placeholder 4">
            <a:extLst>
              <a:ext uri="{FF2B5EF4-FFF2-40B4-BE49-F238E27FC236}">
                <a16:creationId xmlns:a16="http://schemas.microsoft.com/office/drawing/2014/main" id="{0E03A8AC-419A-A74C-9E51-90A2DDC6C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AD79C-3F32-0E41-87FE-C4C7E274BD0B}"/>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364562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EC72-5368-004B-8DFE-31C2467F3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44551-0C8C-444A-861A-A2BD54169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A2E7E-B71C-B647-A9E7-C6AD7274876B}"/>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5" name="Footer Placeholder 4">
            <a:extLst>
              <a:ext uri="{FF2B5EF4-FFF2-40B4-BE49-F238E27FC236}">
                <a16:creationId xmlns:a16="http://schemas.microsoft.com/office/drawing/2014/main" id="{9D1D655B-4C60-9C45-8433-60DC6672C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EC2FC-28E8-8740-960F-769FBAB2997B}"/>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217848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BD69-35D8-9C4F-973E-A4EFC5EB1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1CFB49-CBC3-894D-94D4-0CF8F279D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6229F-1694-2043-8279-CCA36F7F65BB}"/>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5" name="Footer Placeholder 4">
            <a:extLst>
              <a:ext uri="{FF2B5EF4-FFF2-40B4-BE49-F238E27FC236}">
                <a16:creationId xmlns:a16="http://schemas.microsoft.com/office/drawing/2014/main" id="{A034AD22-93FF-1D49-92C8-765DE170E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5895D-C806-0F44-AEFA-42EC4F4E537C}"/>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31805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9252-289F-6647-8247-BBEAF9516C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DD5BD-264A-5D4B-8D9E-0DD4B170B0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426EB-B421-D842-91E3-F6A14BB8F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642A8-1505-DC43-8604-212C5B48632E}"/>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6" name="Footer Placeholder 5">
            <a:extLst>
              <a:ext uri="{FF2B5EF4-FFF2-40B4-BE49-F238E27FC236}">
                <a16:creationId xmlns:a16="http://schemas.microsoft.com/office/drawing/2014/main" id="{E461108C-670F-0D47-B47C-70ED4061B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D4D31-6A9A-5041-99E8-71A8B4B2FF96}"/>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160849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5386-CC8A-534F-BF97-28231D1FE7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A5742-4EF9-E945-BDEE-ACBD77476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0F669B-960C-B946-B472-87DCAFC30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AAEADE-EB4C-E24A-AE9C-5CC96995D5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79B24-D778-9441-BC5B-0C90084394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630404-77D7-514E-A4F0-47251446A12C}"/>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8" name="Footer Placeholder 7">
            <a:extLst>
              <a:ext uri="{FF2B5EF4-FFF2-40B4-BE49-F238E27FC236}">
                <a16:creationId xmlns:a16="http://schemas.microsoft.com/office/drawing/2014/main" id="{3C588151-6EA7-5643-8FDC-C44D8ACB6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F9C1D4-11E6-6A42-A17D-F7E695BA5DE5}"/>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115210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676B-215F-814B-9F38-639154887F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C4D77C-0EA4-354F-8F6F-1A2791858F31}"/>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4" name="Footer Placeholder 3">
            <a:extLst>
              <a:ext uri="{FF2B5EF4-FFF2-40B4-BE49-F238E27FC236}">
                <a16:creationId xmlns:a16="http://schemas.microsoft.com/office/drawing/2014/main" id="{E70E9CBD-1E67-3242-9EB6-6D9D88C350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CF9FC-CC33-674D-B5EB-11123A3A554A}"/>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190204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0B7F3-8C85-2A40-901B-B2B3D1567334}"/>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3" name="Footer Placeholder 2">
            <a:extLst>
              <a:ext uri="{FF2B5EF4-FFF2-40B4-BE49-F238E27FC236}">
                <a16:creationId xmlns:a16="http://schemas.microsoft.com/office/drawing/2014/main" id="{8C21B793-65D3-E245-941A-7212FFBE13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928F8-9528-394D-BA45-0AA3710828B5}"/>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307977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F52F-2481-1E45-9DF7-794E0ED45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44169F-1EBB-5B44-A472-81F3C36377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6DEA81-4D25-344B-B185-29A76A65E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0DFC-DE33-8048-8F7A-033C83900565}"/>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6" name="Footer Placeholder 5">
            <a:extLst>
              <a:ext uri="{FF2B5EF4-FFF2-40B4-BE49-F238E27FC236}">
                <a16:creationId xmlns:a16="http://schemas.microsoft.com/office/drawing/2014/main" id="{69EF89CC-405C-BA45-B7B5-C87FE0C3B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88863-DE97-0347-81CC-3DE0E6B4BE72}"/>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239543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C6BD-DDE6-034F-ACC4-99399D4D4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349CCA-B280-B843-A9AD-71F641ED0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A2DA6-2238-404B-99E5-41D272944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383B2-6790-1B4F-A549-5766175A59B1}"/>
              </a:ext>
            </a:extLst>
          </p:cNvPr>
          <p:cNvSpPr>
            <a:spLocks noGrp="1"/>
          </p:cNvSpPr>
          <p:nvPr>
            <p:ph type="dt" sz="half" idx="10"/>
          </p:nvPr>
        </p:nvSpPr>
        <p:spPr/>
        <p:txBody>
          <a:bodyPr/>
          <a:lstStyle/>
          <a:p>
            <a:fld id="{565C249A-534D-5D4D-A9BA-DEC2E66846C6}" type="datetimeFigureOut">
              <a:rPr lang="en-US" smtClean="0"/>
              <a:t>12/6/20</a:t>
            </a:fld>
            <a:endParaRPr lang="en-US"/>
          </a:p>
        </p:txBody>
      </p:sp>
      <p:sp>
        <p:nvSpPr>
          <p:cNvPr id="6" name="Footer Placeholder 5">
            <a:extLst>
              <a:ext uri="{FF2B5EF4-FFF2-40B4-BE49-F238E27FC236}">
                <a16:creationId xmlns:a16="http://schemas.microsoft.com/office/drawing/2014/main" id="{3C102C30-23F0-B949-A4DC-9E9B4E9D3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03529-FFA5-304A-9400-9B48F9934AF3}"/>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60011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5A748-011F-644B-88D6-18BFB7F612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B7BB1-9767-EA4D-B341-DD60AEAE2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AD346-FC0D-F248-A372-69925AB81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C249A-534D-5D4D-A9BA-DEC2E66846C6}" type="datetimeFigureOut">
              <a:rPr lang="en-US" smtClean="0"/>
              <a:t>12/6/20</a:t>
            </a:fld>
            <a:endParaRPr lang="en-US"/>
          </a:p>
        </p:txBody>
      </p:sp>
      <p:sp>
        <p:nvSpPr>
          <p:cNvPr id="5" name="Footer Placeholder 4">
            <a:extLst>
              <a:ext uri="{FF2B5EF4-FFF2-40B4-BE49-F238E27FC236}">
                <a16:creationId xmlns:a16="http://schemas.microsoft.com/office/drawing/2014/main" id="{29857631-4191-3C40-9288-F79D2AE80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0F9E1C-55A8-FA4B-816A-24DAF1E88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2CE0B-3AD1-484B-8411-15A2EB5C59F6}" type="slidenum">
              <a:rPr lang="en-US" smtClean="0"/>
              <a:t>‹#›</a:t>
            </a:fld>
            <a:endParaRPr lang="en-US"/>
          </a:p>
        </p:txBody>
      </p:sp>
    </p:spTree>
    <p:extLst>
      <p:ext uri="{BB962C8B-B14F-4D97-AF65-F5344CB8AC3E}">
        <p14:creationId xmlns:p14="http://schemas.microsoft.com/office/powerpoint/2010/main" val="2721297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159E0330-5400-C941-B047-808CA85D206B}"/>
              </a:ext>
            </a:extLst>
          </p:cNvPr>
          <p:cNvSpPr>
            <a:spLocks noGrp="1"/>
          </p:cNvSpPr>
          <p:nvPr>
            <p:ph type="ctrTitle"/>
          </p:nvPr>
        </p:nvSpPr>
        <p:spPr>
          <a:xfrm>
            <a:off x="753925" y="1869670"/>
            <a:ext cx="10684151" cy="1559330"/>
          </a:xfrm>
        </p:spPr>
        <p:txBody>
          <a:bodyPr anchor="ctr">
            <a:normAutofit fontScale="90000"/>
          </a:bodyPr>
          <a:lstStyle/>
          <a:p>
            <a:r>
              <a:rPr lang="en-US" sz="3600" b="1" dirty="0">
                <a:solidFill>
                  <a:srgbClr val="FFFFFF"/>
                </a:solidFill>
              </a:rPr>
              <a:t>IDS 575</a:t>
            </a:r>
            <a:br>
              <a:rPr lang="en-US" sz="3600" b="1" dirty="0">
                <a:solidFill>
                  <a:srgbClr val="FFFFFF"/>
                </a:solidFill>
              </a:rPr>
            </a:br>
            <a:r>
              <a:rPr lang="en-US" sz="3600" b="1" dirty="0">
                <a:solidFill>
                  <a:srgbClr val="FFFFFF"/>
                </a:solidFill>
              </a:rPr>
              <a:t>Final Project</a:t>
            </a:r>
            <a:br>
              <a:rPr lang="en-US" sz="3600" dirty="0">
                <a:solidFill>
                  <a:srgbClr val="FFFFFF"/>
                </a:solidFill>
              </a:rPr>
            </a:br>
            <a:r>
              <a:rPr lang="en-US" sz="3600" dirty="0">
                <a:solidFill>
                  <a:srgbClr val="FFFFFF"/>
                </a:solidFill>
              </a:rPr>
              <a:t>Predicting Caravan Potential Insurance Buyers</a:t>
            </a:r>
          </a:p>
        </p:txBody>
      </p:sp>
      <p:sp>
        <p:nvSpPr>
          <p:cNvPr id="3" name="Subtitle 2">
            <a:extLst>
              <a:ext uri="{FF2B5EF4-FFF2-40B4-BE49-F238E27FC236}">
                <a16:creationId xmlns:a16="http://schemas.microsoft.com/office/drawing/2014/main" id="{C28A8FB6-1019-FC47-A999-4A07171C28EE}"/>
              </a:ext>
            </a:extLst>
          </p:cNvPr>
          <p:cNvSpPr>
            <a:spLocks noGrp="1"/>
          </p:cNvSpPr>
          <p:nvPr>
            <p:ph type="subTitle" idx="1"/>
          </p:nvPr>
        </p:nvSpPr>
        <p:spPr>
          <a:xfrm>
            <a:off x="1171575" y="4473360"/>
            <a:ext cx="10266501" cy="1871684"/>
          </a:xfrm>
        </p:spPr>
        <p:txBody>
          <a:bodyPr anchor="ctr">
            <a:normAutofit/>
          </a:bodyPr>
          <a:lstStyle/>
          <a:p>
            <a:r>
              <a:rPr lang="en-US" dirty="0">
                <a:solidFill>
                  <a:srgbClr val="000000"/>
                </a:solidFill>
              </a:rPr>
              <a:t>Submitted By:</a:t>
            </a:r>
          </a:p>
          <a:p>
            <a:r>
              <a:rPr lang="en-US" dirty="0">
                <a:solidFill>
                  <a:srgbClr val="000000"/>
                </a:solidFill>
              </a:rPr>
              <a:t>Jigyasa Sachdeva</a:t>
            </a:r>
            <a:br>
              <a:rPr lang="en-US" dirty="0">
                <a:solidFill>
                  <a:srgbClr val="000000"/>
                </a:solidFill>
              </a:rPr>
            </a:br>
            <a:r>
              <a:rPr lang="en-US" dirty="0">
                <a:solidFill>
                  <a:srgbClr val="000000"/>
                </a:solidFill>
              </a:rPr>
              <a:t>664791188</a:t>
            </a:r>
          </a:p>
        </p:txBody>
      </p:sp>
    </p:spTree>
    <p:extLst>
      <p:ext uri="{BB962C8B-B14F-4D97-AF65-F5344CB8AC3E}">
        <p14:creationId xmlns:p14="http://schemas.microsoft.com/office/powerpoint/2010/main" val="24013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FECFF87-31CB-9A4E-949C-ED3C5A8260B1}"/>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rPr>
              <a:t>Project description</a:t>
            </a:r>
          </a:p>
        </p:txBody>
      </p:sp>
      <p:sp>
        <p:nvSpPr>
          <p:cNvPr id="3" name="Content Placeholder 2">
            <a:extLst>
              <a:ext uri="{FF2B5EF4-FFF2-40B4-BE49-F238E27FC236}">
                <a16:creationId xmlns:a16="http://schemas.microsoft.com/office/drawing/2014/main" id="{6122253E-BEE0-8746-9ABE-F3E30D914DCA}"/>
              </a:ext>
            </a:extLst>
          </p:cNvPr>
          <p:cNvSpPr>
            <a:spLocks noGrp="1"/>
          </p:cNvSpPr>
          <p:nvPr>
            <p:ph idx="1"/>
          </p:nvPr>
        </p:nvSpPr>
        <p:spPr>
          <a:xfrm>
            <a:off x="1424904" y="2494450"/>
            <a:ext cx="5550246" cy="3563159"/>
          </a:xfrm>
        </p:spPr>
        <p:txBody>
          <a:bodyPr>
            <a:normAutofit fontScale="92500"/>
          </a:bodyPr>
          <a:lstStyle/>
          <a:p>
            <a:r>
              <a:rPr lang="en-US" sz="2200" dirty="0"/>
              <a:t>Based on customer information of an insurance firm, predict potential buyers for a particular Caravan insurance policy. </a:t>
            </a:r>
          </a:p>
          <a:p>
            <a:r>
              <a:rPr lang="en-US" sz="2200" dirty="0"/>
              <a:t>For 9822 customers, there are 87 variables including: socio- demographic statistics, product ownership and insurance statistics</a:t>
            </a:r>
          </a:p>
          <a:p>
            <a:r>
              <a:rPr lang="en-US" sz="2200" dirty="0"/>
              <a:t>The data is divided into train and test based on a column ‘ORIGIN’ (Train: 5822, Test: 4000)</a:t>
            </a:r>
          </a:p>
          <a:p>
            <a:r>
              <a:rPr lang="en-US" sz="2200" dirty="0"/>
              <a:t>The bar plot depicts the distribution of existing buyers (target variable: CARAVAN) which is 5.4%</a:t>
            </a:r>
          </a:p>
          <a:p>
            <a:pPr marL="0" indent="0">
              <a:buNone/>
            </a:pPr>
            <a:endParaRPr lang="en-US" sz="1700" dirty="0"/>
          </a:p>
          <a:p>
            <a:endParaRPr lang="en-US" sz="1700" dirty="0"/>
          </a:p>
          <a:p>
            <a:endParaRPr lang="en-US" sz="1700" dirty="0"/>
          </a:p>
        </p:txBody>
      </p:sp>
      <p:pic>
        <p:nvPicPr>
          <p:cNvPr id="6" name="Picture 5">
            <a:extLst>
              <a:ext uri="{FF2B5EF4-FFF2-40B4-BE49-F238E27FC236}">
                <a16:creationId xmlns:a16="http://schemas.microsoft.com/office/drawing/2014/main" id="{95F54CD6-A8CB-F64E-9F37-FC024D11A4A7}"/>
              </a:ext>
            </a:extLst>
          </p:cNvPr>
          <p:cNvPicPr>
            <a:picLocks noChangeAspect="1"/>
          </p:cNvPicPr>
          <p:nvPr/>
        </p:nvPicPr>
        <p:blipFill>
          <a:blip r:embed="rId3"/>
          <a:stretch>
            <a:fillRect/>
          </a:stretch>
        </p:blipFill>
        <p:spPr>
          <a:xfrm>
            <a:off x="7425622" y="2248676"/>
            <a:ext cx="3160444" cy="3563159"/>
          </a:xfrm>
          <a:prstGeom prst="rect">
            <a:avLst/>
          </a:prstGeom>
        </p:spPr>
      </p:pic>
    </p:spTree>
    <p:extLst>
      <p:ext uri="{BB962C8B-B14F-4D97-AF65-F5344CB8AC3E}">
        <p14:creationId xmlns:p14="http://schemas.microsoft.com/office/powerpoint/2010/main" val="17457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894E83E-E3E7-404A-98B0-4BFBD6DB80CD}"/>
              </a:ext>
            </a:extLst>
          </p:cNvPr>
          <p:cNvSpPr>
            <a:spLocks noGrp="1"/>
          </p:cNvSpPr>
          <p:nvPr>
            <p:ph type="title"/>
          </p:nvPr>
        </p:nvSpPr>
        <p:spPr>
          <a:xfrm>
            <a:off x="964760" y="804328"/>
            <a:ext cx="6091312" cy="1205821"/>
          </a:xfrm>
        </p:spPr>
        <p:txBody>
          <a:bodyPr>
            <a:normAutofit/>
          </a:bodyPr>
          <a:lstStyle/>
          <a:p>
            <a:r>
              <a:rPr lang="en-US" sz="4000" b="1">
                <a:solidFill>
                  <a:srgbClr val="FEFFFF"/>
                </a:solidFill>
              </a:rPr>
              <a:t>Motivation</a:t>
            </a:r>
          </a:p>
        </p:txBody>
      </p:sp>
      <p:sp>
        <p:nvSpPr>
          <p:cNvPr id="3" name="Content Placeholder 2">
            <a:extLst>
              <a:ext uri="{FF2B5EF4-FFF2-40B4-BE49-F238E27FC236}">
                <a16:creationId xmlns:a16="http://schemas.microsoft.com/office/drawing/2014/main" id="{4CA88FF8-AB2C-3D4A-85BF-D74C99C12FA9}"/>
              </a:ext>
            </a:extLst>
          </p:cNvPr>
          <p:cNvSpPr>
            <a:spLocks noGrp="1"/>
          </p:cNvSpPr>
          <p:nvPr>
            <p:ph idx="1"/>
          </p:nvPr>
        </p:nvSpPr>
        <p:spPr>
          <a:xfrm>
            <a:off x="1282188" y="2494450"/>
            <a:ext cx="9523343" cy="3563159"/>
          </a:xfrm>
        </p:spPr>
        <p:txBody>
          <a:bodyPr>
            <a:normAutofit/>
          </a:bodyPr>
          <a:lstStyle/>
          <a:p>
            <a:pPr algn="just"/>
            <a:r>
              <a:rPr lang="en-US" sz="1900" dirty="0"/>
              <a:t>Target marketing is a very important scheme for businesses these days. Understanding characteristics of potential buyers, personalizing advertisements and managing customer relations is possible only when there is a smaller pool of customers. Hence, identifying a pool of potential customers is very important. </a:t>
            </a:r>
          </a:p>
          <a:p>
            <a:r>
              <a:rPr lang="en-US" sz="1900" dirty="0"/>
              <a:t>The cost of losing on a possible buyer is much more than advertising to an extra candidate. </a:t>
            </a:r>
          </a:p>
          <a:p>
            <a:r>
              <a:rPr lang="en-US" sz="1900" dirty="0"/>
              <a:t>Recall: Correctly identifying the insurance buyers out of total actual buyers; </a:t>
            </a:r>
            <a:br>
              <a:rPr lang="en-US" sz="1900" dirty="0"/>
            </a:br>
            <a:r>
              <a:rPr lang="en-US" sz="1900" dirty="0"/>
              <a:t>Precision: Correctness of insurance buyers’ prediction</a:t>
            </a:r>
          </a:p>
        </p:txBody>
      </p:sp>
      <p:pic>
        <p:nvPicPr>
          <p:cNvPr id="6" name="Picture 5">
            <a:extLst>
              <a:ext uri="{FF2B5EF4-FFF2-40B4-BE49-F238E27FC236}">
                <a16:creationId xmlns:a16="http://schemas.microsoft.com/office/drawing/2014/main" id="{AADB94CA-C74E-F140-9A82-C3EB269783E7}"/>
              </a:ext>
            </a:extLst>
          </p:cNvPr>
          <p:cNvPicPr>
            <a:picLocks noChangeAspect="1"/>
          </p:cNvPicPr>
          <p:nvPr/>
        </p:nvPicPr>
        <p:blipFill>
          <a:blip r:embed="rId3"/>
          <a:stretch>
            <a:fillRect/>
          </a:stretch>
        </p:blipFill>
        <p:spPr>
          <a:xfrm>
            <a:off x="6312261" y="5137938"/>
            <a:ext cx="5308600" cy="915734"/>
          </a:xfrm>
          <a:prstGeom prst="rect">
            <a:avLst/>
          </a:prstGeom>
        </p:spPr>
      </p:pic>
      <p:pic>
        <p:nvPicPr>
          <p:cNvPr id="5" name="Picture 4">
            <a:extLst>
              <a:ext uri="{FF2B5EF4-FFF2-40B4-BE49-F238E27FC236}">
                <a16:creationId xmlns:a16="http://schemas.microsoft.com/office/drawing/2014/main" id="{DF654EDD-607A-CF40-825C-2F3EA9507B18}"/>
              </a:ext>
            </a:extLst>
          </p:cNvPr>
          <p:cNvPicPr>
            <a:picLocks noChangeAspect="1"/>
          </p:cNvPicPr>
          <p:nvPr/>
        </p:nvPicPr>
        <p:blipFill>
          <a:blip r:embed="rId4"/>
          <a:stretch>
            <a:fillRect/>
          </a:stretch>
        </p:blipFill>
        <p:spPr>
          <a:xfrm>
            <a:off x="253719" y="4925195"/>
            <a:ext cx="5806347" cy="1291911"/>
          </a:xfrm>
          <a:prstGeom prst="rect">
            <a:avLst/>
          </a:prstGeom>
        </p:spPr>
      </p:pic>
    </p:spTree>
    <p:extLst>
      <p:ext uri="{BB962C8B-B14F-4D97-AF65-F5344CB8AC3E}">
        <p14:creationId xmlns:p14="http://schemas.microsoft.com/office/powerpoint/2010/main" val="315179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DE75-A8D2-A74C-BB50-604402D1F796}"/>
              </a:ext>
            </a:extLst>
          </p:cNvPr>
          <p:cNvSpPr>
            <a:spLocks noGrp="1"/>
          </p:cNvSpPr>
          <p:nvPr>
            <p:ph type="title"/>
          </p:nvPr>
        </p:nvSpPr>
        <p:spPr>
          <a:xfrm>
            <a:off x="639337" y="105587"/>
            <a:ext cx="4910258" cy="1325563"/>
          </a:xfrm>
        </p:spPr>
        <p:txBody>
          <a:bodyPr/>
          <a:lstStyle/>
          <a:p>
            <a:r>
              <a:rPr lang="en-US" b="1" dirty="0"/>
              <a:t>Evaluation Criteria</a:t>
            </a:r>
          </a:p>
        </p:txBody>
      </p:sp>
      <p:graphicFrame>
        <p:nvGraphicFramePr>
          <p:cNvPr id="46" name="Content Placeholder 2">
            <a:extLst>
              <a:ext uri="{FF2B5EF4-FFF2-40B4-BE49-F238E27FC236}">
                <a16:creationId xmlns:a16="http://schemas.microsoft.com/office/drawing/2014/main" id="{5561D6F3-3486-497A-83A7-CE8D7FE1815A}"/>
              </a:ext>
            </a:extLst>
          </p:cNvPr>
          <p:cNvGraphicFramePr>
            <a:graphicFrameLocks noGrp="1"/>
          </p:cNvGraphicFramePr>
          <p:nvPr>
            <p:ph idx="1"/>
            <p:extLst>
              <p:ext uri="{D42A27DB-BD31-4B8C-83A1-F6EECF244321}">
                <p14:modId xmlns:p14="http://schemas.microsoft.com/office/powerpoint/2010/main" val="3901972729"/>
              </p:ext>
            </p:extLst>
          </p:nvPr>
        </p:nvGraphicFramePr>
        <p:xfrm>
          <a:off x="804588" y="1137701"/>
          <a:ext cx="534774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214C07A2-9C71-4445-A0E7-CAB780E2DDEA}"/>
              </a:ext>
            </a:extLst>
          </p:cNvPr>
          <p:cNvPicPr>
            <a:picLocks noChangeAspect="1"/>
          </p:cNvPicPr>
          <p:nvPr/>
        </p:nvPicPr>
        <p:blipFill rotWithShape="1">
          <a:blip r:embed="rId8"/>
          <a:srcRect t="27160" r="64960"/>
          <a:stretch/>
        </p:blipFill>
        <p:spPr>
          <a:xfrm>
            <a:off x="793874" y="5605714"/>
            <a:ext cx="5336879" cy="885576"/>
          </a:xfrm>
          <a:prstGeom prst="rect">
            <a:avLst/>
          </a:prstGeom>
        </p:spPr>
      </p:pic>
      <p:sp>
        <p:nvSpPr>
          <p:cNvPr id="7" name="Rectangle 6">
            <a:extLst>
              <a:ext uri="{FF2B5EF4-FFF2-40B4-BE49-F238E27FC236}">
                <a16:creationId xmlns:a16="http://schemas.microsoft.com/office/drawing/2014/main" id="{F644CE8B-A799-F747-8EE5-08B350334882}"/>
              </a:ext>
            </a:extLst>
          </p:cNvPr>
          <p:cNvSpPr/>
          <p:nvPr/>
        </p:nvSpPr>
        <p:spPr>
          <a:xfrm>
            <a:off x="6947209" y="1141270"/>
            <a:ext cx="3702206" cy="18240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803FDE81-26F2-E245-B465-15F024FE1F9F}"/>
              </a:ext>
            </a:extLst>
          </p:cNvPr>
          <p:cNvSpPr/>
          <p:nvPr/>
        </p:nvSpPr>
        <p:spPr>
          <a:xfrm rot="19463570">
            <a:off x="7744720" y="1491202"/>
            <a:ext cx="1894224" cy="94277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9" name="Oval 8">
            <a:extLst>
              <a:ext uri="{FF2B5EF4-FFF2-40B4-BE49-F238E27FC236}">
                <a16:creationId xmlns:a16="http://schemas.microsoft.com/office/drawing/2014/main" id="{921F9347-FA7C-DC4A-BCFD-526C4419316E}"/>
              </a:ext>
            </a:extLst>
          </p:cNvPr>
          <p:cNvSpPr/>
          <p:nvPr/>
        </p:nvSpPr>
        <p:spPr>
          <a:xfrm>
            <a:off x="9144000" y="1586040"/>
            <a:ext cx="200722" cy="20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7F56DAE-2DDD-1E49-90DB-5E1231DB6E4A}"/>
              </a:ext>
            </a:extLst>
          </p:cNvPr>
          <p:cNvCxnSpPr>
            <a:cxnSpLocks/>
          </p:cNvCxnSpPr>
          <p:nvPr/>
        </p:nvCxnSpPr>
        <p:spPr>
          <a:xfrm flipV="1">
            <a:off x="9283392" y="873641"/>
            <a:ext cx="390294" cy="80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4408CE9-805B-774E-86E1-12CA1625E2CD}"/>
              </a:ext>
            </a:extLst>
          </p:cNvPr>
          <p:cNvSpPr txBox="1"/>
          <p:nvPr/>
        </p:nvSpPr>
        <p:spPr>
          <a:xfrm>
            <a:off x="9372295" y="604734"/>
            <a:ext cx="2180368" cy="276999"/>
          </a:xfrm>
          <a:prstGeom prst="rect">
            <a:avLst/>
          </a:prstGeom>
          <a:noFill/>
        </p:spPr>
        <p:txBody>
          <a:bodyPr wrap="square" rtlCol="0">
            <a:spAutoFit/>
          </a:bodyPr>
          <a:lstStyle/>
          <a:p>
            <a:r>
              <a:rPr lang="en-US" sz="1200" dirty="0"/>
              <a:t>Correctly predicting 5 buyers</a:t>
            </a:r>
          </a:p>
        </p:txBody>
      </p:sp>
      <p:cxnSp>
        <p:nvCxnSpPr>
          <p:cNvPr id="14" name="Straight Arrow Connector 13">
            <a:extLst>
              <a:ext uri="{FF2B5EF4-FFF2-40B4-BE49-F238E27FC236}">
                <a16:creationId xmlns:a16="http://schemas.microsoft.com/office/drawing/2014/main" id="{69DD61A8-F657-DC44-8E01-3B52B4D5EBB3}"/>
              </a:ext>
            </a:extLst>
          </p:cNvPr>
          <p:cNvCxnSpPr>
            <a:cxnSpLocks/>
          </p:cNvCxnSpPr>
          <p:nvPr/>
        </p:nvCxnSpPr>
        <p:spPr>
          <a:xfrm>
            <a:off x="9206635" y="2146158"/>
            <a:ext cx="1699257"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3BB88ED9-BD52-7447-B785-15F57C022568}"/>
              </a:ext>
            </a:extLst>
          </p:cNvPr>
          <p:cNvSpPr txBox="1"/>
          <p:nvPr/>
        </p:nvSpPr>
        <p:spPr>
          <a:xfrm>
            <a:off x="10905892" y="1901558"/>
            <a:ext cx="953426" cy="646331"/>
          </a:xfrm>
          <a:prstGeom prst="rect">
            <a:avLst/>
          </a:prstGeom>
          <a:noFill/>
        </p:spPr>
        <p:txBody>
          <a:bodyPr wrap="square" rtlCol="0">
            <a:spAutoFit/>
          </a:bodyPr>
          <a:lstStyle/>
          <a:p>
            <a:r>
              <a:rPr lang="en-US" sz="1200" dirty="0"/>
              <a:t>Predicting </a:t>
            </a:r>
          </a:p>
          <a:p>
            <a:r>
              <a:rPr lang="en-US" sz="1200" dirty="0"/>
              <a:t>5 out of </a:t>
            </a:r>
          </a:p>
          <a:p>
            <a:r>
              <a:rPr lang="en-US" sz="1200" dirty="0"/>
              <a:t>348 buyers</a:t>
            </a:r>
          </a:p>
        </p:txBody>
      </p:sp>
      <p:sp>
        <p:nvSpPr>
          <p:cNvPr id="18" name="TextBox 17">
            <a:extLst>
              <a:ext uri="{FF2B5EF4-FFF2-40B4-BE49-F238E27FC236}">
                <a16:creationId xmlns:a16="http://schemas.microsoft.com/office/drawing/2014/main" id="{48C645A5-6C67-6D45-9DA9-E65AF13984B0}"/>
              </a:ext>
            </a:extLst>
          </p:cNvPr>
          <p:cNvSpPr txBox="1"/>
          <p:nvPr/>
        </p:nvSpPr>
        <p:spPr>
          <a:xfrm>
            <a:off x="7133062" y="2985394"/>
            <a:ext cx="3523787" cy="369332"/>
          </a:xfrm>
          <a:prstGeom prst="rect">
            <a:avLst/>
          </a:prstGeom>
          <a:noFill/>
        </p:spPr>
        <p:txBody>
          <a:bodyPr wrap="square" rtlCol="0">
            <a:spAutoFit/>
          </a:bodyPr>
          <a:lstStyle/>
          <a:p>
            <a:r>
              <a:rPr lang="en-US" dirty="0"/>
              <a:t>Precision = 100%, Recall = 1.44%</a:t>
            </a:r>
          </a:p>
        </p:txBody>
      </p:sp>
      <p:sp>
        <p:nvSpPr>
          <p:cNvPr id="19" name="Rectangle 18">
            <a:extLst>
              <a:ext uri="{FF2B5EF4-FFF2-40B4-BE49-F238E27FC236}">
                <a16:creationId xmlns:a16="http://schemas.microsoft.com/office/drawing/2014/main" id="{F59C3295-7DE5-2348-8613-CA275BFEF3CD}"/>
              </a:ext>
            </a:extLst>
          </p:cNvPr>
          <p:cNvSpPr/>
          <p:nvPr/>
        </p:nvSpPr>
        <p:spPr>
          <a:xfrm>
            <a:off x="7043853" y="4258094"/>
            <a:ext cx="3702206" cy="18664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37CF6CBE-BE05-914D-B461-0AF3889FCCD6}"/>
              </a:ext>
            </a:extLst>
          </p:cNvPr>
          <p:cNvSpPr/>
          <p:nvPr/>
        </p:nvSpPr>
        <p:spPr>
          <a:xfrm rot="18599059">
            <a:off x="7753670" y="4212524"/>
            <a:ext cx="1346653" cy="1894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75E01F7-D477-0742-91BC-AA6F05CCA327}"/>
              </a:ext>
            </a:extLst>
          </p:cNvPr>
          <p:cNvCxnSpPr>
            <a:cxnSpLocks/>
          </p:cNvCxnSpPr>
          <p:nvPr/>
        </p:nvCxnSpPr>
        <p:spPr>
          <a:xfrm flipV="1">
            <a:off x="8156258" y="3918111"/>
            <a:ext cx="1108246" cy="62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D55B7DE-FC29-CF47-8E69-73F8BB117460}"/>
              </a:ext>
            </a:extLst>
          </p:cNvPr>
          <p:cNvSpPr txBox="1"/>
          <p:nvPr/>
        </p:nvSpPr>
        <p:spPr>
          <a:xfrm>
            <a:off x="9308478" y="3665539"/>
            <a:ext cx="2916343" cy="461665"/>
          </a:xfrm>
          <a:prstGeom prst="rect">
            <a:avLst/>
          </a:prstGeom>
          <a:noFill/>
        </p:spPr>
        <p:txBody>
          <a:bodyPr wrap="square" rtlCol="0">
            <a:spAutoFit/>
          </a:bodyPr>
          <a:lstStyle/>
          <a:p>
            <a:r>
              <a:rPr lang="en-US" sz="1200" dirty="0"/>
              <a:t>Correctly predicting 300 buyers, incorrectly predicted 200 non buyers as buyers</a:t>
            </a:r>
          </a:p>
        </p:txBody>
      </p:sp>
      <p:cxnSp>
        <p:nvCxnSpPr>
          <p:cNvPr id="24" name="Straight Arrow Connector 23">
            <a:extLst>
              <a:ext uri="{FF2B5EF4-FFF2-40B4-BE49-F238E27FC236}">
                <a16:creationId xmlns:a16="http://schemas.microsoft.com/office/drawing/2014/main" id="{2E0833DB-7C22-224C-B3FA-1102B36782E4}"/>
              </a:ext>
            </a:extLst>
          </p:cNvPr>
          <p:cNvCxnSpPr>
            <a:cxnSpLocks/>
            <a:stCxn id="34" idx="5"/>
          </p:cNvCxnSpPr>
          <p:nvPr/>
        </p:nvCxnSpPr>
        <p:spPr>
          <a:xfrm>
            <a:off x="9527036" y="4960493"/>
            <a:ext cx="1512671" cy="140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37DC6A7D-DBEC-9345-BA89-417F6D529D5A}"/>
              </a:ext>
            </a:extLst>
          </p:cNvPr>
          <p:cNvSpPr txBox="1"/>
          <p:nvPr/>
        </p:nvSpPr>
        <p:spPr>
          <a:xfrm>
            <a:off x="7222272" y="6199458"/>
            <a:ext cx="3523787" cy="369332"/>
          </a:xfrm>
          <a:prstGeom prst="rect">
            <a:avLst/>
          </a:prstGeom>
          <a:noFill/>
        </p:spPr>
        <p:txBody>
          <a:bodyPr wrap="square" rtlCol="0">
            <a:spAutoFit/>
          </a:bodyPr>
          <a:lstStyle/>
          <a:p>
            <a:r>
              <a:rPr lang="en-US" dirty="0"/>
              <a:t>Precision = 60%, Recall = 86.2%</a:t>
            </a:r>
          </a:p>
        </p:txBody>
      </p:sp>
      <p:sp>
        <p:nvSpPr>
          <p:cNvPr id="33" name="Rectangle 32">
            <a:extLst>
              <a:ext uri="{FF2B5EF4-FFF2-40B4-BE49-F238E27FC236}">
                <a16:creationId xmlns:a16="http://schemas.microsoft.com/office/drawing/2014/main" id="{06ACCD7E-DF06-B34F-9391-A841A2463CC9}"/>
              </a:ext>
            </a:extLst>
          </p:cNvPr>
          <p:cNvSpPr/>
          <p:nvPr/>
        </p:nvSpPr>
        <p:spPr>
          <a:xfrm>
            <a:off x="11042575" y="4617749"/>
            <a:ext cx="979481" cy="646331"/>
          </a:xfrm>
          <a:prstGeom prst="rect">
            <a:avLst/>
          </a:prstGeom>
        </p:spPr>
        <p:txBody>
          <a:bodyPr wrap="square">
            <a:spAutoFit/>
          </a:bodyPr>
          <a:lstStyle/>
          <a:p>
            <a:r>
              <a:rPr lang="en-US" sz="1200" dirty="0"/>
              <a:t>Predicting 300 out of 348 buyers</a:t>
            </a:r>
          </a:p>
        </p:txBody>
      </p:sp>
      <p:sp>
        <p:nvSpPr>
          <p:cNvPr id="34" name="Oval 33">
            <a:extLst>
              <a:ext uri="{FF2B5EF4-FFF2-40B4-BE49-F238E27FC236}">
                <a16:creationId xmlns:a16="http://schemas.microsoft.com/office/drawing/2014/main" id="{954C68E3-37BF-5946-9D08-81D448EDD595}"/>
              </a:ext>
            </a:extLst>
          </p:cNvPr>
          <p:cNvSpPr/>
          <p:nvPr/>
        </p:nvSpPr>
        <p:spPr>
          <a:xfrm rot="19463570">
            <a:off x="7841364" y="4608026"/>
            <a:ext cx="1894224" cy="94277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2" name="TextBox 41">
            <a:extLst>
              <a:ext uri="{FF2B5EF4-FFF2-40B4-BE49-F238E27FC236}">
                <a16:creationId xmlns:a16="http://schemas.microsoft.com/office/drawing/2014/main" id="{9D609F17-026B-D044-B2F1-101BACF37384}"/>
              </a:ext>
            </a:extLst>
          </p:cNvPr>
          <p:cNvSpPr txBox="1"/>
          <p:nvPr/>
        </p:nvSpPr>
        <p:spPr>
          <a:xfrm>
            <a:off x="6880176" y="768369"/>
            <a:ext cx="873512" cy="369332"/>
          </a:xfrm>
          <a:prstGeom prst="rect">
            <a:avLst/>
          </a:prstGeom>
          <a:noFill/>
        </p:spPr>
        <p:txBody>
          <a:bodyPr wrap="square" rtlCol="0">
            <a:spAutoFit/>
          </a:bodyPr>
          <a:lstStyle/>
          <a:p>
            <a:r>
              <a:rPr lang="en-US" b="1" dirty="0"/>
              <a:t>Case 1</a:t>
            </a:r>
          </a:p>
        </p:txBody>
      </p:sp>
      <p:sp>
        <p:nvSpPr>
          <p:cNvPr id="43" name="TextBox 42">
            <a:extLst>
              <a:ext uri="{FF2B5EF4-FFF2-40B4-BE49-F238E27FC236}">
                <a16:creationId xmlns:a16="http://schemas.microsoft.com/office/drawing/2014/main" id="{4B0BB940-B53C-424C-8C2D-DE42FCC9BEE2}"/>
              </a:ext>
            </a:extLst>
          </p:cNvPr>
          <p:cNvSpPr txBox="1"/>
          <p:nvPr/>
        </p:nvSpPr>
        <p:spPr>
          <a:xfrm>
            <a:off x="6949335" y="3888762"/>
            <a:ext cx="873512" cy="369332"/>
          </a:xfrm>
          <a:prstGeom prst="rect">
            <a:avLst/>
          </a:prstGeom>
          <a:noFill/>
        </p:spPr>
        <p:txBody>
          <a:bodyPr wrap="square" rtlCol="0">
            <a:spAutoFit/>
          </a:bodyPr>
          <a:lstStyle/>
          <a:p>
            <a:r>
              <a:rPr lang="en-US" b="1" dirty="0"/>
              <a:t>Case 2</a:t>
            </a:r>
          </a:p>
        </p:txBody>
      </p:sp>
    </p:spTree>
    <p:extLst>
      <p:ext uri="{BB962C8B-B14F-4D97-AF65-F5344CB8AC3E}">
        <p14:creationId xmlns:p14="http://schemas.microsoft.com/office/powerpoint/2010/main" val="118167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70E-2F10-E849-9C55-20C5B4D3E125}"/>
              </a:ext>
            </a:extLst>
          </p:cNvPr>
          <p:cNvSpPr>
            <a:spLocks noGrp="1"/>
          </p:cNvSpPr>
          <p:nvPr>
            <p:ph type="title"/>
          </p:nvPr>
        </p:nvSpPr>
        <p:spPr>
          <a:xfrm>
            <a:off x="181626" y="-98338"/>
            <a:ext cx="10515600" cy="1325563"/>
          </a:xfrm>
        </p:spPr>
        <p:txBody>
          <a:bodyPr/>
          <a:lstStyle/>
          <a:p>
            <a:pPr algn="ctr"/>
            <a:r>
              <a:rPr lang="en-US" b="1" dirty="0"/>
              <a:t>Models applied</a:t>
            </a:r>
          </a:p>
        </p:txBody>
      </p:sp>
      <p:graphicFrame>
        <p:nvGraphicFramePr>
          <p:cNvPr id="4" name="Table 4">
            <a:extLst>
              <a:ext uri="{FF2B5EF4-FFF2-40B4-BE49-F238E27FC236}">
                <a16:creationId xmlns:a16="http://schemas.microsoft.com/office/drawing/2014/main" id="{225A17AD-182E-9B48-9CC9-A3BB95A81D35}"/>
              </a:ext>
            </a:extLst>
          </p:cNvPr>
          <p:cNvGraphicFramePr>
            <a:graphicFrameLocks noGrp="1"/>
          </p:cNvGraphicFramePr>
          <p:nvPr>
            <p:extLst>
              <p:ext uri="{D42A27DB-BD31-4B8C-83A1-F6EECF244321}">
                <p14:modId xmlns:p14="http://schemas.microsoft.com/office/powerpoint/2010/main" val="1765156149"/>
              </p:ext>
            </p:extLst>
          </p:nvPr>
        </p:nvGraphicFramePr>
        <p:xfrm>
          <a:off x="181626" y="1070517"/>
          <a:ext cx="11828748" cy="5542277"/>
        </p:xfrm>
        <a:graphic>
          <a:graphicData uri="http://schemas.openxmlformats.org/drawingml/2006/table">
            <a:tbl>
              <a:tblPr firstRow="1" bandRow="1">
                <a:tableStyleId>{5C22544A-7EE6-4342-B048-85BDC9FD1C3A}</a:tableStyleId>
              </a:tblPr>
              <a:tblGrid>
                <a:gridCol w="1971458">
                  <a:extLst>
                    <a:ext uri="{9D8B030D-6E8A-4147-A177-3AD203B41FA5}">
                      <a16:colId xmlns:a16="http://schemas.microsoft.com/office/drawing/2014/main" val="2501333649"/>
                    </a:ext>
                  </a:extLst>
                </a:gridCol>
                <a:gridCol w="1091157">
                  <a:extLst>
                    <a:ext uri="{9D8B030D-6E8A-4147-A177-3AD203B41FA5}">
                      <a16:colId xmlns:a16="http://schemas.microsoft.com/office/drawing/2014/main" val="3407021111"/>
                    </a:ext>
                  </a:extLst>
                </a:gridCol>
                <a:gridCol w="2768252">
                  <a:extLst>
                    <a:ext uri="{9D8B030D-6E8A-4147-A177-3AD203B41FA5}">
                      <a16:colId xmlns:a16="http://schemas.microsoft.com/office/drawing/2014/main" val="447461412"/>
                    </a:ext>
                  </a:extLst>
                </a:gridCol>
                <a:gridCol w="1766170">
                  <a:extLst>
                    <a:ext uri="{9D8B030D-6E8A-4147-A177-3AD203B41FA5}">
                      <a16:colId xmlns:a16="http://schemas.microsoft.com/office/drawing/2014/main" val="2279284913"/>
                    </a:ext>
                  </a:extLst>
                </a:gridCol>
                <a:gridCol w="1878904">
                  <a:extLst>
                    <a:ext uri="{9D8B030D-6E8A-4147-A177-3AD203B41FA5}">
                      <a16:colId xmlns:a16="http://schemas.microsoft.com/office/drawing/2014/main" val="2699200390"/>
                    </a:ext>
                  </a:extLst>
                </a:gridCol>
                <a:gridCol w="2352807">
                  <a:extLst>
                    <a:ext uri="{9D8B030D-6E8A-4147-A177-3AD203B41FA5}">
                      <a16:colId xmlns:a16="http://schemas.microsoft.com/office/drawing/2014/main" val="1102265638"/>
                    </a:ext>
                  </a:extLst>
                </a:gridCol>
              </a:tblGrid>
              <a:tr h="740404">
                <a:tc>
                  <a:txBody>
                    <a:bodyPr/>
                    <a:lstStyle/>
                    <a:p>
                      <a:endParaRPr lang="en-US" dirty="0"/>
                    </a:p>
                  </a:txBody>
                  <a:tcPr/>
                </a:tc>
                <a:tc>
                  <a:txBody>
                    <a:bodyPr/>
                    <a:lstStyle/>
                    <a:p>
                      <a:r>
                        <a:rPr lang="en-US" dirty="0"/>
                        <a:t>Baseline</a:t>
                      </a:r>
                    </a:p>
                    <a:p>
                      <a:r>
                        <a:rPr lang="en-US" dirty="0"/>
                        <a:t>(Logistic)</a:t>
                      </a:r>
                    </a:p>
                  </a:txBody>
                  <a:tcPr/>
                </a:tc>
                <a:tc>
                  <a:txBody>
                    <a:bodyPr/>
                    <a:lstStyle/>
                    <a:p>
                      <a:r>
                        <a:rPr lang="en-US" dirty="0"/>
                        <a:t>Random Forest</a:t>
                      </a:r>
                    </a:p>
                  </a:txBody>
                  <a:tcPr/>
                </a:tc>
                <a:tc>
                  <a:txBody>
                    <a:bodyPr/>
                    <a:lstStyle/>
                    <a:p>
                      <a:r>
                        <a:rPr lang="en-US" dirty="0"/>
                        <a:t>K Nearest Neighbors</a:t>
                      </a:r>
                    </a:p>
                  </a:txBody>
                  <a:tcPr/>
                </a:tc>
                <a:tc>
                  <a:txBody>
                    <a:bodyPr/>
                    <a:lstStyle/>
                    <a:p>
                      <a:r>
                        <a:rPr lang="en-US" dirty="0"/>
                        <a:t>Support Vector Machine</a:t>
                      </a:r>
                    </a:p>
                  </a:txBody>
                  <a:tcPr/>
                </a:tc>
                <a:tc>
                  <a:txBody>
                    <a:bodyPr/>
                    <a:lstStyle/>
                    <a:p>
                      <a:r>
                        <a:rPr lang="en-US" dirty="0"/>
                        <a:t>Logistic Regression</a:t>
                      </a:r>
                    </a:p>
                    <a:p>
                      <a:r>
                        <a:rPr lang="en-US" dirty="0"/>
                        <a:t>(Ridge)</a:t>
                      </a:r>
                    </a:p>
                  </a:txBody>
                  <a:tcPr/>
                </a:tc>
                <a:extLst>
                  <a:ext uri="{0D108BD9-81ED-4DB2-BD59-A6C34878D82A}">
                    <a16:rowId xmlns:a16="http://schemas.microsoft.com/office/drawing/2014/main" val="1671091461"/>
                  </a:ext>
                </a:extLst>
              </a:tr>
              <a:tr h="658705">
                <a:tc>
                  <a:txBody>
                    <a:bodyPr/>
                    <a:lstStyle/>
                    <a:p>
                      <a:r>
                        <a:rPr lang="en-US" dirty="0"/>
                        <a:t>Pre-processing used in final model</a:t>
                      </a:r>
                    </a:p>
                  </a:txBody>
                  <a:tcPr/>
                </a:tc>
                <a:tc>
                  <a:txBody>
                    <a:bodyPr/>
                    <a:lstStyle/>
                    <a:p>
                      <a:r>
                        <a:rPr lang="en-US" dirty="0"/>
                        <a:t>-</a:t>
                      </a:r>
                    </a:p>
                  </a:txBody>
                  <a:tcPr/>
                </a:tc>
                <a:tc>
                  <a:txBody>
                    <a:bodyPr/>
                    <a:lstStyle/>
                    <a:p>
                      <a:r>
                        <a:rPr lang="en-US" dirty="0"/>
                        <a:t>-</a:t>
                      </a:r>
                    </a:p>
                  </a:txBody>
                  <a:tcPr/>
                </a:tc>
                <a:tc>
                  <a:txBody>
                    <a:bodyPr/>
                    <a:lstStyle/>
                    <a:p>
                      <a:r>
                        <a:rPr lang="en-US" dirty="0"/>
                        <a:t>Scaled data,  applied SMOTE</a:t>
                      </a:r>
                    </a:p>
                  </a:txBody>
                  <a:tcPr/>
                </a:tc>
                <a:tc>
                  <a:txBody>
                    <a:bodyPr/>
                    <a:lstStyle/>
                    <a:p>
                      <a:r>
                        <a:rPr lang="en-US" dirty="0"/>
                        <a:t>One hot encoding</a:t>
                      </a:r>
                    </a:p>
                  </a:txBody>
                  <a:tcPr/>
                </a:tc>
                <a:tc>
                  <a:txBody>
                    <a:bodyPr/>
                    <a:lstStyle/>
                    <a:p>
                      <a:r>
                        <a:rPr lang="en-US" dirty="0"/>
                        <a:t>-</a:t>
                      </a:r>
                    </a:p>
                  </a:txBody>
                  <a:tcPr/>
                </a:tc>
                <a:extLst>
                  <a:ext uri="{0D108BD9-81ED-4DB2-BD59-A6C34878D82A}">
                    <a16:rowId xmlns:a16="http://schemas.microsoft.com/office/drawing/2014/main" val="3618902326"/>
                  </a:ext>
                </a:extLst>
              </a:tr>
              <a:tr h="941007">
                <a:tc>
                  <a:txBody>
                    <a:bodyPr/>
                    <a:lstStyle/>
                    <a:p>
                      <a:r>
                        <a:rPr lang="en-US" dirty="0"/>
                        <a:t>Technique used for hyper parameter tuning</a:t>
                      </a:r>
                    </a:p>
                  </a:txBody>
                  <a:tcPr/>
                </a:tc>
                <a:tc>
                  <a:txBody>
                    <a:bodyPr/>
                    <a:lstStyle/>
                    <a:p>
                      <a:r>
                        <a:rPr lang="en-US" dirty="0"/>
                        <a:t>-</a:t>
                      </a:r>
                    </a:p>
                  </a:txBody>
                  <a:tcPr/>
                </a:tc>
                <a:tc>
                  <a:txBody>
                    <a:bodyPr/>
                    <a:lstStyle/>
                    <a:p>
                      <a:r>
                        <a:rPr lang="en-US" dirty="0"/>
                        <a:t>10-fold cross validation and Grid Search CV</a:t>
                      </a:r>
                    </a:p>
                  </a:txBody>
                  <a:tcPr/>
                </a:tc>
                <a:tc>
                  <a:txBody>
                    <a:bodyPr/>
                    <a:lstStyle/>
                    <a:p>
                      <a:r>
                        <a:rPr lang="en-US" dirty="0"/>
                        <a:t>Hold out cross validation</a:t>
                      </a:r>
                    </a:p>
                  </a:txBody>
                  <a:tcPr/>
                </a:tc>
                <a:tc>
                  <a:txBody>
                    <a:bodyPr/>
                    <a:lstStyle/>
                    <a:p>
                      <a:r>
                        <a:rPr lang="en-US" dirty="0"/>
                        <a:t>10-fold cross validation</a:t>
                      </a:r>
                    </a:p>
                  </a:txBody>
                  <a:tcPr/>
                </a:tc>
                <a:tc>
                  <a:txBody>
                    <a:bodyPr/>
                    <a:lstStyle/>
                    <a:p>
                      <a:r>
                        <a:rPr lang="en-US" dirty="0"/>
                        <a:t>Grid Search CV</a:t>
                      </a:r>
                    </a:p>
                  </a:txBody>
                  <a:tcPr/>
                </a:tc>
                <a:extLst>
                  <a:ext uri="{0D108BD9-81ED-4DB2-BD59-A6C34878D82A}">
                    <a16:rowId xmlns:a16="http://schemas.microsoft.com/office/drawing/2014/main" val="4039894302"/>
                  </a:ext>
                </a:extLst>
              </a:tr>
              <a:tr h="1787913">
                <a:tc>
                  <a:txBody>
                    <a:bodyPr/>
                    <a:lstStyle/>
                    <a:p>
                      <a:r>
                        <a:rPr lang="en-US" dirty="0"/>
                        <a:t>Hyper parameters tuned</a:t>
                      </a:r>
                    </a:p>
                  </a:txBody>
                  <a:tcPr/>
                </a:tc>
                <a:tc>
                  <a:txBody>
                    <a:bodyPr/>
                    <a:lstStyle/>
                    <a:p>
                      <a:r>
                        <a:rPr lang="en-US" dirty="0"/>
                        <a:t>-</a:t>
                      </a:r>
                    </a:p>
                  </a:txBody>
                  <a:tcPr/>
                </a:tc>
                <a:tc>
                  <a:txBody>
                    <a:bodyPr/>
                    <a:lstStyle/>
                    <a:p>
                      <a:r>
                        <a:rPr lang="en-US" dirty="0"/>
                        <a:t>Number of features, Number of trees, Maximum depth, Minimum samples required for splitting, Minimum samples required in leaf, Bootstrap</a:t>
                      </a:r>
                    </a:p>
                  </a:txBody>
                  <a:tcPr/>
                </a:tc>
                <a:tc>
                  <a:txBody>
                    <a:bodyPr/>
                    <a:lstStyle/>
                    <a:p>
                      <a:r>
                        <a:rPr lang="en-US" dirty="0"/>
                        <a:t>Number of neighbors</a:t>
                      </a:r>
                    </a:p>
                  </a:txBody>
                  <a:tcPr/>
                </a:tc>
                <a:tc>
                  <a:txBody>
                    <a:bodyPr/>
                    <a:lstStyle/>
                    <a:p>
                      <a:r>
                        <a:rPr lang="en-US" dirty="0"/>
                        <a:t>Cost</a:t>
                      </a:r>
                    </a:p>
                  </a:txBody>
                  <a:tcPr/>
                </a:tc>
                <a:tc>
                  <a:txBody>
                    <a:bodyPr/>
                    <a:lstStyle/>
                    <a:p>
                      <a:r>
                        <a:rPr lang="en-US" dirty="0"/>
                        <a:t>Class weights, Penalty (Ridge/Lasso), Intercept Fit, C (Inverse of regularization Strength)</a:t>
                      </a:r>
                    </a:p>
                    <a:p>
                      <a:r>
                        <a:rPr lang="en-US" dirty="0"/>
                        <a:t> </a:t>
                      </a:r>
                    </a:p>
                  </a:txBody>
                  <a:tcPr/>
                </a:tc>
                <a:extLst>
                  <a:ext uri="{0D108BD9-81ED-4DB2-BD59-A6C34878D82A}">
                    <a16:rowId xmlns:a16="http://schemas.microsoft.com/office/drawing/2014/main" val="63823896"/>
                  </a:ext>
                </a:extLst>
              </a:tr>
              <a:tr h="1414248">
                <a:tc>
                  <a:txBody>
                    <a:bodyPr/>
                    <a:lstStyle/>
                    <a:p>
                      <a:r>
                        <a:rPr lang="en-US" dirty="0"/>
                        <a:t>Best parameters obtained</a:t>
                      </a:r>
                    </a:p>
                  </a:txBody>
                  <a:tcPr/>
                </a:tc>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85551700"/>
                  </a:ext>
                </a:extLst>
              </a:tr>
            </a:tbl>
          </a:graphicData>
        </a:graphic>
      </p:graphicFrame>
      <p:pic>
        <p:nvPicPr>
          <p:cNvPr id="7" name="Picture 6">
            <a:extLst>
              <a:ext uri="{FF2B5EF4-FFF2-40B4-BE49-F238E27FC236}">
                <a16:creationId xmlns:a16="http://schemas.microsoft.com/office/drawing/2014/main" id="{113C53FD-9C9D-2E43-98B9-175E218D14AD}"/>
              </a:ext>
            </a:extLst>
          </p:cNvPr>
          <p:cNvPicPr>
            <a:picLocks noChangeAspect="1"/>
          </p:cNvPicPr>
          <p:nvPr/>
        </p:nvPicPr>
        <p:blipFill rotWithShape="1">
          <a:blip r:embed="rId3"/>
          <a:srcRect b="10864"/>
          <a:stretch/>
        </p:blipFill>
        <p:spPr>
          <a:xfrm>
            <a:off x="9729913" y="5483456"/>
            <a:ext cx="2280461" cy="764307"/>
          </a:xfrm>
          <a:prstGeom prst="rect">
            <a:avLst/>
          </a:prstGeom>
        </p:spPr>
      </p:pic>
      <p:pic>
        <p:nvPicPr>
          <p:cNvPr id="9" name="Picture 8">
            <a:extLst>
              <a:ext uri="{FF2B5EF4-FFF2-40B4-BE49-F238E27FC236}">
                <a16:creationId xmlns:a16="http://schemas.microsoft.com/office/drawing/2014/main" id="{03D15C56-8310-6444-9908-2C047AE0BF77}"/>
              </a:ext>
            </a:extLst>
          </p:cNvPr>
          <p:cNvPicPr>
            <a:picLocks noChangeAspect="1"/>
          </p:cNvPicPr>
          <p:nvPr/>
        </p:nvPicPr>
        <p:blipFill rotWithShape="1">
          <a:blip r:embed="rId4"/>
          <a:srcRect r="6206"/>
          <a:stretch/>
        </p:blipFill>
        <p:spPr>
          <a:xfrm>
            <a:off x="3614062" y="5304929"/>
            <a:ext cx="1876409" cy="1183542"/>
          </a:xfrm>
          <a:prstGeom prst="rect">
            <a:avLst/>
          </a:prstGeom>
        </p:spPr>
      </p:pic>
      <p:pic>
        <p:nvPicPr>
          <p:cNvPr id="10" name="Picture 9">
            <a:extLst>
              <a:ext uri="{FF2B5EF4-FFF2-40B4-BE49-F238E27FC236}">
                <a16:creationId xmlns:a16="http://schemas.microsoft.com/office/drawing/2014/main" id="{5903DC85-416A-A94E-A3FF-4539CE993101}"/>
              </a:ext>
            </a:extLst>
          </p:cNvPr>
          <p:cNvPicPr>
            <a:picLocks noChangeAspect="1"/>
          </p:cNvPicPr>
          <p:nvPr/>
        </p:nvPicPr>
        <p:blipFill>
          <a:blip r:embed="rId5"/>
          <a:stretch>
            <a:fillRect/>
          </a:stretch>
        </p:blipFill>
        <p:spPr>
          <a:xfrm>
            <a:off x="6397060" y="5473655"/>
            <a:ext cx="725013" cy="649265"/>
          </a:xfrm>
          <a:prstGeom prst="rect">
            <a:avLst/>
          </a:prstGeom>
        </p:spPr>
      </p:pic>
      <p:pic>
        <p:nvPicPr>
          <p:cNvPr id="11" name="Picture 10">
            <a:extLst>
              <a:ext uri="{FF2B5EF4-FFF2-40B4-BE49-F238E27FC236}">
                <a16:creationId xmlns:a16="http://schemas.microsoft.com/office/drawing/2014/main" id="{03977BEB-025E-E946-8172-12CAA51F81B3}"/>
              </a:ext>
            </a:extLst>
          </p:cNvPr>
          <p:cNvPicPr>
            <a:picLocks noChangeAspect="1"/>
          </p:cNvPicPr>
          <p:nvPr/>
        </p:nvPicPr>
        <p:blipFill>
          <a:blip r:embed="rId6"/>
          <a:stretch>
            <a:fillRect/>
          </a:stretch>
        </p:blipFill>
        <p:spPr>
          <a:xfrm>
            <a:off x="8028662" y="5511058"/>
            <a:ext cx="1295400" cy="546100"/>
          </a:xfrm>
          <a:prstGeom prst="rect">
            <a:avLst/>
          </a:prstGeom>
        </p:spPr>
      </p:pic>
    </p:spTree>
    <p:extLst>
      <p:ext uri="{BB962C8B-B14F-4D97-AF65-F5344CB8AC3E}">
        <p14:creationId xmlns:p14="http://schemas.microsoft.com/office/powerpoint/2010/main" val="9945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477A5EF-3389-4B4A-AB34-2F3A38107BE7}"/>
              </a:ext>
            </a:extLst>
          </p:cNvPr>
          <p:cNvSpPr>
            <a:spLocks noGrp="1"/>
          </p:cNvSpPr>
          <p:nvPr>
            <p:ph type="title"/>
          </p:nvPr>
        </p:nvSpPr>
        <p:spPr>
          <a:xfrm>
            <a:off x="964760" y="804328"/>
            <a:ext cx="6091312" cy="1205821"/>
          </a:xfrm>
        </p:spPr>
        <p:txBody>
          <a:bodyPr>
            <a:normAutofit/>
          </a:bodyPr>
          <a:lstStyle/>
          <a:p>
            <a:r>
              <a:rPr lang="en-US" sz="4000" b="1">
                <a:solidFill>
                  <a:srgbClr val="FEFFFF"/>
                </a:solidFill>
              </a:rPr>
              <a:t>Evaluation</a:t>
            </a:r>
          </a:p>
        </p:txBody>
      </p:sp>
      <p:sp>
        <p:nvSpPr>
          <p:cNvPr id="3" name="Content Placeholder 2">
            <a:extLst>
              <a:ext uri="{FF2B5EF4-FFF2-40B4-BE49-F238E27FC236}">
                <a16:creationId xmlns:a16="http://schemas.microsoft.com/office/drawing/2014/main" id="{9D4C82E0-8C47-7347-A316-0CE52E3DA99F}"/>
              </a:ext>
            </a:extLst>
          </p:cNvPr>
          <p:cNvSpPr>
            <a:spLocks noGrp="1"/>
          </p:cNvSpPr>
          <p:nvPr>
            <p:ph idx="1"/>
          </p:nvPr>
        </p:nvSpPr>
        <p:spPr>
          <a:xfrm>
            <a:off x="1282189" y="2494450"/>
            <a:ext cx="6066349" cy="3563159"/>
          </a:xfrm>
        </p:spPr>
        <p:txBody>
          <a:bodyPr>
            <a:normAutofit/>
          </a:bodyPr>
          <a:lstStyle/>
          <a:p>
            <a:r>
              <a:rPr lang="en-US" sz="1800" dirty="0"/>
              <a:t>Majority models retrieve very high precision with low recall</a:t>
            </a:r>
          </a:p>
          <a:p>
            <a:r>
              <a:rPr lang="en-US" sz="1800" dirty="0"/>
              <a:t>At higher recall values, every model performs better than the baseline</a:t>
            </a:r>
          </a:p>
          <a:p>
            <a:r>
              <a:rPr lang="en-US" sz="1800" dirty="0"/>
              <a:t>Logistic Regression has the highest F Score, followed by SVM. SVM has a better recall than Logistic Regression</a:t>
            </a:r>
          </a:p>
          <a:p>
            <a:endParaRPr lang="en-US" sz="2400" dirty="0"/>
          </a:p>
          <a:p>
            <a:endParaRPr lang="en-US" sz="2400" dirty="0"/>
          </a:p>
        </p:txBody>
      </p:sp>
      <p:pic>
        <p:nvPicPr>
          <p:cNvPr id="6" name="Picture 5">
            <a:extLst>
              <a:ext uri="{FF2B5EF4-FFF2-40B4-BE49-F238E27FC236}">
                <a16:creationId xmlns:a16="http://schemas.microsoft.com/office/drawing/2014/main" id="{D0BE90A6-C3EE-614D-91EF-E937816C4BF8}"/>
              </a:ext>
            </a:extLst>
          </p:cNvPr>
          <p:cNvPicPr>
            <a:picLocks noChangeAspect="1"/>
          </p:cNvPicPr>
          <p:nvPr/>
        </p:nvPicPr>
        <p:blipFill>
          <a:blip r:embed="rId3"/>
          <a:stretch>
            <a:fillRect/>
          </a:stretch>
        </p:blipFill>
        <p:spPr>
          <a:xfrm>
            <a:off x="315443" y="4445032"/>
            <a:ext cx="7033095" cy="2179403"/>
          </a:xfrm>
          <a:prstGeom prst="rect">
            <a:avLst/>
          </a:prstGeom>
        </p:spPr>
      </p:pic>
      <p:pic>
        <p:nvPicPr>
          <p:cNvPr id="7" name="Picture 6">
            <a:extLst>
              <a:ext uri="{FF2B5EF4-FFF2-40B4-BE49-F238E27FC236}">
                <a16:creationId xmlns:a16="http://schemas.microsoft.com/office/drawing/2014/main" id="{C6A24AEF-0464-DF45-B0DA-4BB9DB3D8015}"/>
              </a:ext>
            </a:extLst>
          </p:cNvPr>
          <p:cNvPicPr>
            <a:picLocks noChangeAspect="1"/>
          </p:cNvPicPr>
          <p:nvPr/>
        </p:nvPicPr>
        <p:blipFill>
          <a:blip r:embed="rId4"/>
          <a:stretch>
            <a:fillRect/>
          </a:stretch>
        </p:blipFill>
        <p:spPr>
          <a:xfrm>
            <a:off x="7402497" y="2070100"/>
            <a:ext cx="4787979" cy="3043724"/>
          </a:xfrm>
          <a:prstGeom prst="rect">
            <a:avLst/>
          </a:prstGeom>
        </p:spPr>
      </p:pic>
    </p:spTree>
    <p:extLst>
      <p:ext uri="{BB962C8B-B14F-4D97-AF65-F5344CB8AC3E}">
        <p14:creationId xmlns:p14="http://schemas.microsoft.com/office/powerpoint/2010/main" val="219796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74930B9-F3F6-984C-9018-C26297894285}"/>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Take home messages</a:t>
            </a:r>
          </a:p>
        </p:txBody>
      </p:sp>
      <p:graphicFrame>
        <p:nvGraphicFramePr>
          <p:cNvPr id="5" name="Content Placeholder 2">
            <a:extLst>
              <a:ext uri="{FF2B5EF4-FFF2-40B4-BE49-F238E27FC236}">
                <a16:creationId xmlns:a16="http://schemas.microsoft.com/office/drawing/2014/main" id="{7BDC02D3-6D60-4943-B867-BE50C58F24A9}"/>
              </a:ext>
            </a:extLst>
          </p:cNvPr>
          <p:cNvGraphicFramePr>
            <a:graphicFrameLocks noGrp="1"/>
          </p:cNvGraphicFramePr>
          <p:nvPr>
            <p:ph idx="1"/>
            <p:extLst>
              <p:ext uri="{D42A27DB-BD31-4B8C-83A1-F6EECF244321}">
                <p14:modId xmlns:p14="http://schemas.microsoft.com/office/powerpoint/2010/main" val="101062263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303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1435</Words>
  <Application>Microsoft Macintosh PowerPoint</Application>
  <PresentationFormat>Widescreen</PresentationFormat>
  <Paragraphs>90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IDS 575 Final Project Predicting Caravan Potential Insurance Buyers</vt:lpstr>
      <vt:lpstr>Project description</vt:lpstr>
      <vt:lpstr>Motivation</vt:lpstr>
      <vt:lpstr>Evaluation Criteria</vt:lpstr>
      <vt:lpstr>Models applied</vt:lpstr>
      <vt:lpstr>Evaluation</vt:lpstr>
      <vt:lpstr>Take 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 575 Final Project Predicting Caravan Potential Insurance Buyers</dc:title>
  <dc:creator>Sachdeva, Jigyasa</dc:creator>
  <cp:lastModifiedBy>Sachdeva, Jigyasa</cp:lastModifiedBy>
  <cp:revision>8</cp:revision>
  <dcterms:created xsi:type="dcterms:W3CDTF">2020-12-05T00:05:16Z</dcterms:created>
  <dcterms:modified xsi:type="dcterms:W3CDTF">2020-12-06T23:52:10Z</dcterms:modified>
</cp:coreProperties>
</file>