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B6134E-E878-45EA-BF9E-09E584A9E22B}">
  <a:tblStyle styleId="{BBB6134E-E878-45EA-BF9E-09E584A9E22B}"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8D39AAA-CD45-4C8A-BC82-6926D4CF0C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08"/>
  </p:normalViewPr>
  <p:slideViewPr>
    <p:cSldViewPr snapToGrid="0">
      <p:cViewPr>
        <p:scale>
          <a:sx n="138" d="100"/>
          <a:sy n="138" d="100"/>
        </p:scale>
        <p:origin x="880"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7d80a108cf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7d80a108cf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7d80a108cf_2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7d80a108cf_2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7d5ceef8b2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7d5ceef8b2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7d89241995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7d89241995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7d89241995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7d89241995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d5ceef8b2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7d5ceef8b2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d5ceef8b2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d5ceef8b2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d5ceef8b2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d5ceef8b2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d5ceef8b2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7d5ceef8b2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d5ceef8b2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d5ceef8b2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7d5ceef8b2_0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7d5ceef8b2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d5ceef8b2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7d5ceef8b2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d5ceef8b2_0_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d5ceef8b2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7d5ceef8b2_0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7d5ceef8b2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l="-11637" t="-12600" r="-23845" b="-7404"/>
          <a:stretch/>
        </p:blipFill>
        <p:spPr>
          <a:xfrm>
            <a:off x="1283315" y="549505"/>
            <a:ext cx="6807739" cy="4735091"/>
          </a:xfrm>
          <a:prstGeom prst="rect">
            <a:avLst/>
          </a:prstGeom>
          <a:noFill/>
          <a:ln>
            <a:noFill/>
          </a:ln>
        </p:spPr>
      </p:pic>
      <p:sp>
        <p:nvSpPr>
          <p:cNvPr id="55" name="Google Shape;55;p13"/>
          <p:cNvSpPr txBox="1">
            <a:spLocks noGrp="1"/>
          </p:cNvSpPr>
          <p:nvPr>
            <p:ph type="ctrTitle"/>
          </p:nvPr>
        </p:nvSpPr>
        <p:spPr>
          <a:xfrm>
            <a:off x="342600" y="224375"/>
            <a:ext cx="8458800" cy="106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b="1" dirty="0">
                <a:solidFill>
                  <a:srgbClr val="000000"/>
                </a:solidFill>
              </a:rPr>
              <a:t>NIH Survey Trend Analysis: </a:t>
            </a:r>
            <a:endParaRPr sz="3600" b="1" dirty="0">
              <a:solidFill>
                <a:srgbClr val="000000"/>
              </a:solidFill>
            </a:endParaRPr>
          </a:p>
          <a:p>
            <a:pPr marL="0" lvl="0" indent="0" algn="ctr" rtl="0">
              <a:spcBef>
                <a:spcPts val="0"/>
              </a:spcBef>
              <a:spcAft>
                <a:spcPts val="0"/>
              </a:spcAft>
              <a:buNone/>
            </a:pPr>
            <a:r>
              <a:rPr lang="en" sz="3600" b="1" u="sng" dirty="0">
                <a:solidFill>
                  <a:srgbClr val="000000"/>
                </a:solidFill>
              </a:rPr>
              <a:t>Increasing EMR presence</a:t>
            </a:r>
            <a:endParaRPr sz="3600" b="1" u="sng" dirty="0">
              <a:solidFill>
                <a:srgbClr val="000000"/>
              </a:solidFill>
            </a:endParaRPr>
          </a:p>
        </p:txBody>
      </p:sp>
      <p:sp>
        <p:nvSpPr>
          <p:cNvPr id="56" name="Google Shape;56;p13"/>
          <p:cNvSpPr txBox="1">
            <a:spLocks noGrp="1"/>
          </p:cNvSpPr>
          <p:nvPr>
            <p:ph type="subTitle" idx="1"/>
          </p:nvPr>
        </p:nvSpPr>
        <p:spPr>
          <a:xfrm>
            <a:off x="-90150" y="4289400"/>
            <a:ext cx="9324300" cy="85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400" dirty="0"/>
              <a:t> </a:t>
            </a:r>
            <a:r>
              <a:rPr lang="en" sz="1800" dirty="0">
                <a:solidFill>
                  <a:srgbClr val="000000"/>
                </a:solidFill>
              </a:rPr>
              <a:t>Varun Maheshwari</a:t>
            </a:r>
          </a:p>
          <a:p>
            <a:pPr marL="0" lvl="0" indent="0" algn="ctr" rtl="0">
              <a:spcBef>
                <a:spcPts val="0"/>
              </a:spcBef>
              <a:spcAft>
                <a:spcPts val="0"/>
              </a:spcAft>
              <a:buClr>
                <a:schemeClr val="dk1"/>
              </a:buClr>
              <a:buSzPts val="1100"/>
              <a:buFont typeface="Arial"/>
              <a:buNone/>
            </a:pPr>
            <a:r>
              <a:rPr lang="en" sz="1800" dirty="0">
                <a:solidFill>
                  <a:srgbClr val="000000"/>
                </a:solidFill>
              </a:rPr>
              <a:t>Liautaud Business School, University of Illinois at Chicago</a:t>
            </a:r>
            <a:endParaRPr sz="1800" dirty="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a:spLocks noGrp="1"/>
          </p:cNvSpPr>
          <p:nvPr>
            <p:ph type="title"/>
          </p:nvPr>
        </p:nvSpPr>
        <p:spPr>
          <a:xfrm>
            <a:off x="253350" y="65050"/>
            <a:ext cx="5736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Logistic Regression- Binomial </a:t>
            </a:r>
            <a:endParaRPr b="1"/>
          </a:p>
        </p:txBody>
      </p:sp>
      <p:sp>
        <p:nvSpPr>
          <p:cNvPr id="135" name="Google Shape;135;p22"/>
          <p:cNvSpPr txBox="1"/>
          <p:nvPr/>
        </p:nvSpPr>
        <p:spPr>
          <a:xfrm>
            <a:off x="-320175" y="859900"/>
            <a:ext cx="5435400" cy="44154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 sz="1200" b="1"/>
              <a:t>Tech Savvy: (B5)</a:t>
            </a:r>
            <a:endParaRPr sz="1200" b="1"/>
          </a:p>
          <a:p>
            <a:pPr marL="457200" lvl="0" indent="0" algn="l" rtl="0">
              <a:spcBef>
                <a:spcPts val="0"/>
              </a:spcBef>
              <a:spcAft>
                <a:spcPts val="0"/>
              </a:spcAft>
              <a:buNone/>
            </a:pPr>
            <a:r>
              <a:rPr lang="en" sz="1200"/>
              <a:t>#Tech_savvy2                     1.12709    0.34964   3.224  0.00127 ** </a:t>
            </a:r>
            <a:endParaRPr sz="1200"/>
          </a:p>
          <a:p>
            <a:pPr marL="457200" lvl="0" indent="0" algn="l" rtl="0">
              <a:spcBef>
                <a:spcPts val="0"/>
              </a:spcBef>
              <a:spcAft>
                <a:spcPts val="0"/>
              </a:spcAft>
              <a:buNone/>
            </a:pPr>
            <a:r>
              <a:rPr lang="en" sz="1200"/>
              <a:t>#Tech_savvy3                     1.97556    0.35257   5.603 2.10e-08 ***</a:t>
            </a:r>
            <a:endParaRPr sz="1200"/>
          </a:p>
          <a:p>
            <a:pPr marL="457200" lvl="0" indent="0" algn="l" rtl="0">
              <a:spcBef>
                <a:spcPts val="0"/>
              </a:spcBef>
              <a:spcAft>
                <a:spcPts val="0"/>
              </a:spcAft>
              <a:buNone/>
            </a:pPr>
            <a:r>
              <a:rPr lang="en" sz="1200"/>
              <a:t>#Tech_savvy4                     3.20274    0.36461   8.784  &lt; 2e-16 ***</a:t>
            </a:r>
            <a:endParaRPr sz="1200"/>
          </a:p>
          <a:p>
            <a:pPr marL="457200" lvl="0" indent="0" algn="l" rtl="0">
              <a:spcBef>
                <a:spcPts val="0"/>
              </a:spcBef>
              <a:spcAft>
                <a:spcPts val="0"/>
              </a:spcAft>
              <a:buNone/>
            </a:pPr>
            <a:r>
              <a:rPr lang="en" sz="1200"/>
              <a:t>#Tech_savvy5                     3.83389    0.38542   9.947  &lt; 2e-16 ***</a:t>
            </a:r>
            <a:endParaRPr sz="1200"/>
          </a:p>
          <a:p>
            <a:pPr marL="457200" lvl="0" indent="0" algn="l" rtl="0">
              <a:spcBef>
                <a:spcPts val="0"/>
              </a:spcBef>
              <a:spcAft>
                <a:spcPts val="0"/>
              </a:spcAft>
              <a:buNone/>
            </a:pPr>
            <a:r>
              <a:rPr lang="en" sz="1200"/>
              <a:t>#Tech_savvy6                     3.72819    0.39461   9.448  &lt; 2e-16 ***</a:t>
            </a:r>
            <a:endParaRPr sz="1200"/>
          </a:p>
          <a:p>
            <a:pPr marL="457200" lvl="0" indent="0" algn="l" rtl="0">
              <a:spcBef>
                <a:spcPts val="0"/>
              </a:spcBef>
              <a:spcAft>
                <a:spcPts val="0"/>
              </a:spcAft>
              <a:buNone/>
            </a:pPr>
            <a:r>
              <a:rPr lang="en" sz="1200"/>
              <a:t>#Tech_savvy7                     4.69926    0.58780   7.995 1.30e-15 ***</a:t>
            </a:r>
            <a:br>
              <a:rPr lang="en" sz="1200"/>
            </a:br>
            <a:endParaRPr sz="1200"/>
          </a:p>
          <a:p>
            <a:pPr marL="457200" lvl="0" indent="0" algn="l" rtl="0">
              <a:spcBef>
                <a:spcPts val="0"/>
              </a:spcBef>
              <a:spcAft>
                <a:spcPts val="0"/>
              </a:spcAft>
              <a:buNone/>
            </a:pPr>
            <a:r>
              <a:rPr lang="en" sz="1200" b="1">
                <a:solidFill>
                  <a:schemeClr val="dk1"/>
                </a:solidFill>
              </a:rPr>
              <a:t>Incomeranges: (O17)</a:t>
            </a:r>
            <a:endParaRPr sz="1200" b="1">
              <a:solidFill>
                <a:schemeClr val="dk1"/>
              </a:solidFill>
            </a:endParaRPr>
          </a:p>
          <a:p>
            <a:pPr marL="0" lvl="0" indent="457200" algn="l" rtl="0">
              <a:spcBef>
                <a:spcPts val="0"/>
              </a:spcBef>
              <a:spcAft>
                <a:spcPts val="0"/>
              </a:spcAft>
              <a:buNone/>
            </a:pPr>
            <a:r>
              <a:rPr lang="en" sz="1200">
                <a:solidFill>
                  <a:schemeClr val="dk1"/>
                </a:solidFill>
              </a:rPr>
              <a:t>#incomerangesHigh                0.60251    0.22407   2.689  0.00717 ** </a:t>
            </a:r>
            <a:endParaRPr sz="1200">
              <a:solidFill>
                <a:schemeClr val="dk1"/>
              </a:solidFill>
            </a:endParaRPr>
          </a:p>
          <a:p>
            <a:pPr marL="457200" lvl="0" indent="0" algn="l" rtl="0">
              <a:spcBef>
                <a:spcPts val="0"/>
              </a:spcBef>
              <a:spcAft>
                <a:spcPts val="0"/>
              </a:spcAft>
              <a:buNone/>
            </a:pPr>
            <a:r>
              <a:rPr lang="en" sz="1200">
                <a:solidFill>
                  <a:schemeClr val="dk1"/>
                </a:solidFill>
              </a:rPr>
              <a:t>#incomerangesUnknown        0.83013    0.30182   2.750  0.00595 ** </a:t>
            </a:r>
            <a:br>
              <a:rPr lang="en" sz="1200">
                <a:solidFill>
                  <a:schemeClr val="dk1"/>
                </a:solidFill>
              </a:rPr>
            </a:br>
            <a:endParaRPr sz="1200"/>
          </a:p>
          <a:p>
            <a:pPr marL="457200" lvl="0" indent="0" algn="l" rtl="0">
              <a:spcBef>
                <a:spcPts val="0"/>
              </a:spcBef>
              <a:spcAft>
                <a:spcPts val="0"/>
              </a:spcAft>
              <a:buNone/>
            </a:pPr>
            <a:r>
              <a:rPr lang="en" sz="1200" b="1">
                <a:solidFill>
                  <a:schemeClr val="dk1"/>
                </a:solidFill>
              </a:rPr>
              <a:t>Confident into safe: (D2)</a:t>
            </a:r>
            <a:endParaRPr sz="1200" b="1">
              <a:solidFill>
                <a:schemeClr val="dk1"/>
              </a:solidFill>
            </a:endParaRPr>
          </a:p>
          <a:p>
            <a:pPr marL="457200" lvl="0" indent="0" algn="l" rtl="0">
              <a:spcBef>
                <a:spcPts val="0"/>
              </a:spcBef>
              <a:spcAft>
                <a:spcPts val="0"/>
              </a:spcAft>
              <a:buNone/>
            </a:pPr>
            <a:r>
              <a:rPr lang="en" sz="1200">
                <a:solidFill>
                  <a:schemeClr val="dk1"/>
                </a:solidFill>
              </a:rPr>
              <a:t>#confidentinfosafe2              0.39986    0.19307   2.071  0.03835 *  </a:t>
            </a:r>
            <a:endParaRPr sz="1200">
              <a:solidFill>
                <a:schemeClr val="dk1"/>
              </a:solidFill>
            </a:endParaRPr>
          </a:p>
          <a:p>
            <a:pPr marL="0" lvl="0" indent="457200" algn="l" rtl="0">
              <a:spcBef>
                <a:spcPts val="0"/>
              </a:spcBef>
              <a:spcAft>
                <a:spcPts val="0"/>
              </a:spcAft>
              <a:buNone/>
            </a:pPr>
            <a:r>
              <a:rPr lang="en" sz="1200">
                <a:solidFill>
                  <a:schemeClr val="dk1"/>
                </a:solidFill>
              </a:rPr>
              <a:t>#confidentinfosafe3              0.63149    0.20319   3.108  0.00188 **</a:t>
            </a:r>
            <a:br>
              <a:rPr lang="en" sz="1200">
                <a:solidFill>
                  <a:schemeClr val="dk1"/>
                </a:solidFill>
              </a:rPr>
            </a:br>
            <a:endParaRPr sz="1200">
              <a:solidFill>
                <a:schemeClr val="dk1"/>
              </a:solidFill>
            </a:endParaRPr>
          </a:p>
          <a:p>
            <a:pPr marL="457200" lvl="0" indent="0" algn="l" rtl="0">
              <a:spcBef>
                <a:spcPts val="0"/>
              </a:spcBef>
              <a:spcAft>
                <a:spcPts val="0"/>
              </a:spcAft>
              <a:buNone/>
            </a:pPr>
            <a:r>
              <a:rPr lang="en" sz="1200" b="1">
                <a:solidFill>
                  <a:schemeClr val="dk1"/>
                </a:solidFill>
              </a:rPr>
              <a:t>Marital status: (O5)</a:t>
            </a:r>
            <a:br>
              <a:rPr lang="en" sz="1200" b="1">
                <a:solidFill>
                  <a:schemeClr val="dk1"/>
                </a:solidFill>
              </a:rPr>
            </a:br>
            <a:r>
              <a:rPr lang="en" sz="1200">
                <a:solidFill>
                  <a:schemeClr val="dk1"/>
                </a:solidFill>
              </a:rPr>
              <a:t>maritalstatus5                 -1.53089    0.52561  -2.913  0.00358 ** </a:t>
            </a:r>
            <a:br>
              <a:rPr lang="en" sz="1200">
                <a:solidFill>
                  <a:schemeClr val="dk1"/>
                </a:solidFill>
              </a:rPr>
            </a:br>
            <a:endParaRPr sz="1200">
              <a:solidFill>
                <a:schemeClr val="dk1"/>
              </a:solidFill>
            </a:endParaRPr>
          </a:p>
          <a:p>
            <a:pPr marL="457200" lvl="0" indent="0" algn="l" rtl="0">
              <a:spcBef>
                <a:spcPts val="0"/>
              </a:spcBef>
              <a:spcAft>
                <a:spcPts val="0"/>
              </a:spcAft>
              <a:buNone/>
            </a:pPr>
            <a:r>
              <a:rPr lang="en" sz="1200" b="1">
                <a:solidFill>
                  <a:schemeClr val="dk1"/>
                </a:solidFill>
              </a:rPr>
              <a:t>Frequgoprovider: (C3)</a:t>
            </a:r>
            <a:endParaRPr sz="1200" b="1">
              <a:solidFill>
                <a:schemeClr val="dk1"/>
              </a:solidFill>
            </a:endParaRPr>
          </a:p>
          <a:p>
            <a:pPr marL="457200" lvl="0" indent="0" algn="l" rtl="0">
              <a:spcBef>
                <a:spcPts val="0"/>
              </a:spcBef>
              <a:spcAft>
                <a:spcPts val="0"/>
              </a:spcAft>
              <a:buClr>
                <a:schemeClr val="dk1"/>
              </a:buClr>
              <a:buSzPts val="1100"/>
              <a:buFont typeface="Arial"/>
              <a:buNone/>
            </a:pPr>
            <a:r>
              <a:rPr lang="en" sz="1200">
                <a:solidFill>
                  <a:schemeClr val="dk1"/>
                </a:solidFill>
              </a:rPr>
              <a:t>#freqgoprovider4                 0.71934    0.30779   2.337  0.01943 *  </a:t>
            </a:r>
            <a:endParaRPr sz="1200">
              <a:solidFill>
                <a:schemeClr val="dk1"/>
              </a:solidFill>
            </a:endParaRPr>
          </a:p>
          <a:p>
            <a:pPr marL="0" lvl="0" indent="457200" algn="l" rtl="0">
              <a:spcBef>
                <a:spcPts val="0"/>
              </a:spcBef>
              <a:spcAft>
                <a:spcPts val="0"/>
              </a:spcAft>
              <a:buNone/>
            </a:pPr>
            <a:r>
              <a:rPr lang="en" sz="1200">
                <a:solidFill>
                  <a:schemeClr val="dk1"/>
                </a:solidFill>
              </a:rPr>
              <a:t>#freqgoprovider5                 0.67197    0.30168   2.227  0.02592 * </a:t>
            </a:r>
            <a:br>
              <a:rPr lang="en" sz="1200"/>
            </a:br>
            <a:endParaRPr sz="1200"/>
          </a:p>
          <a:p>
            <a:pPr marL="0" lvl="0" indent="0" algn="l" rtl="0">
              <a:spcBef>
                <a:spcPts val="0"/>
              </a:spcBef>
              <a:spcAft>
                <a:spcPts val="0"/>
              </a:spcAft>
              <a:buNone/>
            </a:pPr>
            <a:endParaRPr sz="1200"/>
          </a:p>
        </p:txBody>
      </p:sp>
      <p:sp>
        <p:nvSpPr>
          <p:cNvPr id="136" name="Google Shape;136;p22"/>
          <p:cNvSpPr txBox="1"/>
          <p:nvPr/>
        </p:nvSpPr>
        <p:spPr>
          <a:xfrm>
            <a:off x="6227975" y="1394325"/>
            <a:ext cx="2561400" cy="180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22"/>
          <p:cNvSpPr txBox="1"/>
          <p:nvPr/>
        </p:nvSpPr>
        <p:spPr>
          <a:xfrm>
            <a:off x="5115225" y="637750"/>
            <a:ext cx="3159300" cy="42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Interpretations: </a:t>
            </a:r>
            <a:br>
              <a:rPr lang="en"/>
            </a:br>
            <a:endParaRPr/>
          </a:p>
        </p:txBody>
      </p:sp>
      <p:sp>
        <p:nvSpPr>
          <p:cNvPr id="138" name="Google Shape;138;p22"/>
          <p:cNvSpPr/>
          <p:nvPr/>
        </p:nvSpPr>
        <p:spPr>
          <a:xfrm>
            <a:off x="5181100" y="1082525"/>
            <a:ext cx="3892800" cy="38742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39" name="Google Shape;139;p22"/>
          <p:cNvGraphicFramePr/>
          <p:nvPr/>
        </p:nvGraphicFramePr>
        <p:xfrm>
          <a:off x="5115225" y="1061263"/>
          <a:ext cx="3000000" cy="3000000"/>
        </p:xfrm>
        <a:graphic>
          <a:graphicData uri="http://schemas.openxmlformats.org/drawingml/2006/table">
            <a:tbl>
              <a:tblPr>
                <a:noFill/>
                <a:tableStyleId>{88D39AAA-CD45-4C8A-BC82-6926D4CF0C91}</a:tableStyleId>
              </a:tblPr>
              <a:tblGrid>
                <a:gridCol w="1046875">
                  <a:extLst>
                    <a:ext uri="{9D8B030D-6E8A-4147-A177-3AD203B41FA5}">
                      <a16:colId xmlns:a16="http://schemas.microsoft.com/office/drawing/2014/main" val="20000"/>
                    </a:ext>
                  </a:extLst>
                </a:gridCol>
                <a:gridCol w="1031125">
                  <a:extLst>
                    <a:ext uri="{9D8B030D-6E8A-4147-A177-3AD203B41FA5}">
                      <a16:colId xmlns:a16="http://schemas.microsoft.com/office/drawing/2014/main" val="20001"/>
                    </a:ext>
                  </a:extLst>
                </a:gridCol>
                <a:gridCol w="873075">
                  <a:extLst>
                    <a:ext uri="{9D8B030D-6E8A-4147-A177-3AD203B41FA5}">
                      <a16:colId xmlns:a16="http://schemas.microsoft.com/office/drawing/2014/main" val="20002"/>
                    </a:ext>
                  </a:extLst>
                </a:gridCol>
                <a:gridCol w="941700">
                  <a:extLst>
                    <a:ext uri="{9D8B030D-6E8A-4147-A177-3AD203B41FA5}">
                      <a16:colId xmlns:a16="http://schemas.microsoft.com/office/drawing/2014/main" val="20003"/>
                    </a:ext>
                  </a:extLst>
                </a:gridCol>
              </a:tblGrid>
              <a:tr h="661300">
                <a:tc>
                  <a:txBody>
                    <a:bodyPr/>
                    <a:lstStyle/>
                    <a:p>
                      <a:pPr marL="0" lvl="0" indent="0" algn="l" rtl="0">
                        <a:spcBef>
                          <a:spcPts val="0"/>
                        </a:spcBef>
                        <a:spcAft>
                          <a:spcPts val="0"/>
                        </a:spcAft>
                        <a:buNone/>
                      </a:pPr>
                      <a:r>
                        <a:rPr lang="en" sz="1200" b="1">
                          <a:solidFill>
                            <a:srgbClr val="FFFFFF"/>
                          </a:solidFill>
                        </a:rPr>
                        <a:t>Variable</a:t>
                      </a:r>
                      <a:endParaRPr sz="1200" b="1">
                        <a:solidFill>
                          <a:srgbClr val="FFFFFF"/>
                        </a:solidFill>
                      </a:endParaRPr>
                    </a:p>
                  </a:txBody>
                  <a:tcPr marL="91425" marR="91425" marT="91425" marB="91425">
                    <a:solidFill>
                      <a:srgbClr val="0B5394"/>
                    </a:solidFill>
                  </a:tcPr>
                </a:tc>
                <a:tc>
                  <a:txBody>
                    <a:bodyPr/>
                    <a:lstStyle/>
                    <a:p>
                      <a:pPr marL="0" lvl="0" indent="0" algn="l" rtl="0">
                        <a:spcBef>
                          <a:spcPts val="0"/>
                        </a:spcBef>
                        <a:spcAft>
                          <a:spcPts val="0"/>
                        </a:spcAft>
                        <a:buNone/>
                      </a:pPr>
                      <a:r>
                        <a:rPr lang="en" sz="1200" b="1">
                          <a:solidFill>
                            <a:srgbClr val="FFFFFF"/>
                          </a:solidFill>
                        </a:rPr>
                        <a:t>Level of the variable</a:t>
                      </a:r>
                      <a:endParaRPr sz="1200" b="1">
                        <a:solidFill>
                          <a:srgbClr val="FFFFFF"/>
                        </a:solidFill>
                      </a:endParaRPr>
                    </a:p>
                  </a:txBody>
                  <a:tcPr marL="91425" marR="91425" marT="91425" marB="91425">
                    <a:solidFill>
                      <a:srgbClr val="0B5394"/>
                    </a:solidFill>
                  </a:tcPr>
                </a:tc>
                <a:tc>
                  <a:txBody>
                    <a:bodyPr/>
                    <a:lstStyle/>
                    <a:p>
                      <a:pPr marL="0" lvl="0" indent="0" algn="l" rtl="0">
                        <a:spcBef>
                          <a:spcPts val="0"/>
                        </a:spcBef>
                        <a:spcAft>
                          <a:spcPts val="0"/>
                        </a:spcAft>
                        <a:buNone/>
                      </a:pPr>
                      <a:r>
                        <a:rPr lang="en" sz="1200" b="1">
                          <a:solidFill>
                            <a:srgbClr val="FFFFFF"/>
                          </a:solidFill>
                        </a:rPr>
                        <a:t>Access EMR </a:t>
                      </a:r>
                      <a:endParaRPr sz="1200" b="1">
                        <a:solidFill>
                          <a:srgbClr val="FFFFFF"/>
                        </a:solidFill>
                      </a:endParaRPr>
                    </a:p>
                  </a:txBody>
                  <a:tcPr marL="91425" marR="91425" marT="91425" marB="91425">
                    <a:solidFill>
                      <a:srgbClr val="0B5394"/>
                    </a:solidFill>
                  </a:tcPr>
                </a:tc>
                <a:tc>
                  <a:txBody>
                    <a:bodyPr/>
                    <a:lstStyle/>
                    <a:p>
                      <a:pPr marL="0" lvl="0" indent="0" algn="l" rtl="0">
                        <a:spcBef>
                          <a:spcPts val="0"/>
                        </a:spcBef>
                        <a:spcAft>
                          <a:spcPts val="0"/>
                        </a:spcAft>
                        <a:buNone/>
                      </a:pPr>
                      <a:r>
                        <a:rPr lang="en" sz="1200" b="1">
                          <a:solidFill>
                            <a:srgbClr val="FFFFFF"/>
                          </a:solidFill>
                        </a:rPr>
                        <a:t>With respect to</a:t>
                      </a:r>
                      <a:endParaRPr sz="1200" b="1">
                        <a:solidFill>
                          <a:srgbClr val="FFFFFF"/>
                        </a:solidFill>
                      </a:endParaRPr>
                    </a:p>
                  </a:txBody>
                  <a:tcPr marL="91425" marR="91425" marT="91425" marB="91425">
                    <a:solidFill>
                      <a:srgbClr val="0B5394"/>
                    </a:solidFill>
                  </a:tcPr>
                </a:tc>
                <a:extLst>
                  <a:ext uri="{0D108BD9-81ED-4DB2-BD59-A6C34878D82A}">
                    <a16:rowId xmlns:a16="http://schemas.microsoft.com/office/drawing/2014/main" val="10000"/>
                  </a:ext>
                </a:extLst>
              </a:tr>
              <a:tr h="613850">
                <a:tc>
                  <a:txBody>
                    <a:bodyPr/>
                    <a:lstStyle/>
                    <a:p>
                      <a:pPr marL="0" lvl="0" indent="0" algn="l" rtl="0">
                        <a:spcBef>
                          <a:spcPts val="0"/>
                        </a:spcBef>
                        <a:spcAft>
                          <a:spcPts val="0"/>
                        </a:spcAft>
                        <a:buNone/>
                      </a:pPr>
                      <a:r>
                        <a:rPr lang="en" sz="1200" b="1">
                          <a:solidFill>
                            <a:srgbClr val="FFFFFF"/>
                          </a:solidFill>
                        </a:rPr>
                        <a:t>Tech savvy</a:t>
                      </a:r>
                      <a:endParaRPr sz="1200" b="1">
                        <a:solidFill>
                          <a:srgbClr val="FFFFFF"/>
                        </a:solidFill>
                      </a:endParaRPr>
                    </a:p>
                  </a:txBody>
                  <a:tcPr marL="91425" marR="91425" marT="91425" marB="91425">
                    <a:solidFill>
                      <a:srgbClr val="0B5394"/>
                    </a:solidFill>
                  </a:tcPr>
                </a:tc>
                <a:tc>
                  <a:txBody>
                    <a:bodyPr/>
                    <a:lstStyle/>
                    <a:p>
                      <a:pPr marL="0" lvl="0" indent="0" algn="l" rtl="0">
                        <a:spcBef>
                          <a:spcPts val="0"/>
                        </a:spcBef>
                        <a:spcAft>
                          <a:spcPts val="0"/>
                        </a:spcAft>
                        <a:buNone/>
                      </a:pPr>
                      <a:r>
                        <a:rPr lang="en" sz="1200">
                          <a:solidFill>
                            <a:srgbClr val="FFFFFF"/>
                          </a:solidFill>
                        </a:rPr>
                        <a:t>Nature increases</a:t>
                      </a:r>
                      <a:endParaRPr sz="1200">
                        <a:solidFill>
                          <a:srgbClr val="FFFFFF"/>
                        </a:solidFill>
                      </a:endParaRPr>
                    </a:p>
                  </a:txBody>
                  <a:tcPr marL="91425" marR="91425" marT="91425" marB="91425"/>
                </a:tc>
                <a:tc>
                  <a:txBody>
                    <a:bodyPr/>
                    <a:lstStyle/>
                    <a:p>
                      <a:pPr marL="0" lvl="0" indent="0" algn="l" rtl="0">
                        <a:spcBef>
                          <a:spcPts val="0"/>
                        </a:spcBef>
                        <a:spcAft>
                          <a:spcPts val="0"/>
                        </a:spcAft>
                        <a:buNone/>
                      </a:pPr>
                      <a:r>
                        <a:rPr lang="en" sz="1200">
                          <a:solidFill>
                            <a:srgbClr val="FFFFFF"/>
                          </a:solidFill>
                        </a:rPr>
                        <a:t>More likely </a:t>
                      </a:r>
                      <a:endParaRPr sz="1200">
                        <a:solidFill>
                          <a:srgbClr val="FFFFFF"/>
                        </a:solidFill>
                      </a:endParaRPr>
                    </a:p>
                  </a:txBody>
                  <a:tcPr marL="91425" marR="91425" marT="91425" marB="91425"/>
                </a:tc>
                <a:tc>
                  <a:txBody>
                    <a:bodyPr/>
                    <a:lstStyle/>
                    <a:p>
                      <a:pPr marL="0" lvl="0" indent="0" algn="l" rtl="0">
                        <a:spcBef>
                          <a:spcPts val="0"/>
                        </a:spcBef>
                        <a:spcAft>
                          <a:spcPts val="0"/>
                        </a:spcAft>
                        <a:buNone/>
                      </a:pPr>
                      <a:r>
                        <a:rPr lang="en" sz="1200">
                          <a:solidFill>
                            <a:srgbClr val="FFFFFF"/>
                          </a:solidFill>
                        </a:rPr>
                        <a:t>Non- tech Savvy</a:t>
                      </a:r>
                      <a:endParaRPr sz="1200">
                        <a:solidFill>
                          <a:srgbClr val="FFFFFF"/>
                        </a:solidFill>
                      </a:endParaRPr>
                    </a:p>
                  </a:txBody>
                  <a:tcPr marL="91425" marR="91425" marT="91425" marB="91425"/>
                </a:tc>
                <a:extLst>
                  <a:ext uri="{0D108BD9-81ED-4DB2-BD59-A6C34878D82A}">
                    <a16:rowId xmlns:a16="http://schemas.microsoft.com/office/drawing/2014/main" val="10001"/>
                  </a:ext>
                </a:extLst>
              </a:tr>
              <a:tr h="496400">
                <a:tc>
                  <a:txBody>
                    <a:bodyPr/>
                    <a:lstStyle/>
                    <a:p>
                      <a:pPr marL="0" lvl="0" indent="0" algn="l" rtl="0">
                        <a:spcBef>
                          <a:spcPts val="0"/>
                        </a:spcBef>
                        <a:spcAft>
                          <a:spcPts val="0"/>
                        </a:spcAft>
                        <a:buNone/>
                      </a:pPr>
                      <a:r>
                        <a:rPr lang="en" sz="1200" b="1">
                          <a:solidFill>
                            <a:srgbClr val="FFFFFF"/>
                          </a:solidFill>
                        </a:rPr>
                        <a:t>Income Ranges</a:t>
                      </a:r>
                      <a:endParaRPr sz="1200" b="1">
                        <a:solidFill>
                          <a:srgbClr val="FFFFFF"/>
                        </a:solidFill>
                      </a:endParaRPr>
                    </a:p>
                  </a:txBody>
                  <a:tcPr marL="91425" marR="91425" marT="91425" marB="91425">
                    <a:solidFill>
                      <a:srgbClr val="0B5394"/>
                    </a:solidFill>
                  </a:tcPr>
                </a:tc>
                <a:tc>
                  <a:txBody>
                    <a:bodyPr/>
                    <a:lstStyle/>
                    <a:p>
                      <a:pPr marL="0" lvl="0" indent="0" algn="l" rtl="0">
                        <a:spcBef>
                          <a:spcPts val="0"/>
                        </a:spcBef>
                        <a:spcAft>
                          <a:spcPts val="0"/>
                        </a:spcAft>
                        <a:buNone/>
                      </a:pPr>
                      <a:r>
                        <a:rPr lang="en" sz="1200">
                          <a:solidFill>
                            <a:srgbClr val="FFFFFF"/>
                          </a:solidFill>
                        </a:rPr>
                        <a:t>Above 75k</a:t>
                      </a:r>
                      <a:endParaRPr sz="1200">
                        <a:solidFill>
                          <a:srgbClr val="FFFFFF"/>
                        </a:solidFill>
                      </a:endParaRPr>
                    </a:p>
                  </a:txBody>
                  <a:tcPr marL="91425" marR="91425" marT="91425" marB="91425"/>
                </a:tc>
                <a:tc>
                  <a:txBody>
                    <a:bodyPr/>
                    <a:lstStyle/>
                    <a:p>
                      <a:pPr marL="0" lvl="0" indent="0" algn="l" rtl="0">
                        <a:spcBef>
                          <a:spcPts val="0"/>
                        </a:spcBef>
                        <a:spcAft>
                          <a:spcPts val="0"/>
                        </a:spcAft>
                        <a:buNone/>
                      </a:pPr>
                      <a:r>
                        <a:rPr lang="en" sz="1200">
                          <a:solidFill>
                            <a:srgbClr val="FFFFFF"/>
                          </a:solidFill>
                        </a:rPr>
                        <a:t>More likely </a:t>
                      </a:r>
                      <a:endParaRPr sz="1200">
                        <a:solidFill>
                          <a:srgbClr val="FFFFFF"/>
                        </a:solidFill>
                      </a:endParaRPr>
                    </a:p>
                  </a:txBody>
                  <a:tcPr marL="91425" marR="91425" marT="91425" marB="91425"/>
                </a:tc>
                <a:tc>
                  <a:txBody>
                    <a:bodyPr/>
                    <a:lstStyle/>
                    <a:p>
                      <a:pPr marL="0" lvl="0" indent="0" algn="l" rtl="0">
                        <a:spcBef>
                          <a:spcPts val="0"/>
                        </a:spcBef>
                        <a:spcAft>
                          <a:spcPts val="0"/>
                        </a:spcAft>
                        <a:buNone/>
                      </a:pPr>
                      <a:r>
                        <a:rPr lang="en" sz="1200">
                          <a:solidFill>
                            <a:srgbClr val="FFFFFF"/>
                          </a:solidFill>
                        </a:rPr>
                        <a:t>Below 35k</a:t>
                      </a:r>
                      <a:endParaRPr sz="1200">
                        <a:solidFill>
                          <a:srgbClr val="FFFFFF"/>
                        </a:solidFill>
                      </a:endParaRPr>
                    </a:p>
                  </a:txBody>
                  <a:tcPr marL="91425" marR="91425" marT="91425" marB="91425"/>
                </a:tc>
                <a:extLst>
                  <a:ext uri="{0D108BD9-81ED-4DB2-BD59-A6C34878D82A}">
                    <a16:rowId xmlns:a16="http://schemas.microsoft.com/office/drawing/2014/main" val="10002"/>
                  </a:ext>
                </a:extLst>
              </a:tr>
              <a:tr h="661300">
                <a:tc>
                  <a:txBody>
                    <a:bodyPr/>
                    <a:lstStyle/>
                    <a:p>
                      <a:pPr marL="0" lvl="0" indent="0" algn="l" rtl="0">
                        <a:spcBef>
                          <a:spcPts val="0"/>
                        </a:spcBef>
                        <a:spcAft>
                          <a:spcPts val="0"/>
                        </a:spcAft>
                        <a:buNone/>
                      </a:pPr>
                      <a:r>
                        <a:rPr lang="en" sz="1200" b="1">
                          <a:solidFill>
                            <a:srgbClr val="FFFFFF"/>
                          </a:solidFill>
                        </a:rPr>
                        <a:t>Confident about privacy</a:t>
                      </a:r>
                      <a:endParaRPr sz="1200" b="1">
                        <a:solidFill>
                          <a:srgbClr val="FFFFFF"/>
                        </a:solidFill>
                      </a:endParaRPr>
                    </a:p>
                  </a:txBody>
                  <a:tcPr marL="91425" marR="91425" marT="91425" marB="91425">
                    <a:solidFill>
                      <a:srgbClr val="0B5394"/>
                    </a:solidFill>
                  </a:tcPr>
                </a:tc>
                <a:tc>
                  <a:txBody>
                    <a:bodyPr/>
                    <a:lstStyle/>
                    <a:p>
                      <a:pPr marL="0" lvl="0" indent="0" algn="l" rtl="0">
                        <a:spcBef>
                          <a:spcPts val="0"/>
                        </a:spcBef>
                        <a:spcAft>
                          <a:spcPts val="0"/>
                        </a:spcAft>
                        <a:buNone/>
                      </a:pPr>
                      <a:r>
                        <a:rPr lang="en" sz="1200">
                          <a:solidFill>
                            <a:srgbClr val="FFFFFF"/>
                          </a:solidFill>
                        </a:rPr>
                        <a:t>Yes</a:t>
                      </a:r>
                      <a:endParaRPr sz="1200">
                        <a:solidFill>
                          <a:srgbClr val="FFFFFF"/>
                        </a:solidFill>
                      </a:endParaRPr>
                    </a:p>
                  </a:txBody>
                  <a:tcPr marL="91425" marR="91425" marT="91425" marB="91425"/>
                </a:tc>
                <a:tc>
                  <a:txBody>
                    <a:bodyPr/>
                    <a:lstStyle/>
                    <a:p>
                      <a:pPr marL="0" lvl="0" indent="0" algn="l" rtl="0">
                        <a:spcBef>
                          <a:spcPts val="0"/>
                        </a:spcBef>
                        <a:spcAft>
                          <a:spcPts val="0"/>
                        </a:spcAft>
                        <a:buNone/>
                      </a:pPr>
                      <a:r>
                        <a:rPr lang="en" sz="1200">
                          <a:solidFill>
                            <a:srgbClr val="FFFFFF"/>
                          </a:solidFill>
                        </a:rPr>
                        <a:t>More likely </a:t>
                      </a:r>
                      <a:endParaRPr sz="1200">
                        <a:solidFill>
                          <a:srgbClr val="FFFFFF"/>
                        </a:solidFill>
                      </a:endParaRPr>
                    </a:p>
                  </a:txBody>
                  <a:tcPr marL="91425" marR="91425" marT="91425" marB="91425"/>
                </a:tc>
                <a:tc>
                  <a:txBody>
                    <a:bodyPr/>
                    <a:lstStyle/>
                    <a:p>
                      <a:pPr marL="0" lvl="0" indent="0" algn="l" rtl="0">
                        <a:spcBef>
                          <a:spcPts val="0"/>
                        </a:spcBef>
                        <a:spcAft>
                          <a:spcPts val="0"/>
                        </a:spcAft>
                        <a:buNone/>
                      </a:pPr>
                      <a:r>
                        <a:rPr lang="en" sz="1200">
                          <a:solidFill>
                            <a:srgbClr val="FFFFFF"/>
                          </a:solidFill>
                        </a:rPr>
                        <a:t>Not confident</a:t>
                      </a:r>
                      <a:endParaRPr sz="1200">
                        <a:solidFill>
                          <a:srgbClr val="FFFFFF"/>
                        </a:solidFill>
                      </a:endParaRPr>
                    </a:p>
                  </a:txBody>
                  <a:tcPr marL="91425" marR="91425" marT="91425" marB="91425"/>
                </a:tc>
                <a:extLst>
                  <a:ext uri="{0D108BD9-81ED-4DB2-BD59-A6C34878D82A}">
                    <a16:rowId xmlns:a16="http://schemas.microsoft.com/office/drawing/2014/main" val="10003"/>
                  </a:ext>
                </a:extLst>
              </a:tr>
              <a:tr h="496400">
                <a:tc>
                  <a:txBody>
                    <a:bodyPr/>
                    <a:lstStyle/>
                    <a:p>
                      <a:pPr marL="0" lvl="0" indent="0" algn="l" rtl="0">
                        <a:spcBef>
                          <a:spcPts val="0"/>
                        </a:spcBef>
                        <a:spcAft>
                          <a:spcPts val="0"/>
                        </a:spcAft>
                        <a:buNone/>
                      </a:pPr>
                      <a:r>
                        <a:rPr lang="en" sz="1200" b="1">
                          <a:solidFill>
                            <a:srgbClr val="FFFFFF"/>
                          </a:solidFill>
                        </a:rPr>
                        <a:t>Marital Status</a:t>
                      </a:r>
                      <a:endParaRPr sz="1200" b="1">
                        <a:solidFill>
                          <a:srgbClr val="FFFFFF"/>
                        </a:solidFill>
                      </a:endParaRPr>
                    </a:p>
                  </a:txBody>
                  <a:tcPr marL="91425" marR="91425" marT="91425" marB="91425">
                    <a:solidFill>
                      <a:srgbClr val="0B5394"/>
                    </a:solidFill>
                  </a:tcPr>
                </a:tc>
                <a:tc>
                  <a:txBody>
                    <a:bodyPr/>
                    <a:lstStyle/>
                    <a:p>
                      <a:pPr marL="0" lvl="0" indent="0" algn="l" rtl="0">
                        <a:spcBef>
                          <a:spcPts val="0"/>
                        </a:spcBef>
                        <a:spcAft>
                          <a:spcPts val="0"/>
                        </a:spcAft>
                        <a:buNone/>
                      </a:pPr>
                      <a:r>
                        <a:rPr lang="en" sz="1200">
                          <a:solidFill>
                            <a:srgbClr val="FFFFFF"/>
                          </a:solidFill>
                        </a:rPr>
                        <a:t>Separated</a:t>
                      </a:r>
                      <a:endParaRPr sz="1200">
                        <a:solidFill>
                          <a:srgbClr val="FFFFFF"/>
                        </a:solidFill>
                      </a:endParaRPr>
                    </a:p>
                  </a:txBody>
                  <a:tcPr marL="91425" marR="91425" marT="91425" marB="91425"/>
                </a:tc>
                <a:tc>
                  <a:txBody>
                    <a:bodyPr/>
                    <a:lstStyle/>
                    <a:p>
                      <a:pPr marL="0" lvl="0" indent="0" algn="l" rtl="0">
                        <a:spcBef>
                          <a:spcPts val="0"/>
                        </a:spcBef>
                        <a:spcAft>
                          <a:spcPts val="0"/>
                        </a:spcAft>
                        <a:buNone/>
                      </a:pPr>
                      <a:r>
                        <a:rPr lang="en" sz="1200">
                          <a:solidFill>
                            <a:srgbClr val="FFFFFF"/>
                          </a:solidFill>
                        </a:rPr>
                        <a:t>Less likely </a:t>
                      </a:r>
                      <a:endParaRPr sz="1200">
                        <a:solidFill>
                          <a:srgbClr val="FFFFFF"/>
                        </a:solidFill>
                      </a:endParaRPr>
                    </a:p>
                  </a:txBody>
                  <a:tcPr marL="91425" marR="91425" marT="91425" marB="91425"/>
                </a:tc>
                <a:tc>
                  <a:txBody>
                    <a:bodyPr/>
                    <a:lstStyle/>
                    <a:p>
                      <a:pPr marL="0" lvl="0" indent="0" algn="l" rtl="0">
                        <a:spcBef>
                          <a:spcPts val="0"/>
                        </a:spcBef>
                        <a:spcAft>
                          <a:spcPts val="0"/>
                        </a:spcAft>
                        <a:buNone/>
                      </a:pPr>
                      <a:r>
                        <a:rPr lang="en" sz="1200">
                          <a:solidFill>
                            <a:srgbClr val="FFFFFF"/>
                          </a:solidFill>
                        </a:rPr>
                        <a:t>Single</a:t>
                      </a:r>
                      <a:endParaRPr sz="1200">
                        <a:solidFill>
                          <a:srgbClr val="FFFFFF"/>
                        </a:solidFill>
                      </a:endParaRPr>
                    </a:p>
                  </a:txBody>
                  <a:tcPr marL="91425" marR="91425" marT="91425" marB="91425"/>
                </a:tc>
                <a:extLst>
                  <a:ext uri="{0D108BD9-81ED-4DB2-BD59-A6C34878D82A}">
                    <a16:rowId xmlns:a16="http://schemas.microsoft.com/office/drawing/2014/main" val="10004"/>
                  </a:ext>
                </a:extLst>
              </a:tr>
              <a:tr h="826200">
                <a:tc>
                  <a:txBody>
                    <a:bodyPr/>
                    <a:lstStyle/>
                    <a:p>
                      <a:pPr marL="0" lvl="0" indent="0" algn="l" rtl="0">
                        <a:spcBef>
                          <a:spcPts val="0"/>
                        </a:spcBef>
                        <a:spcAft>
                          <a:spcPts val="0"/>
                        </a:spcAft>
                        <a:buNone/>
                      </a:pPr>
                      <a:r>
                        <a:rPr lang="en" sz="1200" b="1">
                          <a:solidFill>
                            <a:srgbClr val="FFFFFF"/>
                          </a:solidFill>
                        </a:rPr>
                        <a:t>Frequency to go to the provider</a:t>
                      </a:r>
                      <a:endParaRPr sz="1200" b="1">
                        <a:solidFill>
                          <a:srgbClr val="FFFFFF"/>
                        </a:solidFill>
                      </a:endParaRPr>
                    </a:p>
                  </a:txBody>
                  <a:tcPr marL="91425" marR="91425" marT="91425" marB="91425">
                    <a:solidFill>
                      <a:srgbClr val="0B5394"/>
                    </a:solidFill>
                  </a:tcPr>
                </a:tc>
                <a:tc>
                  <a:txBody>
                    <a:bodyPr/>
                    <a:lstStyle/>
                    <a:p>
                      <a:pPr marL="0" lvl="0" indent="0" algn="l" rtl="0">
                        <a:spcBef>
                          <a:spcPts val="0"/>
                        </a:spcBef>
                        <a:spcAft>
                          <a:spcPts val="0"/>
                        </a:spcAft>
                        <a:buNone/>
                      </a:pPr>
                      <a:r>
                        <a:rPr lang="en" sz="1200">
                          <a:solidFill>
                            <a:srgbClr val="FFFFFF"/>
                          </a:solidFill>
                        </a:rPr>
                        <a:t>4-9 times</a:t>
                      </a:r>
                      <a:endParaRPr sz="1200">
                        <a:solidFill>
                          <a:srgbClr val="FFFFFF"/>
                        </a:solidFill>
                      </a:endParaRPr>
                    </a:p>
                  </a:txBody>
                  <a:tcPr marL="91425" marR="91425" marT="91425" marB="91425"/>
                </a:tc>
                <a:tc>
                  <a:txBody>
                    <a:bodyPr/>
                    <a:lstStyle/>
                    <a:p>
                      <a:pPr marL="0" lvl="0" indent="0" algn="l" rtl="0">
                        <a:spcBef>
                          <a:spcPts val="0"/>
                        </a:spcBef>
                        <a:spcAft>
                          <a:spcPts val="0"/>
                        </a:spcAft>
                        <a:buNone/>
                      </a:pPr>
                      <a:r>
                        <a:rPr lang="en" sz="1200">
                          <a:solidFill>
                            <a:srgbClr val="FFFFFF"/>
                          </a:solidFill>
                        </a:rPr>
                        <a:t>More likely </a:t>
                      </a:r>
                      <a:endParaRPr sz="1200">
                        <a:solidFill>
                          <a:srgbClr val="FFFFFF"/>
                        </a:solidFill>
                      </a:endParaRPr>
                    </a:p>
                  </a:txBody>
                  <a:tcPr marL="91425" marR="91425" marT="91425" marB="91425"/>
                </a:tc>
                <a:tc>
                  <a:txBody>
                    <a:bodyPr/>
                    <a:lstStyle/>
                    <a:p>
                      <a:pPr marL="0" lvl="0" indent="0" algn="l" rtl="0">
                        <a:spcBef>
                          <a:spcPts val="0"/>
                        </a:spcBef>
                        <a:spcAft>
                          <a:spcPts val="0"/>
                        </a:spcAft>
                        <a:buNone/>
                      </a:pPr>
                      <a:r>
                        <a:rPr lang="en" sz="1200">
                          <a:solidFill>
                            <a:srgbClr val="FFFFFF"/>
                          </a:solidFill>
                        </a:rPr>
                        <a:t>Who did not visit at all</a:t>
                      </a:r>
                      <a:endParaRPr sz="1200">
                        <a:solidFill>
                          <a:srgbClr val="FFFFFF"/>
                        </a:solidFill>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xfrm>
            <a:off x="373675" y="104325"/>
            <a:ext cx="8161200" cy="56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Logistic Regression- Multinomial and Ordinal</a:t>
            </a:r>
            <a:r>
              <a:rPr lang="en"/>
              <a:t> </a:t>
            </a:r>
            <a:endParaRPr/>
          </a:p>
        </p:txBody>
      </p:sp>
      <p:pic>
        <p:nvPicPr>
          <p:cNvPr id="145" name="Google Shape;145;p23"/>
          <p:cNvPicPr preferRelativeResize="0"/>
          <p:nvPr/>
        </p:nvPicPr>
        <p:blipFill>
          <a:blip r:embed="rId3">
            <a:alphaModFix/>
          </a:blip>
          <a:stretch>
            <a:fillRect/>
          </a:stretch>
        </p:blipFill>
        <p:spPr>
          <a:xfrm>
            <a:off x="373675" y="836450"/>
            <a:ext cx="7184736" cy="4188874"/>
          </a:xfrm>
          <a:prstGeom prst="rect">
            <a:avLst/>
          </a:prstGeom>
          <a:noFill/>
          <a:ln>
            <a:noFill/>
          </a:ln>
        </p:spPr>
      </p:pic>
      <p:sp>
        <p:nvSpPr>
          <p:cNvPr id="146" name="Google Shape;146;p23"/>
          <p:cNvSpPr txBox="1"/>
          <p:nvPr/>
        </p:nvSpPr>
        <p:spPr>
          <a:xfrm>
            <a:off x="7677300" y="3476125"/>
            <a:ext cx="1466700" cy="154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t>Yellow:</a:t>
            </a:r>
            <a:r>
              <a:rPr lang="en" sz="1000"/>
              <a:t> Significant for only multinomial</a:t>
            </a:r>
            <a:br>
              <a:rPr lang="en" sz="1000"/>
            </a:br>
            <a:br>
              <a:rPr lang="en" sz="1000"/>
            </a:br>
            <a:r>
              <a:rPr lang="en" sz="1000" b="1"/>
              <a:t>Light blue:</a:t>
            </a:r>
            <a:r>
              <a:rPr lang="en" sz="1000"/>
              <a:t> Significant for only multinomial and ordinal</a:t>
            </a:r>
            <a:br>
              <a:rPr lang="en" sz="1000"/>
            </a:br>
            <a:br>
              <a:rPr lang="en" sz="1000"/>
            </a:br>
            <a:r>
              <a:rPr lang="en" sz="1000" b="1"/>
              <a:t>Dark blue: </a:t>
            </a:r>
            <a:r>
              <a:rPr lang="en" sz="1000"/>
              <a:t>Significant in all 3 models</a:t>
            </a:r>
            <a:endParaRPr sz="1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4"/>
          <p:cNvSpPr txBox="1">
            <a:spLocks noGrp="1"/>
          </p:cNvSpPr>
          <p:nvPr>
            <p:ph type="title"/>
          </p:nvPr>
        </p:nvSpPr>
        <p:spPr>
          <a:xfrm>
            <a:off x="6257750" y="697300"/>
            <a:ext cx="2808000" cy="66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b="1"/>
          </a:p>
          <a:p>
            <a:pPr marL="0" lvl="0" indent="0" algn="ctr" rtl="0">
              <a:spcBef>
                <a:spcPts val="0"/>
              </a:spcBef>
              <a:spcAft>
                <a:spcPts val="0"/>
              </a:spcAft>
              <a:buNone/>
            </a:pPr>
            <a:r>
              <a:rPr lang="en"/>
              <a:t>	</a:t>
            </a:r>
            <a:endParaRPr b="1"/>
          </a:p>
        </p:txBody>
      </p:sp>
      <p:sp>
        <p:nvSpPr>
          <p:cNvPr id="152" name="Google Shape;152;p24"/>
          <p:cNvSpPr txBox="1">
            <a:spLocks noGrp="1"/>
          </p:cNvSpPr>
          <p:nvPr>
            <p:ph type="title"/>
          </p:nvPr>
        </p:nvSpPr>
        <p:spPr>
          <a:xfrm>
            <a:off x="320175" y="697300"/>
            <a:ext cx="4534200" cy="755700"/>
          </a:xfrm>
          <a:prstGeom prst="rect">
            <a:avLst/>
          </a:prstGeom>
        </p:spPr>
        <p:txBody>
          <a:bodyPr spcFirstLastPara="1" wrap="square" lIns="91425" tIns="91425" rIns="91425" bIns="91425" anchor="b" anchorCtr="0">
            <a:noAutofit/>
          </a:bodyPr>
          <a:lstStyle/>
          <a:p>
            <a:pPr marL="457200" lvl="0" indent="0" algn="ctr" rtl="0">
              <a:spcBef>
                <a:spcPts val="0"/>
              </a:spcBef>
              <a:spcAft>
                <a:spcPts val="0"/>
              </a:spcAft>
              <a:buNone/>
            </a:pPr>
            <a:r>
              <a:rPr lang="en" b="1"/>
              <a:t>Multinomial and Ordinal</a:t>
            </a:r>
            <a:endParaRPr b="1"/>
          </a:p>
        </p:txBody>
      </p:sp>
      <p:sp>
        <p:nvSpPr>
          <p:cNvPr id="153" name="Google Shape;153;p24"/>
          <p:cNvSpPr txBox="1">
            <a:spLocks noGrp="1"/>
          </p:cNvSpPr>
          <p:nvPr>
            <p:ph type="title"/>
          </p:nvPr>
        </p:nvSpPr>
        <p:spPr>
          <a:xfrm>
            <a:off x="2386563" y="0"/>
            <a:ext cx="45948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u="sng"/>
              <a:t>Extra Findings From Models</a:t>
            </a:r>
            <a:endParaRPr b="1" u="sng"/>
          </a:p>
        </p:txBody>
      </p:sp>
      <p:graphicFrame>
        <p:nvGraphicFramePr>
          <p:cNvPr id="154" name="Google Shape;154;p24"/>
          <p:cNvGraphicFramePr/>
          <p:nvPr/>
        </p:nvGraphicFramePr>
        <p:xfrm>
          <a:off x="954050" y="1544475"/>
          <a:ext cx="7459825" cy="3085450"/>
        </p:xfrm>
        <a:graphic>
          <a:graphicData uri="http://schemas.openxmlformats.org/drawingml/2006/table">
            <a:tbl>
              <a:tblPr>
                <a:noFill/>
                <a:tableStyleId>{88D39AAA-CD45-4C8A-BC82-6926D4CF0C91}</a:tableStyleId>
              </a:tblPr>
              <a:tblGrid>
                <a:gridCol w="2006150">
                  <a:extLst>
                    <a:ext uri="{9D8B030D-6E8A-4147-A177-3AD203B41FA5}">
                      <a16:colId xmlns:a16="http://schemas.microsoft.com/office/drawing/2014/main" val="20000"/>
                    </a:ext>
                  </a:extLst>
                </a:gridCol>
                <a:gridCol w="1975950">
                  <a:extLst>
                    <a:ext uri="{9D8B030D-6E8A-4147-A177-3AD203B41FA5}">
                      <a16:colId xmlns:a16="http://schemas.microsoft.com/office/drawing/2014/main" val="20001"/>
                    </a:ext>
                  </a:extLst>
                </a:gridCol>
                <a:gridCol w="1673100">
                  <a:extLst>
                    <a:ext uri="{9D8B030D-6E8A-4147-A177-3AD203B41FA5}">
                      <a16:colId xmlns:a16="http://schemas.microsoft.com/office/drawing/2014/main" val="20002"/>
                    </a:ext>
                  </a:extLst>
                </a:gridCol>
                <a:gridCol w="1804625">
                  <a:extLst>
                    <a:ext uri="{9D8B030D-6E8A-4147-A177-3AD203B41FA5}">
                      <a16:colId xmlns:a16="http://schemas.microsoft.com/office/drawing/2014/main" val="20003"/>
                    </a:ext>
                  </a:extLst>
                </a:gridCol>
              </a:tblGrid>
              <a:tr h="737150">
                <a:tc>
                  <a:txBody>
                    <a:bodyPr/>
                    <a:lstStyle/>
                    <a:p>
                      <a:pPr marL="0" lvl="0" indent="0" algn="l" rtl="0">
                        <a:spcBef>
                          <a:spcPts val="0"/>
                        </a:spcBef>
                        <a:spcAft>
                          <a:spcPts val="0"/>
                        </a:spcAft>
                        <a:buNone/>
                      </a:pPr>
                      <a:r>
                        <a:rPr lang="en" sz="1200" b="1"/>
                        <a:t>Variable</a:t>
                      </a:r>
                      <a:endParaRPr sz="1200" b="1"/>
                    </a:p>
                  </a:txBody>
                  <a:tcPr marL="91425" marR="91425" marT="91425" marB="91425">
                    <a:solidFill>
                      <a:srgbClr val="6FA8DC"/>
                    </a:solidFill>
                  </a:tcPr>
                </a:tc>
                <a:tc>
                  <a:txBody>
                    <a:bodyPr/>
                    <a:lstStyle/>
                    <a:p>
                      <a:pPr marL="0" lvl="0" indent="0" algn="l" rtl="0">
                        <a:spcBef>
                          <a:spcPts val="0"/>
                        </a:spcBef>
                        <a:spcAft>
                          <a:spcPts val="0"/>
                        </a:spcAft>
                        <a:buNone/>
                      </a:pPr>
                      <a:r>
                        <a:rPr lang="en" sz="1200" b="1"/>
                        <a:t>Level of the variable</a:t>
                      </a:r>
                      <a:endParaRPr sz="1200" b="1"/>
                    </a:p>
                  </a:txBody>
                  <a:tcPr marL="91425" marR="91425" marT="91425" marB="91425">
                    <a:solidFill>
                      <a:srgbClr val="6FA8DC"/>
                    </a:solidFill>
                  </a:tcPr>
                </a:tc>
                <a:tc>
                  <a:txBody>
                    <a:bodyPr/>
                    <a:lstStyle/>
                    <a:p>
                      <a:pPr marL="0" lvl="0" indent="0" algn="l" rtl="0">
                        <a:spcBef>
                          <a:spcPts val="0"/>
                        </a:spcBef>
                        <a:spcAft>
                          <a:spcPts val="0"/>
                        </a:spcAft>
                        <a:buNone/>
                      </a:pPr>
                      <a:r>
                        <a:rPr lang="en" sz="1200" b="1"/>
                        <a:t>Access EMR </a:t>
                      </a:r>
                      <a:endParaRPr sz="1200" b="1"/>
                    </a:p>
                  </a:txBody>
                  <a:tcPr marL="91425" marR="91425" marT="91425" marB="91425">
                    <a:solidFill>
                      <a:srgbClr val="6FA8DC"/>
                    </a:solidFill>
                  </a:tcPr>
                </a:tc>
                <a:tc>
                  <a:txBody>
                    <a:bodyPr/>
                    <a:lstStyle/>
                    <a:p>
                      <a:pPr marL="0" lvl="0" indent="0" algn="l" rtl="0">
                        <a:spcBef>
                          <a:spcPts val="0"/>
                        </a:spcBef>
                        <a:spcAft>
                          <a:spcPts val="0"/>
                        </a:spcAft>
                        <a:buNone/>
                      </a:pPr>
                      <a:r>
                        <a:rPr lang="en" sz="1200" b="1"/>
                        <a:t>With respect to</a:t>
                      </a:r>
                      <a:endParaRPr sz="1200" b="1"/>
                    </a:p>
                  </a:txBody>
                  <a:tcPr marL="91425" marR="91425" marT="91425" marB="91425">
                    <a:solidFill>
                      <a:srgbClr val="6FA8DC"/>
                    </a:solidFill>
                  </a:tcPr>
                </a:tc>
                <a:extLst>
                  <a:ext uri="{0D108BD9-81ED-4DB2-BD59-A6C34878D82A}">
                    <a16:rowId xmlns:a16="http://schemas.microsoft.com/office/drawing/2014/main" val="10000"/>
                  </a:ext>
                </a:extLst>
              </a:tr>
              <a:tr h="553350">
                <a:tc>
                  <a:txBody>
                    <a:bodyPr/>
                    <a:lstStyle/>
                    <a:p>
                      <a:pPr marL="0" lvl="0" indent="0" algn="l" rtl="0">
                        <a:spcBef>
                          <a:spcPts val="0"/>
                        </a:spcBef>
                        <a:spcAft>
                          <a:spcPts val="0"/>
                        </a:spcAft>
                        <a:buNone/>
                      </a:pPr>
                      <a:r>
                        <a:rPr lang="en" sz="1200" b="1"/>
                        <a:t>Age category</a:t>
                      </a:r>
                      <a:endParaRPr sz="1200" b="1"/>
                    </a:p>
                  </a:txBody>
                  <a:tcPr marL="91425" marR="91425" marT="91425" marB="91425">
                    <a:solidFill>
                      <a:srgbClr val="6FA8DC"/>
                    </a:solidFill>
                  </a:tcPr>
                </a:tc>
                <a:tc>
                  <a:txBody>
                    <a:bodyPr/>
                    <a:lstStyle/>
                    <a:p>
                      <a:pPr marL="0" lvl="0" indent="0" algn="l" rtl="0">
                        <a:spcBef>
                          <a:spcPts val="0"/>
                        </a:spcBef>
                        <a:spcAft>
                          <a:spcPts val="0"/>
                        </a:spcAft>
                        <a:buNone/>
                      </a:pPr>
                      <a:r>
                        <a:rPr lang="en" sz="1200">
                          <a:highlight>
                            <a:srgbClr val="9FC5E8"/>
                          </a:highlight>
                        </a:rPr>
                        <a:t>45-60</a:t>
                      </a:r>
                      <a:endParaRPr sz="1200">
                        <a:highlight>
                          <a:srgbClr val="9FC5E8"/>
                        </a:highlight>
                      </a:endParaRPr>
                    </a:p>
                  </a:txBody>
                  <a:tcPr marL="91425" marR="91425" marT="91425" marB="91425">
                    <a:solidFill>
                      <a:srgbClr val="9FC5E8"/>
                    </a:solidFill>
                  </a:tcPr>
                </a:tc>
                <a:tc>
                  <a:txBody>
                    <a:bodyPr/>
                    <a:lstStyle/>
                    <a:p>
                      <a:pPr marL="0" lvl="0" indent="0" algn="l" rtl="0">
                        <a:spcBef>
                          <a:spcPts val="0"/>
                        </a:spcBef>
                        <a:spcAft>
                          <a:spcPts val="0"/>
                        </a:spcAft>
                        <a:buNone/>
                      </a:pPr>
                      <a:r>
                        <a:rPr lang="en" sz="1200">
                          <a:highlight>
                            <a:srgbClr val="9FC5E8"/>
                          </a:highlight>
                        </a:rPr>
                        <a:t>More likely </a:t>
                      </a:r>
                      <a:endParaRPr sz="1200">
                        <a:highlight>
                          <a:srgbClr val="9FC5E8"/>
                        </a:highlight>
                      </a:endParaRPr>
                    </a:p>
                  </a:txBody>
                  <a:tcPr marL="91425" marR="91425" marT="91425" marB="91425">
                    <a:solidFill>
                      <a:srgbClr val="9FC5E8"/>
                    </a:solidFill>
                  </a:tcPr>
                </a:tc>
                <a:tc>
                  <a:txBody>
                    <a:bodyPr/>
                    <a:lstStyle/>
                    <a:p>
                      <a:pPr marL="0" lvl="0" indent="0" algn="l" rtl="0">
                        <a:spcBef>
                          <a:spcPts val="0"/>
                        </a:spcBef>
                        <a:spcAft>
                          <a:spcPts val="0"/>
                        </a:spcAft>
                        <a:buNone/>
                      </a:pPr>
                      <a:r>
                        <a:rPr lang="en" sz="1200">
                          <a:highlight>
                            <a:srgbClr val="9FC5E8"/>
                          </a:highlight>
                        </a:rPr>
                        <a:t>&gt;60</a:t>
                      </a:r>
                      <a:endParaRPr sz="1200">
                        <a:highlight>
                          <a:srgbClr val="9FC5E8"/>
                        </a:highlight>
                      </a:endParaRPr>
                    </a:p>
                  </a:txBody>
                  <a:tcPr marL="91425" marR="91425" marT="91425" marB="91425">
                    <a:solidFill>
                      <a:srgbClr val="9FC5E8"/>
                    </a:solidFill>
                  </a:tcPr>
                </a:tc>
                <a:extLst>
                  <a:ext uri="{0D108BD9-81ED-4DB2-BD59-A6C34878D82A}">
                    <a16:rowId xmlns:a16="http://schemas.microsoft.com/office/drawing/2014/main" val="10001"/>
                  </a:ext>
                </a:extLst>
              </a:tr>
              <a:tr h="920975">
                <a:tc>
                  <a:txBody>
                    <a:bodyPr/>
                    <a:lstStyle/>
                    <a:p>
                      <a:pPr marL="0" lvl="0" indent="0" algn="l" rtl="0">
                        <a:spcBef>
                          <a:spcPts val="0"/>
                        </a:spcBef>
                        <a:spcAft>
                          <a:spcPts val="0"/>
                        </a:spcAft>
                        <a:buNone/>
                      </a:pPr>
                      <a:r>
                        <a:rPr lang="en" sz="1200" b="1"/>
                        <a:t>Having a device to track health</a:t>
                      </a:r>
                      <a:endParaRPr sz="1200" b="1"/>
                    </a:p>
                  </a:txBody>
                  <a:tcPr marL="91425" marR="91425" marT="91425" marB="91425">
                    <a:solidFill>
                      <a:srgbClr val="6FA8DC"/>
                    </a:solidFill>
                  </a:tcPr>
                </a:tc>
                <a:tc>
                  <a:txBody>
                    <a:bodyPr/>
                    <a:lstStyle/>
                    <a:p>
                      <a:pPr marL="0" lvl="0" indent="0" algn="l" rtl="0">
                        <a:spcBef>
                          <a:spcPts val="0"/>
                        </a:spcBef>
                        <a:spcAft>
                          <a:spcPts val="0"/>
                        </a:spcAft>
                        <a:buNone/>
                      </a:pPr>
                      <a:r>
                        <a:rPr lang="en" sz="1200">
                          <a:highlight>
                            <a:srgbClr val="9FC5E8"/>
                          </a:highlight>
                        </a:rPr>
                        <a:t>Yes</a:t>
                      </a:r>
                      <a:endParaRPr sz="1200">
                        <a:highlight>
                          <a:srgbClr val="9FC5E8"/>
                        </a:highlight>
                      </a:endParaRPr>
                    </a:p>
                  </a:txBody>
                  <a:tcPr marL="91425" marR="91425" marT="91425" marB="91425">
                    <a:solidFill>
                      <a:srgbClr val="9FC5E8"/>
                    </a:solidFill>
                  </a:tcPr>
                </a:tc>
                <a:tc>
                  <a:txBody>
                    <a:bodyPr/>
                    <a:lstStyle/>
                    <a:p>
                      <a:pPr marL="0" lvl="0" indent="0" algn="l" rtl="0">
                        <a:spcBef>
                          <a:spcPts val="0"/>
                        </a:spcBef>
                        <a:spcAft>
                          <a:spcPts val="0"/>
                        </a:spcAft>
                        <a:buNone/>
                      </a:pPr>
                      <a:r>
                        <a:rPr lang="en" sz="1200">
                          <a:highlight>
                            <a:srgbClr val="9FC5E8"/>
                          </a:highlight>
                        </a:rPr>
                        <a:t>More likely </a:t>
                      </a:r>
                      <a:endParaRPr sz="1200">
                        <a:highlight>
                          <a:srgbClr val="9FC5E8"/>
                        </a:highlight>
                      </a:endParaRPr>
                    </a:p>
                  </a:txBody>
                  <a:tcPr marL="91425" marR="91425" marT="91425" marB="91425">
                    <a:solidFill>
                      <a:srgbClr val="9FC5E8"/>
                    </a:solidFill>
                  </a:tcPr>
                </a:tc>
                <a:tc>
                  <a:txBody>
                    <a:bodyPr/>
                    <a:lstStyle/>
                    <a:p>
                      <a:pPr marL="0" lvl="0" indent="0" algn="l" rtl="0">
                        <a:spcBef>
                          <a:spcPts val="0"/>
                        </a:spcBef>
                        <a:spcAft>
                          <a:spcPts val="0"/>
                        </a:spcAft>
                        <a:buNone/>
                      </a:pPr>
                      <a:r>
                        <a:rPr lang="en" sz="1200">
                          <a:highlight>
                            <a:srgbClr val="9FC5E8"/>
                          </a:highlight>
                        </a:rPr>
                        <a:t>No</a:t>
                      </a:r>
                      <a:endParaRPr sz="1200">
                        <a:highlight>
                          <a:srgbClr val="9FC5E8"/>
                        </a:highlight>
                      </a:endParaRPr>
                    </a:p>
                    <a:p>
                      <a:pPr marL="0" lvl="0" indent="0" algn="l" rtl="0">
                        <a:spcBef>
                          <a:spcPts val="0"/>
                        </a:spcBef>
                        <a:spcAft>
                          <a:spcPts val="0"/>
                        </a:spcAft>
                        <a:buNone/>
                      </a:pPr>
                      <a:endParaRPr sz="1200">
                        <a:highlight>
                          <a:srgbClr val="9FC5E8"/>
                        </a:highlight>
                      </a:endParaRPr>
                    </a:p>
                  </a:txBody>
                  <a:tcPr marL="91425" marR="91425" marT="91425" marB="91425">
                    <a:solidFill>
                      <a:srgbClr val="9FC5E8"/>
                    </a:solidFill>
                  </a:tcPr>
                </a:tc>
                <a:extLst>
                  <a:ext uri="{0D108BD9-81ED-4DB2-BD59-A6C34878D82A}">
                    <a16:rowId xmlns:a16="http://schemas.microsoft.com/office/drawing/2014/main" val="10002"/>
                  </a:ext>
                </a:extLst>
              </a:tr>
              <a:tr h="873975">
                <a:tc>
                  <a:txBody>
                    <a:bodyPr/>
                    <a:lstStyle/>
                    <a:p>
                      <a:pPr marL="0" lvl="0" indent="0" algn="l" rtl="0">
                        <a:spcBef>
                          <a:spcPts val="0"/>
                        </a:spcBef>
                        <a:spcAft>
                          <a:spcPts val="0"/>
                        </a:spcAft>
                        <a:buNone/>
                      </a:pPr>
                      <a:r>
                        <a:rPr lang="en" sz="1200" b="1"/>
                        <a:t>Frequency to go to the provider</a:t>
                      </a:r>
                      <a:endParaRPr sz="1200" b="1"/>
                    </a:p>
                  </a:txBody>
                  <a:tcPr marL="91425" marR="91425" marT="91425" marB="91425">
                    <a:solidFill>
                      <a:srgbClr val="6FA8DC"/>
                    </a:solidFill>
                  </a:tcPr>
                </a:tc>
                <a:tc>
                  <a:txBody>
                    <a:bodyPr/>
                    <a:lstStyle/>
                    <a:p>
                      <a:pPr marL="0" lvl="0" indent="0" algn="l" rtl="0">
                        <a:spcBef>
                          <a:spcPts val="0"/>
                        </a:spcBef>
                        <a:spcAft>
                          <a:spcPts val="0"/>
                        </a:spcAft>
                        <a:buNone/>
                      </a:pPr>
                      <a:r>
                        <a:rPr lang="en" sz="1200">
                          <a:highlight>
                            <a:srgbClr val="9FC5E8"/>
                          </a:highlight>
                        </a:rPr>
                        <a:t>More than 9 times</a:t>
                      </a:r>
                      <a:endParaRPr sz="1200">
                        <a:highlight>
                          <a:srgbClr val="9FC5E8"/>
                        </a:highlight>
                      </a:endParaRPr>
                    </a:p>
                  </a:txBody>
                  <a:tcPr marL="91425" marR="91425" marT="91425" marB="91425">
                    <a:solidFill>
                      <a:srgbClr val="9FC5E8"/>
                    </a:solidFill>
                  </a:tcPr>
                </a:tc>
                <a:tc>
                  <a:txBody>
                    <a:bodyPr/>
                    <a:lstStyle/>
                    <a:p>
                      <a:pPr marL="0" lvl="0" indent="0" algn="l" rtl="0">
                        <a:spcBef>
                          <a:spcPts val="0"/>
                        </a:spcBef>
                        <a:spcAft>
                          <a:spcPts val="0"/>
                        </a:spcAft>
                        <a:buNone/>
                      </a:pPr>
                      <a:r>
                        <a:rPr lang="en" sz="1200">
                          <a:highlight>
                            <a:srgbClr val="9FC5E8"/>
                          </a:highlight>
                        </a:rPr>
                        <a:t>More likely</a:t>
                      </a:r>
                      <a:endParaRPr sz="1200">
                        <a:highlight>
                          <a:srgbClr val="9FC5E8"/>
                        </a:highlight>
                      </a:endParaRPr>
                    </a:p>
                  </a:txBody>
                  <a:tcPr marL="91425" marR="91425" marT="91425" marB="91425">
                    <a:solidFill>
                      <a:srgbClr val="9FC5E8"/>
                    </a:solidFill>
                  </a:tcPr>
                </a:tc>
                <a:tc>
                  <a:txBody>
                    <a:bodyPr/>
                    <a:lstStyle/>
                    <a:p>
                      <a:pPr marL="0" lvl="0" indent="0" algn="l" rtl="0">
                        <a:spcBef>
                          <a:spcPts val="0"/>
                        </a:spcBef>
                        <a:spcAft>
                          <a:spcPts val="0"/>
                        </a:spcAft>
                        <a:buNone/>
                      </a:pPr>
                      <a:r>
                        <a:rPr lang="en" sz="1200">
                          <a:highlight>
                            <a:srgbClr val="9FC5E8"/>
                          </a:highlight>
                        </a:rPr>
                        <a:t>Who do not visit at all</a:t>
                      </a:r>
                      <a:endParaRPr sz="1200">
                        <a:highlight>
                          <a:srgbClr val="9FC5E8"/>
                        </a:highlight>
                      </a:endParaRPr>
                    </a:p>
                  </a:txBody>
                  <a:tcPr marL="91425" marR="91425" marT="91425" marB="91425">
                    <a:solidFill>
                      <a:srgbClr val="9FC5E8"/>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5"/>
          <p:cNvSpPr txBox="1">
            <a:spLocks noGrp="1"/>
          </p:cNvSpPr>
          <p:nvPr>
            <p:ph type="title"/>
          </p:nvPr>
        </p:nvSpPr>
        <p:spPr>
          <a:xfrm>
            <a:off x="259600" y="152175"/>
            <a:ext cx="41949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Multinomial Only</a:t>
            </a:r>
            <a:r>
              <a:rPr lang="en"/>
              <a:t> </a:t>
            </a:r>
            <a:endParaRPr/>
          </a:p>
        </p:txBody>
      </p:sp>
      <p:graphicFrame>
        <p:nvGraphicFramePr>
          <p:cNvPr id="160" name="Google Shape;160;p25"/>
          <p:cNvGraphicFramePr/>
          <p:nvPr/>
        </p:nvGraphicFramePr>
        <p:xfrm>
          <a:off x="275075" y="1145250"/>
          <a:ext cx="8593850" cy="3840270"/>
        </p:xfrm>
        <a:graphic>
          <a:graphicData uri="http://schemas.openxmlformats.org/drawingml/2006/table">
            <a:tbl>
              <a:tblPr>
                <a:noFill/>
                <a:tableStyleId>{88D39AAA-CD45-4C8A-BC82-6926D4CF0C91}</a:tableStyleId>
              </a:tblPr>
              <a:tblGrid>
                <a:gridCol w="1762450">
                  <a:extLst>
                    <a:ext uri="{9D8B030D-6E8A-4147-A177-3AD203B41FA5}">
                      <a16:colId xmlns:a16="http://schemas.microsoft.com/office/drawing/2014/main" val="20000"/>
                    </a:ext>
                  </a:extLst>
                </a:gridCol>
                <a:gridCol w="1542175">
                  <a:extLst>
                    <a:ext uri="{9D8B030D-6E8A-4147-A177-3AD203B41FA5}">
                      <a16:colId xmlns:a16="http://schemas.microsoft.com/office/drawing/2014/main" val="20001"/>
                    </a:ext>
                  </a:extLst>
                </a:gridCol>
                <a:gridCol w="1208675">
                  <a:extLst>
                    <a:ext uri="{9D8B030D-6E8A-4147-A177-3AD203B41FA5}">
                      <a16:colId xmlns:a16="http://schemas.microsoft.com/office/drawing/2014/main" val="20002"/>
                    </a:ext>
                  </a:extLst>
                </a:gridCol>
                <a:gridCol w="2040275">
                  <a:extLst>
                    <a:ext uri="{9D8B030D-6E8A-4147-A177-3AD203B41FA5}">
                      <a16:colId xmlns:a16="http://schemas.microsoft.com/office/drawing/2014/main" val="20003"/>
                    </a:ext>
                  </a:extLst>
                </a:gridCol>
                <a:gridCol w="2040275">
                  <a:extLst>
                    <a:ext uri="{9D8B030D-6E8A-4147-A177-3AD203B41FA5}">
                      <a16:colId xmlns:a16="http://schemas.microsoft.com/office/drawing/2014/main" val="20004"/>
                    </a:ext>
                  </a:extLst>
                </a:gridCol>
              </a:tblGrid>
              <a:tr h="516825">
                <a:tc>
                  <a:txBody>
                    <a:bodyPr/>
                    <a:lstStyle/>
                    <a:p>
                      <a:pPr marL="0" lvl="0" indent="0" algn="l" rtl="0">
                        <a:spcBef>
                          <a:spcPts val="0"/>
                        </a:spcBef>
                        <a:spcAft>
                          <a:spcPts val="0"/>
                        </a:spcAft>
                        <a:buNone/>
                      </a:pPr>
                      <a:r>
                        <a:rPr lang="en" sz="1200" b="1"/>
                        <a:t>Variable</a:t>
                      </a:r>
                      <a:endParaRPr sz="1200" b="1"/>
                    </a:p>
                  </a:txBody>
                  <a:tcPr marL="91425" marR="91425" marT="91425" marB="91425">
                    <a:solidFill>
                      <a:srgbClr val="FFE599"/>
                    </a:solidFill>
                  </a:tcPr>
                </a:tc>
                <a:tc>
                  <a:txBody>
                    <a:bodyPr/>
                    <a:lstStyle/>
                    <a:p>
                      <a:pPr marL="0" lvl="0" indent="0" algn="l" rtl="0">
                        <a:spcBef>
                          <a:spcPts val="0"/>
                        </a:spcBef>
                        <a:spcAft>
                          <a:spcPts val="0"/>
                        </a:spcAft>
                        <a:buNone/>
                      </a:pPr>
                      <a:r>
                        <a:rPr lang="en" sz="1200" b="1"/>
                        <a:t>Level of the variable</a:t>
                      </a:r>
                      <a:endParaRPr sz="1200" b="1"/>
                    </a:p>
                  </a:txBody>
                  <a:tcPr marL="91425" marR="91425" marT="91425" marB="91425">
                    <a:solidFill>
                      <a:srgbClr val="FFE599"/>
                    </a:solidFill>
                  </a:tcPr>
                </a:tc>
                <a:tc>
                  <a:txBody>
                    <a:bodyPr/>
                    <a:lstStyle/>
                    <a:p>
                      <a:pPr marL="0" lvl="0" indent="0" algn="l" rtl="0">
                        <a:spcBef>
                          <a:spcPts val="0"/>
                        </a:spcBef>
                        <a:spcAft>
                          <a:spcPts val="0"/>
                        </a:spcAft>
                        <a:buNone/>
                      </a:pPr>
                      <a:r>
                        <a:rPr lang="en" sz="1200" b="1"/>
                        <a:t>Access EMR </a:t>
                      </a:r>
                      <a:endParaRPr sz="1200" b="1"/>
                    </a:p>
                  </a:txBody>
                  <a:tcPr marL="91425" marR="91425" marT="91425" marB="91425">
                    <a:solidFill>
                      <a:srgbClr val="FFE599"/>
                    </a:solidFill>
                  </a:tcPr>
                </a:tc>
                <a:tc>
                  <a:txBody>
                    <a:bodyPr/>
                    <a:lstStyle/>
                    <a:p>
                      <a:pPr marL="0" lvl="0" indent="0" algn="l" rtl="0">
                        <a:spcBef>
                          <a:spcPts val="0"/>
                        </a:spcBef>
                        <a:spcAft>
                          <a:spcPts val="0"/>
                        </a:spcAft>
                        <a:buNone/>
                      </a:pPr>
                      <a:r>
                        <a:rPr lang="en" sz="1200" b="1"/>
                        <a:t>With respect to</a:t>
                      </a:r>
                      <a:endParaRPr sz="1200" b="1"/>
                    </a:p>
                  </a:txBody>
                  <a:tcPr marL="91425" marR="91425" marT="91425" marB="91425">
                    <a:solidFill>
                      <a:srgbClr val="FFE599"/>
                    </a:solidFill>
                  </a:tcPr>
                </a:tc>
                <a:tc>
                  <a:txBody>
                    <a:bodyPr/>
                    <a:lstStyle/>
                    <a:p>
                      <a:pPr marL="0" lvl="0" indent="0" algn="l" rtl="0">
                        <a:spcBef>
                          <a:spcPts val="0"/>
                        </a:spcBef>
                        <a:spcAft>
                          <a:spcPts val="0"/>
                        </a:spcAft>
                        <a:buNone/>
                      </a:pPr>
                      <a:r>
                        <a:rPr lang="en" sz="1200" b="1"/>
                        <a:t>Target Variable</a:t>
                      </a:r>
                      <a:endParaRPr sz="1200" b="1"/>
                    </a:p>
                  </a:txBody>
                  <a:tcPr marL="91425" marR="91425" marT="91425" marB="91425">
                    <a:solidFill>
                      <a:srgbClr val="FFE599"/>
                    </a:solidFill>
                  </a:tcPr>
                </a:tc>
                <a:extLst>
                  <a:ext uri="{0D108BD9-81ED-4DB2-BD59-A6C34878D82A}">
                    <a16:rowId xmlns:a16="http://schemas.microsoft.com/office/drawing/2014/main" val="10000"/>
                  </a:ext>
                </a:extLst>
              </a:tr>
              <a:tr h="516825">
                <a:tc rowSpan="2">
                  <a:txBody>
                    <a:bodyPr/>
                    <a:lstStyle/>
                    <a:p>
                      <a:pPr marL="0" lvl="0" indent="0" algn="l" rtl="0">
                        <a:spcBef>
                          <a:spcPts val="0"/>
                        </a:spcBef>
                        <a:spcAft>
                          <a:spcPts val="0"/>
                        </a:spcAft>
                        <a:buNone/>
                      </a:pPr>
                      <a:r>
                        <a:rPr lang="en" sz="1200" b="1"/>
                        <a:t>Is chronic</a:t>
                      </a:r>
                      <a:endParaRPr sz="1200" b="1"/>
                    </a:p>
                  </a:txBody>
                  <a:tcPr marL="91425" marR="91425" marT="91425" marB="91425">
                    <a:solidFill>
                      <a:srgbClr val="FFE599"/>
                    </a:solidFill>
                  </a:tcPr>
                </a:tc>
                <a:tc>
                  <a:txBody>
                    <a:bodyPr/>
                    <a:lstStyle/>
                    <a:p>
                      <a:pPr marL="0" lvl="0" indent="0" algn="l" rtl="0">
                        <a:spcBef>
                          <a:spcPts val="0"/>
                        </a:spcBef>
                        <a:spcAft>
                          <a:spcPts val="0"/>
                        </a:spcAft>
                        <a:buNone/>
                      </a:pPr>
                      <a:r>
                        <a:rPr lang="en" sz="1200"/>
                        <a:t>Yes</a:t>
                      </a:r>
                      <a:endParaRPr sz="1200"/>
                    </a:p>
                  </a:txBody>
                  <a:tcPr marL="91425" marR="91425" marT="91425" marB="91425">
                    <a:solidFill>
                      <a:srgbClr val="FFF2CC"/>
                    </a:solidFill>
                  </a:tcPr>
                </a:tc>
                <a:tc>
                  <a:txBody>
                    <a:bodyPr/>
                    <a:lstStyle/>
                    <a:p>
                      <a:pPr marL="0" lvl="0" indent="0" algn="l" rtl="0">
                        <a:spcBef>
                          <a:spcPts val="0"/>
                        </a:spcBef>
                        <a:spcAft>
                          <a:spcPts val="0"/>
                        </a:spcAft>
                        <a:buNone/>
                      </a:pPr>
                      <a:r>
                        <a:rPr lang="en" sz="1200"/>
                        <a:t>Less likely </a:t>
                      </a:r>
                      <a:endParaRPr sz="1200"/>
                    </a:p>
                  </a:txBody>
                  <a:tcPr marL="91425" marR="91425" marT="91425" marB="91425">
                    <a:solidFill>
                      <a:srgbClr val="FFF2CC"/>
                    </a:solidFill>
                  </a:tcPr>
                </a:tc>
                <a:tc>
                  <a:txBody>
                    <a:bodyPr/>
                    <a:lstStyle/>
                    <a:p>
                      <a:pPr marL="0" lvl="0" indent="0" algn="l" rtl="0">
                        <a:spcBef>
                          <a:spcPts val="0"/>
                        </a:spcBef>
                        <a:spcAft>
                          <a:spcPts val="0"/>
                        </a:spcAft>
                        <a:buNone/>
                      </a:pPr>
                      <a:r>
                        <a:rPr lang="en" sz="1200"/>
                        <a:t>Not chronic</a:t>
                      </a:r>
                      <a:endParaRPr sz="1200"/>
                    </a:p>
                  </a:txBody>
                  <a:tcPr marL="91425" marR="91425" marT="91425" marB="91425">
                    <a:solidFill>
                      <a:srgbClr val="FFF2CC"/>
                    </a:solidFill>
                  </a:tcPr>
                </a:tc>
                <a:tc>
                  <a:txBody>
                    <a:bodyPr/>
                    <a:lstStyle/>
                    <a:p>
                      <a:pPr marL="0" lvl="0" indent="0" algn="l" rtl="0">
                        <a:spcBef>
                          <a:spcPts val="0"/>
                        </a:spcBef>
                        <a:spcAft>
                          <a:spcPts val="0"/>
                        </a:spcAft>
                        <a:buNone/>
                      </a:pPr>
                      <a:r>
                        <a:rPr lang="en" sz="1200"/>
                        <a:t>Access it 1-2 times than never</a:t>
                      </a:r>
                      <a:endParaRPr sz="1200"/>
                    </a:p>
                  </a:txBody>
                  <a:tcPr marL="91425" marR="91425" marT="91425" marB="91425">
                    <a:solidFill>
                      <a:srgbClr val="FFF2CC"/>
                    </a:solidFill>
                  </a:tcPr>
                </a:tc>
                <a:extLst>
                  <a:ext uri="{0D108BD9-81ED-4DB2-BD59-A6C34878D82A}">
                    <a16:rowId xmlns:a16="http://schemas.microsoft.com/office/drawing/2014/main" val="10001"/>
                  </a:ext>
                </a:extLst>
              </a:tr>
              <a:tr h="516825">
                <a:tc vMerge="1">
                  <a:txBody>
                    <a:bodyPr/>
                    <a:lstStyle/>
                    <a:p>
                      <a:endParaRPr lang="en-US"/>
                    </a:p>
                  </a:txBody>
                  <a:tcPr/>
                </a:tc>
                <a:tc>
                  <a:txBody>
                    <a:bodyPr/>
                    <a:lstStyle/>
                    <a:p>
                      <a:pPr marL="0" lvl="0" indent="0" algn="l" rtl="0">
                        <a:spcBef>
                          <a:spcPts val="0"/>
                        </a:spcBef>
                        <a:spcAft>
                          <a:spcPts val="0"/>
                        </a:spcAft>
                        <a:buNone/>
                      </a:pPr>
                      <a:r>
                        <a:rPr lang="en" sz="1200"/>
                        <a:t>Yes</a:t>
                      </a:r>
                      <a:endParaRPr sz="1200"/>
                    </a:p>
                  </a:txBody>
                  <a:tcPr marL="91425" marR="91425" marT="91425" marB="91425">
                    <a:solidFill>
                      <a:srgbClr val="FFF2CC"/>
                    </a:solidFill>
                  </a:tcPr>
                </a:tc>
                <a:tc>
                  <a:txBody>
                    <a:bodyPr/>
                    <a:lstStyle/>
                    <a:p>
                      <a:pPr marL="0" lvl="0" indent="0" algn="l" rtl="0">
                        <a:spcBef>
                          <a:spcPts val="0"/>
                        </a:spcBef>
                        <a:spcAft>
                          <a:spcPts val="0"/>
                        </a:spcAft>
                        <a:buNone/>
                      </a:pPr>
                      <a:r>
                        <a:rPr lang="en" sz="1200"/>
                        <a:t>More likely</a:t>
                      </a:r>
                      <a:endParaRPr sz="1200"/>
                    </a:p>
                  </a:txBody>
                  <a:tcPr marL="91425" marR="91425" marT="91425" marB="91425">
                    <a:solidFill>
                      <a:srgbClr val="FFF2CC"/>
                    </a:solidFill>
                  </a:tcPr>
                </a:tc>
                <a:tc>
                  <a:txBody>
                    <a:bodyPr/>
                    <a:lstStyle/>
                    <a:p>
                      <a:pPr marL="0" lvl="0" indent="0" algn="l" rtl="0">
                        <a:spcBef>
                          <a:spcPts val="0"/>
                        </a:spcBef>
                        <a:spcAft>
                          <a:spcPts val="0"/>
                        </a:spcAft>
                        <a:buNone/>
                      </a:pPr>
                      <a:r>
                        <a:rPr lang="en" sz="1200"/>
                        <a:t>Not chronic</a:t>
                      </a:r>
                      <a:endParaRPr sz="1200"/>
                    </a:p>
                  </a:txBody>
                  <a:tcPr marL="91425" marR="91425" marT="91425" marB="91425">
                    <a:solidFill>
                      <a:srgbClr val="FFF2CC"/>
                    </a:solidFill>
                  </a:tcPr>
                </a:tc>
                <a:tc>
                  <a:txBody>
                    <a:bodyPr/>
                    <a:lstStyle/>
                    <a:p>
                      <a:pPr marL="0" lvl="0" indent="0" algn="l" rtl="0">
                        <a:spcBef>
                          <a:spcPts val="0"/>
                        </a:spcBef>
                        <a:spcAft>
                          <a:spcPts val="0"/>
                        </a:spcAft>
                        <a:buNone/>
                      </a:pPr>
                      <a:r>
                        <a:rPr lang="en" sz="1200"/>
                        <a:t>Access it 6-9 times than never</a:t>
                      </a:r>
                      <a:endParaRPr sz="1200"/>
                    </a:p>
                  </a:txBody>
                  <a:tcPr marL="91425" marR="91425" marT="91425" marB="91425">
                    <a:solidFill>
                      <a:srgbClr val="FFF2CC"/>
                    </a:solidFill>
                  </a:tcPr>
                </a:tc>
                <a:extLst>
                  <a:ext uri="{0D108BD9-81ED-4DB2-BD59-A6C34878D82A}">
                    <a16:rowId xmlns:a16="http://schemas.microsoft.com/office/drawing/2014/main" val="10002"/>
                  </a:ext>
                </a:extLst>
              </a:tr>
              <a:tr h="516825">
                <a:tc rowSpan="2">
                  <a:txBody>
                    <a:bodyPr/>
                    <a:lstStyle/>
                    <a:p>
                      <a:pPr marL="0" lvl="0" indent="0" algn="l" rtl="0">
                        <a:spcBef>
                          <a:spcPts val="0"/>
                        </a:spcBef>
                        <a:spcAft>
                          <a:spcPts val="0"/>
                        </a:spcAft>
                        <a:buNone/>
                      </a:pPr>
                      <a:r>
                        <a:rPr lang="en" sz="1200" b="1"/>
                        <a:t>Age category </a:t>
                      </a:r>
                      <a:endParaRPr sz="1200" b="1"/>
                    </a:p>
                  </a:txBody>
                  <a:tcPr marL="91425" marR="91425" marT="91425" marB="91425">
                    <a:solidFill>
                      <a:srgbClr val="FFE599"/>
                    </a:solidFill>
                  </a:tcPr>
                </a:tc>
                <a:tc>
                  <a:txBody>
                    <a:bodyPr/>
                    <a:lstStyle/>
                    <a:p>
                      <a:pPr marL="0" lvl="0" indent="0" algn="l" rtl="0">
                        <a:spcBef>
                          <a:spcPts val="0"/>
                        </a:spcBef>
                        <a:spcAft>
                          <a:spcPts val="0"/>
                        </a:spcAft>
                        <a:buNone/>
                      </a:pPr>
                      <a:r>
                        <a:rPr lang="en" sz="1200"/>
                        <a:t>Less than 30</a:t>
                      </a:r>
                      <a:endParaRPr sz="1200"/>
                    </a:p>
                  </a:txBody>
                  <a:tcPr marL="91425" marR="91425" marT="91425" marB="91425">
                    <a:solidFill>
                      <a:srgbClr val="FFF2CC"/>
                    </a:solidFill>
                  </a:tcPr>
                </a:tc>
                <a:tc>
                  <a:txBody>
                    <a:bodyPr/>
                    <a:lstStyle/>
                    <a:p>
                      <a:pPr marL="0" lvl="0" indent="0" algn="l" rtl="0">
                        <a:spcBef>
                          <a:spcPts val="0"/>
                        </a:spcBef>
                        <a:spcAft>
                          <a:spcPts val="0"/>
                        </a:spcAft>
                        <a:buNone/>
                      </a:pPr>
                      <a:r>
                        <a:rPr lang="en" sz="1200"/>
                        <a:t>More likely </a:t>
                      </a:r>
                      <a:endParaRPr sz="1200"/>
                    </a:p>
                  </a:txBody>
                  <a:tcPr marL="91425" marR="91425" marT="91425" marB="91425">
                    <a:solidFill>
                      <a:srgbClr val="FFF2CC"/>
                    </a:solidFill>
                  </a:tcPr>
                </a:tc>
                <a:tc>
                  <a:txBody>
                    <a:bodyPr/>
                    <a:lstStyle/>
                    <a:p>
                      <a:pPr marL="0" lvl="0" indent="0" algn="l" rtl="0">
                        <a:spcBef>
                          <a:spcPts val="0"/>
                        </a:spcBef>
                        <a:spcAft>
                          <a:spcPts val="0"/>
                        </a:spcAft>
                        <a:buNone/>
                      </a:pPr>
                      <a:r>
                        <a:rPr lang="en" sz="1200"/>
                        <a:t>More than 60</a:t>
                      </a:r>
                      <a:endParaRPr sz="1200"/>
                    </a:p>
                  </a:txBody>
                  <a:tcPr marL="91425" marR="91425" marT="91425" marB="91425">
                    <a:solidFill>
                      <a:srgbClr val="FFF2CC"/>
                    </a:solidFill>
                  </a:tcPr>
                </a:tc>
                <a:tc>
                  <a:txBody>
                    <a:bodyPr/>
                    <a:lstStyle/>
                    <a:p>
                      <a:pPr marL="0" lvl="0" indent="0" algn="l" rtl="0">
                        <a:spcBef>
                          <a:spcPts val="0"/>
                        </a:spcBef>
                        <a:spcAft>
                          <a:spcPts val="0"/>
                        </a:spcAft>
                        <a:buNone/>
                      </a:pPr>
                      <a:r>
                        <a:rPr lang="en" sz="1200"/>
                        <a:t>Access it 3-5 times than never</a:t>
                      </a:r>
                      <a:endParaRPr sz="1200"/>
                    </a:p>
                  </a:txBody>
                  <a:tcPr marL="91425" marR="91425" marT="91425" marB="91425">
                    <a:solidFill>
                      <a:srgbClr val="FFF2CC"/>
                    </a:solidFill>
                  </a:tcPr>
                </a:tc>
                <a:extLst>
                  <a:ext uri="{0D108BD9-81ED-4DB2-BD59-A6C34878D82A}">
                    <a16:rowId xmlns:a16="http://schemas.microsoft.com/office/drawing/2014/main" val="10003"/>
                  </a:ext>
                </a:extLst>
              </a:tr>
              <a:tr h="516825">
                <a:tc vMerge="1">
                  <a:txBody>
                    <a:bodyPr/>
                    <a:lstStyle/>
                    <a:p>
                      <a:endParaRPr lang="en-US"/>
                    </a:p>
                  </a:txBody>
                  <a:tcPr/>
                </a:tc>
                <a:tc>
                  <a:txBody>
                    <a:bodyPr/>
                    <a:lstStyle/>
                    <a:p>
                      <a:pPr marL="0" lvl="0" indent="0" algn="l" rtl="0">
                        <a:spcBef>
                          <a:spcPts val="0"/>
                        </a:spcBef>
                        <a:spcAft>
                          <a:spcPts val="0"/>
                        </a:spcAft>
                        <a:buNone/>
                      </a:pPr>
                      <a:r>
                        <a:rPr lang="en" sz="1200"/>
                        <a:t>30-45</a:t>
                      </a:r>
                      <a:endParaRPr sz="1200"/>
                    </a:p>
                  </a:txBody>
                  <a:tcPr marL="91425" marR="91425" marT="91425" marB="91425">
                    <a:solidFill>
                      <a:srgbClr val="FFF2CC"/>
                    </a:solidFill>
                  </a:tcPr>
                </a:tc>
                <a:tc>
                  <a:txBody>
                    <a:bodyPr/>
                    <a:lstStyle/>
                    <a:p>
                      <a:pPr marL="0" lvl="0" indent="0" algn="l" rtl="0">
                        <a:spcBef>
                          <a:spcPts val="0"/>
                        </a:spcBef>
                        <a:spcAft>
                          <a:spcPts val="0"/>
                        </a:spcAft>
                        <a:buNone/>
                      </a:pPr>
                      <a:r>
                        <a:rPr lang="en" sz="1200"/>
                        <a:t>More likely</a:t>
                      </a:r>
                      <a:endParaRPr sz="1200"/>
                    </a:p>
                  </a:txBody>
                  <a:tcPr marL="91425" marR="91425" marT="91425" marB="91425">
                    <a:solidFill>
                      <a:srgbClr val="FFF2CC"/>
                    </a:solidFill>
                  </a:tcPr>
                </a:tc>
                <a:tc>
                  <a:txBody>
                    <a:bodyPr/>
                    <a:lstStyle/>
                    <a:p>
                      <a:pPr marL="0" lvl="0" indent="0" algn="l" rtl="0">
                        <a:spcBef>
                          <a:spcPts val="0"/>
                        </a:spcBef>
                        <a:spcAft>
                          <a:spcPts val="0"/>
                        </a:spcAft>
                        <a:buNone/>
                      </a:pPr>
                      <a:r>
                        <a:rPr lang="en" sz="1200"/>
                        <a:t>More than 60</a:t>
                      </a:r>
                      <a:endParaRPr sz="1200"/>
                    </a:p>
                  </a:txBody>
                  <a:tcPr marL="91425" marR="91425" marT="91425" marB="91425">
                    <a:solidFill>
                      <a:srgbClr val="FFF2CC"/>
                    </a:solidFill>
                  </a:tcPr>
                </a:tc>
                <a:tc>
                  <a:txBody>
                    <a:bodyPr/>
                    <a:lstStyle/>
                    <a:p>
                      <a:pPr marL="0" lvl="0" indent="0" algn="l" rtl="0">
                        <a:spcBef>
                          <a:spcPts val="0"/>
                        </a:spcBef>
                        <a:spcAft>
                          <a:spcPts val="0"/>
                        </a:spcAft>
                        <a:buNone/>
                      </a:pPr>
                      <a:r>
                        <a:rPr lang="en" sz="1200"/>
                        <a:t>Access it 3-5 times than never</a:t>
                      </a:r>
                      <a:endParaRPr sz="1200"/>
                    </a:p>
                  </a:txBody>
                  <a:tcPr marL="91425" marR="91425" marT="91425" marB="91425">
                    <a:solidFill>
                      <a:srgbClr val="FFF2CC"/>
                    </a:solidFill>
                  </a:tcPr>
                </a:tc>
                <a:extLst>
                  <a:ext uri="{0D108BD9-81ED-4DB2-BD59-A6C34878D82A}">
                    <a16:rowId xmlns:a16="http://schemas.microsoft.com/office/drawing/2014/main" val="10004"/>
                  </a:ext>
                </a:extLst>
              </a:tr>
              <a:tr h="516825">
                <a:tc rowSpan="2">
                  <a:txBody>
                    <a:bodyPr/>
                    <a:lstStyle/>
                    <a:p>
                      <a:pPr marL="0" lvl="0" indent="0" algn="l" rtl="0">
                        <a:spcBef>
                          <a:spcPts val="0"/>
                        </a:spcBef>
                        <a:spcAft>
                          <a:spcPts val="0"/>
                        </a:spcAft>
                        <a:buNone/>
                      </a:pPr>
                      <a:r>
                        <a:rPr lang="en" sz="1200" b="1"/>
                        <a:t>Total household</a:t>
                      </a:r>
                      <a:endParaRPr sz="1200" b="1"/>
                    </a:p>
                  </a:txBody>
                  <a:tcPr marL="91425" marR="91425" marT="91425" marB="91425">
                    <a:solidFill>
                      <a:srgbClr val="FFE599"/>
                    </a:solidFill>
                  </a:tcPr>
                </a:tc>
                <a:tc>
                  <a:txBody>
                    <a:bodyPr/>
                    <a:lstStyle/>
                    <a:p>
                      <a:pPr marL="0" lvl="0" indent="0" algn="l" rtl="0">
                        <a:spcBef>
                          <a:spcPts val="0"/>
                        </a:spcBef>
                        <a:spcAft>
                          <a:spcPts val="0"/>
                        </a:spcAft>
                        <a:buNone/>
                      </a:pPr>
                      <a:r>
                        <a:rPr lang="en" sz="1200"/>
                        <a:t>4+</a:t>
                      </a:r>
                      <a:endParaRPr sz="1200"/>
                    </a:p>
                  </a:txBody>
                  <a:tcPr marL="91425" marR="91425" marT="91425" marB="91425">
                    <a:solidFill>
                      <a:srgbClr val="FFF2CC"/>
                    </a:solidFill>
                  </a:tcPr>
                </a:tc>
                <a:tc>
                  <a:txBody>
                    <a:bodyPr/>
                    <a:lstStyle/>
                    <a:p>
                      <a:pPr marL="0" lvl="0" indent="0" algn="l" rtl="0">
                        <a:spcBef>
                          <a:spcPts val="0"/>
                        </a:spcBef>
                        <a:spcAft>
                          <a:spcPts val="0"/>
                        </a:spcAft>
                        <a:buNone/>
                      </a:pPr>
                      <a:r>
                        <a:rPr lang="en" sz="1200"/>
                        <a:t>Less likely </a:t>
                      </a:r>
                      <a:endParaRPr sz="1200"/>
                    </a:p>
                  </a:txBody>
                  <a:tcPr marL="91425" marR="91425" marT="91425" marB="91425">
                    <a:solidFill>
                      <a:srgbClr val="FFF2CC"/>
                    </a:solidFill>
                  </a:tcPr>
                </a:tc>
                <a:tc>
                  <a:txBody>
                    <a:bodyPr/>
                    <a:lstStyle/>
                    <a:p>
                      <a:pPr marL="0" lvl="0" indent="0" algn="l" rtl="0">
                        <a:spcBef>
                          <a:spcPts val="0"/>
                        </a:spcBef>
                        <a:spcAft>
                          <a:spcPts val="0"/>
                        </a:spcAft>
                        <a:buNone/>
                      </a:pPr>
                      <a:r>
                        <a:rPr lang="en" sz="1200"/>
                        <a:t>Than 1</a:t>
                      </a:r>
                      <a:endParaRPr sz="1200"/>
                    </a:p>
                  </a:txBody>
                  <a:tcPr marL="91425" marR="91425" marT="91425" marB="91425">
                    <a:solidFill>
                      <a:srgbClr val="FFF2CC"/>
                    </a:solidFill>
                  </a:tcPr>
                </a:tc>
                <a:tc>
                  <a:txBody>
                    <a:bodyPr/>
                    <a:lstStyle/>
                    <a:p>
                      <a:pPr marL="0" lvl="0" indent="0" algn="l" rtl="0">
                        <a:spcBef>
                          <a:spcPts val="0"/>
                        </a:spcBef>
                        <a:spcAft>
                          <a:spcPts val="0"/>
                        </a:spcAft>
                        <a:buNone/>
                      </a:pPr>
                      <a:r>
                        <a:rPr lang="en" sz="1200"/>
                        <a:t>Access it 3-5 times than never</a:t>
                      </a:r>
                      <a:endParaRPr sz="1200"/>
                    </a:p>
                  </a:txBody>
                  <a:tcPr marL="91425" marR="91425" marT="91425" marB="91425">
                    <a:solidFill>
                      <a:srgbClr val="FFF2CC"/>
                    </a:solidFill>
                  </a:tcPr>
                </a:tc>
                <a:extLst>
                  <a:ext uri="{0D108BD9-81ED-4DB2-BD59-A6C34878D82A}">
                    <a16:rowId xmlns:a16="http://schemas.microsoft.com/office/drawing/2014/main" val="10005"/>
                  </a:ext>
                </a:extLst>
              </a:tr>
              <a:tr h="516825">
                <a:tc vMerge="1">
                  <a:txBody>
                    <a:bodyPr/>
                    <a:lstStyle/>
                    <a:p>
                      <a:endParaRPr lang="en-US"/>
                    </a:p>
                  </a:txBody>
                  <a:tcPr/>
                </a:tc>
                <a:tc>
                  <a:txBody>
                    <a:bodyPr/>
                    <a:lstStyle/>
                    <a:p>
                      <a:pPr marL="0" lvl="0" indent="0" algn="l" rtl="0">
                        <a:spcBef>
                          <a:spcPts val="0"/>
                        </a:spcBef>
                        <a:spcAft>
                          <a:spcPts val="0"/>
                        </a:spcAft>
                        <a:buNone/>
                      </a:pPr>
                      <a:r>
                        <a:rPr lang="en" sz="1200"/>
                        <a:t>2</a:t>
                      </a:r>
                      <a:endParaRPr sz="1200"/>
                    </a:p>
                  </a:txBody>
                  <a:tcPr marL="91425" marR="91425" marT="91425" marB="91425">
                    <a:solidFill>
                      <a:srgbClr val="FFF2CC"/>
                    </a:solidFill>
                  </a:tcPr>
                </a:tc>
                <a:tc>
                  <a:txBody>
                    <a:bodyPr/>
                    <a:lstStyle/>
                    <a:p>
                      <a:pPr marL="0" lvl="0" indent="0" algn="l" rtl="0">
                        <a:spcBef>
                          <a:spcPts val="0"/>
                        </a:spcBef>
                        <a:spcAft>
                          <a:spcPts val="0"/>
                        </a:spcAft>
                        <a:buNone/>
                      </a:pPr>
                      <a:r>
                        <a:rPr lang="en" sz="1200"/>
                        <a:t>Less likely </a:t>
                      </a:r>
                      <a:endParaRPr sz="1200"/>
                    </a:p>
                  </a:txBody>
                  <a:tcPr marL="91425" marR="91425" marT="91425" marB="91425">
                    <a:solidFill>
                      <a:srgbClr val="FFF2CC"/>
                    </a:solidFill>
                  </a:tcPr>
                </a:tc>
                <a:tc>
                  <a:txBody>
                    <a:bodyPr/>
                    <a:lstStyle/>
                    <a:p>
                      <a:pPr marL="0" lvl="0" indent="0" algn="l" rtl="0">
                        <a:spcBef>
                          <a:spcPts val="0"/>
                        </a:spcBef>
                        <a:spcAft>
                          <a:spcPts val="0"/>
                        </a:spcAft>
                        <a:buNone/>
                      </a:pPr>
                      <a:r>
                        <a:rPr lang="en" sz="1200"/>
                        <a:t>Than 1</a:t>
                      </a:r>
                      <a:endParaRPr sz="1200"/>
                    </a:p>
                  </a:txBody>
                  <a:tcPr marL="91425" marR="91425" marT="91425" marB="91425">
                    <a:solidFill>
                      <a:srgbClr val="FFF2CC"/>
                    </a:solidFill>
                  </a:tcPr>
                </a:tc>
                <a:tc>
                  <a:txBody>
                    <a:bodyPr/>
                    <a:lstStyle/>
                    <a:p>
                      <a:pPr marL="0" lvl="0" indent="0" algn="l" rtl="0">
                        <a:spcBef>
                          <a:spcPts val="0"/>
                        </a:spcBef>
                        <a:spcAft>
                          <a:spcPts val="0"/>
                        </a:spcAft>
                        <a:buNone/>
                      </a:pPr>
                      <a:r>
                        <a:rPr lang="en" sz="1200"/>
                        <a:t>Access it 3-5 times than never</a:t>
                      </a:r>
                      <a:endParaRPr sz="1200"/>
                    </a:p>
                  </a:txBody>
                  <a:tcPr marL="91425" marR="91425" marT="91425" marB="91425">
                    <a:solidFill>
                      <a:srgbClr val="FFF2CC"/>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graphicFrame>
        <p:nvGraphicFramePr>
          <p:cNvPr id="165" name="Google Shape;165;p26"/>
          <p:cNvGraphicFramePr/>
          <p:nvPr/>
        </p:nvGraphicFramePr>
        <p:xfrm>
          <a:off x="343975" y="913050"/>
          <a:ext cx="8562875" cy="2418500"/>
        </p:xfrm>
        <a:graphic>
          <a:graphicData uri="http://schemas.openxmlformats.org/drawingml/2006/table">
            <a:tbl>
              <a:tblPr>
                <a:noFill/>
                <a:tableStyleId>{88D39AAA-CD45-4C8A-BC82-6926D4CF0C91}</a:tableStyleId>
              </a:tblPr>
              <a:tblGrid>
                <a:gridCol w="1756100">
                  <a:extLst>
                    <a:ext uri="{9D8B030D-6E8A-4147-A177-3AD203B41FA5}">
                      <a16:colId xmlns:a16="http://schemas.microsoft.com/office/drawing/2014/main" val="20000"/>
                    </a:ext>
                  </a:extLst>
                </a:gridCol>
                <a:gridCol w="1536625">
                  <a:extLst>
                    <a:ext uri="{9D8B030D-6E8A-4147-A177-3AD203B41FA5}">
                      <a16:colId xmlns:a16="http://schemas.microsoft.com/office/drawing/2014/main" val="20001"/>
                    </a:ext>
                  </a:extLst>
                </a:gridCol>
                <a:gridCol w="1204300">
                  <a:extLst>
                    <a:ext uri="{9D8B030D-6E8A-4147-A177-3AD203B41FA5}">
                      <a16:colId xmlns:a16="http://schemas.microsoft.com/office/drawing/2014/main" val="20002"/>
                    </a:ext>
                  </a:extLst>
                </a:gridCol>
                <a:gridCol w="2032925">
                  <a:extLst>
                    <a:ext uri="{9D8B030D-6E8A-4147-A177-3AD203B41FA5}">
                      <a16:colId xmlns:a16="http://schemas.microsoft.com/office/drawing/2014/main" val="20003"/>
                    </a:ext>
                  </a:extLst>
                </a:gridCol>
                <a:gridCol w="2032925">
                  <a:extLst>
                    <a:ext uri="{9D8B030D-6E8A-4147-A177-3AD203B41FA5}">
                      <a16:colId xmlns:a16="http://schemas.microsoft.com/office/drawing/2014/main" val="20004"/>
                    </a:ext>
                  </a:extLst>
                </a:gridCol>
              </a:tblGrid>
              <a:tr h="614975">
                <a:tc>
                  <a:txBody>
                    <a:bodyPr/>
                    <a:lstStyle/>
                    <a:p>
                      <a:pPr marL="0" lvl="0" indent="0" algn="l" rtl="0">
                        <a:spcBef>
                          <a:spcPts val="0"/>
                        </a:spcBef>
                        <a:spcAft>
                          <a:spcPts val="0"/>
                        </a:spcAft>
                        <a:buNone/>
                      </a:pPr>
                      <a:r>
                        <a:rPr lang="en" sz="1200" b="1"/>
                        <a:t>Most recent checkup</a:t>
                      </a:r>
                      <a:endParaRPr sz="1200" b="1"/>
                    </a:p>
                  </a:txBody>
                  <a:tcPr marL="91425" marR="91425" marT="91425" marB="91425">
                    <a:solidFill>
                      <a:srgbClr val="FFE599"/>
                    </a:solidFill>
                  </a:tcPr>
                </a:tc>
                <a:tc>
                  <a:txBody>
                    <a:bodyPr/>
                    <a:lstStyle/>
                    <a:p>
                      <a:pPr marL="0" lvl="0" indent="0" algn="l" rtl="0">
                        <a:spcBef>
                          <a:spcPts val="0"/>
                        </a:spcBef>
                        <a:spcAft>
                          <a:spcPts val="0"/>
                        </a:spcAft>
                        <a:buNone/>
                      </a:pPr>
                      <a:r>
                        <a:rPr lang="en" sz="1200"/>
                        <a:t>1-2 years ago</a:t>
                      </a:r>
                      <a:endParaRPr sz="1200"/>
                    </a:p>
                  </a:txBody>
                  <a:tcPr marL="91425" marR="91425" marT="91425" marB="91425">
                    <a:solidFill>
                      <a:srgbClr val="FFF2CC"/>
                    </a:solidFill>
                  </a:tcPr>
                </a:tc>
                <a:tc>
                  <a:txBody>
                    <a:bodyPr/>
                    <a:lstStyle/>
                    <a:p>
                      <a:pPr marL="0" lvl="0" indent="0" algn="l" rtl="0">
                        <a:spcBef>
                          <a:spcPts val="0"/>
                        </a:spcBef>
                        <a:spcAft>
                          <a:spcPts val="0"/>
                        </a:spcAft>
                        <a:buNone/>
                      </a:pPr>
                      <a:r>
                        <a:rPr lang="en" sz="1200"/>
                        <a:t>Less likely </a:t>
                      </a:r>
                      <a:endParaRPr sz="1200"/>
                    </a:p>
                  </a:txBody>
                  <a:tcPr marL="91425" marR="91425" marT="91425" marB="91425">
                    <a:solidFill>
                      <a:srgbClr val="FFF2CC"/>
                    </a:solidFill>
                  </a:tcPr>
                </a:tc>
                <a:tc>
                  <a:txBody>
                    <a:bodyPr/>
                    <a:lstStyle/>
                    <a:p>
                      <a:pPr marL="0" lvl="0" indent="0" algn="l" rtl="0">
                        <a:spcBef>
                          <a:spcPts val="0"/>
                        </a:spcBef>
                        <a:spcAft>
                          <a:spcPts val="0"/>
                        </a:spcAft>
                        <a:buNone/>
                      </a:pPr>
                      <a:r>
                        <a:rPr lang="en" sz="1200"/>
                        <a:t>Within the last year </a:t>
                      </a:r>
                      <a:endParaRPr sz="1200"/>
                    </a:p>
                  </a:txBody>
                  <a:tcPr marL="91425" marR="91425" marT="91425" marB="91425">
                    <a:solidFill>
                      <a:srgbClr val="FFF2CC"/>
                    </a:solidFill>
                  </a:tcPr>
                </a:tc>
                <a:tc>
                  <a:txBody>
                    <a:bodyPr/>
                    <a:lstStyle/>
                    <a:p>
                      <a:pPr marL="0" lvl="0" indent="0" algn="l" rtl="0">
                        <a:spcBef>
                          <a:spcPts val="0"/>
                        </a:spcBef>
                        <a:spcAft>
                          <a:spcPts val="0"/>
                        </a:spcAft>
                        <a:buNone/>
                      </a:pPr>
                      <a:r>
                        <a:rPr lang="en" sz="1200"/>
                        <a:t>Access it 1-2 times than never</a:t>
                      </a:r>
                      <a:endParaRPr sz="1200"/>
                    </a:p>
                  </a:txBody>
                  <a:tcPr marL="91425" marR="91425" marT="91425" marB="91425">
                    <a:solidFill>
                      <a:srgbClr val="FFF2CC"/>
                    </a:solidFill>
                  </a:tcPr>
                </a:tc>
                <a:extLst>
                  <a:ext uri="{0D108BD9-81ED-4DB2-BD59-A6C34878D82A}">
                    <a16:rowId xmlns:a16="http://schemas.microsoft.com/office/drawing/2014/main" val="10000"/>
                  </a:ext>
                </a:extLst>
              </a:tr>
              <a:tr h="601175">
                <a:tc>
                  <a:txBody>
                    <a:bodyPr/>
                    <a:lstStyle/>
                    <a:p>
                      <a:pPr marL="0" lvl="0" indent="0" algn="l" rtl="0">
                        <a:spcBef>
                          <a:spcPts val="0"/>
                        </a:spcBef>
                        <a:spcAft>
                          <a:spcPts val="0"/>
                        </a:spcAft>
                        <a:buNone/>
                      </a:pPr>
                      <a:r>
                        <a:rPr lang="en" sz="1200" b="1"/>
                        <a:t>Marital Status</a:t>
                      </a:r>
                      <a:endParaRPr sz="1200" b="1"/>
                    </a:p>
                  </a:txBody>
                  <a:tcPr marL="91425" marR="91425" marT="91425" marB="91425">
                    <a:solidFill>
                      <a:srgbClr val="FFE599"/>
                    </a:solidFill>
                  </a:tcPr>
                </a:tc>
                <a:tc>
                  <a:txBody>
                    <a:bodyPr/>
                    <a:lstStyle/>
                    <a:p>
                      <a:pPr marL="0" lvl="0" indent="0" algn="l" rtl="0">
                        <a:spcBef>
                          <a:spcPts val="0"/>
                        </a:spcBef>
                        <a:spcAft>
                          <a:spcPts val="0"/>
                        </a:spcAft>
                        <a:buNone/>
                      </a:pPr>
                      <a:r>
                        <a:rPr lang="en" sz="1200"/>
                        <a:t>Divorced</a:t>
                      </a:r>
                      <a:endParaRPr sz="1200"/>
                    </a:p>
                  </a:txBody>
                  <a:tcPr marL="91425" marR="91425" marT="91425" marB="91425">
                    <a:solidFill>
                      <a:srgbClr val="FFF2CC"/>
                    </a:solidFill>
                  </a:tcPr>
                </a:tc>
                <a:tc>
                  <a:txBody>
                    <a:bodyPr/>
                    <a:lstStyle/>
                    <a:p>
                      <a:pPr marL="0" lvl="0" indent="0" algn="l" rtl="0">
                        <a:spcBef>
                          <a:spcPts val="0"/>
                        </a:spcBef>
                        <a:spcAft>
                          <a:spcPts val="0"/>
                        </a:spcAft>
                        <a:buNone/>
                      </a:pPr>
                      <a:r>
                        <a:rPr lang="en" sz="1200"/>
                        <a:t>Less likely </a:t>
                      </a:r>
                      <a:endParaRPr sz="1200"/>
                    </a:p>
                  </a:txBody>
                  <a:tcPr marL="91425" marR="91425" marT="91425" marB="91425">
                    <a:solidFill>
                      <a:srgbClr val="FFF2CC"/>
                    </a:solidFill>
                  </a:tcPr>
                </a:tc>
                <a:tc>
                  <a:txBody>
                    <a:bodyPr/>
                    <a:lstStyle/>
                    <a:p>
                      <a:pPr marL="0" lvl="0" indent="0" algn="l" rtl="0">
                        <a:spcBef>
                          <a:spcPts val="0"/>
                        </a:spcBef>
                        <a:spcAft>
                          <a:spcPts val="0"/>
                        </a:spcAft>
                        <a:buNone/>
                      </a:pPr>
                      <a:r>
                        <a:rPr lang="en" sz="1200"/>
                        <a:t>Single</a:t>
                      </a:r>
                      <a:endParaRPr sz="1200"/>
                    </a:p>
                  </a:txBody>
                  <a:tcPr marL="91425" marR="91425" marT="91425" marB="91425">
                    <a:solidFill>
                      <a:srgbClr val="FFF2CC"/>
                    </a:solidFill>
                  </a:tcPr>
                </a:tc>
                <a:tc>
                  <a:txBody>
                    <a:bodyPr/>
                    <a:lstStyle/>
                    <a:p>
                      <a:pPr marL="0" lvl="0" indent="0" algn="l" rtl="0">
                        <a:spcBef>
                          <a:spcPts val="0"/>
                        </a:spcBef>
                        <a:spcAft>
                          <a:spcPts val="0"/>
                        </a:spcAft>
                        <a:buNone/>
                      </a:pPr>
                      <a:r>
                        <a:rPr lang="en" sz="1200"/>
                        <a:t>Access it 6-9 times than never</a:t>
                      </a:r>
                      <a:endParaRPr sz="1200"/>
                    </a:p>
                  </a:txBody>
                  <a:tcPr marL="91425" marR="91425" marT="91425" marB="91425">
                    <a:solidFill>
                      <a:srgbClr val="FFF2CC"/>
                    </a:solidFill>
                  </a:tcPr>
                </a:tc>
                <a:extLst>
                  <a:ext uri="{0D108BD9-81ED-4DB2-BD59-A6C34878D82A}">
                    <a16:rowId xmlns:a16="http://schemas.microsoft.com/office/drawing/2014/main" val="10001"/>
                  </a:ext>
                </a:extLst>
              </a:tr>
              <a:tr h="601175">
                <a:tc>
                  <a:txBody>
                    <a:bodyPr/>
                    <a:lstStyle/>
                    <a:p>
                      <a:pPr marL="0" lvl="0" indent="0" algn="l" rtl="0">
                        <a:spcBef>
                          <a:spcPts val="0"/>
                        </a:spcBef>
                        <a:spcAft>
                          <a:spcPts val="0"/>
                        </a:spcAft>
                        <a:buNone/>
                      </a:pPr>
                      <a:r>
                        <a:rPr lang="en" sz="1200" b="1"/>
                        <a:t>Active Duty Armed Forces</a:t>
                      </a:r>
                      <a:endParaRPr sz="1200" b="1"/>
                    </a:p>
                  </a:txBody>
                  <a:tcPr marL="91425" marR="91425" marT="91425" marB="91425">
                    <a:solidFill>
                      <a:srgbClr val="FFE599"/>
                    </a:solidFill>
                  </a:tcPr>
                </a:tc>
                <a:tc>
                  <a:txBody>
                    <a:bodyPr/>
                    <a:lstStyle/>
                    <a:p>
                      <a:pPr marL="0" lvl="0" indent="0" algn="l" rtl="0">
                        <a:spcBef>
                          <a:spcPts val="0"/>
                        </a:spcBef>
                        <a:spcAft>
                          <a:spcPts val="0"/>
                        </a:spcAft>
                        <a:buNone/>
                      </a:pPr>
                      <a:r>
                        <a:rPr lang="en" sz="1200"/>
                        <a:t>Yes</a:t>
                      </a:r>
                      <a:endParaRPr sz="1200"/>
                    </a:p>
                  </a:txBody>
                  <a:tcPr marL="91425" marR="91425" marT="91425" marB="91425">
                    <a:solidFill>
                      <a:srgbClr val="FFF2CC"/>
                    </a:solidFill>
                  </a:tcPr>
                </a:tc>
                <a:tc>
                  <a:txBody>
                    <a:bodyPr/>
                    <a:lstStyle/>
                    <a:p>
                      <a:pPr marL="0" lvl="0" indent="0" algn="l" rtl="0">
                        <a:spcBef>
                          <a:spcPts val="0"/>
                        </a:spcBef>
                        <a:spcAft>
                          <a:spcPts val="0"/>
                        </a:spcAft>
                        <a:buNone/>
                      </a:pPr>
                      <a:r>
                        <a:rPr lang="en" sz="1200"/>
                        <a:t>More likely</a:t>
                      </a:r>
                      <a:endParaRPr sz="1200"/>
                    </a:p>
                  </a:txBody>
                  <a:tcPr marL="91425" marR="91425" marT="91425" marB="91425">
                    <a:solidFill>
                      <a:srgbClr val="FFF2CC"/>
                    </a:solidFill>
                  </a:tcPr>
                </a:tc>
                <a:tc>
                  <a:txBody>
                    <a:bodyPr/>
                    <a:lstStyle/>
                    <a:p>
                      <a:pPr marL="0" lvl="0" indent="0" algn="l" rtl="0">
                        <a:spcBef>
                          <a:spcPts val="0"/>
                        </a:spcBef>
                        <a:spcAft>
                          <a:spcPts val="0"/>
                        </a:spcAft>
                        <a:buNone/>
                      </a:pPr>
                      <a:r>
                        <a:rPr lang="en" sz="1200"/>
                        <a:t>No </a:t>
                      </a:r>
                      <a:endParaRPr sz="1200"/>
                    </a:p>
                  </a:txBody>
                  <a:tcPr marL="91425" marR="91425" marT="91425" marB="91425">
                    <a:solidFill>
                      <a:srgbClr val="FFF2CC"/>
                    </a:solidFill>
                  </a:tcPr>
                </a:tc>
                <a:tc>
                  <a:txBody>
                    <a:bodyPr/>
                    <a:lstStyle/>
                    <a:p>
                      <a:pPr marL="0" lvl="0" indent="0" algn="l" rtl="0">
                        <a:spcBef>
                          <a:spcPts val="0"/>
                        </a:spcBef>
                        <a:spcAft>
                          <a:spcPts val="0"/>
                        </a:spcAft>
                        <a:buNone/>
                      </a:pPr>
                      <a:r>
                        <a:rPr lang="en" sz="1200"/>
                        <a:t>Access it 3-5 times than never</a:t>
                      </a:r>
                      <a:endParaRPr sz="1200"/>
                    </a:p>
                  </a:txBody>
                  <a:tcPr marL="91425" marR="91425" marT="91425" marB="91425">
                    <a:solidFill>
                      <a:srgbClr val="FFF2CC"/>
                    </a:solidFill>
                  </a:tcPr>
                </a:tc>
                <a:extLst>
                  <a:ext uri="{0D108BD9-81ED-4DB2-BD59-A6C34878D82A}">
                    <a16:rowId xmlns:a16="http://schemas.microsoft.com/office/drawing/2014/main" val="10002"/>
                  </a:ext>
                </a:extLst>
              </a:tr>
              <a:tr h="601175">
                <a:tc>
                  <a:txBody>
                    <a:bodyPr/>
                    <a:lstStyle/>
                    <a:p>
                      <a:pPr marL="0" lvl="0" indent="0" algn="l" rtl="0">
                        <a:spcBef>
                          <a:spcPts val="0"/>
                        </a:spcBef>
                        <a:spcAft>
                          <a:spcPts val="0"/>
                        </a:spcAft>
                        <a:buNone/>
                      </a:pPr>
                      <a:r>
                        <a:rPr lang="en" sz="1200" b="1"/>
                        <a:t>Occupational Status</a:t>
                      </a:r>
                      <a:endParaRPr sz="1200" b="1"/>
                    </a:p>
                  </a:txBody>
                  <a:tcPr marL="91425" marR="91425" marT="91425" marB="91425">
                    <a:solidFill>
                      <a:srgbClr val="FFE599"/>
                    </a:solidFill>
                  </a:tcPr>
                </a:tc>
                <a:tc>
                  <a:txBody>
                    <a:bodyPr/>
                    <a:lstStyle/>
                    <a:p>
                      <a:pPr marL="0" lvl="0" indent="0" algn="l" rtl="0">
                        <a:spcBef>
                          <a:spcPts val="0"/>
                        </a:spcBef>
                        <a:spcAft>
                          <a:spcPts val="0"/>
                        </a:spcAft>
                        <a:buNone/>
                      </a:pPr>
                      <a:r>
                        <a:rPr lang="en" sz="1200"/>
                        <a:t>Retired</a:t>
                      </a:r>
                      <a:endParaRPr sz="1200"/>
                    </a:p>
                  </a:txBody>
                  <a:tcPr marL="91425" marR="91425" marT="91425" marB="91425">
                    <a:solidFill>
                      <a:srgbClr val="FFF2CC"/>
                    </a:solidFill>
                  </a:tcPr>
                </a:tc>
                <a:tc>
                  <a:txBody>
                    <a:bodyPr/>
                    <a:lstStyle/>
                    <a:p>
                      <a:pPr marL="0" lvl="0" indent="0" algn="l" rtl="0">
                        <a:spcBef>
                          <a:spcPts val="0"/>
                        </a:spcBef>
                        <a:spcAft>
                          <a:spcPts val="0"/>
                        </a:spcAft>
                        <a:buNone/>
                      </a:pPr>
                      <a:r>
                        <a:rPr lang="en" sz="1200"/>
                        <a:t>Less likely </a:t>
                      </a:r>
                      <a:endParaRPr sz="1200"/>
                    </a:p>
                  </a:txBody>
                  <a:tcPr marL="91425" marR="91425" marT="91425" marB="91425">
                    <a:solidFill>
                      <a:srgbClr val="FFF2CC"/>
                    </a:solidFill>
                  </a:tcPr>
                </a:tc>
                <a:tc>
                  <a:txBody>
                    <a:bodyPr/>
                    <a:lstStyle/>
                    <a:p>
                      <a:pPr marL="0" lvl="0" indent="0" algn="l" rtl="0">
                        <a:spcBef>
                          <a:spcPts val="0"/>
                        </a:spcBef>
                        <a:spcAft>
                          <a:spcPts val="0"/>
                        </a:spcAft>
                        <a:buNone/>
                      </a:pPr>
                      <a:r>
                        <a:rPr lang="en" sz="1200"/>
                        <a:t>Employed</a:t>
                      </a:r>
                      <a:endParaRPr sz="1200"/>
                    </a:p>
                  </a:txBody>
                  <a:tcPr marL="91425" marR="91425" marT="91425" marB="91425">
                    <a:solidFill>
                      <a:srgbClr val="FFF2CC"/>
                    </a:solidFill>
                  </a:tcPr>
                </a:tc>
                <a:tc>
                  <a:txBody>
                    <a:bodyPr/>
                    <a:lstStyle/>
                    <a:p>
                      <a:pPr marL="0" lvl="0" indent="0" algn="l" rtl="0">
                        <a:spcBef>
                          <a:spcPts val="0"/>
                        </a:spcBef>
                        <a:spcAft>
                          <a:spcPts val="0"/>
                        </a:spcAft>
                        <a:buNone/>
                      </a:pPr>
                      <a:r>
                        <a:rPr lang="en" sz="1200"/>
                        <a:t>Access it 6-9 times than never</a:t>
                      </a:r>
                      <a:endParaRPr sz="1200"/>
                    </a:p>
                  </a:txBody>
                  <a:tcPr marL="91425" marR="91425" marT="91425" marB="91425">
                    <a:solidFill>
                      <a:srgbClr val="FFF2CC"/>
                    </a:solidFill>
                  </a:tcPr>
                </a:tc>
                <a:extLst>
                  <a:ext uri="{0D108BD9-81ED-4DB2-BD59-A6C34878D82A}">
                    <a16:rowId xmlns:a16="http://schemas.microsoft.com/office/drawing/2014/main" val="10003"/>
                  </a:ext>
                </a:extLst>
              </a:tr>
            </a:tbl>
          </a:graphicData>
        </a:graphic>
      </p:graphicFrame>
      <p:sp>
        <p:nvSpPr>
          <p:cNvPr id="166" name="Google Shape;166;p26"/>
          <p:cNvSpPr txBox="1"/>
          <p:nvPr/>
        </p:nvSpPr>
        <p:spPr>
          <a:xfrm>
            <a:off x="444150" y="3847950"/>
            <a:ext cx="8462700" cy="297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chemeClr val="dk1"/>
                </a:solidFill>
              </a:rPr>
              <a:t>**In this case, multinomial model is better for capturing differences in levels of  categorical variables as it covers higher variance from the given data due to granular level distribution of target variable.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a:spLocks noGrp="1"/>
          </p:cNvSpPr>
          <p:nvPr>
            <p:ph type="title"/>
          </p:nvPr>
        </p:nvSpPr>
        <p:spPr>
          <a:xfrm>
            <a:off x="311700" y="227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t>Audience to be targeted</a:t>
            </a:r>
            <a:endParaRPr u="sng" dirty="0"/>
          </a:p>
        </p:txBody>
      </p:sp>
      <p:sp>
        <p:nvSpPr>
          <p:cNvPr id="172" name="Google Shape;172;p27"/>
          <p:cNvSpPr txBox="1">
            <a:spLocks noGrp="1"/>
          </p:cNvSpPr>
          <p:nvPr>
            <p:ph type="body" idx="1"/>
          </p:nvPr>
        </p:nvSpPr>
        <p:spPr>
          <a:xfrm>
            <a:off x="216625" y="1115449"/>
            <a:ext cx="8643700" cy="3899895"/>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Have </a:t>
            </a:r>
            <a:r>
              <a:rPr lang="en" dirty="0">
                <a:solidFill>
                  <a:srgbClr val="0000FF"/>
                </a:solidFill>
              </a:rPr>
              <a:t>high income </a:t>
            </a:r>
            <a:r>
              <a:rPr lang="en" dirty="0">
                <a:solidFill>
                  <a:schemeClr val="bg2"/>
                </a:solidFill>
              </a:rPr>
              <a:t>and access to HMO insurance plans</a:t>
            </a:r>
          </a:p>
          <a:p>
            <a:pPr>
              <a:buFont typeface="Arial"/>
              <a:buChar char="-"/>
            </a:pPr>
            <a:r>
              <a:rPr lang="en-US" dirty="0"/>
              <a:t>Are </a:t>
            </a:r>
            <a:r>
              <a:rPr lang="en-US" dirty="0">
                <a:solidFill>
                  <a:srgbClr val="0000FF"/>
                </a:solidFill>
              </a:rPr>
              <a:t>single </a:t>
            </a:r>
            <a:r>
              <a:rPr lang="en-US" dirty="0"/>
              <a:t>as compared to</a:t>
            </a:r>
            <a:r>
              <a:rPr lang="en-US" dirty="0">
                <a:solidFill>
                  <a:srgbClr val="FF0000"/>
                </a:solidFill>
              </a:rPr>
              <a:t> </a:t>
            </a:r>
            <a:r>
              <a:rPr lang="en-US" dirty="0"/>
              <a:t>separated or divorced</a:t>
            </a:r>
            <a:endParaRPr dirty="0">
              <a:solidFill>
                <a:schemeClr val="tx1"/>
              </a:solidFill>
            </a:endParaRPr>
          </a:p>
          <a:p>
            <a:pPr marL="457200" lvl="0" indent="-342900" algn="l" rtl="0">
              <a:spcBef>
                <a:spcPts val="0"/>
              </a:spcBef>
              <a:spcAft>
                <a:spcPts val="0"/>
              </a:spcAft>
              <a:buSzPts val="1800"/>
              <a:buChar char="-"/>
            </a:pPr>
            <a:r>
              <a:rPr lang="en" dirty="0">
                <a:solidFill>
                  <a:srgbClr val="0000FF"/>
                </a:solidFill>
              </a:rPr>
              <a:t>Go to their provider frequently</a:t>
            </a:r>
            <a:r>
              <a:rPr lang="en" dirty="0"/>
              <a:t>: 4+ times in a year</a:t>
            </a:r>
            <a:endParaRPr dirty="0"/>
          </a:p>
          <a:p>
            <a:pPr marL="457200" lvl="0" indent="-342900" algn="l" rtl="0">
              <a:spcBef>
                <a:spcPts val="0"/>
              </a:spcBef>
              <a:spcAft>
                <a:spcPts val="0"/>
              </a:spcAft>
              <a:buSzPts val="1800"/>
              <a:buChar char="-"/>
            </a:pPr>
            <a:r>
              <a:rPr lang="en" dirty="0"/>
              <a:t>Are </a:t>
            </a:r>
            <a:r>
              <a:rPr lang="en" dirty="0">
                <a:solidFill>
                  <a:srgbClr val="0000FF"/>
                </a:solidFill>
              </a:rPr>
              <a:t>confident about data privacy</a:t>
            </a:r>
            <a:endParaRPr dirty="0"/>
          </a:p>
          <a:p>
            <a:pPr marL="457200" lvl="0" indent="-342900" algn="l" rtl="0">
              <a:spcBef>
                <a:spcPts val="0"/>
              </a:spcBef>
              <a:spcAft>
                <a:spcPts val="0"/>
              </a:spcAft>
              <a:buSzPts val="1800"/>
              <a:buChar char="-"/>
            </a:pPr>
            <a:r>
              <a:rPr lang="en" dirty="0"/>
              <a:t>Are </a:t>
            </a:r>
            <a:r>
              <a:rPr lang="en" dirty="0">
                <a:solidFill>
                  <a:srgbClr val="0000FF"/>
                </a:solidFill>
              </a:rPr>
              <a:t>Tech Savvy</a:t>
            </a:r>
            <a:r>
              <a:rPr lang="en" dirty="0"/>
              <a:t> (</a:t>
            </a:r>
            <a:r>
              <a:rPr lang="en" u="sng" dirty="0"/>
              <a:t>&gt;</a:t>
            </a:r>
            <a:r>
              <a:rPr lang="en" dirty="0"/>
              <a:t> 2 /7) </a:t>
            </a:r>
            <a:endParaRPr dirty="0"/>
          </a:p>
          <a:p>
            <a:pPr marL="457200" lvl="0" indent="-342900" algn="l" rtl="0">
              <a:spcBef>
                <a:spcPts val="0"/>
              </a:spcBef>
              <a:spcAft>
                <a:spcPts val="0"/>
              </a:spcAft>
              <a:buSzPts val="1800"/>
              <a:buChar char="-"/>
            </a:pPr>
            <a:r>
              <a:rPr lang="en" dirty="0"/>
              <a:t>Have </a:t>
            </a:r>
            <a:r>
              <a:rPr lang="en" dirty="0">
                <a:solidFill>
                  <a:srgbClr val="E69138"/>
                </a:solidFill>
              </a:rPr>
              <a:t>regular check-ups</a:t>
            </a:r>
            <a:r>
              <a:rPr lang="en" dirty="0"/>
              <a:t> (most recent within last year)</a:t>
            </a:r>
            <a:endParaRPr dirty="0"/>
          </a:p>
          <a:p>
            <a:pPr marL="457200" lvl="0" indent="-342900" algn="l" rtl="0">
              <a:spcBef>
                <a:spcPts val="0"/>
              </a:spcBef>
              <a:spcAft>
                <a:spcPts val="0"/>
              </a:spcAft>
              <a:buSzPts val="1800"/>
              <a:buChar char="-"/>
            </a:pPr>
            <a:r>
              <a:rPr lang="en" dirty="0"/>
              <a:t>Have a </a:t>
            </a:r>
            <a:r>
              <a:rPr lang="en" dirty="0">
                <a:solidFill>
                  <a:srgbClr val="E69138"/>
                </a:solidFill>
              </a:rPr>
              <a:t>chronic disease</a:t>
            </a:r>
            <a:endParaRPr dirty="0"/>
          </a:p>
          <a:p>
            <a:pPr marL="457200" lvl="0" indent="-342900" algn="l" rtl="0">
              <a:spcBef>
                <a:spcPts val="0"/>
              </a:spcBef>
              <a:spcAft>
                <a:spcPts val="0"/>
              </a:spcAft>
              <a:buSzPts val="1800"/>
              <a:buChar char="-"/>
            </a:pPr>
            <a:r>
              <a:rPr lang="en" dirty="0">
                <a:solidFill>
                  <a:srgbClr val="E69138"/>
                </a:solidFill>
              </a:rPr>
              <a:t>Use Other Smart Devices</a:t>
            </a:r>
            <a:r>
              <a:rPr lang="en" dirty="0"/>
              <a:t> to track health</a:t>
            </a:r>
            <a:endParaRPr dirty="0"/>
          </a:p>
          <a:p>
            <a:pPr marL="457200" lvl="0" indent="-342900" algn="l" rtl="0">
              <a:spcBef>
                <a:spcPts val="0"/>
              </a:spcBef>
              <a:spcAft>
                <a:spcPts val="0"/>
              </a:spcAft>
              <a:buSzPts val="1800"/>
              <a:buChar char="-"/>
            </a:pPr>
            <a:r>
              <a:rPr lang="en" dirty="0"/>
              <a:t>Are </a:t>
            </a:r>
            <a:r>
              <a:rPr lang="en" dirty="0">
                <a:solidFill>
                  <a:srgbClr val="E69138"/>
                </a:solidFill>
              </a:rPr>
              <a:t>young:</a:t>
            </a:r>
            <a:r>
              <a:rPr lang="en" dirty="0"/>
              <a:t> Age between 30-45</a:t>
            </a:r>
          </a:p>
          <a:p>
            <a:pPr marL="457200" lvl="0" indent="-342900" algn="l" rtl="0">
              <a:spcBef>
                <a:spcPts val="0"/>
              </a:spcBef>
              <a:spcAft>
                <a:spcPts val="0"/>
              </a:spcAft>
              <a:buSzPts val="1800"/>
              <a:buChar char="-"/>
            </a:pPr>
            <a:r>
              <a:rPr lang="en" dirty="0"/>
              <a:t>Never have been active in military </a:t>
            </a:r>
            <a:endParaRPr dirty="0">
              <a:solidFill>
                <a:srgbClr val="E69138"/>
              </a:solidFill>
            </a:endParaRPr>
          </a:p>
        </p:txBody>
      </p:sp>
      <p:sp>
        <p:nvSpPr>
          <p:cNvPr id="173" name="Google Shape;173;p27"/>
          <p:cNvSpPr txBox="1"/>
          <p:nvPr/>
        </p:nvSpPr>
        <p:spPr>
          <a:xfrm>
            <a:off x="6197900" y="3870475"/>
            <a:ext cx="2777700" cy="99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u="sng" dirty="0"/>
              <a:t>Key</a:t>
            </a:r>
            <a:endParaRPr u="sng" dirty="0"/>
          </a:p>
          <a:p>
            <a:pPr marL="0" lvl="0" indent="0" algn="ctr" rtl="0">
              <a:spcBef>
                <a:spcPts val="0"/>
              </a:spcBef>
              <a:spcAft>
                <a:spcPts val="0"/>
              </a:spcAft>
              <a:buNone/>
            </a:pPr>
            <a:endParaRPr u="sng" dirty="0"/>
          </a:p>
          <a:p>
            <a:pPr marL="0" lvl="0" indent="0" algn="l" rtl="0">
              <a:spcBef>
                <a:spcPts val="0"/>
              </a:spcBef>
              <a:spcAft>
                <a:spcPts val="0"/>
              </a:spcAft>
              <a:buNone/>
            </a:pPr>
            <a:r>
              <a:rPr lang="en" dirty="0">
                <a:solidFill>
                  <a:srgbClr val="0000FF"/>
                </a:solidFill>
              </a:rPr>
              <a:t>Blue = All 3 models supported</a:t>
            </a:r>
            <a:endParaRPr dirty="0">
              <a:solidFill>
                <a:srgbClr val="0000FF"/>
              </a:solidFill>
            </a:endParaRPr>
          </a:p>
          <a:p>
            <a:pPr marL="0" lvl="0" indent="0" algn="l" rtl="0">
              <a:spcBef>
                <a:spcPts val="0"/>
              </a:spcBef>
              <a:spcAft>
                <a:spcPts val="0"/>
              </a:spcAft>
              <a:buNone/>
            </a:pPr>
            <a:r>
              <a:rPr lang="en" dirty="0">
                <a:solidFill>
                  <a:srgbClr val="E69138"/>
                </a:solidFill>
              </a:rPr>
              <a:t>Orange = 1/2 models supported</a:t>
            </a:r>
            <a:endParaRPr dirty="0">
              <a:solidFill>
                <a:srgbClr val="E69138"/>
              </a:solidFill>
            </a:endParaRPr>
          </a:p>
        </p:txBody>
      </p:sp>
      <p:pic>
        <p:nvPicPr>
          <p:cNvPr id="174" name="Google Shape;174;p27"/>
          <p:cNvPicPr preferRelativeResize="0"/>
          <p:nvPr/>
        </p:nvPicPr>
        <p:blipFill>
          <a:blip r:embed="rId3">
            <a:alphaModFix/>
          </a:blip>
          <a:stretch>
            <a:fillRect/>
          </a:stretch>
        </p:blipFill>
        <p:spPr>
          <a:xfrm>
            <a:off x="6313175" y="1396138"/>
            <a:ext cx="2547150" cy="2351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p:nvPr/>
        </p:nvSpPr>
        <p:spPr>
          <a:xfrm>
            <a:off x="155050" y="1779300"/>
            <a:ext cx="2323200" cy="1266300"/>
          </a:xfrm>
          <a:prstGeom prst="rect">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4"/>
          <p:cNvSpPr txBox="1"/>
          <p:nvPr/>
        </p:nvSpPr>
        <p:spPr>
          <a:xfrm>
            <a:off x="90100" y="1794000"/>
            <a:ext cx="2453100" cy="1236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t>Health Related</a:t>
            </a:r>
            <a:endParaRPr b="1"/>
          </a:p>
          <a:p>
            <a:pPr marL="0" lvl="0" indent="0" algn="ctr" rtl="0">
              <a:spcBef>
                <a:spcPts val="0"/>
              </a:spcBef>
              <a:spcAft>
                <a:spcPts val="0"/>
              </a:spcAft>
              <a:buNone/>
            </a:pPr>
            <a:br>
              <a:rPr lang="en" b="1"/>
            </a:br>
            <a:r>
              <a:rPr lang="en" sz="1200"/>
              <a:t>MostRecentcCheckup (C2)</a:t>
            </a:r>
            <a:endParaRPr sz="1200"/>
          </a:p>
          <a:p>
            <a:pPr marL="0" lvl="0" indent="0" algn="ctr" rtl="0">
              <a:lnSpc>
                <a:spcPct val="115000"/>
              </a:lnSpc>
              <a:spcBef>
                <a:spcPts val="0"/>
              </a:spcBef>
              <a:spcAft>
                <a:spcPts val="0"/>
              </a:spcAft>
              <a:buNone/>
            </a:pPr>
            <a:r>
              <a:rPr lang="en" sz="1200"/>
              <a:t>FreqGoProvider (C3)</a:t>
            </a:r>
            <a:endParaRPr sz="1200"/>
          </a:p>
          <a:p>
            <a:pPr marL="0" lvl="0" indent="0" algn="ctr" rtl="0">
              <a:lnSpc>
                <a:spcPct val="115000"/>
              </a:lnSpc>
              <a:spcBef>
                <a:spcPts val="0"/>
              </a:spcBef>
              <a:spcAft>
                <a:spcPts val="0"/>
              </a:spcAft>
              <a:buNone/>
            </a:pPr>
            <a:r>
              <a:rPr lang="en" sz="1200"/>
              <a:t>Chronic Medical Conditions (G3)</a:t>
            </a:r>
            <a:endParaRPr sz="1200"/>
          </a:p>
          <a:p>
            <a:pPr marL="0" lvl="0" indent="0" algn="ctr" rtl="0">
              <a:spcBef>
                <a:spcPts val="0"/>
              </a:spcBef>
              <a:spcAft>
                <a:spcPts val="0"/>
              </a:spcAft>
              <a:buNone/>
            </a:pPr>
            <a:r>
              <a:rPr lang="en" b="1"/>
              <a:t> </a:t>
            </a:r>
            <a:endParaRPr b="1"/>
          </a:p>
        </p:txBody>
      </p:sp>
      <p:sp>
        <p:nvSpPr>
          <p:cNvPr id="63" name="Google Shape;63;p14"/>
          <p:cNvSpPr/>
          <p:nvPr/>
        </p:nvSpPr>
        <p:spPr>
          <a:xfrm>
            <a:off x="185050" y="3476325"/>
            <a:ext cx="2323200" cy="1403400"/>
          </a:xfrm>
          <a:prstGeom prst="rect">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a:off x="3364363" y="3927722"/>
            <a:ext cx="2453100" cy="1002900"/>
          </a:xfrm>
          <a:prstGeom prst="rect">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3432051" y="2354314"/>
            <a:ext cx="2263200" cy="8403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4"/>
          <p:cNvSpPr/>
          <p:nvPr/>
        </p:nvSpPr>
        <p:spPr>
          <a:xfrm>
            <a:off x="6594550" y="3013000"/>
            <a:ext cx="2381700" cy="2048700"/>
          </a:xfrm>
          <a:prstGeom prst="rect">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4"/>
          <p:cNvSpPr/>
          <p:nvPr/>
        </p:nvSpPr>
        <p:spPr>
          <a:xfrm>
            <a:off x="6671600" y="1831050"/>
            <a:ext cx="2126400" cy="848100"/>
          </a:xfrm>
          <a:prstGeom prst="rect">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txBox="1"/>
          <p:nvPr/>
        </p:nvSpPr>
        <p:spPr>
          <a:xfrm>
            <a:off x="220150" y="3491025"/>
            <a:ext cx="2193000" cy="1236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t>Technology Related</a:t>
            </a:r>
            <a:br>
              <a:rPr lang="en" b="1"/>
            </a:br>
            <a:endParaRPr sz="1200"/>
          </a:p>
          <a:p>
            <a:pPr marL="0" lvl="0" indent="0" algn="ctr" rtl="0">
              <a:lnSpc>
                <a:spcPct val="115000"/>
              </a:lnSpc>
              <a:spcBef>
                <a:spcPts val="0"/>
              </a:spcBef>
              <a:spcAft>
                <a:spcPts val="0"/>
              </a:spcAft>
              <a:buNone/>
            </a:pPr>
            <a:r>
              <a:rPr lang="en" sz="1200"/>
              <a:t>Use internet health related activities (B5)</a:t>
            </a:r>
            <a:endParaRPr sz="1200"/>
          </a:p>
          <a:p>
            <a:pPr marL="0" lvl="0" indent="0" algn="ctr" rtl="0">
              <a:lnSpc>
                <a:spcPct val="115000"/>
              </a:lnSpc>
              <a:spcBef>
                <a:spcPts val="0"/>
              </a:spcBef>
              <a:spcAft>
                <a:spcPts val="0"/>
              </a:spcAft>
              <a:buNone/>
            </a:pPr>
            <a:r>
              <a:rPr lang="en" sz="1200"/>
              <a:t>OtherDevTrackHealth (B9)</a:t>
            </a:r>
            <a:endParaRPr sz="1200"/>
          </a:p>
          <a:p>
            <a:pPr marL="0" lvl="0" indent="0" algn="ctr" rtl="0">
              <a:lnSpc>
                <a:spcPct val="115000"/>
              </a:lnSpc>
              <a:spcBef>
                <a:spcPts val="0"/>
              </a:spcBef>
              <a:spcAft>
                <a:spcPts val="0"/>
              </a:spcAft>
              <a:buNone/>
            </a:pPr>
            <a:r>
              <a:rPr lang="en" sz="1200"/>
              <a:t>Whereseekhealthinfo (A2)</a:t>
            </a:r>
            <a:endParaRPr sz="1200"/>
          </a:p>
          <a:p>
            <a:pPr marL="0" lvl="0" indent="0" algn="ctr" rtl="0">
              <a:spcBef>
                <a:spcPts val="0"/>
              </a:spcBef>
              <a:spcAft>
                <a:spcPts val="0"/>
              </a:spcAft>
              <a:buNone/>
            </a:pPr>
            <a:endParaRPr b="1"/>
          </a:p>
        </p:txBody>
      </p:sp>
      <p:sp>
        <p:nvSpPr>
          <p:cNvPr id="69" name="Google Shape;69;p14"/>
          <p:cNvSpPr txBox="1"/>
          <p:nvPr/>
        </p:nvSpPr>
        <p:spPr>
          <a:xfrm>
            <a:off x="6743801" y="1887071"/>
            <a:ext cx="2075798" cy="69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t>Data Privacy Concern</a:t>
            </a:r>
            <a:br>
              <a:rPr lang="en" b="1" dirty="0"/>
            </a:br>
            <a:endParaRPr b="1" dirty="0"/>
          </a:p>
          <a:p>
            <a:pPr marL="0" lvl="0" indent="0" algn="ctr" rtl="0">
              <a:spcBef>
                <a:spcPts val="0"/>
              </a:spcBef>
              <a:spcAft>
                <a:spcPts val="0"/>
              </a:spcAft>
              <a:buNone/>
            </a:pPr>
            <a:r>
              <a:rPr lang="en" sz="1200" dirty="0" err="1">
                <a:solidFill>
                  <a:schemeClr val="dk1"/>
                </a:solidFill>
              </a:rPr>
              <a:t>ConfidentInfoSafe</a:t>
            </a:r>
            <a:r>
              <a:rPr lang="en" sz="1200" dirty="0">
                <a:solidFill>
                  <a:schemeClr val="dk1"/>
                </a:solidFill>
              </a:rPr>
              <a:t> (D2)</a:t>
            </a:r>
            <a:endParaRPr sz="1200" b="1" dirty="0"/>
          </a:p>
        </p:txBody>
      </p:sp>
      <p:sp>
        <p:nvSpPr>
          <p:cNvPr id="70" name="Google Shape;70;p14"/>
          <p:cNvSpPr txBox="1"/>
          <p:nvPr/>
        </p:nvSpPr>
        <p:spPr>
          <a:xfrm>
            <a:off x="3439900" y="2089359"/>
            <a:ext cx="21930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b="1" dirty="0"/>
          </a:p>
          <a:p>
            <a:pPr marL="0" lvl="0" indent="0" algn="ctr" rtl="0">
              <a:spcBef>
                <a:spcPts val="0"/>
              </a:spcBef>
              <a:spcAft>
                <a:spcPts val="0"/>
              </a:spcAft>
              <a:buNone/>
            </a:pPr>
            <a:r>
              <a:rPr lang="en" b="1" dirty="0"/>
              <a:t>Target Variable</a:t>
            </a:r>
            <a:br>
              <a:rPr lang="en" b="1" dirty="0"/>
            </a:br>
            <a:endParaRPr b="1" dirty="0"/>
          </a:p>
          <a:p>
            <a:pPr marL="0" lvl="0" indent="0" algn="ctr" rtl="0">
              <a:spcBef>
                <a:spcPts val="0"/>
              </a:spcBef>
              <a:spcAft>
                <a:spcPts val="0"/>
              </a:spcAft>
              <a:buNone/>
            </a:pPr>
            <a:r>
              <a:rPr lang="en" sz="1200" dirty="0" err="1">
                <a:solidFill>
                  <a:schemeClr val="dk1"/>
                </a:solidFill>
              </a:rPr>
              <a:t>AccessOnlineRecord</a:t>
            </a:r>
            <a:r>
              <a:rPr lang="en" sz="1200" dirty="0">
                <a:solidFill>
                  <a:schemeClr val="dk1"/>
                </a:solidFill>
              </a:rPr>
              <a:t> (D6)</a:t>
            </a:r>
            <a:endParaRPr sz="1200" b="1" dirty="0"/>
          </a:p>
        </p:txBody>
      </p:sp>
      <p:sp>
        <p:nvSpPr>
          <p:cNvPr id="71" name="Google Shape;71;p14"/>
          <p:cNvSpPr/>
          <p:nvPr/>
        </p:nvSpPr>
        <p:spPr>
          <a:xfrm rot="-9125945">
            <a:off x="5311229" y="3467422"/>
            <a:ext cx="1225788" cy="221701"/>
          </a:xfrm>
          <a:prstGeom prst="rightArrow">
            <a:avLst>
              <a:gd name="adj1" fmla="val 50000"/>
              <a:gd name="adj2" fmla="val 50000"/>
            </a:avLst>
          </a:prstGeom>
          <a:solidFill>
            <a:srgbClr val="99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p:nvPr/>
        </p:nvSpPr>
        <p:spPr>
          <a:xfrm rot="-2701631">
            <a:off x="2352966" y="3624512"/>
            <a:ext cx="1341735" cy="201950"/>
          </a:xfrm>
          <a:prstGeom prst="rightArrow">
            <a:avLst>
              <a:gd name="adj1" fmla="val 50000"/>
              <a:gd name="adj2" fmla="val 50000"/>
            </a:avLst>
          </a:prstGeom>
          <a:solidFill>
            <a:srgbClr val="99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4"/>
          <p:cNvSpPr/>
          <p:nvPr/>
        </p:nvSpPr>
        <p:spPr>
          <a:xfrm rot="-1232">
            <a:off x="2551090" y="2490150"/>
            <a:ext cx="837000" cy="228300"/>
          </a:xfrm>
          <a:prstGeom prst="rightArrow">
            <a:avLst>
              <a:gd name="adj1" fmla="val 50000"/>
              <a:gd name="adj2" fmla="val 50000"/>
            </a:avLst>
          </a:prstGeom>
          <a:solidFill>
            <a:srgbClr val="99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4"/>
          <p:cNvSpPr/>
          <p:nvPr/>
        </p:nvSpPr>
        <p:spPr>
          <a:xfrm rot="10798768">
            <a:off x="5747385" y="2471321"/>
            <a:ext cx="837000" cy="228300"/>
          </a:xfrm>
          <a:prstGeom prst="rightArrow">
            <a:avLst>
              <a:gd name="adj1" fmla="val 50000"/>
              <a:gd name="adj2" fmla="val 50000"/>
            </a:avLst>
          </a:prstGeom>
          <a:solidFill>
            <a:srgbClr val="99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4"/>
          <p:cNvSpPr/>
          <p:nvPr/>
        </p:nvSpPr>
        <p:spPr>
          <a:xfrm>
            <a:off x="3430050" y="678160"/>
            <a:ext cx="2193000" cy="1176600"/>
          </a:xfrm>
          <a:prstGeom prst="rect">
            <a:avLst/>
          </a:prstGeom>
          <a:solidFill>
            <a:srgbClr val="F6B2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txBox="1"/>
          <p:nvPr/>
        </p:nvSpPr>
        <p:spPr>
          <a:xfrm>
            <a:off x="3398850" y="684292"/>
            <a:ext cx="2193000" cy="100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t>Screening Variable</a:t>
            </a:r>
            <a:br>
              <a:rPr lang="en" b="1" dirty="0"/>
            </a:br>
            <a:endParaRPr b="1" dirty="0"/>
          </a:p>
          <a:p>
            <a:pPr marL="0" lvl="0" indent="0" algn="ctr" rtl="0">
              <a:spcBef>
                <a:spcPts val="0"/>
              </a:spcBef>
              <a:spcAft>
                <a:spcPts val="0"/>
              </a:spcAft>
              <a:buNone/>
            </a:pPr>
            <a:r>
              <a:rPr lang="en" sz="1200" dirty="0">
                <a:solidFill>
                  <a:schemeClr val="dk1"/>
                </a:solidFill>
              </a:rPr>
              <a:t>ProviderMaintainEMR2 (D1)</a:t>
            </a:r>
            <a:endParaRPr sz="1200" dirty="0">
              <a:solidFill>
                <a:schemeClr val="dk1"/>
              </a:solidFill>
            </a:endParaRPr>
          </a:p>
          <a:p>
            <a:pPr marL="0" lvl="0" indent="0" algn="ctr" rtl="0">
              <a:spcBef>
                <a:spcPts val="0"/>
              </a:spcBef>
              <a:spcAft>
                <a:spcPts val="0"/>
              </a:spcAft>
              <a:buNone/>
            </a:pPr>
            <a:r>
              <a:rPr lang="en" sz="1200" dirty="0" err="1">
                <a:solidFill>
                  <a:schemeClr val="dk1"/>
                </a:solidFill>
              </a:rPr>
              <a:t>UseInternet</a:t>
            </a:r>
            <a:r>
              <a:rPr lang="en" sz="1200" dirty="0">
                <a:solidFill>
                  <a:schemeClr val="dk1"/>
                </a:solidFill>
              </a:rPr>
              <a:t> (B1)</a:t>
            </a:r>
            <a:endParaRPr sz="1200" dirty="0">
              <a:solidFill>
                <a:schemeClr val="dk1"/>
              </a:solidFill>
            </a:endParaRPr>
          </a:p>
          <a:p>
            <a:pPr marL="0" lvl="0" indent="0" algn="ctr" rtl="0">
              <a:spcBef>
                <a:spcPts val="0"/>
              </a:spcBef>
              <a:spcAft>
                <a:spcPts val="0"/>
              </a:spcAft>
              <a:buNone/>
            </a:pPr>
            <a:r>
              <a:rPr lang="en" sz="1200" dirty="0" err="1">
                <a:solidFill>
                  <a:schemeClr val="dk1"/>
                </a:solidFill>
              </a:rPr>
              <a:t>EverOfferedAccessRec</a:t>
            </a:r>
            <a:r>
              <a:rPr lang="en" sz="1200" dirty="0">
                <a:solidFill>
                  <a:schemeClr val="dk1"/>
                </a:solidFill>
              </a:rPr>
              <a:t> (D4)</a:t>
            </a:r>
            <a:endParaRPr sz="1200" dirty="0">
              <a:solidFill>
                <a:schemeClr val="dk1"/>
              </a:solidFill>
            </a:endParaRPr>
          </a:p>
          <a:p>
            <a:pPr marL="0" lvl="0" indent="0" algn="ctr" rtl="0">
              <a:spcBef>
                <a:spcPts val="0"/>
              </a:spcBef>
              <a:spcAft>
                <a:spcPts val="0"/>
              </a:spcAft>
              <a:buNone/>
            </a:pPr>
            <a:endParaRPr sz="1200" dirty="0">
              <a:solidFill>
                <a:schemeClr val="dk1"/>
              </a:solidFill>
            </a:endParaRPr>
          </a:p>
        </p:txBody>
      </p:sp>
      <p:sp>
        <p:nvSpPr>
          <p:cNvPr id="77" name="Google Shape;77;p14"/>
          <p:cNvSpPr/>
          <p:nvPr/>
        </p:nvSpPr>
        <p:spPr>
          <a:xfrm rot="-5402786">
            <a:off x="4137763" y="3424123"/>
            <a:ext cx="740400" cy="165300"/>
          </a:xfrm>
          <a:prstGeom prst="rightArrow">
            <a:avLst>
              <a:gd name="adj1" fmla="val 50000"/>
              <a:gd name="adj2" fmla="val 50000"/>
            </a:avLst>
          </a:prstGeom>
          <a:solidFill>
            <a:srgbClr val="99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4"/>
          <p:cNvSpPr txBox="1"/>
          <p:nvPr/>
        </p:nvSpPr>
        <p:spPr>
          <a:xfrm>
            <a:off x="3398850" y="3952373"/>
            <a:ext cx="2263200" cy="84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t>Lifestyle</a:t>
            </a:r>
            <a:br>
              <a:rPr lang="en" b="1" dirty="0"/>
            </a:br>
            <a:endParaRPr b="1" dirty="0"/>
          </a:p>
          <a:p>
            <a:pPr marL="0" lvl="0" indent="0" algn="ctr" rtl="0">
              <a:spcBef>
                <a:spcPts val="0"/>
              </a:spcBef>
              <a:spcAft>
                <a:spcPts val="0"/>
              </a:spcAft>
              <a:buNone/>
            </a:pPr>
            <a:r>
              <a:rPr lang="en" sz="1200" dirty="0" err="1">
                <a:solidFill>
                  <a:schemeClr val="dk1"/>
                </a:solidFill>
              </a:rPr>
              <a:t>TimesModerateExercise</a:t>
            </a:r>
            <a:r>
              <a:rPr lang="en" sz="1200" dirty="0">
                <a:solidFill>
                  <a:schemeClr val="dk1"/>
                </a:solidFill>
              </a:rPr>
              <a:t> (I1)</a:t>
            </a:r>
            <a:br>
              <a:rPr lang="en" sz="1200" dirty="0">
                <a:solidFill>
                  <a:schemeClr val="dk1"/>
                </a:solidFill>
              </a:rPr>
            </a:br>
            <a:r>
              <a:rPr lang="en" sz="1200" dirty="0">
                <a:solidFill>
                  <a:schemeClr val="dk1"/>
                </a:solidFill>
              </a:rPr>
              <a:t>MostRecentCheckup2 (C2)</a:t>
            </a:r>
            <a:endParaRPr sz="1200" dirty="0">
              <a:solidFill>
                <a:schemeClr val="dk1"/>
              </a:solidFill>
            </a:endParaRPr>
          </a:p>
        </p:txBody>
      </p:sp>
      <p:sp>
        <p:nvSpPr>
          <p:cNvPr id="79" name="Google Shape;79;p14"/>
          <p:cNvSpPr txBox="1"/>
          <p:nvPr/>
        </p:nvSpPr>
        <p:spPr>
          <a:xfrm>
            <a:off x="6618200" y="3030900"/>
            <a:ext cx="2453100" cy="165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t>Demographics</a:t>
            </a:r>
            <a:br>
              <a:rPr lang="en" b="1"/>
            </a:br>
            <a:endParaRPr b="1"/>
          </a:p>
          <a:p>
            <a:pPr marL="0" lvl="0" indent="0" algn="ctr" rtl="0">
              <a:lnSpc>
                <a:spcPct val="115000"/>
              </a:lnSpc>
              <a:spcBef>
                <a:spcPts val="0"/>
              </a:spcBef>
              <a:spcAft>
                <a:spcPts val="0"/>
              </a:spcAft>
              <a:buNone/>
            </a:pPr>
            <a:r>
              <a:rPr lang="en" sz="1200"/>
              <a:t>Age (O1) ,OccupationStatus(O2), ActiveDutyArmedForces (O3)</a:t>
            </a:r>
            <a:endParaRPr sz="1200"/>
          </a:p>
          <a:p>
            <a:pPr marL="0" lvl="0" indent="0" algn="ctr" rtl="0">
              <a:lnSpc>
                <a:spcPct val="115000"/>
              </a:lnSpc>
              <a:spcBef>
                <a:spcPts val="0"/>
              </a:spcBef>
              <a:spcAft>
                <a:spcPts val="0"/>
              </a:spcAft>
              <a:buNone/>
            </a:pPr>
            <a:r>
              <a:rPr lang="en" sz="1200"/>
              <a:t>MaritalStatus (O5), Education (O6), Ethnicity(2 Questions) (O10,O11), ChildrenInHH, (O15)  IncomeRanges(O17), Totalhousehold(O13)</a:t>
            </a:r>
            <a:endParaRPr sz="1200"/>
          </a:p>
          <a:p>
            <a:pPr marL="0" lvl="0" indent="0" algn="ctr" rtl="0">
              <a:spcBef>
                <a:spcPts val="0"/>
              </a:spcBef>
              <a:spcAft>
                <a:spcPts val="0"/>
              </a:spcAft>
              <a:buNone/>
            </a:pPr>
            <a:endParaRPr b="1"/>
          </a:p>
          <a:p>
            <a:pPr marL="0" lvl="0" indent="0" algn="ctr" rtl="0">
              <a:spcBef>
                <a:spcPts val="0"/>
              </a:spcBef>
              <a:spcAft>
                <a:spcPts val="0"/>
              </a:spcAft>
              <a:buNone/>
            </a:pPr>
            <a:endParaRPr b="1"/>
          </a:p>
        </p:txBody>
      </p:sp>
      <p:cxnSp>
        <p:nvCxnSpPr>
          <p:cNvPr id="80" name="Google Shape;80;p14"/>
          <p:cNvCxnSpPr/>
          <p:nvPr/>
        </p:nvCxnSpPr>
        <p:spPr>
          <a:xfrm flipH="1">
            <a:off x="4526550" y="1849809"/>
            <a:ext cx="3900" cy="479100"/>
          </a:xfrm>
          <a:prstGeom prst="straightConnector1">
            <a:avLst/>
          </a:prstGeom>
          <a:noFill/>
          <a:ln w="28575" cap="flat" cmpd="sng">
            <a:solidFill>
              <a:schemeClr val="dk2"/>
            </a:solidFill>
            <a:prstDash val="dot"/>
            <a:round/>
            <a:headEnd type="none" w="med" len="med"/>
            <a:tailEnd type="none" w="med" len="med"/>
          </a:ln>
        </p:spPr>
      </p:cxnSp>
      <p:sp>
        <p:nvSpPr>
          <p:cNvPr id="2" name="TextBox 1">
            <a:extLst>
              <a:ext uri="{FF2B5EF4-FFF2-40B4-BE49-F238E27FC236}">
                <a16:creationId xmlns:a16="http://schemas.microsoft.com/office/drawing/2014/main" id="{3E302C62-0A41-8049-875E-FB9733C4BDA0}"/>
              </a:ext>
            </a:extLst>
          </p:cNvPr>
          <p:cNvSpPr txBox="1"/>
          <p:nvPr/>
        </p:nvSpPr>
        <p:spPr>
          <a:xfrm>
            <a:off x="998321" y="96835"/>
            <a:ext cx="6853383" cy="400110"/>
          </a:xfrm>
          <a:prstGeom prst="rect">
            <a:avLst/>
          </a:prstGeom>
          <a:noFill/>
        </p:spPr>
        <p:txBody>
          <a:bodyPr wrap="square" rtlCol="0">
            <a:spAutoFit/>
          </a:bodyPr>
          <a:lstStyle/>
          <a:p>
            <a:pPr algn="ctr"/>
            <a:r>
              <a:rPr lang="en-US" sz="2000" b="1" u="sng" dirty="0"/>
              <a:t>Technology Assessment Model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2830150" y="226425"/>
            <a:ext cx="4524300" cy="58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dirty="0">
                <a:solidFill>
                  <a:srgbClr val="FF9900"/>
                </a:solidFill>
              </a:rPr>
              <a:t>Screening Variables</a:t>
            </a:r>
            <a:endParaRPr b="1" u="sng" dirty="0">
              <a:solidFill>
                <a:srgbClr val="FF9900"/>
              </a:solidFill>
            </a:endParaRPr>
          </a:p>
        </p:txBody>
      </p:sp>
      <p:graphicFrame>
        <p:nvGraphicFramePr>
          <p:cNvPr id="86" name="Google Shape;86;p15"/>
          <p:cNvGraphicFramePr/>
          <p:nvPr/>
        </p:nvGraphicFramePr>
        <p:xfrm>
          <a:off x="93100" y="1120550"/>
          <a:ext cx="8918125" cy="3817950"/>
        </p:xfrm>
        <a:graphic>
          <a:graphicData uri="http://schemas.openxmlformats.org/drawingml/2006/table">
            <a:tbl>
              <a:tblPr>
                <a:noFill/>
                <a:tableStyleId>{BBB6134E-E878-45EA-BF9E-09E584A9E22B}</a:tableStyleId>
              </a:tblPr>
              <a:tblGrid>
                <a:gridCol w="2273000">
                  <a:extLst>
                    <a:ext uri="{9D8B030D-6E8A-4147-A177-3AD203B41FA5}">
                      <a16:colId xmlns:a16="http://schemas.microsoft.com/office/drawing/2014/main" val="20000"/>
                    </a:ext>
                  </a:extLst>
                </a:gridCol>
                <a:gridCol w="1414150">
                  <a:extLst>
                    <a:ext uri="{9D8B030D-6E8A-4147-A177-3AD203B41FA5}">
                      <a16:colId xmlns:a16="http://schemas.microsoft.com/office/drawing/2014/main" val="20001"/>
                    </a:ext>
                  </a:extLst>
                </a:gridCol>
                <a:gridCol w="1877350">
                  <a:extLst>
                    <a:ext uri="{9D8B030D-6E8A-4147-A177-3AD203B41FA5}">
                      <a16:colId xmlns:a16="http://schemas.microsoft.com/office/drawing/2014/main" val="20002"/>
                    </a:ext>
                  </a:extLst>
                </a:gridCol>
                <a:gridCol w="3353625">
                  <a:extLst>
                    <a:ext uri="{9D8B030D-6E8A-4147-A177-3AD203B41FA5}">
                      <a16:colId xmlns:a16="http://schemas.microsoft.com/office/drawing/2014/main" val="20003"/>
                    </a:ext>
                  </a:extLst>
                </a:gridCol>
              </a:tblGrid>
              <a:tr h="732500">
                <a:tc>
                  <a:txBody>
                    <a:bodyPr/>
                    <a:lstStyle/>
                    <a:p>
                      <a:pPr marL="0" lvl="0" indent="0" algn="ctr" rtl="0">
                        <a:lnSpc>
                          <a:spcPct val="115000"/>
                        </a:lnSpc>
                        <a:spcBef>
                          <a:spcPts val="0"/>
                        </a:spcBef>
                        <a:spcAft>
                          <a:spcPts val="0"/>
                        </a:spcAft>
                        <a:buNone/>
                      </a:pPr>
                      <a:r>
                        <a:rPr lang="en" b="1"/>
                        <a:t>Variable name</a:t>
                      </a:r>
                      <a:endParaRPr b="1"/>
                    </a:p>
                  </a:txBody>
                  <a:tcPr marL="28575" marR="28575" marT="19050" marB="19050" anchor="b">
                    <a:lnL w="38100" cap="flat" cmpd="sng">
                      <a:solidFill>
                        <a:srgbClr val="999999"/>
                      </a:solidFill>
                      <a:prstDash val="solid"/>
                      <a:round/>
                      <a:headEnd type="none" w="sm" len="sm"/>
                      <a:tailEnd type="none" w="sm" len="sm"/>
                    </a:lnL>
                    <a:lnR w="38100" cap="flat" cmpd="sng">
                      <a:solidFill>
                        <a:srgbClr val="999999"/>
                      </a:solidFill>
                      <a:prstDash val="solid"/>
                      <a:round/>
                      <a:headEnd type="none" w="sm" len="sm"/>
                      <a:tailEnd type="none" w="sm" len="sm"/>
                    </a:lnR>
                    <a:lnT w="38100" cap="flat" cmpd="sng">
                      <a:solidFill>
                        <a:srgbClr val="999999"/>
                      </a:solidFill>
                      <a:prstDash val="solid"/>
                      <a:round/>
                      <a:headEnd type="none" w="sm" len="sm"/>
                      <a:tailEnd type="none" w="sm" len="sm"/>
                    </a:lnT>
                    <a:lnB w="38100" cap="flat" cmpd="sng">
                      <a:solidFill>
                        <a:srgbClr val="999999"/>
                      </a:solidFill>
                      <a:prstDash val="solid"/>
                      <a:round/>
                      <a:headEnd type="none" w="sm" len="sm"/>
                      <a:tailEnd type="none" w="sm" len="sm"/>
                    </a:lnB>
                    <a:solidFill>
                      <a:srgbClr val="FFE599"/>
                    </a:solidFill>
                  </a:tcPr>
                </a:tc>
                <a:tc>
                  <a:txBody>
                    <a:bodyPr/>
                    <a:lstStyle/>
                    <a:p>
                      <a:pPr marL="0" lvl="0" indent="0" algn="ctr" rtl="0">
                        <a:lnSpc>
                          <a:spcPct val="115000"/>
                        </a:lnSpc>
                        <a:spcBef>
                          <a:spcPts val="0"/>
                        </a:spcBef>
                        <a:spcAft>
                          <a:spcPts val="0"/>
                        </a:spcAft>
                        <a:buNone/>
                      </a:pPr>
                      <a:r>
                        <a:rPr lang="en" b="1"/>
                        <a:t>Survey Question</a:t>
                      </a:r>
                      <a:endParaRPr b="1"/>
                    </a:p>
                  </a:txBody>
                  <a:tcPr marL="28575" marR="28575" marT="19050" marB="19050" anchor="b">
                    <a:lnL w="38100" cap="flat" cmpd="sng">
                      <a:solidFill>
                        <a:srgbClr val="999999"/>
                      </a:solidFill>
                      <a:prstDash val="solid"/>
                      <a:round/>
                      <a:headEnd type="none" w="sm" len="sm"/>
                      <a:tailEnd type="none" w="sm" len="sm"/>
                    </a:lnL>
                    <a:lnR w="38100" cap="flat" cmpd="sng">
                      <a:solidFill>
                        <a:srgbClr val="999999"/>
                      </a:solidFill>
                      <a:prstDash val="solid"/>
                      <a:round/>
                      <a:headEnd type="none" w="sm" len="sm"/>
                      <a:tailEnd type="none" w="sm" len="sm"/>
                    </a:lnR>
                    <a:lnT w="38100" cap="flat" cmpd="sng">
                      <a:solidFill>
                        <a:srgbClr val="999999"/>
                      </a:solidFill>
                      <a:prstDash val="solid"/>
                      <a:round/>
                      <a:headEnd type="none" w="sm" len="sm"/>
                      <a:tailEnd type="none" w="sm" len="sm"/>
                    </a:lnT>
                    <a:lnB w="38100" cap="flat" cmpd="sng">
                      <a:solidFill>
                        <a:srgbClr val="999999"/>
                      </a:solidFill>
                      <a:prstDash val="solid"/>
                      <a:round/>
                      <a:headEnd type="none" w="sm" len="sm"/>
                      <a:tailEnd type="none" w="sm" len="sm"/>
                    </a:lnB>
                    <a:solidFill>
                      <a:srgbClr val="FFE599"/>
                    </a:solidFill>
                  </a:tcPr>
                </a:tc>
                <a:tc>
                  <a:txBody>
                    <a:bodyPr/>
                    <a:lstStyle/>
                    <a:p>
                      <a:pPr marL="0" lvl="0" indent="0" algn="ctr" rtl="0">
                        <a:lnSpc>
                          <a:spcPct val="115000"/>
                        </a:lnSpc>
                        <a:spcBef>
                          <a:spcPts val="0"/>
                        </a:spcBef>
                        <a:spcAft>
                          <a:spcPts val="0"/>
                        </a:spcAft>
                        <a:buNone/>
                      </a:pPr>
                      <a:r>
                        <a:rPr lang="en" b="1"/>
                        <a:t>Data Type</a:t>
                      </a:r>
                      <a:endParaRPr b="1"/>
                    </a:p>
                  </a:txBody>
                  <a:tcPr marL="28575" marR="28575" marT="19050" marB="19050" anchor="b">
                    <a:lnL w="38100" cap="flat" cmpd="sng">
                      <a:solidFill>
                        <a:srgbClr val="999999"/>
                      </a:solidFill>
                      <a:prstDash val="solid"/>
                      <a:round/>
                      <a:headEnd type="none" w="sm" len="sm"/>
                      <a:tailEnd type="none" w="sm" len="sm"/>
                    </a:lnL>
                    <a:lnR w="38100" cap="flat" cmpd="sng">
                      <a:solidFill>
                        <a:srgbClr val="999999"/>
                      </a:solidFill>
                      <a:prstDash val="solid"/>
                      <a:round/>
                      <a:headEnd type="none" w="sm" len="sm"/>
                      <a:tailEnd type="none" w="sm" len="sm"/>
                    </a:lnR>
                    <a:lnT w="38100" cap="flat" cmpd="sng">
                      <a:solidFill>
                        <a:srgbClr val="999999"/>
                      </a:solidFill>
                      <a:prstDash val="solid"/>
                      <a:round/>
                      <a:headEnd type="none" w="sm" len="sm"/>
                      <a:tailEnd type="none" w="sm" len="sm"/>
                    </a:lnT>
                    <a:lnB w="38100" cap="flat" cmpd="sng">
                      <a:solidFill>
                        <a:srgbClr val="999999"/>
                      </a:solidFill>
                      <a:prstDash val="solid"/>
                      <a:round/>
                      <a:headEnd type="none" w="sm" len="sm"/>
                      <a:tailEnd type="none" w="sm" len="sm"/>
                    </a:lnB>
                    <a:solidFill>
                      <a:srgbClr val="FFE599"/>
                    </a:solidFill>
                  </a:tcPr>
                </a:tc>
                <a:tc>
                  <a:txBody>
                    <a:bodyPr/>
                    <a:lstStyle/>
                    <a:p>
                      <a:pPr marL="0" lvl="0" indent="0" algn="ctr" rtl="0">
                        <a:lnSpc>
                          <a:spcPct val="115000"/>
                        </a:lnSpc>
                        <a:spcBef>
                          <a:spcPts val="0"/>
                        </a:spcBef>
                        <a:spcAft>
                          <a:spcPts val="0"/>
                        </a:spcAft>
                        <a:buNone/>
                      </a:pPr>
                      <a:r>
                        <a:rPr lang="en" b="1"/>
                        <a:t>Treatment</a:t>
                      </a:r>
                      <a:endParaRPr b="1"/>
                    </a:p>
                  </a:txBody>
                  <a:tcPr marL="28575" marR="28575" marT="19050" marB="19050" anchor="b">
                    <a:lnL w="38100" cap="flat" cmpd="sng">
                      <a:solidFill>
                        <a:srgbClr val="999999"/>
                      </a:solidFill>
                      <a:prstDash val="solid"/>
                      <a:round/>
                      <a:headEnd type="none" w="sm" len="sm"/>
                      <a:tailEnd type="none" w="sm" len="sm"/>
                    </a:lnL>
                    <a:lnR w="38100" cap="flat" cmpd="sng">
                      <a:solidFill>
                        <a:srgbClr val="999999"/>
                      </a:solidFill>
                      <a:prstDash val="solid"/>
                      <a:round/>
                      <a:headEnd type="none" w="sm" len="sm"/>
                      <a:tailEnd type="none" w="sm" len="sm"/>
                    </a:lnR>
                    <a:lnT w="38100" cap="flat" cmpd="sng">
                      <a:solidFill>
                        <a:srgbClr val="999999"/>
                      </a:solidFill>
                      <a:prstDash val="solid"/>
                      <a:round/>
                      <a:headEnd type="none" w="sm" len="sm"/>
                      <a:tailEnd type="none" w="sm" len="sm"/>
                    </a:lnT>
                    <a:lnB w="38100" cap="flat" cmpd="sng">
                      <a:solidFill>
                        <a:srgbClr val="999999"/>
                      </a:solidFill>
                      <a:prstDash val="solid"/>
                      <a:round/>
                      <a:headEnd type="none" w="sm" len="sm"/>
                      <a:tailEnd type="none" w="sm" len="sm"/>
                    </a:lnB>
                    <a:solidFill>
                      <a:srgbClr val="FFE599"/>
                    </a:solidFill>
                  </a:tcPr>
                </a:tc>
                <a:extLst>
                  <a:ext uri="{0D108BD9-81ED-4DB2-BD59-A6C34878D82A}">
                    <a16:rowId xmlns:a16="http://schemas.microsoft.com/office/drawing/2014/main" val="10000"/>
                  </a:ext>
                </a:extLst>
              </a:tr>
              <a:tr h="1156675">
                <a:tc>
                  <a:txBody>
                    <a:bodyPr/>
                    <a:lstStyle/>
                    <a:p>
                      <a:pPr marL="0" lvl="0" indent="0" algn="ctr" rtl="0">
                        <a:lnSpc>
                          <a:spcPct val="115000"/>
                        </a:lnSpc>
                        <a:spcBef>
                          <a:spcPts val="0"/>
                        </a:spcBef>
                        <a:spcAft>
                          <a:spcPts val="0"/>
                        </a:spcAft>
                        <a:buNone/>
                      </a:pPr>
                      <a:r>
                        <a:rPr lang="en" b="1"/>
                        <a:t>ProviderMaintainEMR2</a:t>
                      </a:r>
                      <a:endParaRPr b="1"/>
                    </a:p>
                  </a:txBody>
                  <a:tcPr marL="28575" marR="28575" marT="19050" marB="19050" anchor="b">
                    <a:lnL w="38100" cap="flat" cmpd="sng">
                      <a:solidFill>
                        <a:srgbClr val="999999"/>
                      </a:solidFill>
                      <a:prstDash val="solid"/>
                      <a:round/>
                      <a:headEnd type="none" w="sm" len="sm"/>
                      <a:tailEnd type="none" w="sm" len="sm"/>
                    </a:lnL>
                    <a:lnR w="38100" cap="flat" cmpd="sng">
                      <a:solidFill>
                        <a:srgbClr val="999999"/>
                      </a:solidFill>
                      <a:prstDash val="solid"/>
                      <a:round/>
                      <a:headEnd type="none" w="sm" len="sm"/>
                      <a:tailEnd type="none" w="sm" len="sm"/>
                    </a:lnR>
                    <a:lnT w="38100" cap="flat" cmpd="sng">
                      <a:solidFill>
                        <a:srgbClr val="999999"/>
                      </a:solidFill>
                      <a:prstDash val="solid"/>
                      <a:round/>
                      <a:headEnd type="none" w="sm" len="sm"/>
                      <a:tailEnd type="none" w="sm" len="sm"/>
                    </a:lnT>
                    <a:lnB w="38100" cap="flat" cmpd="sng">
                      <a:solidFill>
                        <a:srgbClr val="999999"/>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b="1"/>
                        <a:t>D1</a:t>
                      </a:r>
                      <a:endParaRPr b="1"/>
                    </a:p>
                  </a:txBody>
                  <a:tcPr marL="28575" marR="28575" marT="19050" marB="19050" anchor="b">
                    <a:lnL w="38100" cap="flat" cmpd="sng">
                      <a:solidFill>
                        <a:srgbClr val="999999"/>
                      </a:solidFill>
                      <a:prstDash val="solid"/>
                      <a:round/>
                      <a:headEnd type="none" w="sm" len="sm"/>
                      <a:tailEnd type="none" w="sm" len="sm"/>
                    </a:lnL>
                    <a:lnR w="38100" cap="flat" cmpd="sng">
                      <a:solidFill>
                        <a:srgbClr val="999999"/>
                      </a:solidFill>
                      <a:prstDash val="solid"/>
                      <a:round/>
                      <a:headEnd type="none" w="sm" len="sm"/>
                      <a:tailEnd type="none" w="sm" len="sm"/>
                    </a:lnR>
                    <a:lnT w="38100" cap="flat" cmpd="sng">
                      <a:solidFill>
                        <a:srgbClr val="999999"/>
                      </a:solidFill>
                      <a:prstDash val="solid"/>
                      <a:round/>
                      <a:headEnd type="none" w="sm" len="sm"/>
                      <a:tailEnd type="none" w="sm" len="sm"/>
                    </a:lnT>
                    <a:lnB w="381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Categorical </a:t>
                      </a:r>
                      <a:endParaRPr/>
                    </a:p>
                    <a:p>
                      <a:pPr marL="0" lvl="0" indent="0" algn="ctr" rtl="0">
                        <a:lnSpc>
                          <a:spcPct val="115000"/>
                        </a:lnSpc>
                        <a:spcBef>
                          <a:spcPts val="0"/>
                        </a:spcBef>
                        <a:spcAft>
                          <a:spcPts val="0"/>
                        </a:spcAft>
                        <a:buNone/>
                      </a:pPr>
                      <a:endParaRPr/>
                    </a:p>
                  </a:txBody>
                  <a:tcPr marL="28575" marR="28575" marT="19050" marB="19050" anchor="b">
                    <a:lnL w="38100" cap="flat" cmpd="sng">
                      <a:solidFill>
                        <a:srgbClr val="999999"/>
                      </a:solidFill>
                      <a:prstDash val="solid"/>
                      <a:round/>
                      <a:headEnd type="none" w="sm" len="sm"/>
                      <a:tailEnd type="none" w="sm" len="sm"/>
                    </a:lnL>
                    <a:lnR w="38100" cap="flat" cmpd="sng">
                      <a:solidFill>
                        <a:srgbClr val="999999"/>
                      </a:solidFill>
                      <a:prstDash val="solid"/>
                      <a:round/>
                      <a:headEnd type="none" w="sm" len="sm"/>
                      <a:tailEnd type="none" w="sm" len="sm"/>
                    </a:lnR>
                    <a:lnT w="38100" cap="flat" cmpd="sng">
                      <a:solidFill>
                        <a:srgbClr val="999999"/>
                      </a:solidFill>
                      <a:prstDash val="solid"/>
                      <a:round/>
                      <a:headEnd type="none" w="sm" len="sm"/>
                      <a:tailEnd type="none" w="sm" len="sm"/>
                    </a:lnT>
                    <a:lnB w="381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Remove people who said “No” (91), </a:t>
                      </a:r>
                      <a:endParaRPr/>
                    </a:p>
                    <a:p>
                      <a:pPr marL="0" lvl="0" indent="0" algn="ctr" rtl="0">
                        <a:lnSpc>
                          <a:spcPct val="115000"/>
                        </a:lnSpc>
                        <a:spcBef>
                          <a:spcPts val="0"/>
                        </a:spcBef>
                        <a:spcAft>
                          <a:spcPts val="0"/>
                        </a:spcAft>
                        <a:buNone/>
                      </a:pPr>
                      <a:r>
                        <a:rPr lang="en"/>
                        <a:t>Put -9 and -5 (missing and errored values) into 3 (Don’t know)</a:t>
                      </a:r>
                      <a:endParaRPr/>
                    </a:p>
                  </a:txBody>
                  <a:tcPr marL="28575" marR="28575" marT="19050" marB="19050" anchor="b">
                    <a:lnL w="38100" cap="flat" cmpd="sng">
                      <a:solidFill>
                        <a:srgbClr val="999999"/>
                      </a:solidFill>
                      <a:prstDash val="solid"/>
                      <a:round/>
                      <a:headEnd type="none" w="sm" len="sm"/>
                      <a:tailEnd type="none" w="sm" len="sm"/>
                    </a:lnL>
                    <a:lnR w="38100" cap="flat" cmpd="sng">
                      <a:solidFill>
                        <a:srgbClr val="999999"/>
                      </a:solidFill>
                      <a:prstDash val="solid"/>
                      <a:round/>
                      <a:headEnd type="none" w="sm" len="sm"/>
                      <a:tailEnd type="none" w="sm" len="sm"/>
                    </a:lnR>
                    <a:lnT w="38100" cap="flat" cmpd="sng">
                      <a:solidFill>
                        <a:srgbClr val="999999"/>
                      </a:solidFill>
                      <a:prstDash val="solid"/>
                      <a:round/>
                      <a:headEnd type="none" w="sm" len="sm"/>
                      <a:tailEnd type="none" w="sm" len="sm"/>
                    </a:lnT>
                    <a:lnB w="38100" cap="flat" cmpd="sng">
                      <a:solidFill>
                        <a:srgbClr val="999999"/>
                      </a:solidFill>
                      <a:prstDash val="solid"/>
                      <a:round/>
                      <a:headEnd type="none" w="sm" len="sm"/>
                      <a:tailEnd type="none" w="sm" len="sm"/>
                    </a:lnB>
                  </a:tcPr>
                </a:tc>
                <a:extLst>
                  <a:ext uri="{0D108BD9-81ED-4DB2-BD59-A6C34878D82A}">
                    <a16:rowId xmlns:a16="http://schemas.microsoft.com/office/drawing/2014/main" val="10001"/>
                  </a:ext>
                </a:extLst>
              </a:tr>
              <a:tr h="1130175">
                <a:tc>
                  <a:txBody>
                    <a:bodyPr/>
                    <a:lstStyle/>
                    <a:p>
                      <a:pPr marL="0" lvl="0" indent="0" algn="ctr" rtl="0">
                        <a:lnSpc>
                          <a:spcPct val="115000"/>
                        </a:lnSpc>
                        <a:spcBef>
                          <a:spcPts val="0"/>
                        </a:spcBef>
                        <a:spcAft>
                          <a:spcPts val="0"/>
                        </a:spcAft>
                        <a:buNone/>
                      </a:pPr>
                      <a:r>
                        <a:rPr lang="en" b="1"/>
                        <a:t>UseInternet</a:t>
                      </a:r>
                      <a:endParaRPr b="1"/>
                    </a:p>
                  </a:txBody>
                  <a:tcPr marL="28575" marR="28575" marT="19050" marB="19050" anchor="b">
                    <a:lnL w="38100" cap="flat" cmpd="sng">
                      <a:solidFill>
                        <a:srgbClr val="999999"/>
                      </a:solidFill>
                      <a:prstDash val="solid"/>
                      <a:round/>
                      <a:headEnd type="none" w="sm" len="sm"/>
                      <a:tailEnd type="none" w="sm" len="sm"/>
                    </a:lnL>
                    <a:lnR w="38100" cap="flat" cmpd="sng">
                      <a:solidFill>
                        <a:srgbClr val="999999"/>
                      </a:solidFill>
                      <a:prstDash val="solid"/>
                      <a:round/>
                      <a:headEnd type="none" w="sm" len="sm"/>
                      <a:tailEnd type="none" w="sm" len="sm"/>
                    </a:lnR>
                    <a:lnT w="38100" cap="flat" cmpd="sng">
                      <a:solidFill>
                        <a:srgbClr val="999999"/>
                      </a:solidFill>
                      <a:prstDash val="solid"/>
                      <a:round/>
                      <a:headEnd type="none" w="sm" len="sm"/>
                      <a:tailEnd type="none" w="sm" len="sm"/>
                    </a:lnT>
                    <a:lnB w="38100" cap="flat" cmpd="sng">
                      <a:solidFill>
                        <a:srgbClr val="999999"/>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b="1"/>
                        <a:t>B1</a:t>
                      </a:r>
                      <a:endParaRPr b="1"/>
                    </a:p>
                  </a:txBody>
                  <a:tcPr marL="28575" marR="28575" marT="19050" marB="19050" anchor="b">
                    <a:lnL w="38100" cap="flat" cmpd="sng">
                      <a:solidFill>
                        <a:srgbClr val="999999"/>
                      </a:solidFill>
                      <a:prstDash val="solid"/>
                      <a:round/>
                      <a:headEnd type="none" w="sm" len="sm"/>
                      <a:tailEnd type="none" w="sm" len="sm"/>
                    </a:lnL>
                    <a:lnR w="38100" cap="flat" cmpd="sng">
                      <a:solidFill>
                        <a:srgbClr val="999999"/>
                      </a:solidFill>
                      <a:prstDash val="solid"/>
                      <a:round/>
                      <a:headEnd type="none" w="sm" len="sm"/>
                      <a:tailEnd type="none" w="sm" len="sm"/>
                    </a:lnR>
                    <a:lnT w="38100" cap="flat" cmpd="sng">
                      <a:solidFill>
                        <a:srgbClr val="999999"/>
                      </a:solidFill>
                      <a:prstDash val="solid"/>
                      <a:round/>
                      <a:headEnd type="none" w="sm" len="sm"/>
                      <a:tailEnd type="none" w="sm" len="sm"/>
                    </a:lnT>
                    <a:lnB w="381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p>
                      <a:pPr marL="0" lvl="0" indent="0" algn="ctr" rtl="0">
                        <a:lnSpc>
                          <a:spcPct val="115000"/>
                        </a:lnSpc>
                        <a:spcBef>
                          <a:spcPts val="0"/>
                        </a:spcBef>
                        <a:spcAft>
                          <a:spcPts val="0"/>
                        </a:spcAft>
                        <a:buNone/>
                      </a:pPr>
                      <a:endParaRPr/>
                    </a:p>
                    <a:p>
                      <a:pPr marL="0" lvl="0" indent="0" algn="l" rtl="0">
                        <a:lnSpc>
                          <a:spcPct val="115000"/>
                        </a:lnSpc>
                        <a:spcBef>
                          <a:spcPts val="0"/>
                        </a:spcBef>
                        <a:spcAft>
                          <a:spcPts val="0"/>
                        </a:spcAft>
                        <a:buNone/>
                      </a:pPr>
                      <a:r>
                        <a:rPr lang="en"/>
                        <a:t>             Binary </a:t>
                      </a:r>
                      <a:endParaRPr/>
                    </a:p>
                    <a:p>
                      <a:pPr marL="0" lvl="0" indent="0" algn="ctr" rtl="0">
                        <a:lnSpc>
                          <a:spcPct val="115000"/>
                        </a:lnSpc>
                        <a:spcBef>
                          <a:spcPts val="0"/>
                        </a:spcBef>
                        <a:spcAft>
                          <a:spcPts val="0"/>
                        </a:spcAft>
                        <a:buNone/>
                      </a:pPr>
                      <a:endParaRPr/>
                    </a:p>
                  </a:txBody>
                  <a:tcPr marL="28575" marR="28575" marT="19050" marB="19050" anchor="b">
                    <a:lnL w="38100" cap="flat" cmpd="sng">
                      <a:solidFill>
                        <a:srgbClr val="999999"/>
                      </a:solidFill>
                      <a:prstDash val="solid"/>
                      <a:round/>
                      <a:headEnd type="none" w="sm" len="sm"/>
                      <a:tailEnd type="none" w="sm" len="sm"/>
                    </a:lnL>
                    <a:lnR w="38100" cap="flat" cmpd="sng">
                      <a:solidFill>
                        <a:srgbClr val="999999"/>
                      </a:solidFill>
                      <a:prstDash val="solid"/>
                      <a:round/>
                      <a:headEnd type="none" w="sm" len="sm"/>
                      <a:tailEnd type="none" w="sm" len="sm"/>
                    </a:lnR>
                    <a:lnT w="38100" cap="flat" cmpd="sng">
                      <a:solidFill>
                        <a:srgbClr val="999999"/>
                      </a:solidFill>
                      <a:prstDash val="solid"/>
                      <a:round/>
                      <a:headEnd type="none" w="sm" len="sm"/>
                      <a:tailEnd type="none" w="sm" len="sm"/>
                    </a:lnT>
                    <a:lnB w="381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p>
                      <a:pPr marL="0" lvl="0" indent="0" algn="ctr" rtl="0">
                        <a:lnSpc>
                          <a:spcPct val="115000"/>
                        </a:lnSpc>
                        <a:spcBef>
                          <a:spcPts val="0"/>
                        </a:spcBef>
                        <a:spcAft>
                          <a:spcPts val="0"/>
                        </a:spcAft>
                        <a:buClr>
                          <a:schemeClr val="dk1"/>
                        </a:buClr>
                        <a:buSzPts val="1100"/>
                        <a:buFont typeface="Arial"/>
                        <a:buNone/>
                      </a:pPr>
                      <a:r>
                        <a:rPr lang="en">
                          <a:solidFill>
                            <a:schemeClr val="dk1"/>
                          </a:solidFill>
                        </a:rPr>
                        <a:t>(yes = 1, no =0)</a:t>
                      </a:r>
                      <a:endParaRPr>
                        <a:solidFill>
                          <a:schemeClr val="dk1"/>
                        </a:solidFill>
                      </a:endParaRPr>
                    </a:p>
                    <a:p>
                      <a:pPr marL="0" lvl="0" indent="0" algn="ctr" rtl="0">
                        <a:lnSpc>
                          <a:spcPct val="115000"/>
                        </a:lnSpc>
                        <a:spcBef>
                          <a:spcPts val="0"/>
                        </a:spcBef>
                        <a:spcAft>
                          <a:spcPts val="0"/>
                        </a:spcAft>
                        <a:buClr>
                          <a:schemeClr val="dk1"/>
                        </a:buClr>
                        <a:buSzPts val="1100"/>
                        <a:buFont typeface="Arial"/>
                        <a:buNone/>
                      </a:pPr>
                      <a:r>
                        <a:rPr lang="en">
                          <a:solidFill>
                            <a:schemeClr val="dk1"/>
                          </a:solidFill>
                        </a:rPr>
                        <a:t> only 35 people use EMR that said no</a:t>
                      </a:r>
                      <a:endParaRPr>
                        <a:solidFill>
                          <a:schemeClr val="dk1"/>
                        </a:solidFill>
                      </a:endParaRPr>
                    </a:p>
                    <a:p>
                      <a:pPr marL="0" lvl="0" indent="0" algn="ctr" rtl="0">
                        <a:lnSpc>
                          <a:spcPct val="115000"/>
                        </a:lnSpc>
                        <a:spcBef>
                          <a:spcPts val="0"/>
                        </a:spcBef>
                        <a:spcAft>
                          <a:spcPts val="0"/>
                        </a:spcAft>
                        <a:buNone/>
                      </a:pPr>
                      <a:r>
                        <a:rPr lang="en"/>
                        <a:t>Remove 2</a:t>
                      </a:r>
                      <a:endParaRPr/>
                    </a:p>
                  </a:txBody>
                  <a:tcPr marL="28575" marR="28575" marT="19050" marB="19050" anchor="b">
                    <a:lnL w="38100" cap="flat" cmpd="sng">
                      <a:solidFill>
                        <a:srgbClr val="999999"/>
                      </a:solidFill>
                      <a:prstDash val="solid"/>
                      <a:round/>
                      <a:headEnd type="none" w="sm" len="sm"/>
                      <a:tailEnd type="none" w="sm" len="sm"/>
                    </a:lnL>
                    <a:lnR w="38100" cap="flat" cmpd="sng">
                      <a:solidFill>
                        <a:srgbClr val="999999"/>
                      </a:solidFill>
                      <a:prstDash val="solid"/>
                      <a:round/>
                      <a:headEnd type="none" w="sm" len="sm"/>
                      <a:tailEnd type="none" w="sm" len="sm"/>
                    </a:lnR>
                    <a:lnT w="38100" cap="flat" cmpd="sng">
                      <a:solidFill>
                        <a:srgbClr val="999999"/>
                      </a:solidFill>
                      <a:prstDash val="solid"/>
                      <a:round/>
                      <a:headEnd type="none" w="sm" len="sm"/>
                      <a:tailEnd type="none" w="sm" len="sm"/>
                    </a:lnT>
                    <a:lnB w="38100" cap="flat" cmpd="sng">
                      <a:solidFill>
                        <a:srgbClr val="999999"/>
                      </a:solidFill>
                      <a:prstDash val="solid"/>
                      <a:round/>
                      <a:headEnd type="none" w="sm" len="sm"/>
                      <a:tailEnd type="none" w="sm" len="sm"/>
                    </a:lnB>
                  </a:tcPr>
                </a:tc>
                <a:extLst>
                  <a:ext uri="{0D108BD9-81ED-4DB2-BD59-A6C34878D82A}">
                    <a16:rowId xmlns:a16="http://schemas.microsoft.com/office/drawing/2014/main" val="10002"/>
                  </a:ext>
                </a:extLst>
              </a:tr>
              <a:tr h="798600">
                <a:tc>
                  <a:txBody>
                    <a:bodyPr/>
                    <a:lstStyle/>
                    <a:p>
                      <a:pPr marL="0" lvl="0" indent="0" algn="ctr" rtl="0">
                        <a:lnSpc>
                          <a:spcPct val="115000"/>
                        </a:lnSpc>
                        <a:spcBef>
                          <a:spcPts val="0"/>
                        </a:spcBef>
                        <a:spcAft>
                          <a:spcPts val="0"/>
                        </a:spcAft>
                        <a:buNone/>
                      </a:pPr>
                      <a:r>
                        <a:rPr lang="en" b="1"/>
                        <a:t>EverOfferedAccessRec</a:t>
                      </a:r>
                      <a:endParaRPr b="1"/>
                    </a:p>
                  </a:txBody>
                  <a:tcPr marL="28575" marR="28575" marT="19050" marB="19050" anchor="b">
                    <a:lnL w="38100" cap="flat" cmpd="sng">
                      <a:solidFill>
                        <a:srgbClr val="999999"/>
                      </a:solidFill>
                      <a:prstDash val="solid"/>
                      <a:round/>
                      <a:headEnd type="none" w="sm" len="sm"/>
                      <a:tailEnd type="none" w="sm" len="sm"/>
                    </a:lnL>
                    <a:lnR w="38100" cap="flat" cmpd="sng">
                      <a:solidFill>
                        <a:srgbClr val="999999"/>
                      </a:solidFill>
                      <a:prstDash val="solid"/>
                      <a:round/>
                      <a:headEnd type="none" w="sm" len="sm"/>
                      <a:tailEnd type="none" w="sm" len="sm"/>
                    </a:lnR>
                    <a:lnT w="38100" cap="flat" cmpd="sng">
                      <a:solidFill>
                        <a:srgbClr val="999999"/>
                      </a:solidFill>
                      <a:prstDash val="solid"/>
                      <a:round/>
                      <a:headEnd type="none" w="sm" len="sm"/>
                      <a:tailEnd type="none" w="sm" len="sm"/>
                    </a:lnT>
                    <a:lnB w="38100" cap="flat" cmpd="sng">
                      <a:solidFill>
                        <a:srgbClr val="999999"/>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b="1"/>
                        <a:t>D4</a:t>
                      </a:r>
                      <a:endParaRPr b="1"/>
                    </a:p>
                  </a:txBody>
                  <a:tcPr marL="28575" marR="28575" marT="19050" marB="19050" anchor="b">
                    <a:lnL w="38100" cap="flat" cmpd="sng">
                      <a:solidFill>
                        <a:srgbClr val="999999"/>
                      </a:solidFill>
                      <a:prstDash val="solid"/>
                      <a:round/>
                      <a:headEnd type="none" w="sm" len="sm"/>
                      <a:tailEnd type="none" w="sm" len="sm"/>
                    </a:lnL>
                    <a:lnR w="38100" cap="flat" cmpd="sng">
                      <a:solidFill>
                        <a:srgbClr val="999999"/>
                      </a:solidFill>
                      <a:prstDash val="solid"/>
                      <a:round/>
                      <a:headEnd type="none" w="sm" len="sm"/>
                      <a:tailEnd type="none" w="sm" len="sm"/>
                    </a:lnR>
                    <a:lnT w="38100" cap="flat" cmpd="sng">
                      <a:solidFill>
                        <a:srgbClr val="999999"/>
                      </a:solidFill>
                      <a:prstDash val="solid"/>
                      <a:round/>
                      <a:headEnd type="none" w="sm" len="sm"/>
                      <a:tailEnd type="none" w="sm" len="sm"/>
                    </a:lnT>
                    <a:lnB w="381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p>
                      <a:pPr marL="0" lvl="0" indent="0" algn="ctr" rtl="0">
                        <a:lnSpc>
                          <a:spcPct val="115000"/>
                        </a:lnSpc>
                        <a:spcBef>
                          <a:spcPts val="0"/>
                        </a:spcBef>
                        <a:spcAft>
                          <a:spcPts val="0"/>
                        </a:spcAft>
                        <a:buNone/>
                      </a:pPr>
                      <a:r>
                        <a:rPr lang="en"/>
                        <a:t>Categorical</a:t>
                      </a:r>
                      <a:endParaRPr/>
                    </a:p>
                    <a:p>
                      <a:pPr marL="0" lvl="0" indent="0" algn="ctr" rtl="0">
                        <a:lnSpc>
                          <a:spcPct val="115000"/>
                        </a:lnSpc>
                        <a:spcBef>
                          <a:spcPts val="0"/>
                        </a:spcBef>
                        <a:spcAft>
                          <a:spcPts val="0"/>
                        </a:spcAft>
                        <a:buNone/>
                      </a:pPr>
                      <a:endParaRPr/>
                    </a:p>
                  </a:txBody>
                  <a:tcPr marL="28575" marR="28575" marT="19050" marB="19050" anchor="b">
                    <a:lnL w="38100" cap="flat" cmpd="sng">
                      <a:solidFill>
                        <a:srgbClr val="999999"/>
                      </a:solidFill>
                      <a:prstDash val="solid"/>
                      <a:round/>
                      <a:headEnd type="none" w="sm" len="sm"/>
                      <a:tailEnd type="none" w="sm" len="sm"/>
                    </a:lnL>
                    <a:lnR w="38100" cap="flat" cmpd="sng">
                      <a:solidFill>
                        <a:srgbClr val="999999"/>
                      </a:solidFill>
                      <a:prstDash val="solid"/>
                      <a:round/>
                      <a:headEnd type="none" w="sm" len="sm"/>
                      <a:tailEnd type="none" w="sm" len="sm"/>
                    </a:lnR>
                    <a:lnT w="38100" cap="flat" cmpd="sng">
                      <a:solidFill>
                        <a:srgbClr val="999999"/>
                      </a:solidFill>
                      <a:prstDash val="solid"/>
                      <a:round/>
                      <a:headEnd type="none" w="sm" len="sm"/>
                      <a:tailEnd type="none" w="sm" len="sm"/>
                    </a:lnT>
                    <a:lnB w="381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1"/>
                          </a:solidFill>
                        </a:rPr>
                        <a:t>No Access to EMR will not use it</a:t>
                      </a:r>
                      <a:endParaRPr>
                        <a:solidFill>
                          <a:schemeClr val="dk1"/>
                        </a:solidFill>
                      </a:endParaRPr>
                    </a:p>
                    <a:p>
                      <a:pPr marL="0" lvl="0" indent="0" algn="ctr" rtl="0">
                        <a:lnSpc>
                          <a:spcPct val="115000"/>
                        </a:lnSpc>
                        <a:spcBef>
                          <a:spcPts val="0"/>
                        </a:spcBef>
                        <a:spcAft>
                          <a:spcPts val="0"/>
                        </a:spcAft>
                        <a:buNone/>
                      </a:pPr>
                      <a:r>
                        <a:rPr lang="en"/>
                        <a:t>Remove 2 and 3</a:t>
                      </a:r>
                      <a:endParaRPr/>
                    </a:p>
                  </a:txBody>
                  <a:tcPr marL="28575" marR="28575" marT="19050" marB="19050" anchor="b">
                    <a:lnL w="38100" cap="flat" cmpd="sng">
                      <a:solidFill>
                        <a:srgbClr val="999999"/>
                      </a:solidFill>
                      <a:prstDash val="solid"/>
                      <a:round/>
                      <a:headEnd type="none" w="sm" len="sm"/>
                      <a:tailEnd type="none" w="sm" len="sm"/>
                    </a:lnL>
                    <a:lnR w="38100" cap="flat" cmpd="sng">
                      <a:solidFill>
                        <a:srgbClr val="999999"/>
                      </a:solidFill>
                      <a:prstDash val="solid"/>
                      <a:round/>
                      <a:headEnd type="none" w="sm" len="sm"/>
                      <a:tailEnd type="none" w="sm" len="sm"/>
                    </a:lnR>
                    <a:lnT w="38100" cap="flat" cmpd="sng">
                      <a:solidFill>
                        <a:srgbClr val="999999"/>
                      </a:solidFill>
                      <a:prstDash val="solid"/>
                      <a:round/>
                      <a:headEnd type="none" w="sm" len="sm"/>
                      <a:tailEnd type="none" w="sm" len="sm"/>
                    </a:lnT>
                    <a:lnB w="38100" cap="flat" cmpd="sng">
                      <a:solidFill>
                        <a:srgbClr val="999999"/>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graphicFrame>
        <p:nvGraphicFramePr>
          <p:cNvPr id="91" name="Google Shape;91;p16"/>
          <p:cNvGraphicFramePr/>
          <p:nvPr/>
        </p:nvGraphicFramePr>
        <p:xfrm>
          <a:off x="172175" y="1212350"/>
          <a:ext cx="8830675" cy="507937"/>
        </p:xfrm>
        <a:graphic>
          <a:graphicData uri="http://schemas.openxmlformats.org/drawingml/2006/table">
            <a:tbl>
              <a:tblPr>
                <a:noFill/>
                <a:tableStyleId>{BBB6134E-E878-45EA-BF9E-09E584A9E22B}</a:tableStyleId>
              </a:tblPr>
              <a:tblGrid>
                <a:gridCol w="2351475">
                  <a:extLst>
                    <a:ext uri="{9D8B030D-6E8A-4147-A177-3AD203B41FA5}">
                      <a16:colId xmlns:a16="http://schemas.microsoft.com/office/drawing/2014/main" val="20000"/>
                    </a:ext>
                  </a:extLst>
                </a:gridCol>
                <a:gridCol w="1007575">
                  <a:extLst>
                    <a:ext uri="{9D8B030D-6E8A-4147-A177-3AD203B41FA5}">
                      <a16:colId xmlns:a16="http://schemas.microsoft.com/office/drawing/2014/main" val="20001"/>
                    </a:ext>
                  </a:extLst>
                </a:gridCol>
                <a:gridCol w="1325975">
                  <a:extLst>
                    <a:ext uri="{9D8B030D-6E8A-4147-A177-3AD203B41FA5}">
                      <a16:colId xmlns:a16="http://schemas.microsoft.com/office/drawing/2014/main" val="20002"/>
                    </a:ext>
                  </a:extLst>
                </a:gridCol>
                <a:gridCol w="4145650">
                  <a:extLst>
                    <a:ext uri="{9D8B030D-6E8A-4147-A177-3AD203B41FA5}">
                      <a16:colId xmlns:a16="http://schemas.microsoft.com/office/drawing/2014/main" val="20003"/>
                    </a:ext>
                  </a:extLst>
                </a:gridCol>
              </a:tblGrid>
              <a:tr h="430450">
                <a:tc>
                  <a:txBody>
                    <a:bodyPr/>
                    <a:lstStyle/>
                    <a:p>
                      <a:pPr marL="0" lvl="0" indent="0" algn="ctr" rtl="0">
                        <a:lnSpc>
                          <a:spcPct val="115000"/>
                        </a:lnSpc>
                        <a:spcBef>
                          <a:spcPts val="0"/>
                        </a:spcBef>
                        <a:spcAft>
                          <a:spcPts val="0"/>
                        </a:spcAft>
                        <a:buNone/>
                      </a:pPr>
                      <a:r>
                        <a:rPr lang="en" b="1"/>
                        <a:t>AccessOnlineRecord</a:t>
                      </a:r>
                      <a:endParaRPr b="1"/>
                    </a:p>
                  </a:txBody>
                  <a:tcPr marL="28575" marR="28575" marT="19050" marB="19050" anchor="b">
                    <a:lnL w="28575" cap="flat" cmpd="sng">
                      <a:solidFill>
                        <a:srgbClr val="CCCCCC"/>
                      </a:solidFill>
                      <a:prstDash val="solid"/>
                      <a:round/>
                      <a:headEnd type="none" w="sm" len="sm"/>
                      <a:tailEnd type="none" w="sm" len="sm"/>
                    </a:lnL>
                    <a:lnR w="28575" cap="flat" cmpd="sng">
                      <a:solidFill>
                        <a:srgbClr val="CCCCCC"/>
                      </a:solidFill>
                      <a:prstDash val="solid"/>
                      <a:round/>
                      <a:headEnd type="none" w="sm" len="sm"/>
                      <a:tailEnd type="none" w="sm" len="sm"/>
                    </a:lnR>
                    <a:lnT w="28575" cap="flat" cmpd="sng">
                      <a:solidFill>
                        <a:srgbClr val="CCCCCC"/>
                      </a:solidFill>
                      <a:prstDash val="solid"/>
                      <a:round/>
                      <a:headEnd type="none" w="sm" len="sm"/>
                      <a:tailEnd type="none" w="sm" len="sm"/>
                    </a:lnT>
                    <a:lnB w="28575"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b="1"/>
                        <a:t>D6</a:t>
                      </a:r>
                      <a:endParaRPr b="1"/>
                    </a:p>
                  </a:txBody>
                  <a:tcPr marL="28575" marR="28575" marT="19050" marB="19050" anchor="b">
                    <a:lnL w="28575" cap="flat" cmpd="sng">
                      <a:solidFill>
                        <a:srgbClr val="CCCCCC"/>
                      </a:solidFill>
                      <a:prstDash val="solid"/>
                      <a:round/>
                      <a:headEnd type="none" w="sm" len="sm"/>
                      <a:tailEnd type="none" w="sm" len="sm"/>
                    </a:lnL>
                    <a:lnR w="28575" cap="flat" cmpd="sng">
                      <a:solidFill>
                        <a:srgbClr val="CCCCCC"/>
                      </a:solidFill>
                      <a:prstDash val="solid"/>
                      <a:round/>
                      <a:headEnd type="none" w="sm" len="sm"/>
                      <a:tailEnd type="none" w="sm" len="sm"/>
                    </a:lnR>
                    <a:lnT w="28575" cap="flat" cmpd="sng">
                      <a:solidFill>
                        <a:srgbClr val="CCCCCC"/>
                      </a:solidFill>
                      <a:prstDash val="solid"/>
                      <a:round/>
                      <a:headEnd type="none" w="sm" len="sm"/>
                      <a:tailEnd type="none" w="sm" len="sm"/>
                    </a:lnT>
                    <a:lnB w="285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Categorical</a:t>
                      </a:r>
                      <a:endParaRPr/>
                    </a:p>
                  </a:txBody>
                  <a:tcPr marL="28575" marR="28575" marT="19050" marB="19050" anchor="b">
                    <a:lnL w="28575" cap="flat" cmpd="sng">
                      <a:solidFill>
                        <a:srgbClr val="CCCCCC"/>
                      </a:solidFill>
                      <a:prstDash val="solid"/>
                      <a:round/>
                      <a:headEnd type="none" w="sm" len="sm"/>
                      <a:tailEnd type="none" w="sm" len="sm"/>
                    </a:lnL>
                    <a:lnR w="28575" cap="flat" cmpd="sng">
                      <a:solidFill>
                        <a:srgbClr val="CCCCCC"/>
                      </a:solidFill>
                      <a:prstDash val="solid"/>
                      <a:round/>
                      <a:headEnd type="none" w="sm" len="sm"/>
                      <a:tailEnd type="none" w="sm" len="sm"/>
                    </a:lnR>
                    <a:lnT w="28575" cap="flat" cmpd="sng">
                      <a:solidFill>
                        <a:srgbClr val="CCCCCC"/>
                      </a:solidFill>
                      <a:prstDash val="solid"/>
                      <a:round/>
                      <a:headEnd type="none" w="sm" len="sm"/>
                      <a:tailEnd type="none" w="sm" len="sm"/>
                    </a:lnT>
                    <a:lnB w="285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br>
                        <a:rPr lang="en"/>
                      </a:br>
                      <a:r>
                        <a:rPr lang="en"/>
                        <a:t>Remove -9, -2, -1</a:t>
                      </a:r>
                      <a:endParaRPr/>
                    </a:p>
                  </a:txBody>
                  <a:tcPr marL="28575" marR="28575" marT="19050" marB="19050" anchor="b">
                    <a:lnL w="28575" cap="flat" cmpd="sng">
                      <a:solidFill>
                        <a:srgbClr val="CCCCCC"/>
                      </a:solidFill>
                      <a:prstDash val="solid"/>
                      <a:round/>
                      <a:headEnd type="none" w="sm" len="sm"/>
                      <a:tailEnd type="none" w="sm" len="sm"/>
                    </a:lnL>
                    <a:lnR w="28575" cap="flat" cmpd="sng">
                      <a:solidFill>
                        <a:srgbClr val="CCCCCC"/>
                      </a:solidFill>
                      <a:prstDash val="solid"/>
                      <a:round/>
                      <a:headEnd type="none" w="sm" len="sm"/>
                      <a:tailEnd type="none" w="sm" len="sm"/>
                    </a:lnR>
                    <a:lnT w="28575" cap="flat" cmpd="sng">
                      <a:solidFill>
                        <a:srgbClr val="CCCCCC"/>
                      </a:solidFill>
                      <a:prstDash val="solid"/>
                      <a:round/>
                      <a:headEnd type="none" w="sm" len="sm"/>
                      <a:tailEnd type="none" w="sm" len="sm"/>
                    </a:lnT>
                    <a:lnB w="2857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92" name="Google Shape;92;p16"/>
          <p:cNvSpPr txBox="1">
            <a:spLocks noGrp="1"/>
          </p:cNvSpPr>
          <p:nvPr>
            <p:ph type="title"/>
          </p:nvPr>
        </p:nvSpPr>
        <p:spPr>
          <a:xfrm>
            <a:off x="2037025" y="448050"/>
            <a:ext cx="507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u="sng">
                <a:solidFill>
                  <a:srgbClr val="6AA84F"/>
                </a:solidFill>
              </a:rPr>
              <a:t>Target Variable - Cleaning</a:t>
            </a:r>
            <a:endParaRPr sz="2400" b="1" u="sng">
              <a:solidFill>
                <a:srgbClr val="6AA84F"/>
              </a:solidFill>
            </a:endParaRPr>
          </a:p>
        </p:txBody>
      </p:sp>
      <p:sp>
        <p:nvSpPr>
          <p:cNvPr id="93" name="Google Shape;93;p16"/>
          <p:cNvSpPr txBox="1"/>
          <p:nvPr/>
        </p:nvSpPr>
        <p:spPr>
          <a:xfrm>
            <a:off x="328825" y="1834100"/>
            <a:ext cx="2003700" cy="272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16"/>
          <p:cNvSpPr/>
          <p:nvPr/>
        </p:nvSpPr>
        <p:spPr>
          <a:xfrm>
            <a:off x="201500" y="2779800"/>
            <a:ext cx="3009000" cy="16329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b="1">
                <a:solidFill>
                  <a:schemeClr val="dk1"/>
                </a:solidFill>
              </a:rPr>
              <a:t>Binary Target</a:t>
            </a:r>
            <a:r>
              <a:rPr lang="en">
                <a:solidFill>
                  <a:schemeClr val="dk1"/>
                </a:solidFill>
              </a:rPr>
              <a:t> </a:t>
            </a:r>
            <a:br>
              <a:rPr lang="en">
                <a:solidFill>
                  <a:schemeClr val="dk1"/>
                </a:solidFill>
              </a:rPr>
            </a:br>
            <a:endParaRPr>
              <a:solidFill>
                <a:schemeClr val="dk1"/>
              </a:solidFill>
            </a:endParaRPr>
          </a:p>
          <a:p>
            <a:pPr marL="0" lvl="0" indent="0" algn="l" rtl="0">
              <a:lnSpc>
                <a:spcPct val="115000"/>
              </a:lnSpc>
              <a:spcBef>
                <a:spcPts val="0"/>
              </a:spcBef>
              <a:spcAft>
                <a:spcPts val="0"/>
              </a:spcAft>
              <a:buNone/>
            </a:pPr>
            <a:r>
              <a:rPr lang="en" b="1">
                <a:solidFill>
                  <a:schemeClr val="dk1"/>
                </a:solidFill>
              </a:rPr>
              <a:t>2 levels:</a:t>
            </a:r>
            <a:br>
              <a:rPr lang="en">
                <a:solidFill>
                  <a:schemeClr val="dk1"/>
                </a:solidFill>
              </a:rPr>
            </a:br>
            <a:r>
              <a:rPr lang="en">
                <a:solidFill>
                  <a:schemeClr val="dk1"/>
                </a:solidFill>
              </a:rPr>
              <a:t>0 (Never accessed EMR) as  ‘0’</a:t>
            </a:r>
            <a:br>
              <a:rPr lang="en">
                <a:solidFill>
                  <a:schemeClr val="dk1"/>
                </a:solidFill>
              </a:rPr>
            </a:br>
            <a:r>
              <a:rPr lang="en">
                <a:solidFill>
                  <a:schemeClr val="dk1"/>
                </a:solidFill>
              </a:rPr>
              <a:t>1,2,3,4 (Accessed EMR once or more) as ‘1’</a:t>
            </a:r>
            <a:endParaRPr>
              <a:solidFill>
                <a:schemeClr val="dk1"/>
              </a:solidFill>
            </a:endParaRPr>
          </a:p>
        </p:txBody>
      </p:sp>
      <p:sp>
        <p:nvSpPr>
          <p:cNvPr id="95" name="Google Shape;95;p16"/>
          <p:cNvSpPr/>
          <p:nvPr/>
        </p:nvSpPr>
        <p:spPr>
          <a:xfrm>
            <a:off x="7056100" y="2779800"/>
            <a:ext cx="1886400" cy="14667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b="1">
                <a:solidFill>
                  <a:schemeClr val="dk1"/>
                </a:solidFill>
              </a:rPr>
              <a:t>Multinomial Target</a:t>
            </a:r>
            <a:br>
              <a:rPr lang="en" b="1">
                <a:solidFill>
                  <a:schemeClr val="dk1"/>
                </a:solidFill>
              </a:rPr>
            </a:br>
            <a:r>
              <a:rPr lang="en">
                <a:solidFill>
                  <a:schemeClr val="dk1"/>
                </a:solidFill>
              </a:rPr>
              <a:t> </a:t>
            </a:r>
            <a:br>
              <a:rPr lang="en">
                <a:solidFill>
                  <a:schemeClr val="dk1"/>
                </a:solidFill>
              </a:rPr>
            </a:br>
            <a:r>
              <a:rPr lang="en" b="1">
                <a:solidFill>
                  <a:schemeClr val="dk1"/>
                </a:solidFill>
              </a:rPr>
              <a:t>5 categories:</a:t>
            </a:r>
            <a:br>
              <a:rPr lang="en">
                <a:solidFill>
                  <a:schemeClr val="dk1"/>
                </a:solidFill>
              </a:rPr>
            </a:br>
            <a:r>
              <a:rPr lang="en">
                <a:solidFill>
                  <a:schemeClr val="dk1"/>
                </a:solidFill>
              </a:rPr>
              <a:t>0,1,2,3,4 (as given)</a:t>
            </a:r>
            <a:endParaRPr/>
          </a:p>
        </p:txBody>
      </p:sp>
      <p:sp>
        <p:nvSpPr>
          <p:cNvPr id="96" name="Google Shape;96;p16"/>
          <p:cNvSpPr/>
          <p:nvPr/>
        </p:nvSpPr>
        <p:spPr>
          <a:xfrm>
            <a:off x="3420288" y="2779800"/>
            <a:ext cx="3426000" cy="19467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b="1">
                <a:solidFill>
                  <a:schemeClr val="dk1"/>
                </a:solidFill>
              </a:rPr>
              <a:t>Ordinal Target</a:t>
            </a:r>
            <a:br>
              <a:rPr lang="en" b="1">
                <a:solidFill>
                  <a:schemeClr val="dk1"/>
                </a:solidFill>
              </a:rPr>
            </a:br>
            <a:br>
              <a:rPr lang="en">
                <a:solidFill>
                  <a:schemeClr val="dk1"/>
                </a:solidFill>
              </a:rPr>
            </a:br>
            <a:r>
              <a:rPr lang="en" b="1">
                <a:solidFill>
                  <a:schemeClr val="dk1"/>
                </a:solidFill>
              </a:rPr>
              <a:t>3 categories:</a:t>
            </a:r>
            <a:br>
              <a:rPr lang="en" b="1">
                <a:solidFill>
                  <a:schemeClr val="dk1"/>
                </a:solidFill>
              </a:rPr>
            </a:br>
            <a:r>
              <a:rPr lang="en">
                <a:solidFill>
                  <a:schemeClr val="dk1"/>
                </a:solidFill>
              </a:rPr>
              <a:t>0 (Never accessed) as ‘0’</a:t>
            </a:r>
            <a:br>
              <a:rPr lang="en">
                <a:solidFill>
                  <a:schemeClr val="dk1"/>
                </a:solidFill>
              </a:rPr>
            </a:br>
            <a:r>
              <a:rPr lang="en">
                <a:solidFill>
                  <a:schemeClr val="dk1"/>
                </a:solidFill>
              </a:rPr>
              <a:t>1,2 (Accessed 1-5 times) as ‘1-5 times’</a:t>
            </a:r>
            <a:br>
              <a:rPr lang="en">
                <a:solidFill>
                  <a:schemeClr val="dk1"/>
                </a:solidFill>
              </a:rPr>
            </a:br>
            <a:r>
              <a:rPr lang="en">
                <a:solidFill>
                  <a:schemeClr val="dk1"/>
                </a:solidFill>
              </a:rPr>
              <a:t>3,4 (Accessed more than 6 times) as ‘6+ times’</a:t>
            </a:r>
            <a:endParaRPr/>
          </a:p>
        </p:txBody>
      </p:sp>
      <p:sp>
        <p:nvSpPr>
          <p:cNvPr id="97" name="Google Shape;97;p16"/>
          <p:cNvSpPr txBox="1"/>
          <p:nvPr/>
        </p:nvSpPr>
        <p:spPr>
          <a:xfrm>
            <a:off x="3678513" y="2160100"/>
            <a:ext cx="1818000" cy="51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3 approaches:</a:t>
            </a:r>
            <a:endParaRPr sz="18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7"/>
          <p:cNvSpPr txBox="1">
            <a:spLocks noGrp="1"/>
          </p:cNvSpPr>
          <p:nvPr>
            <p:ph type="title"/>
          </p:nvPr>
        </p:nvSpPr>
        <p:spPr>
          <a:xfrm>
            <a:off x="1899463" y="0"/>
            <a:ext cx="5345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u="sng">
                <a:solidFill>
                  <a:srgbClr val="0B5394"/>
                </a:solidFill>
              </a:rPr>
              <a:t>Demographic Variables - Cleaning</a:t>
            </a:r>
            <a:endParaRPr sz="2400" b="1" u="sng">
              <a:solidFill>
                <a:srgbClr val="0B5394"/>
              </a:solidFill>
            </a:endParaRPr>
          </a:p>
        </p:txBody>
      </p:sp>
      <p:graphicFrame>
        <p:nvGraphicFramePr>
          <p:cNvPr id="103" name="Google Shape;103;p17"/>
          <p:cNvGraphicFramePr/>
          <p:nvPr/>
        </p:nvGraphicFramePr>
        <p:xfrm>
          <a:off x="85388" y="572688"/>
          <a:ext cx="3000000" cy="3000000"/>
        </p:xfrm>
        <a:graphic>
          <a:graphicData uri="http://schemas.openxmlformats.org/drawingml/2006/table">
            <a:tbl>
              <a:tblPr>
                <a:noFill/>
                <a:tableStyleId>{BBB6134E-E878-45EA-BF9E-09E584A9E22B}</a:tableStyleId>
              </a:tblPr>
              <a:tblGrid>
                <a:gridCol w="2162150">
                  <a:extLst>
                    <a:ext uri="{9D8B030D-6E8A-4147-A177-3AD203B41FA5}">
                      <a16:colId xmlns:a16="http://schemas.microsoft.com/office/drawing/2014/main" val="20000"/>
                    </a:ext>
                  </a:extLst>
                </a:gridCol>
                <a:gridCol w="662425">
                  <a:extLst>
                    <a:ext uri="{9D8B030D-6E8A-4147-A177-3AD203B41FA5}">
                      <a16:colId xmlns:a16="http://schemas.microsoft.com/office/drawing/2014/main" val="20001"/>
                    </a:ext>
                  </a:extLst>
                </a:gridCol>
                <a:gridCol w="2013625">
                  <a:extLst>
                    <a:ext uri="{9D8B030D-6E8A-4147-A177-3AD203B41FA5}">
                      <a16:colId xmlns:a16="http://schemas.microsoft.com/office/drawing/2014/main" val="20002"/>
                    </a:ext>
                  </a:extLst>
                </a:gridCol>
                <a:gridCol w="4149050">
                  <a:extLst>
                    <a:ext uri="{9D8B030D-6E8A-4147-A177-3AD203B41FA5}">
                      <a16:colId xmlns:a16="http://schemas.microsoft.com/office/drawing/2014/main" val="20003"/>
                    </a:ext>
                  </a:extLst>
                </a:gridCol>
              </a:tblGrid>
              <a:tr h="1045250">
                <a:tc>
                  <a:txBody>
                    <a:bodyPr/>
                    <a:lstStyle/>
                    <a:p>
                      <a:pPr marL="0" lvl="0" indent="0" algn="ctr" rtl="0">
                        <a:lnSpc>
                          <a:spcPct val="115000"/>
                        </a:lnSpc>
                        <a:spcBef>
                          <a:spcPts val="0"/>
                        </a:spcBef>
                        <a:spcAft>
                          <a:spcPts val="0"/>
                        </a:spcAft>
                        <a:buNone/>
                      </a:pPr>
                      <a:r>
                        <a:rPr lang="en" b="1"/>
                        <a:t>Age</a:t>
                      </a:r>
                      <a:endParaRPr b="1"/>
                    </a:p>
                  </a:txBody>
                  <a:tcPr marL="28575" marR="28575" marT="19050" marB="19050" anchor="b">
                    <a:lnL w="38100" cap="flat" cmpd="sng">
                      <a:solidFill>
                        <a:srgbClr val="CCCCCC"/>
                      </a:solidFill>
                      <a:prstDash val="solid"/>
                      <a:round/>
                      <a:headEnd type="none" w="sm" len="sm"/>
                      <a:tailEnd type="none" w="sm" len="sm"/>
                    </a:lnL>
                    <a:lnR w="38100" cap="flat" cmpd="sng">
                      <a:solidFill>
                        <a:srgbClr val="CCCCCC"/>
                      </a:solidFill>
                      <a:prstDash val="solid"/>
                      <a:round/>
                      <a:headEnd type="none" w="sm" len="sm"/>
                      <a:tailEnd type="none" w="sm" len="sm"/>
                    </a:lnR>
                    <a:lnT w="38100" cap="flat" cmpd="sng">
                      <a:solidFill>
                        <a:srgbClr val="CCCCCC"/>
                      </a:solidFill>
                      <a:prstDash val="solid"/>
                      <a:round/>
                      <a:headEnd type="none" w="sm" len="sm"/>
                      <a:tailEnd type="none" w="sm" len="sm"/>
                    </a:lnT>
                    <a:lnB w="38100"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b="1"/>
                        <a:t>O1</a:t>
                      </a:r>
                      <a:endParaRPr b="1"/>
                    </a:p>
                  </a:txBody>
                  <a:tcPr marL="28575" marR="28575" marT="19050" marB="19050" anchor="b">
                    <a:lnL w="38100" cap="flat" cmpd="sng">
                      <a:solidFill>
                        <a:srgbClr val="CCCCCC"/>
                      </a:solidFill>
                      <a:prstDash val="solid"/>
                      <a:round/>
                      <a:headEnd type="none" w="sm" len="sm"/>
                      <a:tailEnd type="none" w="sm" len="sm"/>
                    </a:lnL>
                    <a:lnR w="38100" cap="flat" cmpd="sng">
                      <a:solidFill>
                        <a:srgbClr val="CCCCCC"/>
                      </a:solidFill>
                      <a:prstDash val="solid"/>
                      <a:round/>
                      <a:headEnd type="none" w="sm" len="sm"/>
                      <a:tailEnd type="none" w="sm" len="sm"/>
                    </a:lnR>
                    <a:lnT w="38100" cap="flat" cmpd="sng">
                      <a:solidFill>
                        <a:srgbClr val="CCCCCC"/>
                      </a:solidFill>
                      <a:prstDash val="solid"/>
                      <a:round/>
                      <a:headEnd type="none" w="sm" len="sm"/>
                      <a:tailEnd type="none" w="sm" len="sm"/>
                    </a:lnT>
                    <a:lnB w="38100"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Numerical:</a:t>
                      </a:r>
                      <a:br>
                        <a:rPr lang="en"/>
                      </a:br>
                      <a:r>
                        <a:rPr lang="en"/>
                        <a:t>Converted into Categorical</a:t>
                      </a:r>
                      <a:endParaRPr/>
                    </a:p>
                    <a:p>
                      <a:pPr marL="0" lvl="0" indent="0" algn="ctr" rtl="0">
                        <a:lnSpc>
                          <a:spcPct val="115000"/>
                        </a:lnSpc>
                        <a:spcBef>
                          <a:spcPts val="0"/>
                        </a:spcBef>
                        <a:spcAft>
                          <a:spcPts val="0"/>
                        </a:spcAft>
                        <a:buNone/>
                      </a:pPr>
                      <a:r>
                        <a:rPr lang="en"/>
                        <a:t>Base: 60+</a:t>
                      </a:r>
                      <a:endParaRPr/>
                    </a:p>
                  </a:txBody>
                  <a:tcPr marL="28575" marR="28575" marT="19050" marB="19050" anchor="b">
                    <a:lnL w="38100" cap="flat" cmpd="sng">
                      <a:solidFill>
                        <a:srgbClr val="CCCCCC"/>
                      </a:solidFill>
                      <a:prstDash val="solid"/>
                      <a:round/>
                      <a:headEnd type="none" w="sm" len="sm"/>
                      <a:tailEnd type="none" w="sm" len="sm"/>
                    </a:lnL>
                    <a:lnR w="38100" cap="flat" cmpd="sng">
                      <a:solidFill>
                        <a:srgbClr val="CCCCCC"/>
                      </a:solidFill>
                      <a:prstDash val="solid"/>
                      <a:round/>
                      <a:headEnd type="none" w="sm" len="sm"/>
                      <a:tailEnd type="none" w="sm" len="sm"/>
                    </a:lnR>
                    <a:lnT w="38100" cap="flat" cmpd="sng">
                      <a:solidFill>
                        <a:srgbClr val="CCCCCC"/>
                      </a:solidFill>
                      <a:prstDash val="solid"/>
                      <a:round/>
                      <a:headEnd type="none" w="sm" len="sm"/>
                      <a:tailEnd type="none" w="sm" len="sm"/>
                    </a:lnT>
                    <a:lnB w="38100"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Replace -9 with median: 55 </a:t>
                      </a:r>
                      <a:endParaRPr/>
                    </a:p>
                    <a:p>
                      <a:pPr marL="0" lvl="0" indent="0" algn="ctr" rtl="0">
                        <a:lnSpc>
                          <a:spcPct val="115000"/>
                        </a:lnSpc>
                        <a:spcBef>
                          <a:spcPts val="0"/>
                        </a:spcBef>
                        <a:spcAft>
                          <a:spcPts val="0"/>
                        </a:spcAft>
                        <a:buNone/>
                      </a:pPr>
                      <a:r>
                        <a:rPr lang="en"/>
                        <a:t>Age category (new column): &lt;30, 30-45, 45-60, 60+</a:t>
                      </a:r>
                      <a:endParaRPr/>
                    </a:p>
                  </a:txBody>
                  <a:tcPr marL="28575" marR="28575" marT="19050" marB="19050" anchor="b">
                    <a:lnL w="38100" cap="flat" cmpd="sng">
                      <a:solidFill>
                        <a:srgbClr val="CCCCCC"/>
                      </a:solidFill>
                      <a:prstDash val="solid"/>
                      <a:round/>
                      <a:headEnd type="none" w="sm" len="sm"/>
                      <a:tailEnd type="none" w="sm" len="sm"/>
                    </a:lnL>
                    <a:lnR w="38100" cap="flat" cmpd="sng">
                      <a:solidFill>
                        <a:srgbClr val="CCCCCC"/>
                      </a:solidFill>
                      <a:prstDash val="solid"/>
                      <a:round/>
                      <a:headEnd type="none" w="sm" len="sm"/>
                      <a:tailEnd type="none" w="sm" len="sm"/>
                    </a:lnR>
                    <a:lnT w="38100" cap="flat" cmpd="sng">
                      <a:solidFill>
                        <a:srgbClr val="CCCCCC"/>
                      </a:solidFill>
                      <a:prstDash val="solid"/>
                      <a:round/>
                      <a:headEnd type="none" w="sm" len="sm"/>
                      <a:tailEnd type="none" w="sm" len="sm"/>
                    </a:lnT>
                    <a:lnB w="38100"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562700">
                <a:tc>
                  <a:txBody>
                    <a:bodyPr/>
                    <a:lstStyle/>
                    <a:p>
                      <a:pPr marL="0" lvl="0" indent="0" algn="ctr" rtl="0">
                        <a:lnSpc>
                          <a:spcPct val="115000"/>
                        </a:lnSpc>
                        <a:spcBef>
                          <a:spcPts val="0"/>
                        </a:spcBef>
                        <a:spcAft>
                          <a:spcPts val="0"/>
                        </a:spcAft>
                        <a:buNone/>
                      </a:pPr>
                      <a:r>
                        <a:rPr lang="en" b="1"/>
                        <a:t>OccupationStatus</a:t>
                      </a:r>
                      <a:endParaRPr b="1"/>
                    </a:p>
                  </a:txBody>
                  <a:tcPr marL="28575" marR="28575" marT="19050" marB="19050" anchor="b">
                    <a:lnL w="38100" cap="flat" cmpd="sng">
                      <a:solidFill>
                        <a:srgbClr val="CCCCCC"/>
                      </a:solidFill>
                      <a:prstDash val="solid"/>
                      <a:round/>
                      <a:headEnd type="none" w="sm" len="sm"/>
                      <a:tailEnd type="none" w="sm" len="sm"/>
                    </a:lnL>
                    <a:lnR w="38100" cap="flat" cmpd="sng">
                      <a:solidFill>
                        <a:srgbClr val="CCCCCC"/>
                      </a:solidFill>
                      <a:prstDash val="solid"/>
                      <a:round/>
                      <a:headEnd type="none" w="sm" len="sm"/>
                      <a:tailEnd type="none" w="sm" len="sm"/>
                    </a:lnR>
                    <a:lnT w="38100" cap="flat" cmpd="sng">
                      <a:solidFill>
                        <a:srgbClr val="CCCCCC"/>
                      </a:solidFill>
                      <a:prstDash val="solid"/>
                      <a:round/>
                      <a:headEnd type="none" w="sm" len="sm"/>
                      <a:tailEnd type="none" w="sm" len="sm"/>
                    </a:lnT>
                    <a:lnB w="38100"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b="1"/>
                        <a:t>O2</a:t>
                      </a:r>
                      <a:endParaRPr b="1"/>
                    </a:p>
                  </a:txBody>
                  <a:tcPr marL="28575" marR="28575" marT="19050" marB="19050" anchor="b">
                    <a:lnL w="38100" cap="flat" cmpd="sng">
                      <a:solidFill>
                        <a:srgbClr val="CCCCCC"/>
                      </a:solidFill>
                      <a:prstDash val="solid"/>
                      <a:round/>
                      <a:headEnd type="none" w="sm" len="sm"/>
                      <a:tailEnd type="none" w="sm" len="sm"/>
                    </a:lnL>
                    <a:lnR w="38100" cap="flat" cmpd="sng">
                      <a:solidFill>
                        <a:srgbClr val="CCCCCC"/>
                      </a:solidFill>
                      <a:prstDash val="solid"/>
                      <a:round/>
                      <a:headEnd type="none" w="sm" len="sm"/>
                      <a:tailEnd type="none" w="sm" len="sm"/>
                    </a:lnR>
                    <a:lnT w="38100" cap="flat" cmpd="sng">
                      <a:solidFill>
                        <a:srgbClr val="CCCCCC"/>
                      </a:solidFill>
                      <a:prstDash val="solid"/>
                      <a:round/>
                      <a:headEnd type="none" w="sm" len="sm"/>
                      <a:tailEnd type="none" w="sm" len="sm"/>
                    </a:lnT>
                    <a:lnB w="38100"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Categorical</a:t>
                      </a:r>
                      <a:endParaRPr/>
                    </a:p>
                    <a:p>
                      <a:pPr marL="0" lvl="0" indent="0" algn="ctr" rtl="0">
                        <a:lnSpc>
                          <a:spcPct val="115000"/>
                        </a:lnSpc>
                        <a:spcBef>
                          <a:spcPts val="0"/>
                        </a:spcBef>
                        <a:spcAft>
                          <a:spcPts val="0"/>
                        </a:spcAft>
                        <a:buNone/>
                      </a:pPr>
                      <a:r>
                        <a:rPr lang="en"/>
                        <a:t>Base:1 (Employed)</a:t>
                      </a:r>
                      <a:endParaRPr/>
                    </a:p>
                  </a:txBody>
                  <a:tcPr marL="28575" marR="28575" marT="19050" marB="19050" anchor="b">
                    <a:lnL w="38100" cap="flat" cmpd="sng">
                      <a:solidFill>
                        <a:srgbClr val="CCCCCC"/>
                      </a:solidFill>
                      <a:prstDash val="solid"/>
                      <a:round/>
                      <a:headEnd type="none" w="sm" len="sm"/>
                      <a:tailEnd type="none" w="sm" len="sm"/>
                    </a:lnL>
                    <a:lnR w="38100" cap="flat" cmpd="sng">
                      <a:solidFill>
                        <a:srgbClr val="CCCCCC"/>
                      </a:solidFill>
                      <a:prstDash val="solid"/>
                      <a:round/>
                      <a:headEnd type="none" w="sm" len="sm"/>
                      <a:tailEnd type="none" w="sm" len="sm"/>
                    </a:lnR>
                    <a:lnT w="38100" cap="flat" cmpd="sng">
                      <a:solidFill>
                        <a:srgbClr val="CCCCCC"/>
                      </a:solidFill>
                      <a:prstDash val="solid"/>
                      <a:round/>
                      <a:headEnd type="none" w="sm" len="sm"/>
                      <a:tailEnd type="none" w="sm" len="sm"/>
                    </a:lnT>
                    <a:lnB w="38100"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1"/>
                          </a:solidFill>
                        </a:rPr>
                        <a:t>1,2,3,4,5,6,  91 (Other: Clubbed </a:t>
                      </a:r>
                      <a:r>
                        <a:rPr lang="en"/>
                        <a:t>-5 and -9)</a:t>
                      </a:r>
                      <a:endParaRPr/>
                    </a:p>
                  </a:txBody>
                  <a:tcPr marL="28575" marR="28575" marT="19050" marB="19050" anchor="b">
                    <a:lnL w="38100" cap="flat" cmpd="sng">
                      <a:solidFill>
                        <a:srgbClr val="CCCCCC"/>
                      </a:solidFill>
                      <a:prstDash val="solid"/>
                      <a:round/>
                      <a:headEnd type="none" w="sm" len="sm"/>
                      <a:tailEnd type="none" w="sm" len="sm"/>
                    </a:lnL>
                    <a:lnR w="38100" cap="flat" cmpd="sng">
                      <a:solidFill>
                        <a:srgbClr val="CCCCCC"/>
                      </a:solidFill>
                      <a:prstDash val="solid"/>
                      <a:round/>
                      <a:headEnd type="none" w="sm" len="sm"/>
                      <a:tailEnd type="none" w="sm" len="sm"/>
                    </a:lnR>
                    <a:lnT w="38100" cap="flat" cmpd="sng">
                      <a:solidFill>
                        <a:srgbClr val="CCCCCC"/>
                      </a:solidFill>
                      <a:prstDash val="solid"/>
                      <a:round/>
                      <a:headEnd type="none" w="sm" len="sm"/>
                      <a:tailEnd type="none" w="sm" len="sm"/>
                    </a:lnT>
                    <a:lnB w="38100"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1064575">
                <a:tc>
                  <a:txBody>
                    <a:bodyPr/>
                    <a:lstStyle/>
                    <a:p>
                      <a:pPr marL="0" lvl="0" indent="0" algn="ctr" rtl="0">
                        <a:lnSpc>
                          <a:spcPct val="115000"/>
                        </a:lnSpc>
                        <a:spcBef>
                          <a:spcPts val="0"/>
                        </a:spcBef>
                        <a:spcAft>
                          <a:spcPts val="0"/>
                        </a:spcAft>
                        <a:buNone/>
                      </a:pPr>
                      <a:r>
                        <a:rPr lang="en" b="1"/>
                        <a:t>ActiveDutyArmedForces</a:t>
                      </a:r>
                      <a:endParaRPr b="1"/>
                    </a:p>
                  </a:txBody>
                  <a:tcPr marL="28575" marR="28575" marT="19050" marB="19050" anchor="b">
                    <a:lnL w="38100" cap="flat" cmpd="sng">
                      <a:solidFill>
                        <a:srgbClr val="CCCCCC"/>
                      </a:solidFill>
                      <a:prstDash val="solid"/>
                      <a:round/>
                      <a:headEnd type="none" w="sm" len="sm"/>
                      <a:tailEnd type="none" w="sm" len="sm"/>
                    </a:lnL>
                    <a:lnR w="38100" cap="flat" cmpd="sng">
                      <a:solidFill>
                        <a:srgbClr val="CCCCCC"/>
                      </a:solidFill>
                      <a:prstDash val="solid"/>
                      <a:round/>
                      <a:headEnd type="none" w="sm" len="sm"/>
                      <a:tailEnd type="none" w="sm" len="sm"/>
                    </a:lnR>
                    <a:lnT w="38100" cap="flat" cmpd="sng">
                      <a:solidFill>
                        <a:srgbClr val="CCCCCC"/>
                      </a:solidFill>
                      <a:prstDash val="solid"/>
                      <a:round/>
                      <a:headEnd type="none" w="sm" len="sm"/>
                      <a:tailEnd type="none" w="sm" len="sm"/>
                    </a:lnT>
                    <a:lnB w="38100"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b="1"/>
                        <a:t>O3</a:t>
                      </a:r>
                      <a:endParaRPr b="1"/>
                    </a:p>
                  </a:txBody>
                  <a:tcPr marL="28575" marR="28575" marT="19050" marB="19050" anchor="b">
                    <a:lnL w="38100" cap="flat" cmpd="sng">
                      <a:solidFill>
                        <a:srgbClr val="CCCCCC"/>
                      </a:solidFill>
                      <a:prstDash val="solid"/>
                      <a:round/>
                      <a:headEnd type="none" w="sm" len="sm"/>
                      <a:tailEnd type="none" w="sm" len="sm"/>
                    </a:lnL>
                    <a:lnR w="38100" cap="flat" cmpd="sng">
                      <a:solidFill>
                        <a:srgbClr val="CCCCCC"/>
                      </a:solidFill>
                      <a:prstDash val="solid"/>
                      <a:round/>
                      <a:headEnd type="none" w="sm" len="sm"/>
                      <a:tailEnd type="none" w="sm" len="sm"/>
                    </a:lnR>
                    <a:lnT w="38100" cap="flat" cmpd="sng">
                      <a:solidFill>
                        <a:srgbClr val="CCCCCC"/>
                      </a:solidFill>
                      <a:prstDash val="solid"/>
                      <a:round/>
                      <a:headEnd type="none" w="sm" len="sm"/>
                      <a:tailEnd type="none" w="sm" len="sm"/>
                    </a:lnT>
                    <a:lnB w="38100"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Categorical</a:t>
                      </a:r>
                      <a:endParaRPr/>
                    </a:p>
                    <a:p>
                      <a:pPr marL="0" lvl="0" indent="0" algn="ctr" rtl="0">
                        <a:lnSpc>
                          <a:spcPct val="115000"/>
                        </a:lnSpc>
                        <a:spcBef>
                          <a:spcPts val="0"/>
                        </a:spcBef>
                        <a:spcAft>
                          <a:spcPts val="0"/>
                        </a:spcAft>
                        <a:buNone/>
                      </a:pPr>
                      <a:r>
                        <a:rPr lang="en"/>
                        <a:t>Base: 0 (Never active)</a:t>
                      </a:r>
                      <a:endParaRPr/>
                    </a:p>
                  </a:txBody>
                  <a:tcPr marL="28575" marR="28575" marT="19050" marB="19050" anchor="b">
                    <a:lnL w="38100" cap="flat" cmpd="sng">
                      <a:solidFill>
                        <a:srgbClr val="CCCCCC"/>
                      </a:solidFill>
                      <a:prstDash val="solid"/>
                      <a:round/>
                      <a:headEnd type="none" w="sm" len="sm"/>
                      <a:tailEnd type="none" w="sm" len="sm"/>
                    </a:lnL>
                    <a:lnR w="38100" cap="flat" cmpd="sng">
                      <a:solidFill>
                        <a:srgbClr val="CCCCCC"/>
                      </a:solidFill>
                      <a:prstDash val="solid"/>
                      <a:round/>
                      <a:headEnd type="none" w="sm" len="sm"/>
                      <a:tailEnd type="none" w="sm" len="sm"/>
                    </a:lnR>
                    <a:lnT w="38100" cap="flat" cmpd="sng">
                      <a:solidFill>
                        <a:srgbClr val="CCCCCC"/>
                      </a:solidFill>
                      <a:prstDash val="solid"/>
                      <a:round/>
                      <a:headEnd type="none" w="sm" len="sm"/>
                      <a:tailEnd type="none" w="sm" len="sm"/>
                    </a:lnT>
                    <a:lnB w="38100"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Clr>
                          <a:schemeClr val="dk1"/>
                        </a:buClr>
                        <a:buSzPts val="1100"/>
                        <a:buFont typeface="Arial"/>
                        <a:buNone/>
                      </a:pPr>
                      <a:r>
                        <a:rPr lang="en">
                          <a:solidFill>
                            <a:schemeClr val="dk1"/>
                          </a:solidFill>
                        </a:rPr>
                        <a:t>1,2,3: 1 (active some point) </a:t>
                      </a:r>
                      <a:endParaRPr>
                        <a:solidFill>
                          <a:schemeClr val="dk1"/>
                        </a:solidFill>
                      </a:endParaRPr>
                    </a:p>
                    <a:p>
                      <a:pPr marL="0" lvl="0" indent="0" algn="ctr" rtl="0">
                        <a:lnSpc>
                          <a:spcPct val="115000"/>
                        </a:lnSpc>
                        <a:spcBef>
                          <a:spcPts val="0"/>
                        </a:spcBef>
                        <a:spcAft>
                          <a:spcPts val="0"/>
                        </a:spcAft>
                        <a:buClr>
                          <a:schemeClr val="dk1"/>
                        </a:buClr>
                        <a:buSzPts val="1100"/>
                        <a:buFont typeface="Arial"/>
                        <a:buNone/>
                      </a:pPr>
                      <a:r>
                        <a:rPr lang="en">
                          <a:solidFill>
                            <a:schemeClr val="dk1"/>
                          </a:solidFill>
                        </a:rPr>
                        <a:t>4+5: 0 (never active)</a:t>
                      </a:r>
                      <a:endParaRPr>
                        <a:solidFill>
                          <a:schemeClr val="dk1"/>
                        </a:solidFill>
                      </a:endParaRPr>
                    </a:p>
                    <a:p>
                      <a:pPr marL="0" lvl="0" indent="0" algn="ctr" rtl="0">
                        <a:lnSpc>
                          <a:spcPct val="115000"/>
                        </a:lnSpc>
                        <a:spcBef>
                          <a:spcPts val="0"/>
                        </a:spcBef>
                        <a:spcAft>
                          <a:spcPts val="0"/>
                        </a:spcAft>
                        <a:buNone/>
                      </a:pPr>
                      <a:r>
                        <a:rPr lang="en"/>
                        <a:t>-9:  missing group</a:t>
                      </a:r>
                      <a:endParaRPr/>
                    </a:p>
                  </a:txBody>
                  <a:tcPr marL="28575" marR="28575" marT="19050" marB="19050" anchor="b">
                    <a:lnL w="38100" cap="flat" cmpd="sng">
                      <a:solidFill>
                        <a:srgbClr val="CCCCCC"/>
                      </a:solidFill>
                      <a:prstDash val="solid"/>
                      <a:round/>
                      <a:headEnd type="none" w="sm" len="sm"/>
                      <a:tailEnd type="none" w="sm" len="sm"/>
                    </a:lnL>
                    <a:lnR w="38100" cap="flat" cmpd="sng">
                      <a:solidFill>
                        <a:srgbClr val="CCCCCC"/>
                      </a:solidFill>
                      <a:prstDash val="solid"/>
                      <a:round/>
                      <a:headEnd type="none" w="sm" len="sm"/>
                      <a:tailEnd type="none" w="sm" len="sm"/>
                    </a:lnR>
                    <a:lnT w="38100" cap="flat" cmpd="sng">
                      <a:solidFill>
                        <a:srgbClr val="CCCCCC"/>
                      </a:solidFill>
                      <a:prstDash val="solid"/>
                      <a:round/>
                      <a:headEnd type="none" w="sm" len="sm"/>
                      <a:tailEnd type="none" w="sm" len="sm"/>
                    </a:lnT>
                    <a:lnB w="38100"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562700">
                <a:tc>
                  <a:txBody>
                    <a:bodyPr/>
                    <a:lstStyle/>
                    <a:p>
                      <a:pPr marL="0" lvl="0" indent="0" algn="ctr" rtl="0">
                        <a:lnSpc>
                          <a:spcPct val="115000"/>
                        </a:lnSpc>
                        <a:spcBef>
                          <a:spcPts val="0"/>
                        </a:spcBef>
                        <a:spcAft>
                          <a:spcPts val="0"/>
                        </a:spcAft>
                        <a:buNone/>
                      </a:pPr>
                      <a:r>
                        <a:rPr lang="en" b="1"/>
                        <a:t>MaritalStatus</a:t>
                      </a:r>
                      <a:endParaRPr b="1"/>
                    </a:p>
                  </a:txBody>
                  <a:tcPr marL="28575" marR="28575" marT="19050" marB="19050" anchor="b">
                    <a:lnL w="38100" cap="flat" cmpd="sng">
                      <a:solidFill>
                        <a:srgbClr val="CCCCCC"/>
                      </a:solidFill>
                      <a:prstDash val="solid"/>
                      <a:round/>
                      <a:headEnd type="none" w="sm" len="sm"/>
                      <a:tailEnd type="none" w="sm" len="sm"/>
                    </a:lnL>
                    <a:lnR w="38100" cap="flat" cmpd="sng">
                      <a:solidFill>
                        <a:srgbClr val="CCCCCC"/>
                      </a:solidFill>
                      <a:prstDash val="solid"/>
                      <a:round/>
                      <a:headEnd type="none" w="sm" len="sm"/>
                      <a:tailEnd type="none" w="sm" len="sm"/>
                    </a:lnR>
                    <a:lnT w="38100" cap="flat" cmpd="sng">
                      <a:solidFill>
                        <a:srgbClr val="CCCCCC"/>
                      </a:solidFill>
                      <a:prstDash val="solid"/>
                      <a:round/>
                      <a:headEnd type="none" w="sm" len="sm"/>
                      <a:tailEnd type="none" w="sm" len="sm"/>
                    </a:lnT>
                    <a:lnB w="38100"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b="1"/>
                        <a:t>O5</a:t>
                      </a:r>
                      <a:endParaRPr b="1"/>
                    </a:p>
                  </a:txBody>
                  <a:tcPr marL="28575" marR="28575" marT="19050" marB="19050" anchor="b">
                    <a:lnL w="38100" cap="flat" cmpd="sng">
                      <a:solidFill>
                        <a:srgbClr val="CCCCCC"/>
                      </a:solidFill>
                      <a:prstDash val="solid"/>
                      <a:round/>
                      <a:headEnd type="none" w="sm" len="sm"/>
                      <a:tailEnd type="none" w="sm" len="sm"/>
                    </a:lnL>
                    <a:lnR w="38100" cap="flat" cmpd="sng">
                      <a:solidFill>
                        <a:srgbClr val="CCCCCC"/>
                      </a:solidFill>
                      <a:prstDash val="solid"/>
                      <a:round/>
                      <a:headEnd type="none" w="sm" len="sm"/>
                      <a:tailEnd type="none" w="sm" len="sm"/>
                    </a:lnR>
                    <a:lnT w="38100" cap="flat" cmpd="sng">
                      <a:solidFill>
                        <a:srgbClr val="CCCCCC"/>
                      </a:solidFill>
                      <a:prstDash val="solid"/>
                      <a:round/>
                      <a:headEnd type="none" w="sm" len="sm"/>
                      <a:tailEnd type="none" w="sm" len="sm"/>
                    </a:lnT>
                    <a:lnB w="38100"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Categorical</a:t>
                      </a:r>
                      <a:endParaRPr/>
                    </a:p>
                    <a:p>
                      <a:pPr marL="0" lvl="0" indent="0" algn="ctr" rtl="0">
                        <a:lnSpc>
                          <a:spcPct val="115000"/>
                        </a:lnSpc>
                        <a:spcBef>
                          <a:spcPts val="0"/>
                        </a:spcBef>
                        <a:spcAft>
                          <a:spcPts val="0"/>
                        </a:spcAft>
                        <a:buNone/>
                      </a:pPr>
                      <a:r>
                        <a:rPr lang="en"/>
                        <a:t>Base: 6 (Single)</a:t>
                      </a:r>
                      <a:endParaRPr/>
                    </a:p>
                  </a:txBody>
                  <a:tcPr marL="28575" marR="28575" marT="19050" marB="19050" anchor="b">
                    <a:lnL w="38100" cap="flat" cmpd="sng">
                      <a:solidFill>
                        <a:srgbClr val="CCCCCC"/>
                      </a:solidFill>
                      <a:prstDash val="solid"/>
                      <a:round/>
                      <a:headEnd type="none" w="sm" len="sm"/>
                      <a:tailEnd type="none" w="sm" len="sm"/>
                    </a:lnL>
                    <a:lnR w="38100" cap="flat" cmpd="sng">
                      <a:solidFill>
                        <a:srgbClr val="CCCCCC"/>
                      </a:solidFill>
                      <a:prstDash val="solid"/>
                      <a:round/>
                      <a:headEnd type="none" w="sm" len="sm"/>
                      <a:tailEnd type="none" w="sm" len="sm"/>
                    </a:lnR>
                    <a:lnT w="38100" cap="flat" cmpd="sng">
                      <a:solidFill>
                        <a:srgbClr val="CCCCCC"/>
                      </a:solidFill>
                      <a:prstDash val="solid"/>
                      <a:round/>
                      <a:headEnd type="none" w="sm" len="sm"/>
                      <a:tailEnd type="none" w="sm" len="sm"/>
                    </a:lnT>
                    <a:lnB w="38100"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-5 and -9 = 0</a:t>
                      </a:r>
                      <a:br>
                        <a:rPr lang="en"/>
                      </a:br>
                      <a:r>
                        <a:rPr lang="en"/>
                        <a:t>1,2,3,4,5,6</a:t>
                      </a:r>
                      <a:endParaRPr/>
                    </a:p>
                  </a:txBody>
                  <a:tcPr marL="28575" marR="28575" marT="19050" marB="19050" anchor="b">
                    <a:lnL w="38100" cap="flat" cmpd="sng">
                      <a:solidFill>
                        <a:srgbClr val="CCCCCC"/>
                      </a:solidFill>
                      <a:prstDash val="solid"/>
                      <a:round/>
                      <a:headEnd type="none" w="sm" len="sm"/>
                      <a:tailEnd type="none" w="sm" len="sm"/>
                    </a:lnL>
                    <a:lnR w="38100" cap="flat" cmpd="sng">
                      <a:solidFill>
                        <a:srgbClr val="CCCCCC"/>
                      </a:solidFill>
                      <a:prstDash val="solid"/>
                      <a:round/>
                      <a:headEnd type="none" w="sm" len="sm"/>
                      <a:tailEnd type="none" w="sm" len="sm"/>
                    </a:lnR>
                    <a:lnT w="38100" cap="flat" cmpd="sng">
                      <a:solidFill>
                        <a:srgbClr val="CCCCCC"/>
                      </a:solidFill>
                      <a:prstDash val="solid"/>
                      <a:round/>
                      <a:headEnd type="none" w="sm" len="sm"/>
                      <a:tailEnd type="none" w="sm" len="sm"/>
                    </a:lnT>
                    <a:lnB w="38100"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793600">
                <a:tc>
                  <a:txBody>
                    <a:bodyPr/>
                    <a:lstStyle/>
                    <a:p>
                      <a:pPr marL="0" lvl="0" indent="0" algn="ctr" rtl="0">
                        <a:lnSpc>
                          <a:spcPct val="115000"/>
                        </a:lnSpc>
                        <a:spcBef>
                          <a:spcPts val="0"/>
                        </a:spcBef>
                        <a:spcAft>
                          <a:spcPts val="0"/>
                        </a:spcAft>
                        <a:buNone/>
                      </a:pPr>
                      <a:r>
                        <a:rPr lang="en" b="1"/>
                        <a:t>Education</a:t>
                      </a:r>
                      <a:endParaRPr b="1"/>
                    </a:p>
                  </a:txBody>
                  <a:tcPr marL="28575" marR="28575" marT="19050" marB="19050" anchor="b">
                    <a:lnL w="38100" cap="flat" cmpd="sng">
                      <a:solidFill>
                        <a:srgbClr val="CCCCCC"/>
                      </a:solidFill>
                      <a:prstDash val="solid"/>
                      <a:round/>
                      <a:headEnd type="none" w="sm" len="sm"/>
                      <a:tailEnd type="none" w="sm" len="sm"/>
                    </a:lnL>
                    <a:lnR w="38100" cap="flat" cmpd="sng">
                      <a:solidFill>
                        <a:srgbClr val="CCCCCC"/>
                      </a:solidFill>
                      <a:prstDash val="solid"/>
                      <a:round/>
                      <a:headEnd type="none" w="sm" len="sm"/>
                      <a:tailEnd type="none" w="sm" len="sm"/>
                    </a:lnR>
                    <a:lnT w="38100" cap="flat" cmpd="sng">
                      <a:solidFill>
                        <a:srgbClr val="CCCCCC"/>
                      </a:solidFill>
                      <a:prstDash val="solid"/>
                      <a:round/>
                      <a:headEnd type="none" w="sm" len="sm"/>
                      <a:tailEnd type="none" w="sm" len="sm"/>
                    </a:lnT>
                    <a:lnB w="38100"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b="1"/>
                        <a:t>O6</a:t>
                      </a:r>
                      <a:endParaRPr b="1"/>
                    </a:p>
                  </a:txBody>
                  <a:tcPr marL="28575" marR="28575" marT="19050" marB="19050" anchor="b">
                    <a:lnL w="38100" cap="flat" cmpd="sng">
                      <a:solidFill>
                        <a:srgbClr val="CCCCCC"/>
                      </a:solidFill>
                      <a:prstDash val="solid"/>
                      <a:round/>
                      <a:headEnd type="none" w="sm" len="sm"/>
                      <a:tailEnd type="none" w="sm" len="sm"/>
                    </a:lnL>
                    <a:lnR w="38100" cap="flat" cmpd="sng">
                      <a:solidFill>
                        <a:srgbClr val="CCCCCC"/>
                      </a:solidFill>
                      <a:prstDash val="solid"/>
                      <a:round/>
                      <a:headEnd type="none" w="sm" len="sm"/>
                      <a:tailEnd type="none" w="sm" len="sm"/>
                    </a:lnR>
                    <a:lnT w="38100" cap="flat" cmpd="sng">
                      <a:solidFill>
                        <a:srgbClr val="CCCCCC"/>
                      </a:solidFill>
                      <a:prstDash val="solid"/>
                      <a:round/>
                      <a:headEnd type="none" w="sm" len="sm"/>
                      <a:tailEnd type="none" w="sm" len="sm"/>
                    </a:lnT>
                    <a:lnB w="38100"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Categorical</a:t>
                      </a:r>
                      <a:endParaRPr/>
                    </a:p>
                    <a:p>
                      <a:pPr marL="0" lvl="0" indent="0" algn="ctr" rtl="0">
                        <a:lnSpc>
                          <a:spcPct val="115000"/>
                        </a:lnSpc>
                        <a:spcBef>
                          <a:spcPts val="0"/>
                        </a:spcBef>
                        <a:spcAft>
                          <a:spcPts val="0"/>
                        </a:spcAft>
                        <a:buNone/>
                      </a:pPr>
                      <a:r>
                        <a:rPr lang="en"/>
                        <a:t>Base: 1 (Less than HS)</a:t>
                      </a:r>
                      <a:endParaRPr/>
                    </a:p>
                  </a:txBody>
                  <a:tcPr marL="28575" marR="28575" marT="19050" marB="19050" anchor="b">
                    <a:lnL w="38100" cap="flat" cmpd="sng">
                      <a:solidFill>
                        <a:srgbClr val="CCCCCC"/>
                      </a:solidFill>
                      <a:prstDash val="solid"/>
                      <a:round/>
                      <a:headEnd type="none" w="sm" len="sm"/>
                      <a:tailEnd type="none" w="sm" len="sm"/>
                    </a:lnL>
                    <a:lnR w="38100" cap="flat" cmpd="sng">
                      <a:solidFill>
                        <a:srgbClr val="CCCCCC"/>
                      </a:solidFill>
                      <a:prstDash val="solid"/>
                      <a:round/>
                      <a:headEnd type="none" w="sm" len="sm"/>
                      <a:tailEnd type="none" w="sm" len="sm"/>
                    </a:lnR>
                    <a:lnT w="38100" cap="flat" cmpd="sng">
                      <a:solidFill>
                        <a:srgbClr val="CCCCCC"/>
                      </a:solidFill>
                      <a:prstDash val="solid"/>
                      <a:round/>
                      <a:headEnd type="none" w="sm" len="sm"/>
                      <a:tailEnd type="none" w="sm" len="sm"/>
                    </a:lnT>
                    <a:lnB w="38100"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Clump 1 and 2 into 1 (less than high school)</a:t>
                      </a:r>
                      <a:endParaRPr/>
                    </a:p>
                    <a:p>
                      <a:pPr marL="0" lvl="0" indent="0" algn="ctr" rtl="0">
                        <a:lnSpc>
                          <a:spcPct val="115000"/>
                        </a:lnSpc>
                        <a:spcBef>
                          <a:spcPts val="0"/>
                        </a:spcBef>
                        <a:spcAft>
                          <a:spcPts val="0"/>
                        </a:spcAft>
                        <a:buNone/>
                      </a:pPr>
                      <a:r>
                        <a:rPr lang="en"/>
                        <a:t> 2-6 for rest of categories</a:t>
                      </a:r>
                      <a:endParaRPr/>
                    </a:p>
                    <a:p>
                      <a:pPr marL="0" lvl="0" indent="0" algn="ctr" rtl="0">
                        <a:lnSpc>
                          <a:spcPct val="115000"/>
                        </a:lnSpc>
                        <a:spcBef>
                          <a:spcPts val="0"/>
                        </a:spcBef>
                        <a:spcAft>
                          <a:spcPts val="0"/>
                        </a:spcAft>
                        <a:buNone/>
                      </a:pPr>
                      <a:r>
                        <a:rPr lang="en"/>
                        <a:t>-9=0</a:t>
                      </a:r>
                      <a:endParaRPr/>
                    </a:p>
                  </a:txBody>
                  <a:tcPr marL="28575" marR="28575" marT="19050" marB="19050" anchor="b">
                    <a:lnL w="38100" cap="flat" cmpd="sng">
                      <a:solidFill>
                        <a:srgbClr val="CCCCCC"/>
                      </a:solidFill>
                      <a:prstDash val="solid"/>
                      <a:round/>
                      <a:headEnd type="none" w="sm" len="sm"/>
                      <a:tailEnd type="none" w="sm" len="sm"/>
                    </a:lnL>
                    <a:lnR w="38100" cap="flat" cmpd="sng">
                      <a:solidFill>
                        <a:srgbClr val="CCCCCC"/>
                      </a:solidFill>
                      <a:prstDash val="solid"/>
                      <a:round/>
                      <a:headEnd type="none" w="sm" len="sm"/>
                      <a:tailEnd type="none" w="sm" len="sm"/>
                    </a:lnR>
                    <a:lnT w="38100" cap="flat" cmpd="sng">
                      <a:solidFill>
                        <a:srgbClr val="CCCCCC"/>
                      </a:solidFill>
                      <a:prstDash val="solid"/>
                      <a:round/>
                      <a:headEnd type="none" w="sm" len="sm"/>
                      <a:tailEnd type="none" w="sm" len="sm"/>
                    </a:lnT>
                    <a:lnB w="38100"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541975">
                <a:tc>
                  <a:txBody>
                    <a:bodyPr/>
                    <a:lstStyle/>
                    <a:p>
                      <a:pPr marL="0" lvl="0" indent="0" algn="ctr" rtl="0">
                        <a:lnSpc>
                          <a:spcPct val="115000"/>
                        </a:lnSpc>
                        <a:spcBef>
                          <a:spcPts val="0"/>
                        </a:spcBef>
                        <a:spcAft>
                          <a:spcPts val="0"/>
                        </a:spcAft>
                        <a:buNone/>
                      </a:pPr>
                      <a:r>
                        <a:rPr lang="en" b="1"/>
                        <a:t>Totalhousehold</a:t>
                      </a:r>
                      <a:endParaRPr b="1"/>
                    </a:p>
                  </a:txBody>
                  <a:tcPr marL="28575" marR="28575" marT="19050" marB="19050" anchor="b">
                    <a:lnL w="38100" cap="flat" cmpd="sng">
                      <a:solidFill>
                        <a:srgbClr val="CCCCCC"/>
                      </a:solidFill>
                      <a:prstDash val="solid"/>
                      <a:round/>
                      <a:headEnd type="none" w="sm" len="sm"/>
                      <a:tailEnd type="none" w="sm" len="sm"/>
                    </a:lnL>
                    <a:lnR w="38100" cap="flat" cmpd="sng">
                      <a:solidFill>
                        <a:srgbClr val="CCCCCC"/>
                      </a:solidFill>
                      <a:prstDash val="solid"/>
                      <a:round/>
                      <a:headEnd type="none" w="sm" len="sm"/>
                      <a:tailEnd type="none" w="sm" len="sm"/>
                    </a:lnR>
                    <a:lnT w="38100" cap="flat" cmpd="sng">
                      <a:solidFill>
                        <a:srgbClr val="CCCCCC"/>
                      </a:solidFill>
                      <a:prstDash val="solid"/>
                      <a:round/>
                      <a:headEnd type="none" w="sm" len="sm"/>
                      <a:tailEnd type="none" w="sm" len="sm"/>
                    </a:lnT>
                    <a:lnB w="38100"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b="1"/>
                        <a:t>O13</a:t>
                      </a:r>
                      <a:endParaRPr b="1"/>
                    </a:p>
                  </a:txBody>
                  <a:tcPr marL="28575" marR="28575" marT="19050" marB="19050" anchor="b">
                    <a:lnL w="38100" cap="flat" cmpd="sng">
                      <a:solidFill>
                        <a:srgbClr val="CCCCCC"/>
                      </a:solidFill>
                      <a:prstDash val="solid"/>
                      <a:round/>
                      <a:headEnd type="none" w="sm" len="sm"/>
                      <a:tailEnd type="none" w="sm" len="sm"/>
                    </a:lnL>
                    <a:lnR w="38100" cap="flat" cmpd="sng">
                      <a:solidFill>
                        <a:srgbClr val="CCCCCC"/>
                      </a:solidFill>
                      <a:prstDash val="solid"/>
                      <a:round/>
                      <a:headEnd type="none" w="sm" len="sm"/>
                      <a:tailEnd type="none" w="sm" len="sm"/>
                    </a:lnR>
                    <a:lnT w="38100" cap="flat" cmpd="sng">
                      <a:solidFill>
                        <a:srgbClr val="CCCCCC"/>
                      </a:solidFill>
                      <a:prstDash val="solid"/>
                      <a:round/>
                      <a:headEnd type="none" w="sm" len="sm"/>
                      <a:tailEnd type="none" w="sm" len="sm"/>
                    </a:lnT>
                    <a:lnB w="38100"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Categorical </a:t>
                      </a:r>
                      <a:endParaRPr/>
                    </a:p>
                    <a:p>
                      <a:pPr marL="0" lvl="0" indent="0" algn="ctr" rtl="0">
                        <a:lnSpc>
                          <a:spcPct val="115000"/>
                        </a:lnSpc>
                        <a:spcBef>
                          <a:spcPts val="0"/>
                        </a:spcBef>
                        <a:spcAft>
                          <a:spcPts val="0"/>
                        </a:spcAft>
                        <a:buNone/>
                      </a:pPr>
                      <a:r>
                        <a:rPr lang="en"/>
                        <a:t>Base: 1 (1 person)</a:t>
                      </a:r>
                      <a:endParaRPr/>
                    </a:p>
                  </a:txBody>
                  <a:tcPr marL="28575" marR="28575" marT="19050" marB="19050" anchor="b">
                    <a:lnL w="38100" cap="flat" cmpd="sng">
                      <a:solidFill>
                        <a:srgbClr val="CCCCCC"/>
                      </a:solidFill>
                      <a:prstDash val="solid"/>
                      <a:round/>
                      <a:headEnd type="none" w="sm" len="sm"/>
                      <a:tailEnd type="none" w="sm" len="sm"/>
                    </a:lnL>
                    <a:lnR w="38100" cap="flat" cmpd="sng">
                      <a:solidFill>
                        <a:srgbClr val="CCCCCC"/>
                      </a:solidFill>
                      <a:prstDash val="solid"/>
                      <a:round/>
                      <a:headEnd type="none" w="sm" len="sm"/>
                      <a:tailEnd type="none" w="sm" len="sm"/>
                    </a:lnR>
                    <a:lnT w="38100" cap="flat" cmpd="sng">
                      <a:solidFill>
                        <a:srgbClr val="CCCCCC"/>
                      </a:solidFill>
                      <a:prstDash val="solid"/>
                      <a:round/>
                      <a:headEnd type="none" w="sm" len="sm"/>
                      <a:tailEnd type="none" w="sm" len="sm"/>
                    </a:lnT>
                    <a:lnB w="38100"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1,2,3,4+, unknown</a:t>
                      </a:r>
                      <a:endParaRPr/>
                    </a:p>
                  </a:txBody>
                  <a:tcPr marL="28575" marR="28575" marT="19050" marB="19050" anchor="b">
                    <a:lnL w="38100" cap="flat" cmpd="sng">
                      <a:solidFill>
                        <a:srgbClr val="CCCCCC"/>
                      </a:solidFill>
                      <a:prstDash val="solid"/>
                      <a:round/>
                      <a:headEnd type="none" w="sm" len="sm"/>
                      <a:tailEnd type="none" w="sm" len="sm"/>
                    </a:lnL>
                    <a:lnR w="38100" cap="flat" cmpd="sng">
                      <a:solidFill>
                        <a:srgbClr val="CCCCCC"/>
                      </a:solidFill>
                      <a:prstDash val="solid"/>
                      <a:round/>
                      <a:headEnd type="none" w="sm" len="sm"/>
                      <a:tailEnd type="none" w="sm" len="sm"/>
                    </a:lnR>
                    <a:lnT w="38100" cap="flat" cmpd="sng">
                      <a:solidFill>
                        <a:srgbClr val="CCCCCC"/>
                      </a:solidFill>
                      <a:prstDash val="solid"/>
                      <a:round/>
                      <a:headEnd type="none" w="sm" len="sm"/>
                      <a:tailEnd type="none" w="sm" len="sm"/>
                    </a:lnT>
                    <a:lnB w="38100"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8"/>
          <p:cNvSpPr txBox="1">
            <a:spLocks noGrp="1"/>
          </p:cNvSpPr>
          <p:nvPr>
            <p:ph type="title"/>
          </p:nvPr>
        </p:nvSpPr>
        <p:spPr>
          <a:xfrm>
            <a:off x="1899475" y="0"/>
            <a:ext cx="5345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u="sng">
                <a:solidFill>
                  <a:srgbClr val="0B5394"/>
                </a:solidFill>
              </a:rPr>
              <a:t>Demographic Variables - Cleaning</a:t>
            </a:r>
            <a:endParaRPr sz="2400" b="1" u="sng">
              <a:solidFill>
                <a:srgbClr val="0B5394"/>
              </a:solidFill>
            </a:endParaRPr>
          </a:p>
        </p:txBody>
      </p:sp>
      <p:graphicFrame>
        <p:nvGraphicFramePr>
          <p:cNvPr id="109" name="Google Shape;109;p18"/>
          <p:cNvGraphicFramePr/>
          <p:nvPr/>
        </p:nvGraphicFramePr>
        <p:xfrm>
          <a:off x="104788" y="572700"/>
          <a:ext cx="3000000" cy="3000000"/>
        </p:xfrm>
        <a:graphic>
          <a:graphicData uri="http://schemas.openxmlformats.org/drawingml/2006/table">
            <a:tbl>
              <a:tblPr>
                <a:noFill/>
                <a:tableStyleId>{BBB6134E-E878-45EA-BF9E-09E584A9E22B}</a:tableStyleId>
              </a:tblPr>
              <a:tblGrid>
                <a:gridCol w="1831875">
                  <a:extLst>
                    <a:ext uri="{9D8B030D-6E8A-4147-A177-3AD203B41FA5}">
                      <a16:colId xmlns:a16="http://schemas.microsoft.com/office/drawing/2014/main" val="20000"/>
                    </a:ext>
                  </a:extLst>
                </a:gridCol>
                <a:gridCol w="898525">
                  <a:extLst>
                    <a:ext uri="{9D8B030D-6E8A-4147-A177-3AD203B41FA5}">
                      <a16:colId xmlns:a16="http://schemas.microsoft.com/office/drawing/2014/main" val="20001"/>
                    </a:ext>
                  </a:extLst>
                </a:gridCol>
                <a:gridCol w="1740950">
                  <a:extLst>
                    <a:ext uri="{9D8B030D-6E8A-4147-A177-3AD203B41FA5}">
                      <a16:colId xmlns:a16="http://schemas.microsoft.com/office/drawing/2014/main" val="20002"/>
                    </a:ext>
                  </a:extLst>
                </a:gridCol>
                <a:gridCol w="4490975">
                  <a:extLst>
                    <a:ext uri="{9D8B030D-6E8A-4147-A177-3AD203B41FA5}">
                      <a16:colId xmlns:a16="http://schemas.microsoft.com/office/drawing/2014/main" val="20003"/>
                    </a:ext>
                  </a:extLst>
                </a:gridCol>
              </a:tblGrid>
              <a:tr h="1537550">
                <a:tc>
                  <a:txBody>
                    <a:bodyPr/>
                    <a:lstStyle/>
                    <a:p>
                      <a:pPr marL="0" lvl="0" indent="0" algn="ctr" rtl="0">
                        <a:lnSpc>
                          <a:spcPct val="115000"/>
                        </a:lnSpc>
                        <a:spcBef>
                          <a:spcPts val="0"/>
                        </a:spcBef>
                        <a:spcAft>
                          <a:spcPts val="0"/>
                        </a:spcAft>
                        <a:buNone/>
                      </a:pPr>
                      <a:r>
                        <a:rPr lang="en" b="1"/>
                        <a:t>Hisp_Cat</a:t>
                      </a:r>
                      <a:endParaRPr b="1"/>
                    </a:p>
                  </a:txBody>
                  <a:tcPr marL="28575" marR="28575" marT="19050" marB="19050" anchor="b">
                    <a:lnL w="38100" cap="flat" cmpd="sng">
                      <a:solidFill>
                        <a:srgbClr val="CCCCCC"/>
                      </a:solidFill>
                      <a:prstDash val="solid"/>
                      <a:round/>
                      <a:headEnd type="none" w="sm" len="sm"/>
                      <a:tailEnd type="none" w="sm" len="sm"/>
                    </a:lnL>
                    <a:lnR w="38100" cap="flat" cmpd="sng">
                      <a:solidFill>
                        <a:srgbClr val="CCCCCC"/>
                      </a:solidFill>
                      <a:prstDash val="solid"/>
                      <a:round/>
                      <a:headEnd type="none" w="sm" len="sm"/>
                      <a:tailEnd type="none" w="sm" len="sm"/>
                    </a:lnR>
                    <a:lnT w="38100" cap="flat" cmpd="sng">
                      <a:solidFill>
                        <a:srgbClr val="CCCCCC"/>
                      </a:solidFill>
                      <a:prstDash val="solid"/>
                      <a:round/>
                      <a:headEnd type="none" w="sm" len="sm"/>
                      <a:tailEnd type="none" w="sm" len="sm"/>
                    </a:lnT>
                    <a:lnB w="38100"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b="1"/>
                        <a:t>O10</a:t>
                      </a:r>
                      <a:endParaRPr b="1"/>
                    </a:p>
                  </a:txBody>
                  <a:tcPr marL="28575" marR="28575" marT="19050" marB="19050" anchor="b">
                    <a:lnL w="38100" cap="flat" cmpd="sng">
                      <a:solidFill>
                        <a:srgbClr val="CCCCCC"/>
                      </a:solidFill>
                      <a:prstDash val="solid"/>
                      <a:round/>
                      <a:headEnd type="none" w="sm" len="sm"/>
                      <a:tailEnd type="none" w="sm" len="sm"/>
                    </a:lnL>
                    <a:lnR w="38100" cap="flat" cmpd="sng">
                      <a:solidFill>
                        <a:srgbClr val="CCCCCC"/>
                      </a:solidFill>
                      <a:prstDash val="solid"/>
                      <a:round/>
                      <a:headEnd type="none" w="sm" len="sm"/>
                      <a:tailEnd type="none" w="sm" len="sm"/>
                    </a:lnR>
                    <a:lnT w="38100" cap="flat" cmpd="sng">
                      <a:solidFill>
                        <a:srgbClr val="CCCCCC"/>
                      </a:solidFill>
                      <a:prstDash val="solid"/>
                      <a:round/>
                      <a:headEnd type="none" w="sm" len="sm"/>
                      <a:tailEnd type="none" w="sm" len="sm"/>
                    </a:lnT>
                    <a:lnB w="38100"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Categorical </a:t>
                      </a:r>
                      <a:endParaRPr/>
                    </a:p>
                    <a:p>
                      <a:pPr marL="0" lvl="0" indent="0" algn="ctr" rtl="0">
                        <a:lnSpc>
                          <a:spcPct val="115000"/>
                        </a:lnSpc>
                        <a:spcBef>
                          <a:spcPts val="0"/>
                        </a:spcBef>
                        <a:spcAft>
                          <a:spcPts val="0"/>
                        </a:spcAft>
                        <a:buNone/>
                      </a:pPr>
                      <a:r>
                        <a:rPr lang="en"/>
                        <a:t>Use only Hisp_Cat</a:t>
                      </a:r>
                      <a:endParaRPr/>
                    </a:p>
                    <a:p>
                      <a:pPr marL="0" lvl="0" indent="0" algn="ctr" rtl="0">
                        <a:lnSpc>
                          <a:spcPct val="115000"/>
                        </a:lnSpc>
                        <a:spcBef>
                          <a:spcPts val="0"/>
                        </a:spcBef>
                        <a:spcAft>
                          <a:spcPts val="0"/>
                        </a:spcAft>
                        <a:buNone/>
                      </a:pPr>
                      <a:r>
                        <a:rPr lang="en"/>
                        <a:t> (No dependency)</a:t>
                      </a:r>
                      <a:endParaRPr/>
                    </a:p>
                    <a:p>
                      <a:pPr marL="0" lvl="0" indent="0" algn="ctr" rtl="0">
                        <a:lnSpc>
                          <a:spcPct val="115000"/>
                        </a:lnSpc>
                        <a:spcBef>
                          <a:spcPts val="0"/>
                        </a:spcBef>
                        <a:spcAft>
                          <a:spcPts val="0"/>
                        </a:spcAft>
                        <a:buNone/>
                      </a:pPr>
                      <a:r>
                        <a:rPr lang="en"/>
                        <a:t>Base: Not Hispanic</a:t>
                      </a:r>
                      <a:endParaRPr/>
                    </a:p>
                    <a:p>
                      <a:pPr marL="0" lvl="0" indent="0" algn="ctr" rtl="0">
                        <a:lnSpc>
                          <a:spcPct val="115000"/>
                        </a:lnSpc>
                        <a:spcBef>
                          <a:spcPts val="0"/>
                        </a:spcBef>
                        <a:spcAft>
                          <a:spcPts val="0"/>
                        </a:spcAft>
                        <a:buNone/>
                      </a:pPr>
                      <a:endParaRPr/>
                    </a:p>
                  </a:txBody>
                  <a:tcPr marL="28575" marR="28575" marT="19050" marB="19050" anchor="b">
                    <a:lnL w="38100" cap="flat" cmpd="sng">
                      <a:solidFill>
                        <a:srgbClr val="CCCCCC"/>
                      </a:solidFill>
                      <a:prstDash val="solid"/>
                      <a:round/>
                      <a:headEnd type="none" w="sm" len="sm"/>
                      <a:tailEnd type="none" w="sm" len="sm"/>
                    </a:lnL>
                    <a:lnR w="38100" cap="flat" cmpd="sng">
                      <a:solidFill>
                        <a:srgbClr val="CCCCCC"/>
                      </a:solidFill>
                      <a:prstDash val="solid"/>
                      <a:round/>
                      <a:headEnd type="none" w="sm" len="sm"/>
                      <a:tailEnd type="none" w="sm" len="sm"/>
                    </a:lnR>
                    <a:lnT w="38100" cap="flat" cmpd="sng">
                      <a:solidFill>
                        <a:srgbClr val="CCCCCC"/>
                      </a:solidFill>
                      <a:prstDash val="solid"/>
                      <a:round/>
                      <a:headEnd type="none" w="sm" len="sm"/>
                      <a:tailEnd type="none" w="sm" len="sm"/>
                    </a:lnT>
                    <a:lnB w="38100"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Unknown (-9)  </a:t>
                      </a:r>
                      <a:endParaRPr/>
                    </a:p>
                    <a:p>
                      <a:pPr marL="0" lvl="0" indent="0" algn="ctr" rtl="0">
                        <a:lnSpc>
                          <a:spcPct val="115000"/>
                        </a:lnSpc>
                        <a:spcBef>
                          <a:spcPts val="0"/>
                        </a:spcBef>
                        <a:spcAft>
                          <a:spcPts val="0"/>
                        </a:spcAft>
                        <a:buNone/>
                      </a:pPr>
                      <a:r>
                        <a:rPr lang="en"/>
                        <a:t>Not Hispanic (10) </a:t>
                      </a:r>
                      <a:endParaRPr/>
                    </a:p>
                    <a:p>
                      <a:pPr marL="0" lvl="0" indent="0" algn="ctr" rtl="0">
                        <a:lnSpc>
                          <a:spcPct val="115000"/>
                        </a:lnSpc>
                        <a:spcBef>
                          <a:spcPts val="0"/>
                        </a:spcBef>
                        <a:spcAft>
                          <a:spcPts val="0"/>
                        </a:spcAft>
                        <a:buNone/>
                      </a:pPr>
                      <a:r>
                        <a:rPr lang="en"/>
                        <a:t>Hispanic (21,22,23,24,25)</a:t>
                      </a:r>
                      <a:endParaRPr/>
                    </a:p>
                    <a:p>
                      <a:pPr marL="0" lvl="0" indent="0" algn="ctr" rtl="0">
                        <a:lnSpc>
                          <a:spcPct val="115000"/>
                        </a:lnSpc>
                        <a:spcBef>
                          <a:spcPts val="0"/>
                        </a:spcBef>
                        <a:spcAft>
                          <a:spcPts val="0"/>
                        </a:spcAft>
                        <a:buNone/>
                      </a:pPr>
                      <a:r>
                        <a:rPr lang="en"/>
                        <a:t>Data was unbalanced (very few Hispanic)</a:t>
                      </a:r>
                      <a:endParaRPr/>
                    </a:p>
                    <a:p>
                      <a:pPr marL="0" lvl="0" indent="0" algn="ctr" rtl="0">
                        <a:lnSpc>
                          <a:spcPct val="115000"/>
                        </a:lnSpc>
                        <a:spcBef>
                          <a:spcPts val="0"/>
                        </a:spcBef>
                        <a:spcAft>
                          <a:spcPts val="0"/>
                        </a:spcAft>
                        <a:buNone/>
                      </a:pPr>
                      <a:r>
                        <a:rPr lang="en" sz="800"/>
                        <a:t>10 = not hispanic , 21= Mexican, 22= puerto Rican, 23=Cuban, 24= other hispanic, 25= multiple hispanic, -9 = another bucket</a:t>
                      </a:r>
                      <a:endParaRPr sz="800"/>
                    </a:p>
                  </a:txBody>
                  <a:tcPr marL="28575" marR="28575" marT="19050" marB="19050" anchor="b">
                    <a:lnL w="38100"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38100" cap="flat" cmpd="sng">
                      <a:solidFill>
                        <a:srgbClr val="CCCCCC"/>
                      </a:solidFill>
                      <a:prstDash val="solid"/>
                      <a:round/>
                      <a:headEnd type="none" w="sm" len="sm"/>
                      <a:tailEnd type="none" w="sm" len="sm"/>
                    </a:lnT>
                    <a:lnB w="38100"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1734475">
                <a:tc>
                  <a:txBody>
                    <a:bodyPr/>
                    <a:lstStyle/>
                    <a:p>
                      <a:pPr marL="0" lvl="0" indent="0" algn="ctr" rtl="0">
                        <a:lnSpc>
                          <a:spcPct val="115000"/>
                        </a:lnSpc>
                        <a:spcBef>
                          <a:spcPts val="0"/>
                        </a:spcBef>
                        <a:spcAft>
                          <a:spcPts val="0"/>
                        </a:spcAft>
                        <a:buNone/>
                      </a:pPr>
                      <a:r>
                        <a:rPr lang="en" b="1"/>
                        <a:t>Race_Cat2</a:t>
                      </a:r>
                      <a:endParaRPr b="1"/>
                    </a:p>
                  </a:txBody>
                  <a:tcPr marL="28575" marR="28575" marT="19050" marB="19050" anchor="b">
                    <a:lnL w="38100" cap="flat" cmpd="sng">
                      <a:solidFill>
                        <a:srgbClr val="CCCCCC"/>
                      </a:solidFill>
                      <a:prstDash val="solid"/>
                      <a:round/>
                      <a:headEnd type="none" w="sm" len="sm"/>
                      <a:tailEnd type="none" w="sm" len="sm"/>
                    </a:lnL>
                    <a:lnR w="38100" cap="flat" cmpd="sng">
                      <a:solidFill>
                        <a:srgbClr val="CCCCCC"/>
                      </a:solidFill>
                      <a:prstDash val="solid"/>
                      <a:round/>
                      <a:headEnd type="none" w="sm" len="sm"/>
                      <a:tailEnd type="none" w="sm" len="sm"/>
                    </a:lnR>
                    <a:lnT w="38100" cap="flat" cmpd="sng">
                      <a:solidFill>
                        <a:srgbClr val="CCCCCC"/>
                      </a:solidFill>
                      <a:prstDash val="solid"/>
                      <a:round/>
                      <a:headEnd type="none" w="sm" len="sm"/>
                      <a:tailEnd type="none" w="sm" len="sm"/>
                    </a:lnT>
                    <a:lnB w="38100"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b="1"/>
                        <a:t>O11</a:t>
                      </a:r>
                      <a:endParaRPr b="1"/>
                    </a:p>
                  </a:txBody>
                  <a:tcPr marL="28575" marR="28575" marT="19050" marB="19050" anchor="b">
                    <a:lnL w="38100" cap="flat" cmpd="sng">
                      <a:solidFill>
                        <a:srgbClr val="CCCCCC"/>
                      </a:solidFill>
                      <a:prstDash val="solid"/>
                      <a:round/>
                      <a:headEnd type="none" w="sm" len="sm"/>
                      <a:tailEnd type="none" w="sm" len="sm"/>
                    </a:lnL>
                    <a:lnR w="38100" cap="flat" cmpd="sng">
                      <a:solidFill>
                        <a:srgbClr val="CCCCCC"/>
                      </a:solidFill>
                      <a:prstDash val="solid"/>
                      <a:round/>
                      <a:headEnd type="none" w="sm" len="sm"/>
                      <a:tailEnd type="none" w="sm" len="sm"/>
                    </a:lnR>
                    <a:lnT w="38100" cap="flat" cmpd="sng">
                      <a:solidFill>
                        <a:srgbClr val="CCCCCC"/>
                      </a:solidFill>
                      <a:prstDash val="solid"/>
                      <a:round/>
                      <a:headEnd type="none" w="sm" len="sm"/>
                      <a:tailEnd type="none" w="sm" len="sm"/>
                    </a:lnT>
                    <a:lnB w="38100"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Categorical</a:t>
                      </a:r>
                      <a:endParaRPr/>
                    </a:p>
                    <a:p>
                      <a:pPr marL="0" lvl="0" indent="0" algn="ctr" rtl="0">
                        <a:lnSpc>
                          <a:spcPct val="115000"/>
                        </a:lnSpc>
                        <a:spcBef>
                          <a:spcPts val="0"/>
                        </a:spcBef>
                        <a:spcAft>
                          <a:spcPts val="0"/>
                        </a:spcAft>
                        <a:buClr>
                          <a:schemeClr val="dk1"/>
                        </a:buClr>
                        <a:buSzPts val="1100"/>
                        <a:buFont typeface="Arial"/>
                        <a:buNone/>
                      </a:pPr>
                      <a:r>
                        <a:rPr lang="en">
                          <a:solidFill>
                            <a:schemeClr val="dk1"/>
                          </a:solidFill>
                        </a:rPr>
                        <a:t>Use only Race_Cat</a:t>
                      </a:r>
                      <a:endParaRPr/>
                    </a:p>
                    <a:p>
                      <a:pPr marL="0" lvl="0" indent="0" algn="ctr" rtl="0">
                        <a:lnSpc>
                          <a:spcPct val="115000"/>
                        </a:lnSpc>
                        <a:spcBef>
                          <a:spcPts val="0"/>
                        </a:spcBef>
                        <a:spcAft>
                          <a:spcPts val="0"/>
                        </a:spcAft>
                        <a:buNone/>
                      </a:pPr>
                      <a:r>
                        <a:rPr lang="en"/>
                        <a:t>Base: White</a:t>
                      </a:r>
                      <a:endParaRPr/>
                    </a:p>
                    <a:p>
                      <a:pPr marL="0" lvl="0" indent="0" algn="ctr" rtl="0">
                        <a:lnSpc>
                          <a:spcPct val="115000"/>
                        </a:lnSpc>
                        <a:spcBef>
                          <a:spcPts val="0"/>
                        </a:spcBef>
                        <a:spcAft>
                          <a:spcPts val="0"/>
                        </a:spcAft>
                        <a:buNone/>
                      </a:pPr>
                      <a:endParaRPr/>
                    </a:p>
                  </a:txBody>
                  <a:tcPr marL="28575" marR="28575" marT="19050" marB="19050" anchor="b">
                    <a:lnL w="38100" cap="flat" cmpd="sng">
                      <a:solidFill>
                        <a:srgbClr val="CCCCCC"/>
                      </a:solidFill>
                      <a:prstDash val="solid"/>
                      <a:round/>
                      <a:headEnd type="none" w="sm" len="sm"/>
                      <a:tailEnd type="none" w="sm" len="sm"/>
                    </a:lnL>
                    <a:lnR w="38100" cap="flat" cmpd="sng">
                      <a:solidFill>
                        <a:srgbClr val="CCCCCC"/>
                      </a:solidFill>
                      <a:prstDash val="solid"/>
                      <a:round/>
                      <a:headEnd type="none" w="sm" len="sm"/>
                      <a:tailEnd type="none" w="sm" len="sm"/>
                    </a:lnR>
                    <a:lnT w="38100" cap="flat" cmpd="sng">
                      <a:solidFill>
                        <a:srgbClr val="CCCCCC"/>
                      </a:solidFill>
                      <a:prstDash val="solid"/>
                      <a:round/>
                      <a:headEnd type="none" w="sm" len="sm"/>
                      <a:tailEnd type="none" w="sm" len="sm"/>
                    </a:lnT>
                    <a:lnB w="38100"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Unknown (-9)</a:t>
                      </a:r>
                      <a:endParaRPr/>
                    </a:p>
                    <a:p>
                      <a:pPr marL="0" lvl="0" indent="0" algn="ctr" rtl="0">
                        <a:lnSpc>
                          <a:spcPct val="115000"/>
                        </a:lnSpc>
                        <a:spcBef>
                          <a:spcPts val="0"/>
                        </a:spcBef>
                        <a:spcAft>
                          <a:spcPts val="0"/>
                        </a:spcAft>
                        <a:buNone/>
                      </a:pPr>
                      <a:r>
                        <a:rPr lang="en"/>
                        <a:t>White (11)</a:t>
                      </a:r>
                      <a:endParaRPr/>
                    </a:p>
                    <a:p>
                      <a:pPr marL="0" lvl="0" indent="0" algn="ctr" rtl="0">
                        <a:lnSpc>
                          <a:spcPct val="115000"/>
                        </a:lnSpc>
                        <a:spcBef>
                          <a:spcPts val="0"/>
                        </a:spcBef>
                        <a:spcAft>
                          <a:spcPts val="0"/>
                        </a:spcAft>
                        <a:buNone/>
                      </a:pPr>
                      <a:r>
                        <a:rPr lang="en"/>
                        <a:t>Black (12)</a:t>
                      </a:r>
                      <a:endParaRPr/>
                    </a:p>
                    <a:p>
                      <a:pPr marL="0" lvl="0" indent="0" algn="ctr" rtl="0">
                        <a:lnSpc>
                          <a:spcPct val="115000"/>
                        </a:lnSpc>
                        <a:spcBef>
                          <a:spcPts val="0"/>
                        </a:spcBef>
                        <a:spcAft>
                          <a:spcPts val="0"/>
                        </a:spcAft>
                        <a:buNone/>
                      </a:pPr>
                      <a:r>
                        <a:rPr lang="en"/>
                        <a:t>Others (14, 16,31, 32, 33, 34, 35, 36, 37, 52, 54, -9)</a:t>
                      </a:r>
                      <a:endParaRPr/>
                    </a:p>
                    <a:p>
                      <a:pPr marL="0" lvl="0" indent="0" algn="ctr" rtl="0">
                        <a:lnSpc>
                          <a:spcPct val="115000"/>
                        </a:lnSpc>
                        <a:spcBef>
                          <a:spcPts val="0"/>
                        </a:spcBef>
                        <a:spcAft>
                          <a:spcPts val="0"/>
                        </a:spcAft>
                        <a:buNone/>
                      </a:pPr>
                      <a:r>
                        <a:rPr lang="en"/>
                        <a:t>Data was unbalanced (very few other)</a:t>
                      </a:r>
                      <a:endParaRPr/>
                    </a:p>
                    <a:p>
                      <a:pPr marL="0" lvl="0" indent="0" algn="ctr" rtl="0">
                        <a:lnSpc>
                          <a:spcPct val="115000"/>
                        </a:lnSpc>
                        <a:spcBef>
                          <a:spcPts val="0"/>
                        </a:spcBef>
                        <a:spcAft>
                          <a:spcPts val="0"/>
                        </a:spcAft>
                        <a:buNone/>
                      </a:pPr>
                      <a:r>
                        <a:rPr lang="en" sz="800"/>
                        <a:t>11 = white, 12 = black, 14 = american indian, 16 = multiple races, 31 = asian indian, 32= chinese, 33= Filipino, 34= Japanese, 35= Korean, 36= Vietnamese, 37 = Other Asian, 52= Guamanian or Chamorro, 54= Other pacific Islander -9 = no answer</a:t>
                      </a:r>
                      <a:endParaRPr sz="800"/>
                    </a:p>
                  </a:txBody>
                  <a:tcPr marL="28575" marR="28575" marT="19050" marB="19050" anchor="b">
                    <a:lnL w="38100"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38100" cap="flat" cmpd="sng">
                      <a:solidFill>
                        <a:srgbClr val="CCCCCC"/>
                      </a:solidFill>
                      <a:prstDash val="solid"/>
                      <a:round/>
                      <a:headEnd type="none" w="sm" len="sm"/>
                      <a:tailEnd type="none" w="sm" len="sm"/>
                    </a:lnT>
                    <a:lnB w="38100"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542625">
                <a:tc>
                  <a:txBody>
                    <a:bodyPr/>
                    <a:lstStyle/>
                    <a:p>
                      <a:pPr marL="0" lvl="0" indent="0" algn="ctr" rtl="0">
                        <a:lnSpc>
                          <a:spcPct val="115000"/>
                        </a:lnSpc>
                        <a:spcBef>
                          <a:spcPts val="0"/>
                        </a:spcBef>
                        <a:spcAft>
                          <a:spcPts val="0"/>
                        </a:spcAft>
                        <a:buNone/>
                      </a:pPr>
                      <a:r>
                        <a:rPr lang="en" b="1"/>
                        <a:t>ChildrenInHH</a:t>
                      </a:r>
                      <a:endParaRPr b="1"/>
                    </a:p>
                  </a:txBody>
                  <a:tcPr marL="28575" marR="28575" marT="19050" marB="19050" anchor="b">
                    <a:lnL w="38100" cap="flat" cmpd="sng">
                      <a:solidFill>
                        <a:srgbClr val="CCCCCC"/>
                      </a:solidFill>
                      <a:prstDash val="solid"/>
                      <a:round/>
                      <a:headEnd type="none" w="sm" len="sm"/>
                      <a:tailEnd type="none" w="sm" len="sm"/>
                    </a:lnL>
                    <a:lnR w="38100" cap="flat" cmpd="sng">
                      <a:solidFill>
                        <a:srgbClr val="CCCCCC"/>
                      </a:solidFill>
                      <a:prstDash val="solid"/>
                      <a:round/>
                      <a:headEnd type="none" w="sm" len="sm"/>
                      <a:tailEnd type="none" w="sm" len="sm"/>
                    </a:lnR>
                    <a:lnT w="38100" cap="flat" cmpd="sng">
                      <a:solidFill>
                        <a:srgbClr val="CCCCCC"/>
                      </a:solidFill>
                      <a:prstDash val="solid"/>
                      <a:round/>
                      <a:headEnd type="none" w="sm" len="sm"/>
                      <a:tailEnd type="none" w="sm" len="sm"/>
                    </a:lnT>
                    <a:lnB w="38100"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b="1"/>
                        <a:t>O15</a:t>
                      </a:r>
                      <a:endParaRPr b="1"/>
                    </a:p>
                  </a:txBody>
                  <a:tcPr marL="28575" marR="28575" marT="19050" marB="19050" anchor="b">
                    <a:lnL w="38100" cap="flat" cmpd="sng">
                      <a:solidFill>
                        <a:srgbClr val="CCCCCC"/>
                      </a:solidFill>
                      <a:prstDash val="solid"/>
                      <a:round/>
                      <a:headEnd type="none" w="sm" len="sm"/>
                      <a:tailEnd type="none" w="sm" len="sm"/>
                    </a:lnL>
                    <a:lnR w="38100" cap="flat" cmpd="sng">
                      <a:solidFill>
                        <a:srgbClr val="CCCCCC"/>
                      </a:solidFill>
                      <a:prstDash val="solid"/>
                      <a:round/>
                      <a:headEnd type="none" w="sm" len="sm"/>
                      <a:tailEnd type="none" w="sm" len="sm"/>
                    </a:lnR>
                    <a:lnT w="38100" cap="flat" cmpd="sng">
                      <a:solidFill>
                        <a:srgbClr val="CCCCCC"/>
                      </a:solidFill>
                      <a:prstDash val="solid"/>
                      <a:round/>
                      <a:headEnd type="none" w="sm" len="sm"/>
                      <a:tailEnd type="none" w="sm" len="sm"/>
                    </a:lnT>
                    <a:lnB w="38100"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Categorical</a:t>
                      </a:r>
                      <a:endParaRPr/>
                    </a:p>
                    <a:p>
                      <a:pPr marL="0" lvl="0" indent="0" algn="ctr" rtl="0">
                        <a:lnSpc>
                          <a:spcPct val="115000"/>
                        </a:lnSpc>
                        <a:spcBef>
                          <a:spcPts val="0"/>
                        </a:spcBef>
                        <a:spcAft>
                          <a:spcPts val="0"/>
                        </a:spcAft>
                        <a:buNone/>
                      </a:pPr>
                      <a:r>
                        <a:rPr lang="en"/>
                        <a:t>Base: 0</a:t>
                      </a:r>
                      <a:endParaRPr/>
                    </a:p>
                  </a:txBody>
                  <a:tcPr marL="28575" marR="28575" marT="19050" marB="19050" anchor="b">
                    <a:lnL w="38100" cap="flat" cmpd="sng">
                      <a:solidFill>
                        <a:srgbClr val="CCCCCC"/>
                      </a:solidFill>
                      <a:prstDash val="solid"/>
                      <a:round/>
                      <a:headEnd type="none" w="sm" len="sm"/>
                      <a:tailEnd type="none" w="sm" len="sm"/>
                    </a:lnL>
                    <a:lnR w="38100" cap="flat" cmpd="sng">
                      <a:solidFill>
                        <a:srgbClr val="CCCCCC"/>
                      </a:solidFill>
                      <a:prstDash val="solid"/>
                      <a:round/>
                      <a:headEnd type="none" w="sm" len="sm"/>
                      <a:tailEnd type="none" w="sm" len="sm"/>
                    </a:lnR>
                    <a:lnT w="38100" cap="flat" cmpd="sng">
                      <a:solidFill>
                        <a:srgbClr val="CCCCCC"/>
                      </a:solidFill>
                      <a:prstDash val="solid"/>
                      <a:round/>
                      <a:headEnd type="none" w="sm" len="sm"/>
                      <a:tailEnd type="none" w="sm" len="sm"/>
                    </a:lnT>
                    <a:lnB w="38100"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0 (0), 1+ (1,2,3,4..8), Unknown(9)</a:t>
                      </a:r>
                      <a:endParaRPr/>
                    </a:p>
                  </a:txBody>
                  <a:tcPr marL="28575" marR="28575" marT="19050" marB="19050" anchor="b">
                    <a:lnL w="38100" cap="flat" cmpd="sng">
                      <a:solidFill>
                        <a:srgbClr val="CCCCCC"/>
                      </a:solidFill>
                      <a:prstDash val="solid"/>
                      <a:round/>
                      <a:headEnd type="none" w="sm" len="sm"/>
                      <a:tailEnd type="none" w="sm" len="sm"/>
                    </a:lnL>
                    <a:lnR w="38100" cap="flat" cmpd="sng">
                      <a:solidFill>
                        <a:srgbClr val="CCCCCC"/>
                      </a:solidFill>
                      <a:prstDash val="solid"/>
                      <a:round/>
                      <a:headEnd type="none" w="sm" len="sm"/>
                      <a:tailEnd type="none" w="sm" len="sm"/>
                    </a:lnR>
                    <a:lnT w="38100" cap="flat" cmpd="sng">
                      <a:solidFill>
                        <a:srgbClr val="CCCCCC"/>
                      </a:solidFill>
                      <a:prstDash val="solid"/>
                      <a:round/>
                      <a:headEnd type="none" w="sm" len="sm"/>
                      <a:tailEnd type="none" w="sm" len="sm"/>
                    </a:lnT>
                    <a:lnB w="38100"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604950">
                <a:tc>
                  <a:txBody>
                    <a:bodyPr/>
                    <a:lstStyle/>
                    <a:p>
                      <a:pPr marL="0" lvl="0" indent="0" algn="ctr" rtl="0">
                        <a:lnSpc>
                          <a:spcPct val="115000"/>
                        </a:lnSpc>
                        <a:spcBef>
                          <a:spcPts val="0"/>
                        </a:spcBef>
                        <a:spcAft>
                          <a:spcPts val="0"/>
                        </a:spcAft>
                        <a:buNone/>
                      </a:pPr>
                      <a:r>
                        <a:rPr lang="en" b="1"/>
                        <a:t>IncomeRanges</a:t>
                      </a:r>
                      <a:endParaRPr b="1"/>
                    </a:p>
                  </a:txBody>
                  <a:tcPr marL="28575" marR="28575" marT="19050" marB="19050" anchor="b">
                    <a:lnL w="38100" cap="flat" cmpd="sng">
                      <a:solidFill>
                        <a:srgbClr val="CCCCCC"/>
                      </a:solidFill>
                      <a:prstDash val="solid"/>
                      <a:round/>
                      <a:headEnd type="none" w="sm" len="sm"/>
                      <a:tailEnd type="none" w="sm" len="sm"/>
                    </a:lnL>
                    <a:lnR w="38100" cap="flat" cmpd="sng">
                      <a:solidFill>
                        <a:srgbClr val="CCCCCC"/>
                      </a:solidFill>
                      <a:prstDash val="solid"/>
                      <a:round/>
                      <a:headEnd type="none" w="sm" len="sm"/>
                      <a:tailEnd type="none" w="sm" len="sm"/>
                    </a:lnR>
                    <a:lnT w="38100" cap="flat" cmpd="sng">
                      <a:solidFill>
                        <a:srgbClr val="CCCCCC"/>
                      </a:solidFill>
                      <a:prstDash val="solid"/>
                      <a:round/>
                      <a:headEnd type="none" w="sm" len="sm"/>
                      <a:tailEnd type="none" w="sm" len="sm"/>
                    </a:lnT>
                    <a:lnB w="38100"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b="1"/>
                        <a:t>O17</a:t>
                      </a:r>
                      <a:endParaRPr b="1"/>
                    </a:p>
                  </a:txBody>
                  <a:tcPr marL="28575" marR="28575" marT="19050" marB="19050" anchor="b">
                    <a:lnL w="38100" cap="flat" cmpd="sng">
                      <a:solidFill>
                        <a:srgbClr val="CCCCCC"/>
                      </a:solidFill>
                      <a:prstDash val="solid"/>
                      <a:round/>
                      <a:headEnd type="none" w="sm" len="sm"/>
                      <a:tailEnd type="none" w="sm" len="sm"/>
                    </a:lnL>
                    <a:lnR w="38100" cap="flat" cmpd="sng">
                      <a:solidFill>
                        <a:srgbClr val="CCCCCC"/>
                      </a:solidFill>
                      <a:prstDash val="solid"/>
                      <a:round/>
                      <a:headEnd type="none" w="sm" len="sm"/>
                      <a:tailEnd type="none" w="sm" len="sm"/>
                    </a:lnR>
                    <a:lnT w="38100" cap="flat" cmpd="sng">
                      <a:solidFill>
                        <a:srgbClr val="CCCCCC"/>
                      </a:solidFill>
                      <a:prstDash val="solid"/>
                      <a:round/>
                      <a:headEnd type="none" w="sm" len="sm"/>
                      <a:tailEnd type="none" w="sm" len="sm"/>
                    </a:lnT>
                    <a:lnB w="38100"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1"/>
                          </a:solidFill>
                          <a:highlight>
                            <a:srgbClr val="FFFFFF"/>
                          </a:highlight>
                        </a:rPr>
                        <a:t>Categorical</a:t>
                      </a:r>
                      <a:endParaRPr>
                        <a:solidFill>
                          <a:schemeClr val="dk1"/>
                        </a:solidFill>
                        <a:highlight>
                          <a:srgbClr val="FFFFFF"/>
                        </a:highlight>
                      </a:endParaRPr>
                    </a:p>
                    <a:p>
                      <a:pPr marL="0" lvl="0" indent="0" algn="ctr" rtl="0">
                        <a:lnSpc>
                          <a:spcPct val="115000"/>
                        </a:lnSpc>
                        <a:spcBef>
                          <a:spcPts val="0"/>
                        </a:spcBef>
                        <a:spcAft>
                          <a:spcPts val="0"/>
                        </a:spcAft>
                        <a:buNone/>
                      </a:pPr>
                      <a:r>
                        <a:rPr lang="en">
                          <a:solidFill>
                            <a:schemeClr val="dk1"/>
                          </a:solidFill>
                          <a:highlight>
                            <a:srgbClr val="FFFFFF"/>
                          </a:highlight>
                        </a:rPr>
                        <a:t>Base: 1</a:t>
                      </a:r>
                      <a:endParaRPr>
                        <a:solidFill>
                          <a:schemeClr val="dk1"/>
                        </a:solidFill>
                        <a:highlight>
                          <a:srgbClr val="FFFFFF"/>
                        </a:highlight>
                      </a:endParaRPr>
                    </a:p>
                  </a:txBody>
                  <a:tcPr marL="28575" marR="28575" marT="19050" marB="19050" anchor="b">
                    <a:lnL w="38100" cap="flat" cmpd="sng">
                      <a:solidFill>
                        <a:srgbClr val="CCCCCC"/>
                      </a:solidFill>
                      <a:prstDash val="solid"/>
                      <a:round/>
                      <a:headEnd type="none" w="sm" len="sm"/>
                      <a:tailEnd type="none" w="sm" len="sm"/>
                    </a:lnL>
                    <a:lnR w="38100" cap="flat" cmpd="sng">
                      <a:solidFill>
                        <a:srgbClr val="CCCCCC"/>
                      </a:solidFill>
                      <a:prstDash val="solid"/>
                      <a:round/>
                      <a:headEnd type="none" w="sm" len="sm"/>
                      <a:tailEnd type="none" w="sm" len="sm"/>
                    </a:lnR>
                    <a:lnT w="38100" cap="flat" cmpd="sng">
                      <a:solidFill>
                        <a:srgbClr val="CCCCCC"/>
                      </a:solidFill>
                      <a:prstDash val="solid"/>
                      <a:round/>
                      <a:headEnd type="none" w="sm" len="sm"/>
                      <a:tailEnd type="none" w="sm" len="sm"/>
                    </a:lnT>
                    <a:lnB w="38100"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1"/>
                          </a:solidFill>
                        </a:rPr>
                        <a:t>0 (unknown), 1-4 (low), 5-6 (moderate), 7-9 = (high)</a:t>
                      </a:r>
                      <a:endParaRPr>
                        <a:solidFill>
                          <a:schemeClr val="dk1"/>
                        </a:solidFill>
                      </a:endParaRPr>
                    </a:p>
                  </a:txBody>
                  <a:tcPr marL="28575" marR="28575" marT="19050" marB="19050" anchor="b">
                    <a:lnL w="38100" cap="flat" cmpd="sng">
                      <a:solidFill>
                        <a:srgbClr val="CCCCCC"/>
                      </a:solidFill>
                      <a:prstDash val="solid"/>
                      <a:round/>
                      <a:headEnd type="none" w="sm" len="sm"/>
                      <a:tailEnd type="none" w="sm" len="sm"/>
                    </a:lnL>
                    <a:lnR w="38100" cap="flat" cmpd="sng">
                      <a:solidFill>
                        <a:srgbClr val="CCCCCC"/>
                      </a:solidFill>
                      <a:prstDash val="solid"/>
                      <a:round/>
                      <a:headEnd type="none" w="sm" len="sm"/>
                      <a:tailEnd type="none" w="sm" len="sm"/>
                    </a:lnR>
                    <a:lnT w="38100" cap="flat" cmpd="sng">
                      <a:solidFill>
                        <a:srgbClr val="CCCCCC"/>
                      </a:solidFill>
                      <a:prstDash val="solid"/>
                      <a:round/>
                      <a:headEnd type="none" w="sm" len="sm"/>
                      <a:tailEnd type="none" w="sm" len="sm"/>
                    </a:lnT>
                    <a:lnB w="38100"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9"/>
          <p:cNvSpPr txBox="1">
            <a:spLocks noGrp="1"/>
          </p:cNvSpPr>
          <p:nvPr>
            <p:ph type="title"/>
          </p:nvPr>
        </p:nvSpPr>
        <p:spPr>
          <a:xfrm>
            <a:off x="1899438" y="205775"/>
            <a:ext cx="5345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u="sng">
                <a:solidFill>
                  <a:srgbClr val="0B5394"/>
                </a:solidFill>
              </a:rPr>
              <a:t>Health Related Variables - Cleaning</a:t>
            </a:r>
            <a:endParaRPr sz="2400" b="1" u="sng">
              <a:solidFill>
                <a:srgbClr val="0B5394"/>
              </a:solidFill>
            </a:endParaRPr>
          </a:p>
        </p:txBody>
      </p:sp>
      <p:graphicFrame>
        <p:nvGraphicFramePr>
          <p:cNvPr id="115" name="Google Shape;115;p19"/>
          <p:cNvGraphicFramePr/>
          <p:nvPr/>
        </p:nvGraphicFramePr>
        <p:xfrm>
          <a:off x="76850" y="892488"/>
          <a:ext cx="3000000" cy="3000000"/>
        </p:xfrm>
        <a:graphic>
          <a:graphicData uri="http://schemas.openxmlformats.org/drawingml/2006/table">
            <a:tbl>
              <a:tblPr>
                <a:noFill/>
                <a:tableStyleId>{BBB6134E-E878-45EA-BF9E-09E584A9E22B}</a:tableStyleId>
              </a:tblPr>
              <a:tblGrid>
                <a:gridCol w="2800350">
                  <a:extLst>
                    <a:ext uri="{9D8B030D-6E8A-4147-A177-3AD203B41FA5}">
                      <a16:colId xmlns:a16="http://schemas.microsoft.com/office/drawing/2014/main" val="20000"/>
                    </a:ext>
                  </a:extLst>
                </a:gridCol>
                <a:gridCol w="995950">
                  <a:extLst>
                    <a:ext uri="{9D8B030D-6E8A-4147-A177-3AD203B41FA5}">
                      <a16:colId xmlns:a16="http://schemas.microsoft.com/office/drawing/2014/main" val="20001"/>
                    </a:ext>
                  </a:extLst>
                </a:gridCol>
                <a:gridCol w="1574525">
                  <a:extLst>
                    <a:ext uri="{9D8B030D-6E8A-4147-A177-3AD203B41FA5}">
                      <a16:colId xmlns:a16="http://schemas.microsoft.com/office/drawing/2014/main" val="20002"/>
                    </a:ext>
                  </a:extLst>
                </a:gridCol>
                <a:gridCol w="3633425">
                  <a:extLst>
                    <a:ext uri="{9D8B030D-6E8A-4147-A177-3AD203B41FA5}">
                      <a16:colId xmlns:a16="http://schemas.microsoft.com/office/drawing/2014/main" val="20003"/>
                    </a:ext>
                  </a:extLst>
                </a:gridCol>
              </a:tblGrid>
              <a:tr h="543725">
                <a:tc>
                  <a:txBody>
                    <a:bodyPr/>
                    <a:lstStyle/>
                    <a:p>
                      <a:pPr marL="0" lvl="0" indent="0" algn="ctr" rtl="0">
                        <a:lnSpc>
                          <a:spcPct val="115000"/>
                        </a:lnSpc>
                        <a:spcBef>
                          <a:spcPts val="0"/>
                        </a:spcBef>
                        <a:spcAft>
                          <a:spcPts val="0"/>
                        </a:spcAft>
                        <a:buNone/>
                      </a:pPr>
                      <a:r>
                        <a:rPr lang="en" b="1"/>
                        <a:t>FreqGoProvider</a:t>
                      </a:r>
                      <a:endParaRPr b="1"/>
                    </a:p>
                  </a:txBody>
                  <a:tcPr marL="28575" marR="28575" marT="19050" marB="19050" anchor="b">
                    <a:lnL w="28575" cap="flat" cmpd="sng">
                      <a:solidFill>
                        <a:srgbClr val="CCCCCC"/>
                      </a:solidFill>
                      <a:prstDash val="solid"/>
                      <a:round/>
                      <a:headEnd type="none" w="sm" len="sm"/>
                      <a:tailEnd type="none" w="sm" len="sm"/>
                    </a:lnL>
                    <a:lnR w="28575" cap="flat" cmpd="sng">
                      <a:solidFill>
                        <a:srgbClr val="CCCCCC"/>
                      </a:solidFill>
                      <a:prstDash val="solid"/>
                      <a:round/>
                      <a:headEnd type="none" w="sm" len="sm"/>
                      <a:tailEnd type="none" w="sm" len="sm"/>
                    </a:lnR>
                    <a:lnT w="28575" cap="flat" cmpd="sng">
                      <a:solidFill>
                        <a:srgbClr val="CCCCCC"/>
                      </a:solidFill>
                      <a:prstDash val="solid"/>
                      <a:round/>
                      <a:headEnd type="none" w="sm" len="sm"/>
                      <a:tailEnd type="none" w="sm" len="sm"/>
                    </a:lnT>
                    <a:lnB w="28575"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b="1"/>
                        <a:t>C3</a:t>
                      </a:r>
                      <a:endParaRPr b="1"/>
                    </a:p>
                  </a:txBody>
                  <a:tcPr marL="28575" marR="28575" marT="19050" marB="19050" anchor="b">
                    <a:lnL w="28575" cap="flat" cmpd="sng">
                      <a:solidFill>
                        <a:srgbClr val="CCCCCC"/>
                      </a:solidFill>
                      <a:prstDash val="solid"/>
                      <a:round/>
                      <a:headEnd type="none" w="sm" len="sm"/>
                      <a:tailEnd type="none" w="sm" len="sm"/>
                    </a:lnL>
                    <a:lnR w="28575" cap="flat" cmpd="sng">
                      <a:solidFill>
                        <a:srgbClr val="CCCCCC"/>
                      </a:solidFill>
                      <a:prstDash val="solid"/>
                      <a:round/>
                      <a:headEnd type="none" w="sm" len="sm"/>
                      <a:tailEnd type="none" w="sm" len="sm"/>
                    </a:lnR>
                    <a:lnT w="28575" cap="flat" cmpd="sng">
                      <a:solidFill>
                        <a:srgbClr val="CCCCCC"/>
                      </a:solidFill>
                      <a:prstDash val="solid"/>
                      <a:round/>
                      <a:headEnd type="none" w="sm" len="sm"/>
                      <a:tailEnd type="none" w="sm" len="sm"/>
                    </a:lnT>
                    <a:lnB w="285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Categorical</a:t>
                      </a:r>
                      <a:endParaRPr/>
                    </a:p>
                    <a:p>
                      <a:pPr marL="0" lvl="0" indent="0" algn="ctr" rtl="0">
                        <a:lnSpc>
                          <a:spcPct val="115000"/>
                        </a:lnSpc>
                        <a:spcBef>
                          <a:spcPts val="0"/>
                        </a:spcBef>
                        <a:spcAft>
                          <a:spcPts val="0"/>
                        </a:spcAft>
                        <a:buNone/>
                      </a:pPr>
                      <a:r>
                        <a:rPr lang="en"/>
                        <a:t>Base: 0</a:t>
                      </a:r>
                      <a:endParaRPr/>
                    </a:p>
                  </a:txBody>
                  <a:tcPr marL="28575" marR="28575" marT="19050" marB="19050" anchor="b">
                    <a:lnL w="28575" cap="flat" cmpd="sng">
                      <a:solidFill>
                        <a:srgbClr val="CCCCCC"/>
                      </a:solidFill>
                      <a:prstDash val="solid"/>
                      <a:round/>
                      <a:headEnd type="none" w="sm" len="sm"/>
                      <a:tailEnd type="none" w="sm" len="sm"/>
                    </a:lnL>
                    <a:lnR w="28575" cap="flat" cmpd="sng">
                      <a:solidFill>
                        <a:srgbClr val="CCCCCC"/>
                      </a:solidFill>
                      <a:prstDash val="solid"/>
                      <a:round/>
                      <a:headEnd type="none" w="sm" len="sm"/>
                      <a:tailEnd type="none" w="sm" len="sm"/>
                    </a:lnR>
                    <a:lnT w="28575" cap="flat" cmpd="sng">
                      <a:solidFill>
                        <a:srgbClr val="CCCCCC"/>
                      </a:solidFill>
                      <a:prstDash val="solid"/>
                      <a:round/>
                      <a:headEnd type="none" w="sm" len="sm"/>
                      <a:tailEnd type="none" w="sm" len="sm"/>
                    </a:lnT>
                    <a:lnB w="285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0,1,2,3,4,5,6, -9</a:t>
                      </a:r>
                      <a:endParaRPr/>
                    </a:p>
                  </a:txBody>
                  <a:tcPr marL="28575" marR="28575" marT="19050" marB="19050" anchor="b">
                    <a:lnL w="28575" cap="flat" cmpd="sng">
                      <a:solidFill>
                        <a:srgbClr val="CCCCCC"/>
                      </a:solidFill>
                      <a:prstDash val="solid"/>
                      <a:round/>
                      <a:headEnd type="none" w="sm" len="sm"/>
                      <a:tailEnd type="none" w="sm" len="sm"/>
                    </a:lnL>
                    <a:lnR w="28575" cap="flat" cmpd="sng">
                      <a:solidFill>
                        <a:srgbClr val="CCCCCC"/>
                      </a:solidFill>
                      <a:prstDash val="solid"/>
                      <a:round/>
                      <a:headEnd type="none" w="sm" len="sm"/>
                      <a:tailEnd type="none" w="sm" len="sm"/>
                    </a:lnR>
                    <a:lnT w="28575" cap="flat" cmpd="sng">
                      <a:solidFill>
                        <a:srgbClr val="CCCCCC"/>
                      </a:solidFill>
                      <a:prstDash val="solid"/>
                      <a:round/>
                      <a:headEnd type="none" w="sm" len="sm"/>
                      <a:tailEnd type="none" w="sm" len="sm"/>
                    </a:lnT>
                    <a:lnB w="2857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1750700">
                <a:tc>
                  <a:txBody>
                    <a:bodyPr/>
                    <a:lstStyle/>
                    <a:p>
                      <a:pPr marL="0" lvl="0" indent="0" algn="ctr" rtl="0">
                        <a:lnSpc>
                          <a:spcPct val="115000"/>
                        </a:lnSpc>
                        <a:spcBef>
                          <a:spcPts val="0"/>
                        </a:spcBef>
                        <a:spcAft>
                          <a:spcPts val="0"/>
                        </a:spcAft>
                        <a:buNone/>
                      </a:pPr>
                      <a:r>
                        <a:rPr lang="en" b="1"/>
                        <a:t>MedConditions_Diabetes, MedConditions_HighBP, MedConditions_HeartCondition, MedConditions_LungDiseases, MedConditions_Arthritis, MedConditions_Depression</a:t>
                      </a:r>
                      <a:endParaRPr b="1"/>
                    </a:p>
                  </a:txBody>
                  <a:tcPr marL="28575" marR="28575" marT="19050" marB="19050" anchor="b">
                    <a:lnL w="28575" cap="flat" cmpd="sng">
                      <a:solidFill>
                        <a:srgbClr val="CCCCCC"/>
                      </a:solidFill>
                      <a:prstDash val="solid"/>
                      <a:round/>
                      <a:headEnd type="none" w="sm" len="sm"/>
                      <a:tailEnd type="none" w="sm" len="sm"/>
                    </a:lnL>
                    <a:lnR w="28575" cap="flat" cmpd="sng">
                      <a:solidFill>
                        <a:srgbClr val="CCCCCC"/>
                      </a:solidFill>
                      <a:prstDash val="solid"/>
                      <a:round/>
                      <a:headEnd type="none" w="sm" len="sm"/>
                      <a:tailEnd type="none" w="sm" len="sm"/>
                    </a:lnR>
                    <a:lnT w="28575" cap="flat" cmpd="sng">
                      <a:solidFill>
                        <a:srgbClr val="CCCCCC"/>
                      </a:solidFill>
                      <a:prstDash val="solid"/>
                      <a:round/>
                      <a:headEnd type="none" w="sm" len="sm"/>
                      <a:tailEnd type="none" w="sm" len="sm"/>
                    </a:lnT>
                    <a:lnB w="28575"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b="1"/>
                        <a:t>G3</a:t>
                      </a:r>
                      <a:endParaRPr b="1"/>
                    </a:p>
                  </a:txBody>
                  <a:tcPr marL="28575" marR="28575" marT="19050" marB="19050" anchor="b">
                    <a:lnL w="28575" cap="flat" cmpd="sng">
                      <a:solidFill>
                        <a:srgbClr val="CCCCCC"/>
                      </a:solidFill>
                      <a:prstDash val="solid"/>
                      <a:round/>
                      <a:headEnd type="none" w="sm" len="sm"/>
                      <a:tailEnd type="none" w="sm" len="sm"/>
                    </a:lnL>
                    <a:lnR w="28575" cap="flat" cmpd="sng">
                      <a:solidFill>
                        <a:srgbClr val="CCCCCC"/>
                      </a:solidFill>
                      <a:prstDash val="solid"/>
                      <a:round/>
                      <a:headEnd type="none" w="sm" len="sm"/>
                      <a:tailEnd type="none" w="sm" len="sm"/>
                    </a:lnR>
                    <a:lnT w="28575" cap="flat" cmpd="sng">
                      <a:solidFill>
                        <a:srgbClr val="CCCCCC"/>
                      </a:solidFill>
                      <a:prstDash val="solid"/>
                      <a:round/>
                      <a:headEnd type="none" w="sm" len="sm"/>
                      <a:tailEnd type="none" w="sm" len="sm"/>
                    </a:lnT>
                    <a:lnB w="285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All binary variables clubbed into one category</a:t>
                      </a:r>
                      <a:endParaRPr/>
                    </a:p>
                    <a:p>
                      <a:pPr marL="0" lvl="0" indent="0" algn="ctr" rtl="0">
                        <a:lnSpc>
                          <a:spcPct val="115000"/>
                        </a:lnSpc>
                        <a:spcBef>
                          <a:spcPts val="0"/>
                        </a:spcBef>
                        <a:spcAft>
                          <a:spcPts val="0"/>
                        </a:spcAft>
                        <a:buNone/>
                      </a:pPr>
                      <a:r>
                        <a:rPr lang="en"/>
                        <a:t>Base: 0</a:t>
                      </a:r>
                      <a:endParaRPr/>
                    </a:p>
                  </a:txBody>
                  <a:tcPr marL="28575" marR="28575" marT="19050" marB="19050" anchor="b">
                    <a:lnL w="28575" cap="flat" cmpd="sng">
                      <a:solidFill>
                        <a:srgbClr val="CCCCCC"/>
                      </a:solidFill>
                      <a:prstDash val="solid"/>
                      <a:round/>
                      <a:headEnd type="none" w="sm" len="sm"/>
                      <a:tailEnd type="none" w="sm" len="sm"/>
                    </a:lnL>
                    <a:lnR w="28575" cap="flat" cmpd="sng">
                      <a:solidFill>
                        <a:srgbClr val="CCCCCC"/>
                      </a:solidFill>
                      <a:prstDash val="solid"/>
                      <a:round/>
                      <a:headEnd type="none" w="sm" len="sm"/>
                      <a:tailEnd type="none" w="sm" len="sm"/>
                    </a:lnR>
                    <a:lnT w="28575" cap="flat" cmpd="sng">
                      <a:solidFill>
                        <a:srgbClr val="CCCCCC"/>
                      </a:solidFill>
                      <a:prstDash val="solid"/>
                      <a:round/>
                      <a:headEnd type="none" w="sm" len="sm"/>
                      <a:tailEnd type="none" w="sm" len="sm"/>
                    </a:lnT>
                    <a:lnB w="285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Variable IsChronic: </a:t>
                      </a:r>
                      <a:endParaRPr/>
                    </a:p>
                    <a:p>
                      <a:pPr marL="0" lvl="0" indent="0" algn="ctr" rtl="0">
                        <a:lnSpc>
                          <a:spcPct val="115000"/>
                        </a:lnSpc>
                        <a:spcBef>
                          <a:spcPts val="0"/>
                        </a:spcBef>
                        <a:spcAft>
                          <a:spcPts val="0"/>
                        </a:spcAft>
                        <a:buNone/>
                      </a:pPr>
                      <a:r>
                        <a:rPr lang="en">
                          <a:solidFill>
                            <a:schemeClr val="dk1"/>
                          </a:solidFill>
                        </a:rPr>
                        <a:t> If all answers are ‘No disease’, then= 0</a:t>
                      </a:r>
                      <a:endParaRPr>
                        <a:solidFill>
                          <a:schemeClr val="dk1"/>
                        </a:solidFill>
                      </a:endParaRPr>
                    </a:p>
                    <a:p>
                      <a:pPr marL="0" lvl="0" indent="0" algn="ctr" rtl="0">
                        <a:lnSpc>
                          <a:spcPct val="115000"/>
                        </a:lnSpc>
                        <a:spcBef>
                          <a:spcPts val="0"/>
                        </a:spcBef>
                        <a:spcAft>
                          <a:spcPts val="0"/>
                        </a:spcAft>
                        <a:buNone/>
                      </a:pPr>
                      <a:r>
                        <a:rPr lang="en">
                          <a:solidFill>
                            <a:schemeClr val="dk1"/>
                          </a:solidFill>
                        </a:rPr>
                        <a:t>If any 1, then= 1 </a:t>
                      </a:r>
                      <a:endParaRPr>
                        <a:solidFill>
                          <a:schemeClr val="dk1"/>
                        </a:solidFill>
                      </a:endParaRPr>
                    </a:p>
                    <a:p>
                      <a:pPr marL="0" lvl="0" indent="0" algn="ctr" rtl="0">
                        <a:lnSpc>
                          <a:spcPct val="115000"/>
                        </a:lnSpc>
                        <a:spcBef>
                          <a:spcPts val="0"/>
                        </a:spcBef>
                        <a:spcAft>
                          <a:spcPts val="0"/>
                        </a:spcAft>
                        <a:buNone/>
                      </a:pPr>
                      <a:r>
                        <a:rPr lang="en"/>
                        <a:t> -9: Unknown</a:t>
                      </a:r>
                      <a:endParaRPr/>
                    </a:p>
                  </a:txBody>
                  <a:tcPr marL="28575" marR="28575" marT="19050" marB="19050" anchor="b">
                    <a:lnL w="28575" cap="flat" cmpd="sng">
                      <a:solidFill>
                        <a:srgbClr val="CCCCCC"/>
                      </a:solidFill>
                      <a:prstDash val="solid"/>
                      <a:round/>
                      <a:headEnd type="none" w="sm" len="sm"/>
                      <a:tailEnd type="none" w="sm" len="sm"/>
                    </a:lnL>
                    <a:lnR w="28575" cap="flat" cmpd="sng">
                      <a:solidFill>
                        <a:srgbClr val="CCCCCC"/>
                      </a:solidFill>
                      <a:prstDash val="solid"/>
                      <a:round/>
                      <a:headEnd type="none" w="sm" len="sm"/>
                      <a:tailEnd type="none" w="sm" len="sm"/>
                    </a:lnR>
                    <a:lnT w="28575" cap="flat" cmpd="sng">
                      <a:solidFill>
                        <a:srgbClr val="CCCCCC"/>
                      </a:solidFill>
                      <a:prstDash val="solid"/>
                      <a:round/>
                      <a:headEnd type="none" w="sm" len="sm"/>
                      <a:tailEnd type="none" w="sm" len="sm"/>
                    </a:lnT>
                    <a:lnB w="2857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1750700">
                <a:tc>
                  <a:txBody>
                    <a:bodyPr/>
                    <a:lstStyle/>
                    <a:p>
                      <a:pPr marL="0" lvl="0" indent="0" algn="ctr" rtl="0">
                        <a:lnSpc>
                          <a:spcPct val="115000"/>
                        </a:lnSpc>
                        <a:spcBef>
                          <a:spcPts val="0"/>
                        </a:spcBef>
                        <a:spcAft>
                          <a:spcPts val="0"/>
                        </a:spcAft>
                        <a:buNone/>
                      </a:pPr>
                      <a:r>
                        <a:rPr lang="en" b="1"/>
                        <a:t>MostRecentCheckUp2</a:t>
                      </a:r>
                      <a:endParaRPr b="1"/>
                    </a:p>
                  </a:txBody>
                  <a:tcPr marL="28575" marR="28575" marT="19050" marB="19050" anchor="b">
                    <a:lnL w="28575" cap="flat" cmpd="sng">
                      <a:solidFill>
                        <a:srgbClr val="CCCCCC"/>
                      </a:solidFill>
                      <a:prstDash val="solid"/>
                      <a:round/>
                      <a:headEnd type="none" w="sm" len="sm"/>
                      <a:tailEnd type="none" w="sm" len="sm"/>
                    </a:lnL>
                    <a:lnR w="28575" cap="flat" cmpd="sng">
                      <a:solidFill>
                        <a:srgbClr val="CCCCCC"/>
                      </a:solidFill>
                      <a:prstDash val="solid"/>
                      <a:round/>
                      <a:headEnd type="none" w="sm" len="sm"/>
                      <a:tailEnd type="none" w="sm" len="sm"/>
                    </a:lnR>
                    <a:lnT w="28575" cap="flat" cmpd="sng">
                      <a:solidFill>
                        <a:srgbClr val="CCCCCC"/>
                      </a:solidFill>
                      <a:prstDash val="solid"/>
                      <a:round/>
                      <a:headEnd type="none" w="sm" len="sm"/>
                      <a:tailEnd type="none" w="sm" len="sm"/>
                    </a:lnT>
                    <a:lnB w="28575"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b="1"/>
                        <a:t>C2</a:t>
                      </a:r>
                      <a:endParaRPr b="1"/>
                    </a:p>
                  </a:txBody>
                  <a:tcPr marL="28575" marR="28575" marT="19050" marB="19050" anchor="b">
                    <a:lnL w="28575" cap="flat" cmpd="sng">
                      <a:solidFill>
                        <a:srgbClr val="CCCCCC"/>
                      </a:solidFill>
                      <a:prstDash val="solid"/>
                      <a:round/>
                      <a:headEnd type="none" w="sm" len="sm"/>
                      <a:tailEnd type="none" w="sm" len="sm"/>
                    </a:lnL>
                    <a:lnR w="28575" cap="flat" cmpd="sng">
                      <a:solidFill>
                        <a:srgbClr val="CCCCCC"/>
                      </a:solidFill>
                      <a:prstDash val="solid"/>
                      <a:round/>
                      <a:headEnd type="none" w="sm" len="sm"/>
                      <a:tailEnd type="none" w="sm" len="sm"/>
                    </a:lnR>
                    <a:lnT w="28575" cap="flat" cmpd="sng">
                      <a:solidFill>
                        <a:srgbClr val="CCCCCC"/>
                      </a:solidFill>
                      <a:prstDash val="solid"/>
                      <a:round/>
                      <a:headEnd type="none" w="sm" len="sm"/>
                      <a:tailEnd type="none" w="sm" len="sm"/>
                    </a:lnT>
                    <a:lnB w="285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Categorical</a:t>
                      </a:r>
                      <a:endParaRPr/>
                    </a:p>
                    <a:p>
                      <a:pPr marL="0" lvl="0" indent="0" algn="ctr" rtl="0">
                        <a:lnSpc>
                          <a:spcPct val="115000"/>
                        </a:lnSpc>
                        <a:spcBef>
                          <a:spcPts val="0"/>
                        </a:spcBef>
                        <a:spcAft>
                          <a:spcPts val="0"/>
                        </a:spcAft>
                        <a:buNone/>
                      </a:pPr>
                      <a:r>
                        <a:rPr lang="en"/>
                        <a:t>Base: 1</a:t>
                      </a:r>
                      <a:endParaRPr/>
                    </a:p>
                  </a:txBody>
                  <a:tcPr marL="28575" marR="28575" marT="19050" marB="19050" anchor="b">
                    <a:lnL w="28575" cap="flat" cmpd="sng">
                      <a:solidFill>
                        <a:srgbClr val="CCCCCC"/>
                      </a:solidFill>
                      <a:prstDash val="solid"/>
                      <a:round/>
                      <a:headEnd type="none" w="sm" len="sm"/>
                      <a:tailEnd type="none" w="sm" len="sm"/>
                    </a:lnL>
                    <a:lnR w="28575" cap="flat" cmpd="sng">
                      <a:solidFill>
                        <a:srgbClr val="CCCCCC"/>
                      </a:solidFill>
                      <a:prstDash val="solid"/>
                      <a:round/>
                      <a:headEnd type="none" w="sm" len="sm"/>
                      <a:tailEnd type="none" w="sm" len="sm"/>
                    </a:lnR>
                    <a:lnT w="28575" cap="flat" cmpd="sng">
                      <a:solidFill>
                        <a:srgbClr val="CCCCCC"/>
                      </a:solidFill>
                      <a:prstDash val="solid"/>
                      <a:round/>
                      <a:headEnd type="none" w="sm" len="sm"/>
                      <a:tailEnd type="none" w="sm" len="sm"/>
                    </a:lnT>
                    <a:lnB w="285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1, 2,3+ (3,4,5), 6 = Don’t know</a:t>
                      </a:r>
                      <a:endParaRPr/>
                    </a:p>
                  </a:txBody>
                  <a:tcPr marL="28575" marR="28575" marT="19050" marB="19050" anchor="b">
                    <a:lnL w="28575" cap="flat" cmpd="sng">
                      <a:solidFill>
                        <a:srgbClr val="CCCCCC"/>
                      </a:solidFill>
                      <a:prstDash val="solid"/>
                      <a:round/>
                      <a:headEnd type="none" w="sm" len="sm"/>
                      <a:tailEnd type="none" w="sm" len="sm"/>
                    </a:lnL>
                    <a:lnR w="28575" cap="flat" cmpd="sng">
                      <a:solidFill>
                        <a:srgbClr val="CCCCCC"/>
                      </a:solidFill>
                      <a:prstDash val="solid"/>
                      <a:round/>
                      <a:headEnd type="none" w="sm" len="sm"/>
                      <a:tailEnd type="none" w="sm" len="sm"/>
                    </a:lnR>
                    <a:lnT w="28575" cap="flat" cmpd="sng">
                      <a:solidFill>
                        <a:srgbClr val="CCCCCC"/>
                      </a:solidFill>
                      <a:prstDash val="solid"/>
                      <a:round/>
                      <a:headEnd type="none" w="sm" len="sm"/>
                      <a:tailEnd type="none" w="sm" len="sm"/>
                    </a:lnT>
                    <a:lnB w="2857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graphicFrame>
        <p:nvGraphicFramePr>
          <p:cNvPr id="120" name="Google Shape;120;p20"/>
          <p:cNvGraphicFramePr/>
          <p:nvPr/>
        </p:nvGraphicFramePr>
        <p:xfrm>
          <a:off x="167025" y="1108900"/>
          <a:ext cx="3000000" cy="3000000"/>
        </p:xfrm>
        <a:graphic>
          <a:graphicData uri="http://schemas.openxmlformats.org/drawingml/2006/table">
            <a:tbl>
              <a:tblPr>
                <a:noFill/>
                <a:tableStyleId>{BBB6134E-E878-45EA-BF9E-09E584A9E22B}</a:tableStyleId>
              </a:tblPr>
              <a:tblGrid>
                <a:gridCol w="2655200">
                  <a:extLst>
                    <a:ext uri="{9D8B030D-6E8A-4147-A177-3AD203B41FA5}">
                      <a16:colId xmlns:a16="http://schemas.microsoft.com/office/drawing/2014/main" val="20000"/>
                    </a:ext>
                  </a:extLst>
                </a:gridCol>
                <a:gridCol w="799200">
                  <a:extLst>
                    <a:ext uri="{9D8B030D-6E8A-4147-A177-3AD203B41FA5}">
                      <a16:colId xmlns:a16="http://schemas.microsoft.com/office/drawing/2014/main" val="20001"/>
                    </a:ext>
                  </a:extLst>
                </a:gridCol>
                <a:gridCol w="1449325">
                  <a:extLst>
                    <a:ext uri="{9D8B030D-6E8A-4147-A177-3AD203B41FA5}">
                      <a16:colId xmlns:a16="http://schemas.microsoft.com/office/drawing/2014/main" val="20002"/>
                    </a:ext>
                  </a:extLst>
                </a:gridCol>
                <a:gridCol w="4040500">
                  <a:extLst>
                    <a:ext uri="{9D8B030D-6E8A-4147-A177-3AD203B41FA5}">
                      <a16:colId xmlns:a16="http://schemas.microsoft.com/office/drawing/2014/main" val="20003"/>
                    </a:ext>
                  </a:extLst>
                </a:gridCol>
              </a:tblGrid>
              <a:tr h="1615850">
                <a:tc>
                  <a:txBody>
                    <a:bodyPr/>
                    <a:lstStyle/>
                    <a:p>
                      <a:pPr marL="0" lvl="0" indent="0" algn="ctr" rtl="0">
                        <a:lnSpc>
                          <a:spcPct val="115000"/>
                        </a:lnSpc>
                        <a:spcBef>
                          <a:spcPts val="0"/>
                        </a:spcBef>
                        <a:spcAft>
                          <a:spcPts val="0"/>
                        </a:spcAft>
                        <a:buNone/>
                      </a:pPr>
                      <a:r>
                        <a:rPr lang="en" b="1"/>
                        <a:t>Electronic_SelfHealthInfo, Electronic_HealthInfoSE, Electronic_buyMedicine, Electronic_LookedAssistance, Electronic_TalkDoctor, Electronic_TrackedHealthCosts, Electronic_TestResults</a:t>
                      </a:r>
                      <a:endParaRPr b="1"/>
                    </a:p>
                  </a:txBody>
                  <a:tcPr marL="28575" marR="28575" marT="19050" marB="19050" anchor="b">
                    <a:lnL w="28575" cap="flat" cmpd="sng">
                      <a:solidFill>
                        <a:srgbClr val="CCCCCC"/>
                      </a:solidFill>
                      <a:prstDash val="solid"/>
                      <a:round/>
                      <a:headEnd type="none" w="sm" len="sm"/>
                      <a:tailEnd type="none" w="sm" len="sm"/>
                    </a:lnL>
                    <a:lnR w="28575" cap="flat" cmpd="sng">
                      <a:solidFill>
                        <a:srgbClr val="CCCCCC"/>
                      </a:solidFill>
                      <a:prstDash val="solid"/>
                      <a:round/>
                      <a:headEnd type="none" w="sm" len="sm"/>
                      <a:tailEnd type="none" w="sm" len="sm"/>
                    </a:lnR>
                    <a:lnT w="28575" cap="flat" cmpd="sng">
                      <a:solidFill>
                        <a:srgbClr val="CCCCCC"/>
                      </a:solidFill>
                      <a:prstDash val="solid"/>
                      <a:round/>
                      <a:headEnd type="none" w="sm" len="sm"/>
                      <a:tailEnd type="none" w="sm" len="sm"/>
                    </a:lnT>
                    <a:lnB w="28575"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b="1"/>
                        <a:t>B5</a:t>
                      </a:r>
                      <a:endParaRPr b="1"/>
                    </a:p>
                  </a:txBody>
                  <a:tcPr marL="28575" marR="28575" marT="19050" marB="19050" anchor="b">
                    <a:lnL w="28575" cap="flat" cmpd="sng">
                      <a:solidFill>
                        <a:srgbClr val="CCCCCC"/>
                      </a:solidFill>
                      <a:prstDash val="solid"/>
                      <a:round/>
                      <a:headEnd type="none" w="sm" len="sm"/>
                      <a:tailEnd type="none" w="sm" len="sm"/>
                    </a:lnL>
                    <a:lnR w="28575" cap="flat" cmpd="sng">
                      <a:solidFill>
                        <a:srgbClr val="CCCCCC"/>
                      </a:solidFill>
                      <a:prstDash val="solid"/>
                      <a:round/>
                      <a:headEnd type="none" w="sm" len="sm"/>
                      <a:tailEnd type="none" w="sm" len="sm"/>
                    </a:lnR>
                    <a:lnT w="28575" cap="flat" cmpd="sng">
                      <a:solidFill>
                        <a:srgbClr val="CCCCCC"/>
                      </a:solidFill>
                      <a:prstDash val="solid"/>
                      <a:round/>
                      <a:headEnd type="none" w="sm" len="sm"/>
                      <a:tailEnd type="none" w="sm" len="sm"/>
                    </a:lnT>
                    <a:lnB w="285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Ordinal</a:t>
                      </a:r>
                      <a:endParaRPr/>
                    </a:p>
                    <a:p>
                      <a:pPr marL="0" lvl="0" indent="0" algn="ctr" rtl="0">
                        <a:lnSpc>
                          <a:spcPct val="115000"/>
                        </a:lnSpc>
                        <a:spcBef>
                          <a:spcPts val="0"/>
                        </a:spcBef>
                        <a:spcAft>
                          <a:spcPts val="0"/>
                        </a:spcAft>
                        <a:buNone/>
                      </a:pPr>
                      <a:r>
                        <a:rPr lang="en"/>
                        <a:t>Base is 0</a:t>
                      </a:r>
                      <a:endParaRPr/>
                    </a:p>
                  </a:txBody>
                  <a:tcPr marL="28575" marR="28575" marT="19050" marB="19050" anchor="b">
                    <a:lnL w="28575" cap="flat" cmpd="sng">
                      <a:solidFill>
                        <a:srgbClr val="CCCCCC"/>
                      </a:solidFill>
                      <a:prstDash val="solid"/>
                      <a:round/>
                      <a:headEnd type="none" w="sm" len="sm"/>
                      <a:tailEnd type="none" w="sm" len="sm"/>
                    </a:lnL>
                    <a:lnR w="28575" cap="flat" cmpd="sng">
                      <a:solidFill>
                        <a:srgbClr val="CCCCCC"/>
                      </a:solidFill>
                      <a:prstDash val="solid"/>
                      <a:round/>
                      <a:headEnd type="none" w="sm" len="sm"/>
                      <a:tailEnd type="none" w="sm" len="sm"/>
                    </a:lnR>
                    <a:lnT w="28575" cap="flat" cmpd="sng">
                      <a:solidFill>
                        <a:srgbClr val="CCCCCC"/>
                      </a:solidFill>
                      <a:prstDash val="solid"/>
                      <a:round/>
                      <a:headEnd type="none" w="sm" len="sm"/>
                      <a:tailEnd type="none" w="sm" len="sm"/>
                    </a:lnT>
                    <a:lnB w="2857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r>
                        <a:rPr lang="en"/>
                        <a:t>TechSavvy: Ordinal additive variable</a:t>
                      </a:r>
                      <a:endParaRPr/>
                    </a:p>
                    <a:p>
                      <a:pPr marL="0" lvl="0" indent="0" algn="ctr" rtl="0">
                        <a:spcBef>
                          <a:spcPts val="0"/>
                        </a:spcBef>
                        <a:spcAft>
                          <a:spcPts val="0"/>
                        </a:spcAft>
                        <a:buNone/>
                      </a:pPr>
                      <a:r>
                        <a:rPr lang="en"/>
                        <a:t>If all unknown: -9</a:t>
                      </a:r>
                      <a:br>
                        <a:rPr lang="en"/>
                      </a:br>
                      <a:r>
                        <a:rPr lang="en"/>
                        <a:t>For any 0: add 0, for any 1: add 1</a:t>
                      </a:r>
                      <a:endParaRPr/>
                    </a:p>
                    <a:p>
                      <a:pPr marL="0" lvl="0" indent="0" algn="ctr" rtl="0">
                        <a:spcBef>
                          <a:spcPts val="0"/>
                        </a:spcBef>
                        <a:spcAft>
                          <a:spcPts val="0"/>
                        </a:spcAft>
                        <a:buNone/>
                      </a:pPr>
                      <a:r>
                        <a:rPr lang="en"/>
                        <a:t>Final categories: 0,1,2,3,4,5,6,7,-9</a:t>
                      </a:r>
                      <a:endParaRPr/>
                    </a:p>
                  </a:txBody>
                  <a:tcPr marL="28575" marR="28575" marT="19050" marB="19050" anchor="b">
                    <a:lnL w="28575" cap="flat" cmpd="sng">
                      <a:solidFill>
                        <a:srgbClr val="CCCCCC"/>
                      </a:solidFill>
                      <a:prstDash val="solid"/>
                      <a:round/>
                      <a:headEnd type="none" w="sm" len="sm"/>
                      <a:tailEnd type="none" w="sm" len="sm"/>
                    </a:lnL>
                    <a:lnR w="28575" cap="flat" cmpd="sng">
                      <a:solidFill>
                        <a:srgbClr val="CCCCCC"/>
                      </a:solidFill>
                      <a:prstDash val="solid"/>
                      <a:round/>
                      <a:headEnd type="none" w="sm" len="sm"/>
                      <a:tailEnd type="none" w="sm" len="sm"/>
                    </a:lnR>
                    <a:lnT w="28575" cap="flat" cmpd="sng">
                      <a:solidFill>
                        <a:srgbClr val="CCCCCC"/>
                      </a:solidFill>
                      <a:prstDash val="solid"/>
                      <a:round/>
                      <a:headEnd type="none" w="sm" len="sm"/>
                      <a:tailEnd type="none" w="sm" len="sm"/>
                    </a:lnT>
                    <a:lnB w="2857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315850">
                <a:tc>
                  <a:txBody>
                    <a:bodyPr/>
                    <a:lstStyle/>
                    <a:p>
                      <a:pPr marL="0" lvl="0" indent="0" algn="ctr" rtl="0">
                        <a:lnSpc>
                          <a:spcPct val="115000"/>
                        </a:lnSpc>
                        <a:spcBef>
                          <a:spcPts val="0"/>
                        </a:spcBef>
                        <a:spcAft>
                          <a:spcPts val="0"/>
                        </a:spcAft>
                        <a:buNone/>
                      </a:pPr>
                      <a:r>
                        <a:rPr lang="en" b="1"/>
                        <a:t>Whereseekhealthinfo</a:t>
                      </a:r>
                      <a:endParaRPr b="1"/>
                    </a:p>
                  </a:txBody>
                  <a:tcPr marL="28575" marR="28575" marT="19050" marB="19050" anchor="b">
                    <a:lnL w="28575" cap="flat" cmpd="sng">
                      <a:solidFill>
                        <a:srgbClr val="CCCCCC"/>
                      </a:solidFill>
                      <a:prstDash val="solid"/>
                      <a:round/>
                      <a:headEnd type="none" w="sm" len="sm"/>
                      <a:tailEnd type="none" w="sm" len="sm"/>
                    </a:lnL>
                    <a:lnR w="28575" cap="flat" cmpd="sng">
                      <a:solidFill>
                        <a:srgbClr val="CCCCCC"/>
                      </a:solidFill>
                      <a:prstDash val="solid"/>
                      <a:round/>
                      <a:headEnd type="none" w="sm" len="sm"/>
                      <a:tailEnd type="none" w="sm" len="sm"/>
                    </a:lnR>
                    <a:lnT w="28575" cap="flat" cmpd="sng">
                      <a:solidFill>
                        <a:srgbClr val="CCCCCC"/>
                      </a:solidFill>
                      <a:prstDash val="solid"/>
                      <a:round/>
                      <a:headEnd type="none" w="sm" len="sm"/>
                      <a:tailEnd type="none" w="sm" len="sm"/>
                    </a:lnT>
                    <a:lnB w="28575"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b="1"/>
                        <a:t>A2</a:t>
                      </a:r>
                      <a:endParaRPr b="1"/>
                    </a:p>
                  </a:txBody>
                  <a:tcPr marL="28575" marR="28575" marT="19050" marB="19050" anchor="b">
                    <a:lnL w="28575" cap="flat" cmpd="sng">
                      <a:solidFill>
                        <a:srgbClr val="CCCCCC"/>
                      </a:solidFill>
                      <a:prstDash val="solid"/>
                      <a:round/>
                      <a:headEnd type="none" w="sm" len="sm"/>
                      <a:tailEnd type="none" w="sm" len="sm"/>
                    </a:lnL>
                    <a:lnR w="28575" cap="flat" cmpd="sng">
                      <a:solidFill>
                        <a:srgbClr val="CCCCCC"/>
                      </a:solidFill>
                      <a:prstDash val="solid"/>
                      <a:round/>
                      <a:headEnd type="none" w="sm" len="sm"/>
                      <a:tailEnd type="none" w="sm" len="sm"/>
                    </a:lnR>
                    <a:lnT w="28575" cap="flat" cmpd="sng">
                      <a:solidFill>
                        <a:srgbClr val="CCCCCC"/>
                      </a:solidFill>
                      <a:prstDash val="solid"/>
                      <a:round/>
                      <a:headEnd type="none" w="sm" len="sm"/>
                      <a:tailEnd type="none" w="sm" len="sm"/>
                    </a:lnT>
                    <a:lnB w="285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Categorical</a:t>
                      </a:r>
                      <a:endParaRPr/>
                    </a:p>
                    <a:p>
                      <a:pPr marL="0" lvl="0" indent="0" algn="ctr" rtl="0">
                        <a:lnSpc>
                          <a:spcPct val="115000"/>
                        </a:lnSpc>
                        <a:spcBef>
                          <a:spcPts val="0"/>
                        </a:spcBef>
                        <a:spcAft>
                          <a:spcPts val="0"/>
                        </a:spcAft>
                        <a:buNone/>
                      </a:pPr>
                      <a:r>
                        <a:rPr lang="en"/>
                        <a:t>Base: ‘Not uses’</a:t>
                      </a:r>
                      <a:endParaRPr/>
                    </a:p>
                  </a:txBody>
                  <a:tcPr marL="28575" marR="28575" marT="19050" marB="19050" anchor="b">
                    <a:lnL w="28575" cap="flat" cmpd="sng">
                      <a:solidFill>
                        <a:srgbClr val="CCCCCC"/>
                      </a:solidFill>
                      <a:prstDash val="solid"/>
                      <a:round/>
                      <a:headEnd type="none" w="sm" len="sm"/>
                      <a:tailEnd type="none" w="sm" len="sm"/>
                    </a:lnL>
                    <a:lnR w="28575" cap="flat" cmpd="sng">
                      <a:solidFill>
                        <a:srgbClr val="CCCCCC"/>
                      </a:solidFill>
                      <a:prstDash val="solid"/>
                      <a:round/>
                      <a:headEnd type="none" w="sm" len="sm"/>
                      <a:tailEnd type="none" w="sm" len="sm"/>
                    </a:lnR>
                    <a:lnT w="28575" cap="flat" cmpd="sng">
                      <a:solidFill>
                        <a:srgbClr val="CCCCCC"/>
                      </a:solidFill>
                      <a:prstDash val="solid"/>
                      <a:round/>
                      <a:headEnd type="none" w="sm" len="sm"/>
                      <a:tailEnd type="none" w="sm" len="sm"/>
                    </a:lnT>
                    <a:lnB w="285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Unknown, uses internet, does not use internet</a:t>
                      </a:r>
                      <a:endParaRPr/>
                    </a:p>
                  </a:txBody>
                  <a:tcPr marL="28575" marR="28575" marT="19050" marB="19050" anchor="b">
                    <a:lnL w="28575" cap="flat" cmpd="sng">
                      <a:solidFill>
                        <a:srgbClr val="CCCCCC"/>
                      </a:solidFill>
                      <a:prstDash val="solid"/>
                      <a:round/>
                      <a:headEnd type="none" w="sm" len="sm"/>
                      <a:tailEnd type="none" w="sm" len="sm"/>
                    </a:lnL>
                    <a:lnR w="28575" cap="flat" cmpd="sng">
                      <a:solidFill>
                        <a:srgbClr val="CCCCCC"/>
                      </a:solidFill>
                      <a:prstDash val="solid"/>
                      <a:round/>
                      <a:headEnd type="none" w="sm" len="sm"/>
                      <a:tailEnd type="none" w="sm" len="sm"/>
                    </a:lnR>
                    <a:lnT w="28575" cap="flat" cmpd="sng">
                      <a:solidFill>
                        <a:srgbClr val="CCCCCC"/>
                      </a:solidFill>
                      <a:prstDash val="solid"/>
                      <a:round/>
                      <a:headEnd type="none" w="sm" len="sm"/>
                      <a:tailEnd type="none" w="sm" len="sm"/>
                    </a:lnT>
                    <a:lnB w="2857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315850">
                <a:tc>
                  <a:txBody>
                    <a:bodyPr/>
                    <a:lstStyle/>
                    <a:p>
                      <a:pPr marL="0" lvl="0" indent="0" algn="ctr" rtl="0">
                        <a:lnSpc>
                          <a:spcPct val="115000"/>
                        </a:lnSpc>
                        <a:spcBef>
                          <a:spcPts val="0"/>
                        </a:spcBef>
                        <a:spcAft>
                          <a:spcPts val="0"/>
                        </a:spcAft>
                        <a:buNone/>
                      </a:pPr>
                      <a:r>
                        <a:rPr lang="en" b="1"/>
                        <a:t>OtherDevTrackHealth</a:t>
                      </a:r>
                      <a:endParaRPr b="1"/>
                    </a:p>
                  </a:txBody>
                  <a:tcPr marL="28575" marR="28575" marT="19050" marB="19050" anchor="b">
                    <a:lnL w="28575" cap="flat" cmpd="sng">
                      <a:solidFill>
                        <a:srgbClr val="CCCCCC"/>
                      </a:solidFill>
                      <a:prstDash val="solid"/>
                      <a:round/>
                      <a:headEnd type="none" w="sm" len="sm"/>
                      <a:tailEnd type="none" w="sm" len="sm"/>
                    </a:lnL>
                    <a:lnR w="28575" cap="flat" cmpd="sng">
                      <a:solidFill>
                        <a:srgbClr val="CCCCCC"/>
                      </a:solidFill>
                      <a:prstDash val="solid"/>
                      <a:round/>
                      <a:headEnd type="none" w="sm" len="sm"/>
                      <a:tailEnd type="none" w="sm" len="sm"/>
                    </a:lnR>
                    <a:lnT w="28575" cap="flat" cmpd="sng">
                      <a:solidFill>
                        <a:srgbClr val="CCCCCC"/>
                      </a:solidFill>
                      <a:prstDash val="solid"/>
                      <a:round/>
                      <a:headEnd type="none" w="sm" len="sm"/>
                      <a:tailEnd type="none" w="sm" len="sm"/>
                    </a:lnT>
                    <a:lnB w="28575"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b="1"/>
                        <a:t>B9</a:t>
                      </a:r>
                      <a:endParaRPr b="1"/>
                    </a:p>
                  </a:txBody>
                  <a:tcPr marL="28575" marR="28575" marT="19050" marB="19050" anchor="b">
                    <a:lnL w="28575" cap="flat" cmpd="sng">
                      <a:solidFill>
                        <a:srgbClr val="CCCCCC"/>
                      </a:solidFill>
                      <a:prstDash val="solid"/>
                      <a:round/>
                      <a:headEnd type="none" w="sm" len="sm"/>
                      <a:tailEnd type="none" w="sm" len="sm"/>
                    </a:lnL>
                    <a:lnR w="28575" cap="flat" cmpd="sng">
                      <a:solidFill>
                        <a:srgbClr val="CCCCCC"/>
                      </a:solidFill>
                      <a:prstDash val="solid"/>
                      <a:round/>
                      <a:headEnd type="none" w="sm" len="sm"/>
                      <a:tailEnd type="none" w="sm" len="sm"/>
                    </a:lnR>
                    <a:lnT w="28575" cap="flat" cmpd="sng">
                      <a:solidFill>
                        <a:srgbClr val="CCCCCC"/>
                      </a:solidFill>
                      <a:prstDash val="solid"/>
                      <a:round/>
                      <a:headEnd type="none" w="sm" len="sm"/>
                      <a:tailEnd type="none" w="sm" len="sm"/>
                    </a:lnT>
                    <a:lnB w="285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Binary</a:t>
                      </a:r>
                      <a:endParaRPr/>
                    </a:p>
                    <a:p>
                      <a:pPr marL="0" lvl="0" indent="0" algn="ctr" rtl="0">
                        <a:lnSpc>
                          <a:spcPct val="115000"/>
                        </a:lnSpc>
                        <a:spcBef>
                          <a:spcPts val="0"/>
                        </a:spcBef>
                        <a:spcAft>
                          <a:spcPts val="0"/>
                        </a:spcAft>
                        <a:buNone/>
                      </a:pPr>
                      <a:r>
                        <a:rPr lang="en"/>
                        <a:t>Base is 0</a:t>
                      </a:r>
                      <a:endParaRPr/>
                    </a:p>
                  </a:txBody>
                  <a:tcPr marL="28575" marR="28575" marT="19050" marB="19050" anchor="b">
                    <a:lnL w="28575" cap="flat" cmpd="sng">
                      <a:solidFill>
                        <a:srgbClr val="CCCCCC"/>
                      </a:solidFill>
                      <a:prstDash val="solid"/>
                      <a:round/>
                      <a:headEnd type="none" w="sm" len="sm"/>
                      <a:tailEnd type="none" w="sm" len="sm"/>
                    </a:lnL>
                    <a:lnR w="28575" cap="flat" cmpd="sng">
                      <a:solidFill>
                        <a:srgbClr val="CCCCCC"/>
                      </a:solidFill>
                      <a:prstDash val="solid"/>
                      <a:round/>
                      <a:headEnd type="none" w="sm" len="sm"/>
                      <a:tailEnd type="none" w="sm" len="sm"/>
                    </a:lnR>
                    <a:lnT w="28575" cap="flat" cmpd="sng">
                      <a:solidFill>
                        <a:srgbClr val="CCCCCC"/>
                      </a:solidFill>
                      <a:prstDash val="solid"/>
                      <a:round/>
                      <a:headEnd type="none" w="sm" len="sm"/>
                      <a:tailEnd type="none" w="sm" len="sm"/>
                    </a:lnT>
                    <a:lnB w="285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2 = 0(no)</a:t>
                      </a:r>
                      <a:endParaRPr/>
                    </a:p>
                    <a:p>
                      <a:pPr marL="0" lvl="0" indent="0" algn="ctr" rtl="0">
                        <a:lnSpc>
                          <a:spcPct val="115000"/>
                        </a:lnSpc>
                        <a:spcBef>
                          <a:spcPts val="0"/>
                        </a:spcBef>
                        <a:spcAft>
                          <a:spcPts val="0"/>
                        </a:spcAft>
                        <a:buNone/>
                      </a:pPr>
                      <a:r>
                        <a:rPr lang="en"/>
                        <a:t>1 = 1(yes)</a:t>
                      </a:r>
                      <a:endParaRPr/>
                    </a:p>
                    <a:p>
                      <a:pPr marL="0" lvl="0" indent="0" algn="ctr" rtl="0">
                        <a:lnSpc>
                          <a:spcPct val="115000"/>
                        </a:lnSpc>
                        <a:spcBef>
                          <a:spcPts val="0"/>
                        </a:spcBef>
                        <a:spcAft>
                          <a:spcPts val="0"/>
                        </a:spcAft>
                        <a:buNone/>
                      </a:pPr>
                      <a:r>
                        <a:rPr lang="en"/>
                        <a:t>-9 = unknown</a:t>
                      </a:r>
                      <a:endParaRPr/>
                    </a:p>
                  </a:txBody>
                  <a:tcPr marL="28575" marR="28575" marT="19050" marB="19050" anchor="b">
                    <a:lnL w="28575" cap="flat" cmpd="sng">
                      <a:solidFill>
                        <a:srgbClr val="CCCCCC"/>
                      </a:solidFill>
                      <a:prstDash val="solid"/>
                      <a:round/>
                      <a:headEnd type="none" w="sm" len="sm"/>
                      <a:tailEnd type="none" w="sm" len="sm"/>
                    </a:lnL>
                    <a:lnR w="28575" cap="flat" cmpd="sng">
                      <a:solidFill>
                        <a:srgbClr val="CCCCCC"/>
                      </a:solidFill>
                      <a:prstDash val="solid"/>
                      <a:round/>
                      <a:headEnd type="none" w="sm" len="sm"/>
                      <a:tailEnd type="none" w="sm" len="sm"/>
                    </a:lnR>
                    <a:lnT w="28575" cap="flat" cmpd="sng">
                      <a:solidFill>
                        <a:srgbClr val="CCCCCC"/>
                      </a:solidFill>
                      <a:prstDash val="solid"/>
                      <a:round/>
                      <a:headEnd type="none" w="sm" len="sm"/>
                      <a:tailEnd type="none" w="sm" len="sm"/>
                    </a:lnT>
                    <a:lnB w="2857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121" name="Google Shape;121;p20"/>
          <p:cNvSpPr txBox="1">
            <a:spLocks noGrp="1"/>
          </p:cNvSpPr>
          <p:nvPr>
            <p:ph type="title"/>
          </p:nvPr>
        </p:nvSpPr>
        <p:spPr>
          <a:xfrm>
            <a:off x="1710400" y="218575"/>
            <a:ext cx="6411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u="sng">
                <a:solidFill>
                  <a:srgbClr val="0B5394"/>
                </a:solidFill>
              </a:rPr>
              <a:t>Technology Related Variables - Cleaning</a:t>
            </a:r>
            <a:endParaRPr sz="2400" b="1" u="sng">
              <a:solidFill>
                <a:srgbClr val="0B5394"/>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1"/>
          <p:cNvSpPr txBox="1">
            <a:spLocks noGrp="1"/>
          </p:cNvSpPr>
          <p:nvPr>
            <p:ph type="title"/>
          </p:nvPr>
        </p:nvSpPr>
        <p:spPr>
          <a:xfrm>
            <a:off x="1844413" y="205775"/>
            <a:ext cx="5594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u="sng">
                <a:solidFill>
                  <a:srgbClr val="0B5394"/>
                </a:solidFill>
              </a:rPr>
              <a:t>Security Related Variables - Cleaning</a:t>
            </a:r>
            <a:endParaRPr sz="2400" b="1" u="sng">
              <a:solidFill>
                <a:srgbClr val="0B5394"/>
              </a:solidFill>
            </a:endParaRPr>
          </a:p>
        </p:txBody>
      </p:sp>
      <p:sp>
        <p:nvSpPr>
          <p:cNvPr id="127" name="Google Shape;127;p21"/>
          <p:cNvSpPr txBox="1">
            <a:spLocks noGrp="1"/>
          </p:cNvSpPr>
          <p:nvPr>
            <p:ph type="title"/>
          </p:nvPr>
        </p:nvSpPr>
        <p:spPr>
          <a:xfrm>
            <a:off x="1910663" y="2571750"/>
            <a:ext cx="5741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u="sng">
                <a:solidFill>
                  <a:srgbClr val="0B5394"/>
                </a:solidFill>
              </a:rPr>
              <a:t>Lifestyle Related Variables - Cleaning</a:t>
            </a:r>
            <a:endParaRPr sz="2400" b="1" u="sng">
              <a:solidFill>
                <a:srgbClr val="0B5394"/>
              </a:solidFill>
            </a:endParaRPr>
          </a:p>
        </p:txBody>
      </p:sp>
      <p:graphicFrame>
        <p:nvGraphicFramePr>
          <p:cNvPr id="128" name="Google Shape;128;p21"/>
          <p:cNvGraphicFramePr/>
          <p:nvPr/>
        </p:nvGraphicFramePr>
        <p:xfrm>
          <a:off x="69813" y="949650"/>
          <a:ext cx="3000000" cy="3000000"/>
        </p:xfrm>
        <a:graphic>
          <a:graphicData uri="http://schemas.openxmlformats.org/drawingml/2006/table">
            <a:tbl>
              <a:tblPr>
                <a:noFill/>
                <a:tableStyleId>{BBB6134E-E878-45EA-BF9E-09E584A9E22B}</a:tableStyleId>
              </a:tblPr>
              <a:tblGrid>
                <a:gridCol w="2748250">
                  <a:extLst>
                    <a:ext uri="{9D8B030D-6E8A-4147-A177-3AD203B41FA5}">
                      <a16:colId xmlns:a16="http://schemas.microsoft.com/office/drawing/2014/main" val="20000"/>
                    </a:ext>
                  </a:extLst>
                </a:gridCol>
                <a:gridCol w="797275">
                  <a:extLst>
                    <a:ext uri="{9D8B030D-6E8A-4147-A177-3AD203B41FA5}">
                      <a16:colId xmlns:a16="http://schemas.microsoft.com/office/drawing/2014/main" val="20001"/>
                    </a:ext>
                  </a:extLst>
                </a:gridCol>
                <a:gridCol w="1829025">
                  <a:extLst>
                    <a:ext uri="{9D8B030D-6E8A-4147-A177-3AD203B41FA5}">
                      <a16:colId xmlns:a16="http://schemas.microsoft.com/office/drawing/2014/main" val="20002"/>
                    </a:ext>
                  </a:extLst>
                </a:gridCol>
                <a:gridCol w="3629925">
                  <a:extLst>
                    <a:ext uri="{9D8B030D-6E8A-4147-A177-3AD203B41FA5}">
                      <a16:colId xmlns:a16="http://schemas.microsoft.com/office/drawing/2014/main" val="20003"/>
                    </a:ext>
                  </a:extLst>
                </a:gridCol>
              </a:tblGrid>
              <a:tr h="1096800">
                <a:tc>
                  <a:txBody>
                    <a:bodyPr/>
                    <a:lstStyle/>
                    <a:p>
                      <a:pPr marL="0" lvl="0" indent="0" algn="ctr" rtl="0">
                        <a:lnSpc>
                          <a:spcPct val="115000"/>
                        </a:lnSpc>
                        <a:spcBef>
                          <a:spcPts val="0"/>
                        </a:spcBef>
                        <a:spcAft>
                          <a:spcPts val="0"/>
                        </a:spcAft>
                        <a:buNone/>
                      </a:pPr>
                      <a:r>
                        <a:rPr lang="en" b="1"/>
                        <a:t>ConfidentInfoSafe</a:t>
                      </a:r>
                      <a:endParaRPr b="1"/>
                    </a:p>
                  </a:txBody>
                  <a:tcPr marL="28575" marR="28575" marT="19050" marB="19050" anchor="b">
                    <a:lnL w="28575" cap="flat" cmpd="sng">
                      <a:solidFill>
                        <a:srgbClr val="CCCCCC"/>
                      </a:solidFill>
                      <a:prstDash val="solid"/>
                      <a:round/>
                      <a:headEnd type="none" w="sm" len="sm"/>
                      <a:tailEnd type="none" w="sm" len="sm"/>
                    </a:lnL>
                    <a:lnR w="28575" cap="flat" cmpd="sng">
                      <a:solidFill>
                        <a:srgbClr val="CCCCCC"/>
                      </a:solidFill>
                      <a:prstDash val="solid"/>
                      <a:round/>
                      <a:headEnd type="none" w="sm" len="sm"/>
                      <a:tailEnd type="none" w="sm" len="sm"/>
                    </a:lnR>
                    <a:lnT w="28575" cap="flat" cmpd="sng">
                      <a:solidFill>
                        <a:srgbClr val="CCCCCC"/>
                      </a:solidFill>
                      <a:prstDash val="solid"/>
                      <a:round/>
                      <a:headEnd type="none" w="sm" len="sm"/>
                      <a:tailEnd type="none" w="sm" len="sm"/>
                    </a:lnT>
                    <a:lnB w="28575"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b="1"/>
                        <a:t>D2</a:t>
                      </a:r>
                      <a:endParaRPr b="1"/>
                    </a:p>
                  </a:txBody>
                  <a:tcPr marL="28575" marR="28575" marT="19050" marB="19050" anchor="b">
                    <a:lnL w="28575" cap="flat" cmpd="sng">
                      <a:solidFill>
                        <a:srgbClr val="CCCCCC"/>
                      </a:solidFill>
                      <a:prstDash val="solid"/>
                      <a:round/>
                      <a:headEnd type="none" w="sm" len="sm"/>
                      <a:tailEnd type="none" w="sm" len="sm"/>
                    </a:lnL>
                    <a:lnR w="28575" cap="flat" cmpd="sng">
                      <a:solidFill>
                        <a:srgbClr val="CCCCCC"/>
                      </a:solidFill>
                      <a:prstDash val="solid"/>
                      <a:round/>
                      <a:headEnd type="none" w="sm" len="sm"/>
                      <a:tailEnd type="none" w="sm" len="sm"/>
                    </a:lnR>
                    <a:lnT w="28575" cap="flat" cmpd="sng">
                      <a:solidFill>
                        <a:srgbClr val="CCCCCC"/>
                      </a:solidFill>
                      <a:prstDash val="solid"/>
                      <a:round/>
                      <a:headEnd type="none" w="sm" len="sm"/>
                      <a:tailEnd type="none" w="sm" len="sm"/>
                    </a:lnT>
                    <a:lnB w="285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Ordinal </a:t>
                      </a:r>
                      <a:endParaRPr/>
                    </a:p>
                    <a:p>
                      <a:pPr marL="0" lvl="0" indent="0" algn="ctr" rtl="0">
                        <a:lnSpc>
                          <a:spcPct val="115000"/>
                        </a:lnSpc>
                        <a:spcBef>
                          <a:spcPts val="0"/>
                        </a:spcBef>
                        <a:spcAft>
                          <a:spcPts val="0"/>
                        </a:spcAft>
                        <a:buNone/>
                      </a:pPr>
                      <a:r>
                        <a:rPr lang="en"/>
                        <a:t>Reverse Code</a:t>
                      </a:r>
                      <a:endParaRPr/>
                    </a:p>
                    <a:p>
                      <a:pPr marL="0" lvl="0" indent="0" algn="ctr" rtl="0">
                        <a:lnSpc>
                          <a:spcPct val="115000"/>
                        </a:lnSpc>
                        <a:spcBef>
                          <a:spcPts val="0"/>
                        </a:spcBef>
                        <a:spcAft>
                          <a:spcPts val="0"/>
                        </a:spcAft>
                        <a:buNone/>
                      </a:pPr>
                      <a:r>
                        <a:rPr lang="en"/>
                        <a:t>Base: 1</a:t>
                      </a:r>
                      <a:endParaRPr/>
                    </a:p>
                  </a:txBody>
                  <a:tcPr marL="28575" marR="28575" marT="19050" marB="19050" anchor="b">
                    <a:lnL w="28575" cap="flat" cmpd="sng">
                      <a:solidFill>
                        <a:srgbClr val="CCCCCC"/>
                      </a:solidFill>
                      <a:prstDash val="solid"/>
                      <a:round/>
                      <a:headEnd type="none" w="sm" len="sm"/>
                      <a:tailEnd type="none" w="sm" len="sm"/>
                    </a:lnL>
                    <a:lnR w="28575" cap="flat" cmpd="sng">
                      <a:solidFill>
                        <a:srgbClr val="CCCCCC"/>
                      </a:solidFill>
                      <a:prstDash val="solid"/>
                      <a:round/>
                      <a:headEnd type="none" w="sm" len="sm"/>
                      <a:tailEnd type="none" w="sm" len="sm"/>
                    </a:lnR>
                    <a:lnT w="28575" cap="flat" cmpd="sng">
                      <a:solidFill>
                        <a:srgbClr val="CCCCCC"/>
                      </a:solidFill>
                      <a:prstDash val="solid"/>
                      <a:round/>
                      <a:headEnd type="none" w="sm" len="sm"/>
                      <a:tailEnd type="none" w="sm" len="sm"/>
                    </a:lnT>
                    <a:lnB w="285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3 → High Confident</a:t>
                      </a:r>
                      <a:endParaRPr/>
                    </a:p>
                    <a:p>
                      <a:pPr marL="0" lvl="0" indent="0" algn="ctr" rtl="0">
                        <a:lnSpc>
                          <a:spcPct val="115000"/>
                        </a:lnSpc>
                        <a:spcBef>
                          <a:spcPts val="0"/>
                        </a:spcBef>
                        <a:spcAft>
                          <a:spcPts val="0"/>
                        </a:spcAft>
                        <a:buNone/>
                      </a:pPr>
                      <a:r>
                        <a:rPr lang="en"/>
                        <a:t>2 → Somewhat Confident</a:t>
                      </a:r>
                      <a:endParaRPr/>
                    </a:p>
                    <a:p>
                      <a:pPr marL="0" lvl="0" indent="0" algn="ctr" rtl="0">
                        <a:lnSpc>
                          <a:spcPct val="115000"/>
                        </a:lnSpc>
                        <a:spcBef>
                          <a:spcPts val="0"/>
                        </a:spcBef>
                        <a:spcAft>
                          <a:spcPts val="0"/>
                        </a:spcAft>
                        <a:buNone/>
                      </a:pPr>
                      <a:r>
                        <a:rPr lang="en"/>
                        <a:t> 1 → Not Confident</a:t>
                      </a:r>
                      <a:endParaRPr/>
                    </a:p>
                    <a:p>
                      <a:pPr marL="0" lvl="0" indent="0" algn="ctr" rtl="0">
                        <a:lnSpc>
                          <a:spcPct val="115000"/>
                        </a:lnSpc>
                        <a:spcBef>
                          <a:spcPts val="0"/>
                        </a:spcBef>
                        <a:spcAft>
                          <a:spcPts val="0"/>
                        </a:spcAft>
                        <a:buNone/>
                      </a:pPr>
                      <a:r>
                        <a:rPr lang="en"/>
                        <a:t>-9 and -5 = unknown = 0</a:t>
                      </a:r>
                      <a:endParaRPr/>
                    </a:p>
                  </a:txBody>
                  <a:tcPr marL="28575" marR="28575" marT="19050" marB="19050" anchor="b">
                    <a:lnL w="28575" cap="flat" cmpd="sng">
                      <a:solidFill>
                        <a:srgbClr val="CCCCCC"/>
                      </a:solidFill>
                      <a:prstDash val="solid"/>
                      <a:round/>
                      <a:headEnd type="none" w="sm" len="sm"/>
                      <a:tailEnd type="none" w="sm" len="sm"/>
                    </a:lnL>
                    <a:lnR w="28575" cap="flat" cmpd="sng">
                      <a:solidFill>
                        <a:srgbClr val="CCCCCC"/>
                      </a:solidFill>
                      <a:prstDash val="solid"/>
                      <a:round/>
                      <a:headEnd type="none" w="sm" len="sm"/>
                      <a:tailEnd type="none" w="sm" len="sm"/>
                    </a:lnR>
                    <a:lnT w="28575" cap="flat" cmpd="sng">
                      <a:solidFill>
                        <a:srgbClr val="CCCCCC"/>
                      </a:solidFill>
                      <a:prstDash val="solid"/>
                      <a:round/>
                      <a:headEnd type="none" w="sm" len="sm"/>
                      <a:tailEnd type="none" w="sm" len="sm"/>
                    </a:lnT>
                    <a:lnB w="2857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129" name="Google Shape;129;p21"/>
          <p:cNvGraphicFramePr/>
          <p:nvPr/>
        </p:nvGraphicFramePr>
        <p:xfrm>
          <a:off x="0" y="3289925"/>
          <a:ext cx="3000000" cy="3000000"/>
        </p:xfrm>
        <a:graphic>
          <a:graphicData uri="http://schemas.openxmlformats.org/drawingml/2006/table">
            <a:tbl>
              <a:tblPr>
                <a:noFill/>
                <a:tableStyleId>{BBB6134E-E878-45EA-BF9E-09E584A9E22B}</a:tableStyleId>
              </a:tblPr>
              <a:tblGrid>
                <a:gridCol w="2790825">
                  <a:extLst>
                    <a:ext uri="{9D8B030D-6E8A-4147-A177-3AD203B41FA5}">
                      <a16:colId xmlns:a16="http://schemas.microsoft.com/office/drawing/2014/main" val="20000"/>
                    </a:ext>
                  </a:extLst>
                </a:gridCol>
                <a:gridCol w="809625">
                  <a:extLst>
                    <a:ext uri="{9D8B030D-6E8A-4147-A177-3AD203B41FA5}">
                      <a16:colId xmlns:a16="http://schemas.microsoft.com/office/drawing/2014/main" val="20001"/>
                    </a:ext>
                  </a:extLst>
                </a:gridCol>
                <a:gridCol w="1857375">
                  <a:extLst>
                    <a:ext uri="{9D8B030D-6E8A-4147-A177-3AD203B41FA5}">
                      <a16:colId xmlns:a16="http://schemas.microsoft.com/office/drawing/2014/main" val="20002"/>
                    </a:ext>
                  </a:extLst>
                </a:gridCol>
                <a:gridCol w="3686175">
                  <a:extLst>
                    <a:ext uri="{9D8B030D-6E8A-4147-A177-3AD203B41FA5}">
                      <a16:colId xmlns:a16="http://schemas.microsoft.com/office/drawing/2014/main" val="20003"/>
                    </a:ext>
                  </a:extLst>
                </a:gridCol>
              </a:tblGrid>
              <a:tr h="200025">
                <a:tc>
                  <a:txBody>
                    <a:bodyPr/>
                    <a:lstStyle/>
                    <a:p>
                      <a:pPr marL="0" lvl="0" indent="0" algn="ctr" rtl="0">
                        <a:lnSpc>
                          <a:spcPct val="115000"/>
                        </a:lnSpc>
                        <a:spcBef>
                          <a:spcPts val="0"/>
                        </a:spcBef>
                        <a:spcAft>
                          <a:spcPts val="0"/>
                        </a:spcAft>
                        <a:buNone/>
                      </a:pPr>
                      <a:r>
                        <a:rPr lang="en" b="1"/>
                        <a:t>TimesModerateExercise</a:t>
                      </a:r>
                      <a:endParaRPr b="1"/>
                    </a:p>
                  </a:txBody>
                  <a:tcPr marL="28575" marR="28575" marT="19050" marB="19050" anchor="b">
                    <a:lnL w="28575" cap="flat" cmpd="sng">
                      <a:solidFill>
                        <a:srgbClr val="CCCCCC"/>
                      </a:solidFill>
                      <a:prstDash val="solid"/>
                      <a:round/>
                      <a:headEnd type="none" w="sm" len="sm"/>
                      <a:tailEnd type="none" w="sm" len="sm"/>
                    </a:lnL>
                    <a:lnR w="28575" cap="flat" cmpd="sng">
                      <a:solidFill>
                        <a:srgbClr val="CCCCCC"/>
                      </a:solidFill>
                      <a:prstDash val="solid"/>
                      <a:round/>
                      <a:headEnd type="none" w="sm" len="sm"/>
                      <a:tailEnd type="none" w="sm" len="sm"/>
                    </a:lnR>
                    <a:lnT w="28575" cap="flat" cmpd="sng">
                      <a:solidFill>
                        <a:srgbClr val="CCCCCC"/>
                      </a:solidFill>
                      <a:prstDash val="solid"/>
                      <a:round/>
                      <a:headEnd type="none" w="sm" len="sm"/>
                      <a:tailEnd type="none" w="sm" len="sm"/>
                    </a:lnT>
                    <a:lnB w="28575"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b="1"/>
                        <a:t>I1</a:t>
                      </a:r>
                      <a:endParaRPr b="1"/>
                    </a:p>
                  </a:txBody>
                  <a:tcPr marL="28575" marR="28575" marT="19050" marB="19050" anchor="b">
                    <a:lnL w="28575" cap="flat" cmpd="sng">
                      <a:solidFill>
                        <a:srgbClr val="CCCCCC"/>
                      </a:solidFill>
                      <a:prstDash val="solid"/>
                      <a:round/>
                      <a:headEnd type="none" w="sm" len="sm"/>
                      <a:tailEnd type="none" w="sm" len="sm"/>
                    </a:lnL>
                    <a:lnR w="28575" cap="flat" cmpd="sng">
                      <a:solidFill>
                        <a:srgbClr val="CCCCCC"/>
                      </a:solidFill>
                      <a:prstDash val="solid"/>
                      <a:round/>
                      <a:headEnd type="none" w="sm" len="sm"/>
                      <a:tailEnd type="none" w="sm" len="sm"/>
                    </a:lnR>
                    <a:lnT w="28575" cap="flat" cmpd="sng">
                      <a:solidFill>
                        <a:srgbClr val="CCCCCC"/>
                      </a:solidFill>
                      <a:prstDash val="solid"/>
                      <a:round/>
                      <a:headEnd type="none" w="sm" len="sm"/>
                      <a:tailEnd type="none" w="sm" len="sm"/>
                    </a:lnT>
                    <a:lnB w="285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Categorical</a:t>
                      </a:r>
                      <a:endParaRPr/>
                    </a:p>
                    <a:p>
                      <a:pPr marL="0" lvl="0" indent="0" algn="ctr" rtl="0">
                        <a:lnSpc>
                          <a:spcPct val="115000"/>
                        </a:lnSpc>
                        <a:spcBef>
                          <a:spcPts val="0"/>
                        </a:spcBef>
                        <a:spcAft>
                          <a:spcPts val="0"/>
                        </a:spcAft>
                        <a:buNone/>
                      </a:pPr>
                      <a:r>
                        <a:rPr lang="en"/>
                        <a:t>Base: None</a:t>
                      </a:r>
                      <a:endParaRPr/>
                    </a:p>
                  </a:txBody>
                  <a:tcPr marL="28575" marR="28575" marT="19050" marB="19050" anchor="b">
                    <a:lnL w="28575" cap="flat" cmpd="sng">
                      <a:solidFill>
                        <a:srgbClr val="CCCCCC"/>
                      </a:solidFill>
                      <a:prstDash val="solid"/>
                      <a:round/>
                      <a:headEnd type="none" w="sm" len="sm"/>
                      <a:tailEnd type="none" w="sm" len="sm"/>
                    </a:lnL>
                    <a:lnR w="28575" cap="flat" cmpd="sng">
                      <a:solidFill>
                        <a:srgbClr val="CCCCCC"/>
                      </a:solidFill>
                      <a:prstDash val="solid"/>
                      <a:round/>
                      <a:headEnd type="none" w="sm" len="sm"/>
                      <a:tailEnd type="none" w="sm" len="sm"/>
                    </a:lnR>
                    <a:lnT w="28575" cap="flat" cmpd="sng">
                      <a:solidFill>
                        <a:srgbClr val="CCCCCC"/>
                      </a:solidFill>
                      <a:prstDash val="solid"/>
                      <a:round/>
                      <a:headEnd type="none" w="sm" len="sm"/>
                      <a:tailEnd type="none" w="sm" len="sm"/>
                    </a:lnT>
                    <a:lnB w="285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None = 0</a:t>
                      </a:r>
                      <a:endParaRPr/>
                    </a:p>
                    <a:p>
                      <a:pPr marL="0" lvl="0" indent="0" algn="ctr" rtl="0">
                        <a:lnSpc>
                          <a:spcPct val="115000"/>
                        </a:lnSpc>
                        <a:spcBef>
                          <a:spcPts val="0"/>
                        </a:spcBef>
                        <a:spcAft>
                          <a:spcPts val="0"/>
                        </a:spcAft>
                        <a:buNone/>
                      </a:pPr>
                      <a:r>
                        <a:rPr lang="en"/>
                        <a:t>1-2 (low exercise level) = 1</a:t>
                      </a:r>
                      <a:endParaRPr/>
                    </a:p>
                    <a:p>
                      <a:pPr marL="0" lvl="0" indent="0" algn="ctr" rtl="0">
                        <a:lnSpc>
                          <a:spcPct val="115000"/>
                        </a:lnSpc>
                        <a:spcBef>
                          <a:spcPts val="0"/>
                        </a:spcBef>
                        <a:spcAft>
                          <a:spcPts val="0"/>
                        </a:spcAft>
                        <a:buNone/>
                      </a:pPr>
                      <a:r>
                        <a:rPr lang="en"/>
                        <a:t> 3-4 (moderate) = 2</a:t>
                      </a:r>
                      <a:endParaRPr/>
                    </a:p>
                    <a:p>
                      <a:pPr marL="0" lvl="0" indent="0" algn="ctr" rtl="0">
                        <a:lnSpc>
                          <a:spcPct val="115000"/>
                        </a:lnSpc>
                        <a:spcBef>
                          <a:spcPts val="0"/>
                        </a:spcBef>
                        <a:spcAft>
                          <a:spcPts val="0"/>
                        </a:spcAft>
                        <a:buNone/>
                      </a:pPr>
                      <a:r>
                        <a:rPr lang="en"/>
                        <a:t> 5-7 (high) = 3</a:t>
                      </a:r>
                      <a:endParaRPr/>
                    </a:p>
                    <a:p>
                      <a:pPr marL="0" lvl="0" indent="0" algn="ctr" rtl="0">
                        <a:lnSpc>
                          <a:spcPct val="115000"/>
                        </a:lnSpc>
                        <a:spcBef>
                          <a:spcPts val="0"/>
                        </a:spcBef>
                        <a:spcAft>
                          <a:spcPts val="0"/>
                        </a:spcAft>
                        <a:buNone/>
                      </a:pPr>
                      <a:r>
                        <a:rPr lang="en"/>
                        <a:t>Unknown = -9</a:t>
                      </a:r>
                      <a:endParaRPr/>
                    </a:p>
                  </a:txBody>
                  <a:tcPr marL="28575" marR="28575" marT="19050" marB="19050" anchor="b">
                    <a:lnL w="28575" cap="flat" cmpd="sng">
                      <a:solidFill>
                        <a:srgbClr val="CCCCCC"/>
                      </a:solidFill>
                      <a:prstDash val="solid"/>
                      <a:round/>
                      <a:headEnd type="none" w="sm" len="sm"/>
                      <a:tailEnd type="none" w="sm" len="sm"/>
                    </a:lnL>
                    <a:lnR w="28575" cap="flat" cmpd="sng">
                      <a:solidFill>
                        <a:srgbClr val="CCCCCC"/>
                      </a:solidFill>
                      <a:prstDash val="solid"/>
                      <a:round/>
                      <a:headEnd type="none" w="sm" len="sm"/>
                      <a:tailEnd type="none" w="sm" len="sm"/>
                    </a:lnR>
                    <a:lnT w="28575" cap="flat" cmpd="sng">
                      <a:solidFill>
                        <a:srgbClr val="CCCCCC"/>
                      </a:solidFill>
                      <a:prstDash val="solid"/>
                      <a:round/>
                      <a:headEnd type="none" w="sm" len="sm"/>
                      <a:tailEnd type="none" w="sm" len="sm"/>
                    </a:lnT>
                    <a:lnB w="2857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1568</Words>
  <Application>Microsoft Macintosh PowerPoint</Application>
  <PresentationFormat>On-screen Show (16:9)</PresentationFormat>
  <Paragraphs>327</Paragraphs>
  <Slides>15</Slides>
  <Notes>15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15</vt:i4>
      </vt:variant>
    </vt:vector>
  </HeadingPairs>
  <TitlesOfParts>
    <vt:vector size="17" baseType="lpstr">
      <vt:lpstr>Arial</vt:lpstr>
      <vt:lpstr>Simple Light</vt:lpstr>
      <vt:lpstr>NIH Survey Trend Analysis:  Increasing EMR presence</vt:lpstr>
      <vt:lpstr>PowerPoint Presentation</vt:lpstr>
      <vt:lpstr>Screening Variables</vt:lpstr>
      <vt:lpstr>Target Variable - Cleaning</vt:lpstr>
      <vt:lpstr>Demographic Variables - Cleaning</vt:lpstr>
      <vt:lpstr>Demographic Variables - Cleaning</vt:lpstr>
      <vt:lpstr>Health Related Variables - Cleaning</vt:lpstr>
      <vt:lpstr>Technology Related Variables - Cleaning</vt:lpstr>
      <vt:lpstr>Security Related Variables - Cleaning</vt:lpstr>
      <vt:lpstr>Logistic Regression- Binomial </vt:lpstr>
      <vt:lpstr>Logistic Regression- Multinomial and Ordinal </vt:lpstr>
      <vt:lpstr>  </vt:lpstr>
      <vt:lpstr>Multinomial Only </vt:lpstr>
      <vt:lpstr>PowerPoint Presentation</vt:lpstr>
      <vt:lpstr>Audience to be targeted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HINTS Dataset Analysis:  Factors affecting use of EMR</dc:title>
  <cp:lastModifiedBy>Sachdeva, Jigyasa</cp:lastModifiedBy>
  <cp:revision>3</cp:revision>
  <dcterms:modified xsi:type="dcterms:W3CDTF">2020-08-03T20:11:47Z</dcterms:modified>
</cp:coreProperties>
</file>