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3"/>
  </p:normalViewPr>
  <p:slideViewPr>
    <p:cSldViewPr snapToGrid="0">
      <p:cViewPr varScale="1">
        <p:scale>
          <a:sx n="137" d="100"/>
          <a:sy n="137" d="100"/>
        </p:scale>
        <p:origin x="9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a743ac515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a743ac515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a72d6de5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a72d6de5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a72d6de5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a72d6de5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a72d6de5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a72d6de5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a743ac515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a743ac515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743ac515_1_1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743ac515_1_1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a743ac515_0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a743ac515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a72d6de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a72d6de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a743ac51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a743ac51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a743ac515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a743ac515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a743ac515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a743ac515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a743ac515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a743ac515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a743ac515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a743ac515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rends.google.com/trends/explore?date=today%205-y&amp;geo=US&amp;q=%2Fm%2F0dnkph,%2Fm%2F04j5_p" TargetMode="Externa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torage.googleapis.com/yt-ads-audience.appspot.com/reports/youtube_audience_profile_3aadbc14a.pdf" TargetMode="Externa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en.m.wikipedia.org/wiki/Meadowlands_Sports_Complex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hyperlink" Target="https://en.m.wikipedia.org/wiki/East_Rutherford,_New_Jersey" TargetMode="External"/><Relationship Id="rId9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laritas360.claritas.com/mybestsegments/#zipLookup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hyperlink" Target="https://data.census.gov/cedsci/profile?q=New%20Jersey&amp;g=0400000US34&amp;table=DP05&amp;tid=ACSDP1Y2018.DP0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census.gov/cedsci/profile?q=New%20York&amp;g=0400000US36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rends.google.com/trends/explore?geo=US-NY&amp;q=%2Fm%2F06by7,%2Fm%2F0glt670,%2Fm%2F01lyv,%2Fm%2F03lty" TargetMode="External"/><Relationship Id="rId5" Type="http://schemas.openxmlformats.org/officeDocument/2006/relationships/hyperlink" Target="https://trends.google.com/trends/explore?geo=US-NJ&amp;q=%2Fm%2F06by7,%2Fm%2F0glt670,%2Fm%2F01lyv,%2Fm%2F03lty" TargetMode="Externa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rends.google.com/trends/explore?cat=891&amp;geo=US&amp;q=%2Fm%2F0dnkph" TargetMode="External"/><Relationship Id="rId5" Type="http://schemas.openxmlformats.org/officeDocument/2006/relationships/hyperlink" Target="https://trends.google.com/trends/explore?cat=20&amp;geo=US&amp;q=%2Fm%2F0dnkph" TargetMode="Externa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49375" y="26829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MetLife Stadium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6516350" y="3481403"/>
            <a:ext cx="3141300" cy="13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By:</a:t>
            </a:r>
            <a:br>
              <a:rPr lang="en" dirty="0"/>
            </a:br>
            <a:br>
              <a:rPr lang="en" dirty="0"/>
            </a:br>
            <a:r>
              <a:rPr lang="en" dirty="0"/>
              <a:t>Jigyasa Sachdeva</a:t>
            </a:r>
            <a:br>
              <a:rPr lang="en" dirty="0"/>
            </a:b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75" y="1299150"/>
            <a:ext cx="5855875" cy="329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199900" y="166025"/>
            <a:ext cx="42423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 Analysis</a:t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00" y="959000"/>
            <a:ext cx="5370524" cy="26596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3600" y="1429525"/>
            <a:ext cx="3018674" cy="20937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2" name="Google Shape;202;p22"/>
          <p:cNvSpPr/>
          <p:nvPr/>
        </p:nvSpPr>
        <p:spPr>
          <a:xfrm>
            <a:off x="701375" y="4289650"/>
            <a:ext cx="8070900" cy="54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Google Trends: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hlinkClick r:id="rId5"/>
              </a:rPr>
              <a:t>https://trends.google.com/trends/explore?date=today%205-y&amp;geo=US&amp;q=%2Fm%2F0dnkph,%2Fm%2F04j5_p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200"/>
            </a:br>
            <a:endParaRPr sz="1200"/>
          </a:p>
        </p:txBody>
      </p:sp>
      <p:sp>
        <p:nvSpPr>
          <p:cNvPr id="203" name="Google Shape;203;p22"/>
          <p:cNvSpPr txBox="1"/>
          <p:nvPr/>
        </p:nvSpPr>
        <p:spPr>
          <a:xfrm>
            <a:off x="5753600" y="254100"/>
            <a:ext cx="3242400" cy="94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Web Search and Google Shopping better than:  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Mercedes-benz stadium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Heinz stadium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Michigan Stadium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365950" y="3803825"/>
            <a:ext cx="65361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Recommendation: Similar annual events should be conducted during off-season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>
            <a:spLocks noGrp="1"/>
          </p:cNvSpPr>
          <p:nvPr>
            <p:ph type="title"/>
          </p:nvPr>
        </p:nvSpPr>
        <p:spPr>
          <a:xfrm>
            <a:off x="189725" y="166025"/>
            <a:ext cx="18432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body" idx="1"/>
          </p:nvPr>
        </p:nvSpPr>
        <p:spPr>
          <a:xfrm>
            <a:off x="189725" y="657665"/>
            <a:ext cx="4679400" cy="3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Games:</a:t>
            </a: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 dirty="0">
                <a:solidFill>
                  <a:srgbClr val="000000"/>
                </a:solidFill>
                <a:highlight>
                  <a:srgbClr val="FCFCF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Jets haven’t made the playoffs since 2010.</a:t>
            </a:r>
            <a:br>
              <a:rPr lang="en" sz="1400" dirty="0">
                <a:solidFill>
                  <a:srgbClr val="000000"/>
                </a:solidFill>
                <a:highlight>
                  <a:srgbClr val="FCFCFC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 dirty="0">
                <a:solidFill>
                  <a:srgbClr val="000000"/>
                </a:solidFill>
                <a:highlight>
                  <a:srgbClr val="FCFCF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Improve </a:t>
            </a: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 Management by signing better players.</a:t>
            </a:r>
            <a:b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a survey, people in New Jersey </a:t>
            </a:r>
            <a:r>
              <a:rPr lang="en" sz="1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prefered</a:t>
            </a: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watching games on television due to comfort. </a:t>
            </a:r>
            <a:b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Improve comfort in the stadium. </a:t>
            </a:r>
            <a:b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Concerts: </a:t>
            </a:r>
            <a:b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Target the 30-50 age group (high market share and profitable)</a:t>
            </a:r>
            <a:b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Hold concerts of music genre: Rock, Country</a:t>
            </a:r>
            <a:b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MetLife hosted 11 concerts (highest) in 2016 and won awards and attained a high profit.</a:t>
            </a:r>
            <a:b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the number of concerts every year</a:t>
            </a:r>
            <a:b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Concessions: </a:t>
            </a:r>
            <a:b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Start serving variety of coffee during concerts.</a:t>
            </a:r>
            <a:b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1" name="Google Shape;211;p23"/>
          <p:cNvPicPr preferRelativeResize="0"/>
          <p:nvPr/>
        </p:nvPicPr>
        <p:blipFill rotWithShape="1">
          <a:blip r:embed="rId3">
            <a:alphaModFix/>
          </a:blip>
          <a:srcRect l="2600" t="4278"/>
          <a:stretch/>
        </p:blipFill>
        <p:spPr>
          <a:xfrm>
            <a:off x="5021524" y="773824"/>
            <a:ext cx="3885650" cy="193628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2" name="Google Shape;2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537" y="2666823"/>
            <a:ext cx="3885625" cy="120032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3" name="Google Shape;213;p23"/>
          <p:cNvSpPr/>
          <p:nvPr/>
        </p:nvSpPr>
        <p:spPr>
          <a:xfrm>
            <a:off x="599725" y="4269300"/>
            <a:ext cx="7776000" cy="60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Think with Google:</a:t>
            </a:r>
            <a:br>
              <a:rPr lang="en" sz="1200"/>
            </a:br>
            <a:r>
              <a:rPr lang="en" sz="1200" u="sng">
                <a:solidFill>
                  <a:schemeClr val="hlink"/>
                </a:solidFill>
                <a:hlinkClick r:id="rId5"/>
              </a:rPr>
              <a:t>https://storage.googleapis.com/yt-ads-audience.appspot.com/reports/youtube_audience_profile_3aadbc14a.pdf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title"/>
          </p:nvPr>
        </p:nvSpPr>
        <p:spPr>
          <a:xfrm>
            <a:off x="210400" y="2397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</a:t>
            </a:r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body" idx="1"/>
          </p:nvPr>
        </p:nvSpPr>
        <p:spPr>
          <a:xfrm>
            <a:off x="311700" y="976100"/>
            <a:ext cx="5034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Games: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Range between the ticket price for MetLife is high (50-750$) </a:t>
            </a:r>
            <a:b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Decrease the range according to the targeted segment</a:t>
            </a:r>
            <a:b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65% tickets sold with higher ticket price helps achieving higher profit than 100% tickets sold with lesser ticket price</a:t>
            </a:r>
            <a:b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Increase ticket price when reaching to finals</a:t>
            </a:r>
            <a:b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Concerts</a:t>
            </a:r>
            <a:b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Increase average ticket price when targeting bands for elder age group</a:t>
            </a:r>
            <a:b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-Have ticket prices with lesser spread before the median price and higher spread after.</a:t>
            </a:r>
            <a:b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Concessions: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People are willing to pay during longer events and games. Even when they report problems, the quantity gets sold out. </a:t>
            </a:r>
            <a:b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Increase prices of all the food and beverages in concessions </a:t>
            </a:r>
            <a:b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700" y="707100"/>
            <a:ext cx="2963299" cy="387700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187900" y="2862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Promotion</a:t>
            </a:r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body" idx="1"/>
          </p:nvPr>
        </p:nvSpPr>
        <p:spPr>
          <a:xfrm>
            <a:off x="187900" y="902250"/>
            <a:ext cx="4806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Games: </a:t>
            </a:r>
            <a:br>
              <a:rPr lang="en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Sample audience in New Jersey and New York to find the traditional media preference</a:t>
            </a:r>
            <a:b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Target the best 2 medias and gradually reduce investments in traditional promotions when a team is winning </a:t>
            </a:r>
            <a:b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Concerts</a:t>
            </a:r>
            <a:b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Favor social media advertising which can be targeted</a:t>
            </a:r>
            <a:b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Concessions: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Since applications are a good source for promotion</a:t>
            </a:r>
            <a:b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Make the audience install application by giving discounts to audience if concessions are bought through apps at stalls</a:t>
            </a:r>
            <a:b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strategies: </a:t>
            </a:r>
            <a:b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Add salons in the hotel as the audience is salon-goer</a:t>
            </a:r>
            <a:b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Auction sporting goods signed by players for wealthy audience</a:t>
            </a:r>
            <a:b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Sell men’s apparel in shops in the hotels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425" y="455025"/>
            <a:ext cx="4079826" cy="18923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601" y="2347350"/>
            <a:ext cx="3895476" cy="227117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title"/>
          </p:nvPr>
        </p:nvSpPr>
        <p:spPr>
          <a:xfrm>
            <a:off x="250725" y="1660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grpSp>
        <p:nvGrpSpPr>
          <p:cNvPr id="234" name="Google Shape;234;p26"/>
          <p:cNvGrpSpPr/>
          <p:nvPr/>
        </p:nvGrpSpPr>
        <p:grpSpPr>
          <a:xfrm>
            <a:off x="375751" y="822638"/>
            <a:ext cx="2809280" cy="2409613"/>
            <a:chOff x="2750972" y="1178388"/>
            <a:chExt cx="2098200" cy="2409613"/>
          </a:xfrm>
        </p:grpSpPr>
        <p:sp>
          <p:nvSpPr>
            <p:cNvPr id="235" name="Google Shape;235;p26"/>
            <p:cNvSpPr/>
            <p:nvPr/>
          </p:nvSpPr>
          <p:spPr>
            <a:xfrm>
              <a:off x="3485717" y="3079475"/>
              <a:ext cx="12948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 txBox="1"/>
            <p:nvPr/>
          </p:nvSpPr>
          <p:spPr>
            <a:xfrm>
              <a:off x="3154222" y="3216600"/>
              <a:ext cx="919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December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" name="Google Shape;237;p26"/>
            <p:cNvSpPr txBox="1"/>
            <p:nvPr/>
          </p:nvSpPr>
          <p:spPr>
            <a:xfrm>
              <a:off x="2750972" y="1178388"/>
              <a:ext cx="2098200" cy="14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Organise an annual event</a:t>
              </a:r>
              <a:br>
                <a:rPr lang="en" sz="1200" b="1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-Have signed sports goods to auction</a:t>
              </a:r>
              <a:b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-Sell related merchandize</a:t>
              </a:r>
              <a:br>
                <a:rPr lang="en" sz="1200" b="1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Event reports and analysis by the end of the year. </a:t>
              </a:r>
              <a:br>
                <a:rPr lang="en" sz="1200" b="1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Band research</a:t>
              </a:r>
              <a:br>
                <a:rPr lang="en" sz="1200" b="1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- </a:t>
              </a: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Book a  band for February end aligned with majority population’s choice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38" name="Google Shape;238;p26"/>
            <p:cNvGrpSpPr/>
            <p:nvPr/>
          </p:nvGrpSpPr>
          <p:grpSpPr>
            <a:xfrm>
              <a:off x="3435870" y="2800065"/>
              <a:ext cx="92400" cy="411825"/>
              <a:chOff x="845575" y="2563700"/>
              <a:chExt cx="92400" cy="411825"/>
            </a:xfrm>
          </p:grpSpPr>
          <p:sp>
            <p:nvSpPr>
              <p:cNvPr id="239" name="Google Shape;239;p2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0" name="Google Shape;240;p2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41" name="Google Shape;241;p26"/>
          <p:cNvGrpSpPr/>
          <p:nvPr/>
        </p:nvGrpSpPr>
        <p:grpSpPr>
          <a:xfrm>
            <a:off x="1993100" y="2346850"/>
            <a:ext cx="3184038" cy="2565375"/>
            <a:chOff x="1369312" y="2702600"/>
            <a:chExt cx="2378100" cy="2565375"/>
          </a:xfrm>
        </p:grpSpPr>
        <p:sp>
          <p:nvSpPr>
            <p:cNvPr id="242" name="Google Shape;242;p26"/>
            <p:cNvSpPr/>
            <p:nvPr/>
          </p:nvSpPr>
          <p:spPr>
            <a:xfrm>
              <a:off x="2191011" y="3079475"/>
              <a:ext cx="12948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 txBox="1"/>
            <p:nvPr/>
          </p:nvSpPr>
          <p:spPr>
            <a:xfrm>
              <a:off x="1828201" y="2702600"/>
              <a:ext cx="865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February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" name="Google Shape;244;p26"/>
            <p:cNvSpPr txBox="1"/>
            <p:nvPr/>
          </p:nvSpPr>
          <p:spPr>
            <a:xfrm>
              <a:off x="1369312" y="3438875"/>
              <a:ext cx="2378100" cy="18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Off Season Tactics</a:t>
              </a:r>
              <a:br>
                <a:rPr lang="en" sz="1200" b="1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-</a:t>
              </a: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 Work on increasing the comfort of seats in the stadium. 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- Player management by signing better players</a:t>
              </a:r>
              <a:b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First concert by Feb end</a:t>
              </a:r>
              <a:br>
                <a:rPr lang="en" sz="1200" b="1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- Promotion for  targeted audience</a:t>
              </a:r>
              <a:b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- Add coffee as beverages in stalls</a:t>
              </a:r>
              <a:b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-Increase average ticket price</a:t>
              </a:r>
              <a:b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- Evaluate event report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45" name="Google Shape;245;p26"/>
            <p:cNvGrpSpPr/>
            <p:nvPr/>
          </p:nvGrpSpPr>
          <p:grpSpPr>
            <a:xfrm rot="10800000">
              <a:off x="2149293" y="3079467"/>
              <a:ext cx="92400" cy="411825"/>
              <a:chOff x="2072481" y="2563700"/>
              <a:chExt cx="92400" cy="411825"/>
            </a:xfrm>
          </p:grpSpPr>
          <p:cxnSp>
            <p:nvCxnSpPr>
              <p:cNvPr id="246" name="Google Shape;246;p26"/>
              <p:cNvCxnSpPr/>
              <p:nvPr/>
            </p:nvCxnSpPr>
            <p:spPr>
              <a:xfrm>
                <a:off x="2118681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47" name="Google Shape;247;p26"/>
              <p:cNvSpPr/>
              <p:nvPr/>
            </p:nvSpPr>
            <p:spPr>
              <a:xfrm>
                <a:off x="2072481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" name="Google Shape;248;p26"/>
          <p:cNvGrpSpPr/>
          <p:nvPr/>
        </p:nvGrpSpPr>
        <p:grpSpPr>
          <a:xfrm>
            <a:off x="3601300" y="645700"/>
            <a:ext cx="3377241" cy="2586550"/>
            <a:chOff x="2570448" y="1001450"/>
            <a:chExt cx="2522400" cy="2586550"/>
          </a:xfrm>
        </p:grpSpPr>
        <p:sp>
          <p:nvSpPr>
            <p:cNvPr id="249" name="Google Shape;249;p26"/>
            <p:cNvSpPr/>
            <p:nvPr/>
          </p:nvSpPr>
          <p:spPr>
            <a:xfrm>
              <a:off x="3485717" y="3079475"/>
              <a:ext cx="12948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 txBox="1"/>
            <p:nvPr/>
          </p:nvSpPr>
          <p:spPr>
            <a:xfrm>
              <a:off x="3154233" y="3216600"/>
              <a:ext cx="692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April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" name="Google Shape;251;p26"/>
            <p:cNvSpPr txBox="1"/>
            <p:nvPr/>
          </p:nvSpPr>
          <p:spPr>
            <a:xfrm>
              <a:off x="2570448" y="1001450"/>
              <a:ext cx="2522400" cy="14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Organise Games</a:t>
              </a:r>
              <a:b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- 2 for New York Jets and 2 for New York Giants</a:t>
              </a:r>
              <a:b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- Evaluate their functioning</a:t>
              </a:r>
              <a:b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- Adjust player management</a:t>
              </a:r>
              <a:b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- Analyse event report and adjust prices for tickets, concessions</a:t>
              </a:r>
              <a:b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- Evaluate quantity of concessions</a:t>
              </a:r>
              <a:b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Organise one more concert </a:t>
              </a:r>
              <a:br>
                <a:rPr lang="en" sz="1200" b="1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-</a:t>
              </a: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 Aligned with feedback from previous concert </a:t>
              </a:r>
              <a:br>
                <a:rPr lang="en" sz="1000">
                  <a:latin typeface="Roboto"/>
                  <a:ea typeface="Roboto"/>
                  <a:cs typeface="Roboto"/>
                  <a:sym typeface="Roboto"/>
                </a:rPr>
              </a:b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52" name="Google Shape;252;p26"/>
            <p:cNvGrpSpPr/>
            <p:nvPr/>
          </p:nvGrpSpPr>
          <p:grpSpPr>
            <a:xfrm>
              <a:off x="3435870" y="2800065"/>
              <a:ext cx="92400" cy="411825"/>
              <a:chOff x="845575" y="2563700"/>
              <a:chExt cx="92400" cy="411825"/>
            </a:xfrm>
          </p:grpSpPr>
          <p:sp>
            <p:nvSpPr>
              <p:cNvPr id="253" name="Google Shape;253;p2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4" name="Google Shape;254;p2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55" name="Google Shape;255;p26"/>
          <p:cNvGrpSpPr/>
          <p:nvPr/>
        </p:nvGrpSpPr>
        <p:grpSpPr>
          <a:xfrm>
            <a:off x="5730438" y="2346846"/>
            <a:ext cx="2253369" cy="1754581"/>
            <a:chOff x="4160662" y="2702596"/>
            <a:chExt cx="1683000" cy="1754581"/>
          </a:xfrm>
        </p:grpSpPr>
        <p:grpSp>
          <p:nvGrpSpPr>
            <p:cNvPr id="256" name="Google Shape;256;p26"/>
            <p:cNvGrpSpPr/>
            <p:nvPr/>
          </p:nvGrpSpPr>
          <p:grpSpPr>
            <a:xfrm rot="10800000">
              <a:off x="4737413" y="3079467"/>
              <a:ext cx="92400" cy="411825"/>
              <a:chOff x="2070100" y="2563700"/>
              <a:chExt cx="92400" cy="411825"/>
            </a:xfrm>
          </p:grpSpPr>
          <p:cxnSp>
            <p:nvCxnSpPr>
              <p:cNvPr id="257" name="Google Shape;257;p26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8" name="Google Shape;258;p26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9" name="Google Shape;259;p26"/>
            <p:cNvSpPr txBox="1"/>
            <p:nvPr/>
          </p:nvSpPr>
          <p:spPr>
            <a:xfrm>
              <a:off x="4413187" y="2702596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June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26"/>
            <p:cNvSpPr txBox="1"/>
            <p:nvPr/>
          </p:nvSpPr>
          <p:spPr>
            <a:xfrm>
              <a:off x="4160662" y="3513377"/>
              <a:ext cx="16830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Have multiple games</a:t>
              </a:r>
              <a:br>
                <a:rPr lang="en" sz="1200" b="1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-Ensure wins</a:t>
              </a:r>
              <a:br>
                <a:rPr lang="en" sz="1200" b="1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Have another concert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61" name="Google Shape;261;p26"/>
          <p:cNvSpPr txBox="1"/>
          <p:nvPr/>
        </p:nvSpPr>
        <p:spPr>
          <a:xfrm>
            <a:off x="7196825" y="965550"/>
            <a:ext cx="1779000" cy="2102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1D7E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Repeat this for the second half of the year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Have at least 6 concerts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Have annual event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Try improving standings of Jets and Giants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2813250" y="2102750"/>
            <a:ext cx="4019100" cy="25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MetLife Stadium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was built in 2010 at the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200">
                <a:solidFill>
                  <a:srgbClr val="6B4BA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Meadowlands Sports Complex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" sz="1200">
                <a:solidFill>
                  <a:srgbClr val="6B4BA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 New Jersey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with the goal of having one of the finest stadiums for consumers who enjoy watching American Football.</a:t>
            </a:r>
            <a:r>
              <a:rPr lang="en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Major events hosted at the stadium include Super Bowl XLVIII, WrestleMania, Bon Jovi, and taylor Swift.</a:t>
            </a:r>
            <a:b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MetLife Stadium tops the industry charts annually since opening</a:t>
            </a:r>
            <a:b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July 2017, it was named "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Venue of the Year"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by the Stadium Business Summit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" y="2840050"/>
            <a:ext cx="2527675" cy="16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2075" y="222925"/>
            <a:ext cx="5424499" cy="18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77413"/>
            <a:ext cx="1570800" cy="15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38825" y="277173"/>
            <a:ext cx="1378425" cy="13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65550" y="3232275"/>
            <a:ext cx="2077149" cy="11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6858000" y="567802"/>
            <a:ext cx="2286000" cy="3376814"/>
            <a:chOff x="0" y="2295575"/>
            <a:chExt cx="2286000" cy="2847950"/>
          </a:xfrm>
        </p:grpSpPr>
        <p:grpSp>
          <p:nvGrpSpPr>
            <p:cNvPr id="103" name="Google Shape;103;p15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04" name="Google Shape;104;p15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" name="Google Shape;106;p15"/>
            <p:cNvSpPr txBox="1"/>
            <p:nvPr/>
          </p:nvSpPr>
          <p:spPr>
            <a:xfrm>
              <a:off x="216310" y="2295575"/>
              <a:ext cx="18534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DISTRIBUTION CHANNELS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5"/>
          <p:cNvGrpSpPr/>
          <p:nvPr/>
        </p:nvGrpSpPr>
        <p:grpSpPr>
          <a:xfrm>
            <a:off x="4572000" y="567802"/>
            <a:ext cx="2286000" cy="3376814"/>
            <a:chOff x="0" y="2295575"/>
            <a:chExt cx="2286000" cy="2847950"/>
          </a:xfrm>
        </p:grpSpPr>
        <p:grpSp>
          <p:nvGrpSpPr>
            <p:cNvPr id="110" name="Google Shape;110;p15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11" name="Google Shape;111;p15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" name="Google Shape;113;p15"/>
            <p:cNvSpPr txBox="1"/>
            <p:nvPr/>
          </p:nvSpPr>
          <p:spPr>
            <a:xfrm>
              <a:off x="486428" y="2412614"/>
              <a:ext cx="12105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PRODUCT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" name="Google Shape;116;p15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17" name="Google Shape;117;p15"/>
          <p:cNvGrpSpPr/>
          <p:nvPr/>
        </p:nvGrpSpPr>
        <p:grpSpPr>
          <a:xfrm>
            <a:off x="0" y="567806"/>
            <a:ext cx="2286000" cy="3376814"/>
            <a:chOff x="0" y="2295575"/>
            <a:chExt cx="2286000" cy="2847950"/>
          </a:xfrm>
        </p:grpSpPr>
        <p:grpSp>
          <p:nvGrpSpPr>
            <p:cNvPr id="118" name="Google Shape;118;p15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19" name="Google Shape;119;p15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" name="Google Shape;121;p15"/>
            <p:cNvSpPr txBox="1"/>
            <p:nvPr/>
          </p:nvSpPr>
          <p:spPr>
            <a:xfrm>
              <a:off x="610216" y="2456393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FACTS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5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4" name="Google Shape;124;p15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83E3D9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sp>
        <p:nvSpPr>
          <p:cNvPr id="125" name="Google Shape;125;p15"/>
          <p:cNvSpPr txBox="1"/>
          <p:nvPr/>
        </p:nvSpPr>
        <p:spPr>
          <a:xfrm>
            <a:off x="102000" y="1283050"/>
            <a:ext cx="2082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•</a:t>
            </a:r>
            <a:r>
              <a:rPr lang="en" sz="1200" b="1"/>
              <a:t>Cost:</a:t>
            </a:r>
            <a:r>
              <a:rPr lang="en" sz="1200"/>
              <a:t> $1.6 billion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•</a:t>
            </a:r>
            <a:r>
              <a:rPr lang="en" sz="1200" b="1"/>
              <a:t>Venue Size:</a:t>
            </a:r>
            <a:r>
              <a:rPr lang="en" sz="1200"/>
              <a:t> 2.1 million square feet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•</a:t>
            </a:r>
            <a:r>
              <a:rPr lang="en" sz="1200" b="1"/>
              <a:t>Capacity:</a:t>
            </a:r>
            <a:r>
              <a:rPr lang="en" sz="1200"/>
              <a:t> 82,500 capability for football and soccer; 50,000 for most concerts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•</a:t>
            </a:r>
            <a:r>
              <a:rPr lang="en" sz="1200" b="1"/>
              <a:t>Suites:</a:t>
            </a:r>
            <a:r>
              <a:rPr lang="en" sz="1200"/>
              <a:t>  200+ on four separate levels; 16-24 seats per suite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•</a:t>
            </a:r>
            <a:r>
              <a:rPr lang="en" sz="1200" b="1"/>
              <a:t>Parking</a:t>
            </a:r>
            <a:r>
              <a:rPr lang="en" sz="1200"/>
              <a:t>: Approximately 28,000 spaces</a:t>
            </a:r>
            <a:endParaRPr/>
          </a:p>
        </p:txBody>
      </p:sp>
      <p:grpSp>
        <p:nvGrpSpPr>
          <p:cNvPr id="126" name="Google Shape;126;p15"/>
          <p:cNvGrpSpPr/>
          <p:nvPr/>
        </p:nvGrpSpPr>
        <p:grpSpPr>
          <a:xfrm>
            <a:off x="2286000" y="567810"/>
            <a:ext cx="2286000" cy="3376814"/>
            <a:chOff x="0" y="2295575"/>
            <a:chExt cx="2286000" cy="2847950"/>
          </a:xfrm>
        </p:grpSpPr>
        <p:grpSp>
          <p:nvGrpSpPr>
            <p:cNvPr id="127" name="Google Shape;127;p15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28" name="Google Shape;128;p15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" name="Google Shape;130;p15"/>
            <p:cNvSpPr txBox="1"/>
            <p:nvPr/>
          </p:nvSpPr>
          <p:spPr>
            <a:xfrm>
              <a:off x="593428" y="2418426"/>
              <a:ext cx="12117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PRICING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216300" y="3335441"/>
              <a:ext cx="1853400" cy="15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2" name="Google Shape;132;p15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83E3D9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133" name="Google Shape;133;p15"/>
            <p:cNvSpPr txBox="1"/>
            <p:nvPr/>
          </p:nvSpPr>
          <p:spPr>
            <a:xfrm>
              <a:off x="165300" y="2898803"/>
              <a:ext cx="1853400" cy="151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•Ticket prices may vary according to popularity of the teams and dates.</a:t>
              </a:r>
              <a:endParaRPr sz="1200"/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•Ticket prices wherein the opponents are a popular team, may range between 50-750 dollars.</a:t>
              </a:r>
              <a:endParaRPr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4" name="Google Shape;134;p15"/>
          <p:cNvSpPr txBox="1"/>
          <p:nvPr/>
        </p:nvSpPr>
        <p:spPr>
          <a:xfrm>
            <a:off x="4623000" y="1283050"/>
            <a:ext cx="2184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•Hosts 20 NFL games per season.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•Hosts 4-5 concerts on an average per year.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•New York Giants currently rank 4th amongst the NFCs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•New York Jets currently rank 3rd amongst the AFCs. 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•MetLife Stadium currently rank 4th in the "7 best outdoor music venues" list.</a:t>
            </a:r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102000" y="4193150"/>
            <a:ext cx="41304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NFC: National Football Conference Teams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AFC: American Football Conference Teams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6960000" y="1283050"/>
            <a:ext cx="2082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•Primary distribution channels are websites like ticketmaster.com.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•Official websites of NY Giants, NY Jets and MetLife Stadium.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•Official Apps available on both android and IOS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•Ticket Offices situated at the stadium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>
            <a:spLocks noGrp="1"/>
          </p:cNvSpPr>
          <p:nvPr>
            <p:ph type="title"/>
          </p:nvPr>
        </p:nvSpPr>
        <p:spPr>
          <a:xfrm>
            <a:off x="78875" y="404750"/>
            <a:ext cx="12831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SWOT ANALYSIS</a:t>
            </a:r>
            <a:r>
              <a:rPr lang="en" sz="1800" dirty="0"/>
              <a:t> </a:t>
            </a:r>
            <a:endParaRPr sz="1800" dirty="0"/>
          </a:p>
        </p:txBody>
      </p:sp>
      <p:sp>
        <p:nvSpPr>
          <p:cNvPr id="142" name="Google Shape;142;p16"/>
          <p:cNvSpPr txBox="1"/>
          <p:nvPr/>
        </p:nvSpPr>
        <p:spPr>
          <a:xfrm>
            <a:off x="78875" y="3535550"/>
            <a:ext cx="8226900" cy="13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Objectives:</a:t>
            </a:r>
            <a:b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r>
              <a:rPr lang="en" sz="1200" b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Try improving standings to attract more fans</a:t>
            </a:r>
            <a:b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 b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Target audience for concerts and organise more such events. </a:t>
            </a:r>
            <a:b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3) Implement better promotional strategies.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328" y="243792"/>
            <a:ext cx="7662672" cy="38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/>
        </p:nvSpPr>
        <p:spPr>
          <a:xfrm>
            <a:off x="72500" y="77975"/>
            <a:ext cx="33024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Market Research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750" y="712475"/>
            <a:ext cx="2265525" cy="231573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0" name="Google Shape;150;p17"/>
          <p:cNvPicPr preferRelativeResize="0"/>
          <p:nvPr/>
        </p:nvPicPr>
        <p:blipFill rotWithShape="1">
          <a:blip r:embed="rId4">
            <a:alphaModFix/>
          </a:blip>
          <a:srcRect t="23739"/>
          <a:stretch/>
        </p:blipFill>
        <p:spPr>
          <a:xfrm>
            <a:off x="72500" y="1152775"/>
            <a:ext cx="2348378" cy="157450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275" y="3167600"/>
            <a:ext cx="3856049" cy="16308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2" name="Google Shape;152;p17"/>
          <p:cNvPicPr preferRelativeResize="0"/>
          <p:nvPr/>
        </p:nvPicPr>
        <p:blipFill rotWithShape="1">
          <a:blip r:embed="rId6">
            <a:alphaModFix/>
          </a:blip>
          <a:srcRect l="4861" t="18846" b="8862"/>
          <a:stretch/>
        </p:blipFill>
        <p:spPr>
          <a:xfrm>
            <a:off x="5398950" y="1915338"/>
            <a:ext cx="3435000" cy="14614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3" name="Google Shape;15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3587" y="201825"/>
            <a:ext cx="3846290" cy="1574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4" name="Google Shape;154;p17"/>
          <p:cNvSpPr/>
          <p:nvPr/>
        </p:nvSpPr>
        <p:spPr>
          <a:xfrm>
            <a:off x="4395550" y="3570225"/>
            <a:ext cx="4268400" cy="82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Zip Code of MetLife Stadium: 07073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Zip Code Lookup: </a:t>
            </a:r>
            <a:r>
              <a:rPr lang="en" sz="1200" u="sng">
                <a:solidFill>
                  <a:schemeClr val="accent5"/>
                </a:solidFill>
                <a:highlight>
                  <a:srgbClr val="FFFFFF"/>
                </a:highlight>
                <a:hlinkClick r:id="rId8"/>
              </a:rPr>
              <a:t>https://claritas360.claritas.com/mybestsegments/#zipLookup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311700" y="174375"/>
            <a:ext cx="24837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Jersey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75" y="906375"/>
            <a:ext cx="3847281" cy="21538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2259" y="3188200"/>
            <a:ext cx="6619480" cy="1020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2275" y="270425"/>
            <a:ext cx="1406450" cy="72454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3977" y="1188177"/>
            <a:ext cx="3510200" cy="18720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4" name="Google Shape;164;p18"/>
          <p:cNvSpPr/>
          <p:nvPr/>
        </p:nvSpPr>
        <p:spPr>
          <a:xfrm>
            <a:off x="404400" y="4208300"/>
            <a:ext cx="8335200" cy="65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Census Government Data:</a:t>
            </a:r>
            <a:b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 u="sng">
                <a:solidFill>
                  <a:schemeClr val="accent5"/>
                </a:solidFill>
                <a:hlinkClick r:id="rId7"/>
              </a:rPr>
              <a:t>https://data.census.gov/cedsci/profile?q=New%20Jersey&amp;g=0400000US34&amp;table=DP05&amp;tid=ACSDP1Y2018.DP05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32125" y="231500"/>
            <a:ext cx="3119512" cy="8023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89700" y="164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25" y="870674"/>
            <a:ext cx="3387049" cy="231125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6775" y="227025"/>
            <a:ext cx="3387050" cy="8068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3" name="Google Shape;173;p19"/>
          <p:cNvPicPr preferRelativeResize="0"/>
          <p:nvPr/>
        </p:nvPicPr>
        <p:blipFill rotWithShape="1">
          <a:blip r:embed="rId5">
            <a:alphaModFix/>
          </a:blip>
          <a:srcRect l="3071" t="9219" r="4965" b="10194"/>
          <a:stretch/>
        </p:blipFill>
        <p:spPr>
          <a:xfrm>
            <a:off x="1324825" y="3376961"/>
            <a:ext cx="6669477" cy="105501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4" name="Google Shape;174;p19"/>
          <p:cNvPicPr preferRelativeResize="0"/>
          <p:nvPr/>
        </p:nvPicPr>
        <p:blipFill rotWithShape="1">
          <a:blip r:embed="rId6">
            <a:alphaModFix/>
          </a:blip>
          <a:srcRect r="24874" b="10241"/>
          <a:stretch/>
        </p:blipFill>
        <p:spPr>
          <a:xfrm>
            <a:off x="4059125" y="329663"/>
            <a:ext cx="1348624" cy="70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7125" y="1186599"/>
            <a:ext cx="3469816" cy="199532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6" name="Google Shape;176;p19"/>
          <p:cNvSpPr/>
          <p:nvPr/>
        </p:nvSpPr>
        <p:spPr>
          <a:xfrm>
            <a:off x="2381350" y="4431975"/>
            <a:ext cx="4795200" cy="457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Census Government Data: </a:t>
            </a:r>
            <a:br>
              <a:rPr lang="en"/>
            </a:br>
            <a:r>
              <a:rPr lang="en" sz="1100" u="sng">
                <a:solidFill>
                  <a:schemeClr val="hlink"/>
                </a:solidFill>
                <a:hlinkClick r:id="rId8"/>
              </a:rPr>
              <a:t>https://data.census.gov/cedsci/profile?q=New%20York&amp;g=0400000US36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250700" y="135550"/>
            <a:ext cx="24531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genre preferences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/>
          </a:blip>
          <a:srcRect b="7561"/>
          <a:stretch/>
        </p:blipFill>
        <p:spPr>
          <a:xfrm>
            <a:off x="2944500" y="176213"/>
            <a:ext cx="5753600" cy="238402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3" name="Google Shape;183;p20"/>
          <p:cNvPicPr preferRelativeResize="0"/>
          <p:nvPr/>
        </p:nvPicPr>
        <p:blipFill rotWithShape="1">
          <a:blip r:embed="rId4">
            <a:alphaModFix/>
          </a:blip>
          <a:srcRect t="20826" b="8790"/>
          <a:stretch/>
        </p:blipFill>
        <p:spPr>
          <a:xfrm>
            <a:off x="2944488" y="2560238"/>
            <a:ext cx="5753601" cy="219605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4" name="Google Shape;184;p20"/>
          <p:cNvSpPr txBox="1"/>
          <p:nvPr/>
        </p:nvSpPr>
        <p:spPr>
          <a:xfrm>
            <a:off x="359150" y="1169100"/>
            <a:ext cx="21651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Order of preferences: 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1. Rock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2. Country Music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3. Hip Hop music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4. Heavy Metal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215150" y="2401108"/>
            <a:ext cx="2488650" cy="250007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Google Trends:</a:t>
            </a:r>
            <a:br>
              <a:rPr lang="en" sz="12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New Jersey: </a:t>
            </a:r>
            <a:r>
              <a:rPr lang="en" sz="1200" u="sng" dirty="0">
                <a:solidFill>
                  <a:schemeClr val="hlink"/>
                </a:solidFill>
                <a:hlinkClick r:id="rId5"/>
              </a:rPr>
              <a:t>https://trends.google.com/trends/explore?geo=US-NJ&amp;q=%2Fm%2F06by7,%2Fm%2F0glt670,%2Fm%2F01lyv,%2Fm%2F03lty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New York: </a:t>
            </a:r>
            <a:br>
              <a:rPr lang="en" sz="12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200" u="sng" dirty="0">
                <a:solidFill>
                  <a:schemeClr val="hlink"/>
                </a:solidFill>
                <a:hlinkClick r:id="rId6"/>
              </a:rPr>
              <a:t>https://trends.google.com/trends/explore?geo=US-NY&amp;q=%2Fm%2F06by7,%2Fm%2F0glt670,%2Fm%2F01lyv,%2Fm%2F03lty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250700" y="227025"/>
            <a:ext cx="33987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Searches 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5" y="1053213"/>
            <a:ext cx="4496375" cy="229060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525" y="1053212"/>
            <a:ext cx="4377624" cy="229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3" name="Google Shape;193;p21"/>
          <p:cNvSpPr txBox="1"/>
          <p:nvPr/>
        </p:nvSpPr>
        <p:spPr>
          <a:xfrm>
            <a:off x="3740750" y="3562200"/>
            <a:ext cx="1829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Off Season: Winters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690200" y="4015200"/>
            <a:ext cx="8081100" cy="721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Google Trends:</a:t>
            </a:r>
            <a:br>
              <a:rPr lang="en" sz="1200"/>
            </a:br>
            <a:r>
              <a:rPr lang="en" sz="1200"/>
              <a:t>Sports-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https://trends.google.com/trends/explore?cat=20&amp;geo=US&amp;q=%2Fm%2F0dnkph</a:t>
            </a:r>
            <a:br>
              <a:rPr lang="en" sz="1200"/>
            </a:br>
            <a:r>
              <a:rPr lang="en" sz="1200"/>
              <a:t>Concerts &amp; Music Festivals-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https://trends.google.com/trends/explore?cat=891&amp;geo=US&amp;q=%2Fm%2F0dnkph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1258</Words>
  <Application>Microsoft Macintosh PowerPoint</Application>
  <PresentationFormat>On-screen Show (16:9)</PresentationFormat>
  <Paragraphs>76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Roboto</vt:lpstr>
      <vt:lpstr>Times New Roman</vt:lpstr>
      <vt:lpstr>Geometric</vt:lpstr>
      <vt:lpstr>MetLife Stadium</vt:lpstr>
      <vt:lpstr>PowerPoint Presentation</vt:lpstr>
      <vt:lpstr>PowerPoint Presentation</vt:lpstr>
      <vt:lpstr>SWOT ANALYSIS </vt:lpstr>
      <vt:lpstr>PowerPoint Presentation</vt:lpstr>
      <vt:lpstr>New Jersey</vt:lpstr>
      <vt:lpstr>New York</vt:lpstr>
      <vt:lpstr>Music genre preferences</vt:lpstr>
      <vt:lpstr>Web Searches </vt:lpstr>
      <vt:lpstr>Competitor Analysis</vt:lpstr>
      <vt:lpstr>Product</vt:lpstr>
      <vt:lpstr>Price</vt:lpstr>
      <vt:lpstr>Promotion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MetLife Stadium</dc:title>
  <cp:lastModifiedBy>Sachdeva, Jigyasa</cp:lastModifiedBy>
  <cp:revision>3</cp:revision>
  <dcterms:modified xsi:type="dcterms:W3CDTF">2020-08-25T18:50:09Z</dcterms:modified>
</cp:coreProperties>
</file>