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56" r:id="rId4"/>
    <p:sldId id="257" r:id="rId5"/>
    <p:sldId id="258" r:id="rId6"/>
    <p:sldId id="259" r:id="rId7"/>
    <p:sldId id="270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5DFCC-EB22-4947-B7BB-B2625317691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FFF3C8-6AD0-4209-A404-45B5E63995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We are using a real estate  sample dataset to evaluate a property price and provide a correct valuation for the market based the characteristics of the property</a:t>
          </a:r>
        </a:p>
      </dgm:t>
    </dgm:pt>
    <dgm:pt modelId="{8EC98DFC-CA6C-4C4E-B708-1658BF0F5E5A}" type="parTrans" cxnId="{C0A323AD-406A-487A-A1FA-DBA7FBC4462C}">
      <dgm:prSet/>
      <dgm:spPr/>
      <dgm:t>
        <a:bodyPr/>
        <a:lstStyle/>
        <a:p>
          <a:endParaRPr lang="en-US"/>
        </a:p>
      </dgm:t>
    </dgm:pt>
    <dgm:pt modelId="{C4913AB0-9943-4AA3-B331-9AB1D15B044F}" type="sibTrans" cxnId="{C0A323AD-406A-487A-A1FA-DBA7FBC4462C}">
      <dgm:prSet/>
      <dgm:spPr/>
      <dgm:t>
        <a:bodyPr/>
        <a:lstStyle/>
        <a:p>
          <a:endParaRPr lang="en-US"/>
        </a:p>
      </dgm:t>
    </dgm:pt>
    <dgm:pt modelId="{B09EDE26-3D91-48D6-AF19-0CFCE0CF7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has 500 rows and 12 columns and includes key features of the property as shown</a:t>
          </a:r>
        </a:p>
      </dgm:t>
    </dgm:pt>
    <dgm:pt modelId="{F3109A09-72C3-4A61-BFAA-976B68650133}" type="parTrans" cxnId="{15D3B034-2876-4595-B8E5-E8EF4210FCB6}">
      <dgm:prSet/>
      <dgm:spPr/>
      <dgm:t>
        <a:bodyPr/>
        <a:lstStyle/>
        <a:p>
          <a:endParaRPr lang="en-US"/>
        </a:p>
      </dgm:t>
    </dgm:pt>
    <dgm:pt modelId="{0C15E821-677A-4E87-83B3-638C2A233E21}" type="sibTrans" cxnId="{15D3B034-2876-4595-B8E5-E8EF4210FCB6}">
      <dgm:prSet/>
      <dgm:spPr/>
      <dgm:t>
        <a:bodyPr/>
        <a:lstStyle/>
        <a:p>
          <a:endParaRPr lang="en-US"/>
        </a:p>
      </dgm:t>
    </dgm:pt>
    <dgm:pt modelId="{1AA49129-B7F8-40BF-B2E9-98E2F47DF84D}" type="pres">
      <dgm:prSet presAssocID="{FF45DFCC-EB22-4947-B7BB-B2625317691E}" presName="root" presStyleCnt="0">
        <dgm:presLayoutVars>
          <dgm:dir/>
          <dgm:resizeHandles val="exact"/>
        </dgm:presLayoutVars>
      </dgm:prSet>
      <dgm:spPr/>
    </dgm:pt>
    <dgm:pt modelId="{7502366C-23D5-481D-BA45-E3A3A1395533}" type="pres">
      <dgm:prSet presAssocID="{05FFF3C8-6AD0-4209-A404-45B5E6399564}" presName="compNode" presStyleCnt="0"/>
      <dgm:spPr/>
    </dgm:pt>
    <dgm:pt modelId="{35A7AA29-CC9C-4AAB-BDA5-D14EFAA9A5C1}" type="pres">
      <dgm:prSet presAssocID="{05FFF3C8-6AD0-4209-A404-45B5E6399564}" presName="bgRect" presStyleLbl="bgShp" presStyleIdx="0" presStyleCnt="2"/>
      <dgm:spPr/>
    </dgm:pt>
    <dgm:pt modelId="{D6D79F5E-EBD7-49E1-9FC1-9B8ECE316617}" type="pres">
      <dgm:prSet presAssocID="{05FFF3C8-6AD0-4209-A404-45B5E63995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DD581E3-188F-4D58-A3CD-418E5C3ED8F3}" type="pres">
      <dgm:prSet presAssocID="{05FFF3C8-6AD0-4209-A404-45B5E6399564}" presName="spaceRect" presStyleCnt="0"/>
      <dgm:spPr/>
    </dgm:pt>
    <dgm:pt modelId="{25537D41-4401-4C90-8A64-EBF2412B81B5}" type="pres">
      <dgm:prSet presAssocID="{05FFF3C8-6AD0-4209-A404-45B5E6399564}" presName="parTx" presStyleLbl="revTx" presStyleIdx="0" presStyleCnt="2">
        <dgm:presLayoutVars>
          <dgm:chMax val="0"/>
          <dgm:chPref val="0"/>
        </dgm:presLayoutVars>
      </dgm:prSet>
      <dgm:spPr/>
    </dgm:pt>
    <dgm:pt modelId="{F7169036-349C-4DF1-B58C-9845ED88A16B}" type="pres">
      <dgm:prSet presAssocID="{C4913AB0-9943-4AA3-B331-9AB1D15B044F}" presName="sibTrans" presStyleCnt="0"/>
      <dgm:spPr/>
    </dgm:pt>
    <dgm:pt modelId="{F9641B50-A936-42A1-B0B2-B09E968132CF}" type="pres">
      <dgm:prSet presAssocID="{B09EDE26-3D91-48D6-AF19-0CFCE0CF7C10}" presName="compNode" presStyleCnt="0"/>
      <dgm:spPr/>
    </dgm:pt>
    <dgm:pt modelId="{C2D2AD0C-E117-4E93-8506-7A83812C6FC1}" type="pres">
      <dgm:prSet presAssocID="{B09EDE26-3D91-48D6-AF19-0CFCE0CF7C10}" presName="bgRect" presStyleLbl="bgShp" presStyleIdx="1" presStyleCnt="2"/>
      <dgm:spPr/>
    </dgm:pt>
    <dgm:pt modelId="{D0F21593-F0DE-4185-A6F3-4B8AC595436F}" type="pres">
      <dgm:prSet presAssocID="{B09EDE26-3D91-48D6-AF19-0CFCE0CF7C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F7A750E-B313-4E58-9D5D-E8828287D7B8}" type="pres">
      <dgm:prSet presAssocID="{B09EDE26-3D91-48D6-AF19-0CFCE0CF7C10}" presName="spaceRect" presStyleCnt="0"/>
      <dgm:spPr/>
    </dgm:pt>
    <dgm:pt modelId="{24D0940B-A599-422E-A275-68DDFFF85541}" type="pres">
      <dgm:prSet presAssocID="{B09EDE26-3D91-48D6-AF19-0CFCE0CF7C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77A6932-DDBF-4B0C-B7C3-A3842F8BF16E}" type="presOf" srcId="{05FFF3C8-6AD0-4209-A404-45B5E6399564}" destId="{25537D41-4401-4C90-8A64-EBF2412B81B5}" srcOrd="0" destOrd="0" presId="urn:microsoft.com/office/officeart/2018/2/layout/IconVerticalSolidList"/>
    <dgm:cxn modelId="{15D3B034-2876-4595-B8E5-E8EF4210FCB6}" srcId="{FF45DFCC-EB22-4947-B7BB-B2625317691E}" destId="{B09EDE26-3D91-48D6-AF19-0CFCE0CF7C10}" srcOrd="1" destOrd="0" parTransId="{F3109A09-72C3-4A61-BFAA-976B68650133}" sibTransId="{0C15E821-677A-4E87-83B3-638C2A233E21}"/>
    <dgm:cxn modelId="{C303927A-0115-4AE6-B978-C06F7FBE9516}" type="presOf" srcId="{B09EDE26-3D91-48D6-AF19-0CFCE0CF7C10}" destId="{24D0940B-A599-422E-A275-68DDFFF85541}" srcOrd="0" destOrd="0" presId="urn:microsoft.com/office/officeart/2018/2/layout/IconVerticalSolidList"/>
    <dgm:cxn modelId="{C0A323AD-406A-487A-A1FA-DBA7FBC4462C}" srcId="{FF45DFCC-EB22-4947-B7BB-B2625317691E}" destId="{05FFF3C8-6AD0-4209-A404-45B5E6399564}" srcOrd="0" destOrd="0" parTransId="{8EC98DFC-CA6C-4C4E-B708-1658BF0F5E5A}" sibTransId="{C4913AB0-9943-4AA3-B331-9AB1D15B044F}"/>
    <dgm:cxn modelId="{5F64C6E6-0EB2-49B3-B4B5-A895CE4775A8}" type="presOf" srcId="{FF45DFCC-EB22-4947-B7BB-B2625317691E}" destId="{1AA49129-B7F8-40BF-B2E9-98E2F47DF84D}" srcOrd="0" destOrd="0" presId="urn:microsoft.com/office/officeart/2018/2/layout/IconVerticalSolidList"/>
    <dgm:cxn modelId="{8478A27F-4D6C-4283-B527-D140A00C34DA}" type="presParOf" srcId="{1AA49129-B7F8-40BF-B2E9-98E2F47DF84D}" destId="{7502366C-23D5-481D-BA45-E3A3A1395533}" srcOrd="0" destOrd="0" presId="urn:microsoft.com/office/officeart/2018/2/layout/IconVerticalSolidList"/>
    <dgm:cxn modelId="{5B73A1AC-9ED3-4476-AC8F-95DD1CA7C791}" type="presParOf" srcId="{7502366C-23D5-481D-BA45-E3A3A1395533}" destId="{35A7AA29-CC9C-4AAB-BDA5-D14EFAA9A5C1}" srcOrd="0" destOrd="0" presId="urn:microsoft.com/office/officeart/2018/2/layout/IconVerticalSolidList"/>
    <dgm:cxn modelId="{FE3E7EBF-511A-4A3A-9CAC-4CB4E03C862A}" type="presParOf" srcId="{7502366C-23D5-481D-BA45-E3A3A1395533}" destId="{D6D79F5E-EBD7-49E1-9FC1-9B8ECE316617}" srcOrd="1" destOrd="0" presId="urn:microsoft.com/office/officeart/2018/2/layout/IconVerticalSolidList"/>
    <dgm:cxn modelId="{38C7F9C7-4DB1-488E-88EB-68FE46A1B632}" type="presParOf" srcId="{7502366C-23D5-481D-BA45-E3A3A1395533}" destId="{6DD581E3-188F-4D58-A3CD-418E5C3ED8F3}" srcOrd="2" destOrd="0" presId="urn:microsoft.com/office/officeart/2018/2/layout/IconVerticalSolidList"/>
    <dgm:cxn modelId="{171609F7-5B45-4F87-A6F7-3BD895C66D4E}" type="presParOf" srcId="{7502366C-23D5-481D-BA45-E3A3A1395533}" destId="{25537D41-4401-4C90-8A64-EBF2412B81B5}" srcOrd="3" destOrd="0" presId="urn:microsoft.com/office/officeart/2018/2/layout/IconVerticalSolidList"/>
    <dgm:cxn modelId="{A3D5A228-54EA-4520-AB0F-539C57C2A465}" type="presParOf" srcId="{1AA49129-B7F8-40BF-B2E9-98E2F47DF84D}" destId="{F7169036-349C-4DF1-B58C-9845ED88A16B}" srcOrd="1" destOrd="0" presId="urn:microsoft.com/office/officeart/2018/2/layout/IconVerticalSolidList"/>
    <dgm:cxn modelId="{8F949754-0286-4190-8F1A-298851E69114}" type="presParOf" srcId="{1AA49129-B7F8-40BF-B2E9-98E2F47DF84D}" destId="{F9641B50-A936-42A1-B0B2-B09E968132CF}" srcOrd="2" destOrd="0" presId="urn:microsoft.com/office/officeart/2018/2/layout/IconVerticalSolidList"/>
    <dgm:cxn modelId="{2716AAB3-7E17-4FB8-8195-BE46A9745AE7}" type="presParOf" srcId="{F9641B50-A936-42A1-B0B2-B09E968132CF}" destId="{C2D2AD0C-E117-4E93-8506-7A83812C6FC1}" srcOrd="0" destOrd="0" presId="urn:microsoft.com/office/officeart/2018/2/layout/IconVerticalSolidList"/>
    <dgm:cxn modelId="{B70BE0C9-239D-474C-8688-B95AF5A8ED79}" type="presParOf" srcId="{F9641B50-A936-42A1-B0B2-B09E968132CF}" destId="{D0F21593-F0DE-4185-A6F3-4B8AC595436F}" srcOrd="1" destOrd="0" presId="urn:microsoft.com/office/officeart/2018/2/layout/IconVerticalSolidList"/>
    <dgm:cxn modelId="{592299D8-D33B-478A-9A0B-5F073FF4854B}" type="presParOf" srcId="{F9641B50-A936-42A1-B0B2-B09E968132CF}" destId="{FF7A750E-B313-4E58-9D5D-E8828287D7B8}" srcOrd="2" destOrd="0" presId="urn:microsoft.com/office/officeart/2018/2/layout/IconVerticalSolidList"/>
    <dgm:cxn modelId="{E513ADC8-8895-4BDF-85DB-8A7F2C8976EC}" type="presParOf" srcId="{F9641B50-A936-42A1-B0B2-B09E968132CF}" destId="{24D0940B-A599-422E-A275-68DDFFF855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A29-CC9C-4AAB-BDA5-D14EFAA9A5C1}">
      <dsp:nvSpPr>
        <dsp:cNvPr id="0" name=""/>
        <dsp:cNvSpPr/>
      </dsp:nvSpPr>
      <dsp:spPr>
        <a:xfrm>
          <a:off x="0" y="890520"/>
          <a:ext cx="7563663" cy="16440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79F5E-EBD7-49E1-9FC1-9B8ECE316617}">
      <dsp:nvSpPr>
        <dsp:cNvPr id="0" name=""/>
        <dsp:cNvSpPr/>
      </dsp:nvSpPr>
      <dsp:spPr>
        <a:xfrm>
          <a:off x="497321" y="1260429"/>
          <a:ext cx="904221" cy="9042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37D41-4401-4C90-8A64-EBF2412B81B5}">
      <dsp:nvSpPr>
        <dsp:cNvPr id="0" name=""/>
        <dsp:cNvSpPr/>
      </dsp:nvSpPr>
      <dsp:spPr>
        <a:xfrm>
          <a:off x="1898864" y="890520"/>
          <a:ext cx="5664798" cy="164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94" tIns="173994" rIns="173994" bIns="17399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are using a real estate  sample dataset to evaluate a property price and provide a correct valuation for the market based the characteristics of the property</a:t>
          </a:r>
        </a:p>
      </dsp:txBody>
      <dsp:txXfrm>
        <a:off x="1898864" y="890520"/>
        <a:ext cx="5664798" cy="1644038"/>
      </dsp:txXfrm>
    </dsp:sp>
    <dsp:sp modelId="{C2D2AD0C-E117-4E93-8506-7A83812C6FC1}">
      <dsp:nvSpPr>
        <dsp:cNvPr id="0" name=""/>
        <dsp:cNvSpPr/>
      </dsp:nvSpPr>
      <dsp:spPr>
        <a:xfrm>
          <a:off x="0" y="2945569"/>
          <a:ext cx="7563663" cy="16440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21593-F0DE-4185-A6F3-4B8AC595436F}">
      <dsp:nvSpPr>
        <dsp:cNvPr id="0" name=""/>
        <dsp:cNvSpPr/>
      </dsp:nvSpPr>
      <dsp:spPr>
        <a:xfrm>
          <a:off x="497321" y="3315478"/>
          <a:ext cx="904221" cy="9042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0940B-A599-422E-A275-68DDFFF85541}">
      <dsp:nvSpPr>
        <dsp:cNvPr id="0" name=""/>
        <dsp:cNvSpPr/>
      </dsp:nvSpPr>
      <dsp:spPr>
        <a:xfrm>
          <a:off x="1898864" y="2945569"/>
          <a:ext cx="5664798" cy="164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94" tIns="173994" rIns="173994" bIns="1739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data has 500 rows and 12 columns and includes key features of the property as shown</a:t>
          </a:r>
        </a:p>
      </dsp:txBody>
      <dsp:txXfrm>
        <a:off x="1898864" y="2945569"/>
        <a:ext cx="5664798" cy="1644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F3EA-14F0-4E15-8009-910CD5E7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CFCC8-A8CC-4BE6-9E3C-26A48741A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6C2B-9215-4D8F-81B9-40A881BC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7D4C-2366-4721-97E2-E37107B5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B923-355A-4EA7-9C47-3DF04267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6AD3-5FCE-441D-874D-7BA69535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9047-6C51-4DB7-B79E-542753A50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EE65-E15F-40A0-A658-F689681E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594C-E37F-404C-A1FB-579B1CA0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13E6-FD1C-4DC5-9BB3-2B20F468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52EF2-0673-443C-B906-2C5B4D44C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F2CB4-EFAC-4CB7-82BA-56AB7C7E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C66A-AE5A-4ABA-BB40-57744485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3E3F-F594-4ACC-85DF-9832FACA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3EEF-790E-43D4-9FCB-FE5D233D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87E2-3BDF-476E-B583-E4304343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D4F1-C3E7-4B0A-81FE-4860C038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CE41-B82E-443F-9C29-8285B240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76862-5E91-44E3-B8F4-AA5FB34F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957B-CBAD-4D9C-91D9-7A307617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AA4B-7F40-478B-AEBC-F6672E49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76CCA-EE9A-45E8-86BB-47F3A79A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7B86-209C-48D5-9780-1141E0AB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7505-8A71-4328-87FC-1BA24D72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0D-19D8-4A75-9D2B-59E358F9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4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EA8A-9F0B-4612-9487-C635278B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5816-01E9-4E1E-B68E-6D49E210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92B4-D2CE-4DA7-8DE9-47AF37993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BCFBF-4F86-4FD1-9B96-58C3480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AC5FA-6FF1-4383-980E-86FC22CE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443F-C23F-4654-8765-77617CE1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4A0-CB0E-4626-89A8-1FE78A91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6A5CE-1805-48D3-9421-37B92D9C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758C-0A5E-4AB4-8182-3E27B83BE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7B431-44B2-4F78-8A47-07E25A8BF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A9CEF-E052-4901-A557-30F6554DE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B9F72-763E-4B8D-A63F-C767BF7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3D2A-4506-414E-B323-1E09886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061EF-8480-413D-849A-200DABB3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53F1-A0B7-4BC8-91AC-06FFAEC8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5F31E-8605-446F-A90B-8E2FE3B8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852BD-24E0-4A1E-A9F9-C20623EA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74400-801D-4654-975F-984FE147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3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B205F-D578-4B75-AA44-6F7A1933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F57-4204-43CD-98F1-DC9EA7C5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F7770-45B5-4A19-810A-14128D60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2D91-EF4E-418C-95C8-970627F5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2728-112B-4B6E-AA2B-31FF8775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1919-B375-4C7B-882C-53792A27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62B64-EDE5-4CB5-BE9D-9D25C288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1DFCC-71F3-4086-8539-63B73FCB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F791-03F7-4667-9840-2887B4C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E6A2-993B-4E2A-9ED8-ADA14F65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101B8-1D0A-484A-9E85-AA360B58C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4BFC-7169-4B76-824B-D3A8C73B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90DAF-8392-4C73-810A-FA41D533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FEFBB-F578-4772-8041-BB9E1AF9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48B5E-6FF6-4C3A-85DB-04F1593C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B4B03-DCFD-44CE-98D4-29ADB5FF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F569-17CC-49F5-8159-C431FBC6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B82F-B37D-4D99-B151-E2FFCA2AD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753E-F532-4C17-B775-825F76AF54D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2BFB-A344-4BD9-8CCA-62BA51B4D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C2CC-5204-4023-86AA-63F2C17F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E7E8-C41B-4F78-BD5E-C42092FF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2627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F974-FBE1-F248-BA1D-4C84323C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PROPERTY PRICE 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4DD3C-4337-8A46-B7A4-FBA8024F0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" r="8327" b="-3"/>
          <a:stretch/>
        </p:blipFill>
        <p:spPr>
          <a:xfrm>
            <a:off x="321732" y="465718"/>
            <a:ext cx="6346293" cy="36930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5D59-59B8-CF48-BB05-9296C66D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20" y="917725"/>
            <a:ext cx="3272094" cy="48972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IDS 400 | FALL’20 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GROUP 7: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JIGYASA SACHDEVA (664791188)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VARUN MAHESHWARI (671624467)</a:t>
            </a:r>
          </a:p>
        </p:txBody>
      </p:sp>
    </p:spTree>
    <p:extLst>
      <p:ext uri="{BB962C8B-B14F-4D97-AF65-F5344CB8AC3E}">
        <p14:creationId xmlns:p14="http://schemas.microsoft.com/office/powerpoint/2010/main" val="295703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0EDE5-75DB-4431-BB83-CA3F4EEA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Bivariate Relationship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A554-4349-40B2-A188-D81FCBC5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Here we have plotted boxplots to understand relationship between price and  factor variables like fullbase and  recroom</a:t>
            </a:r>
          </a:p>
          <a:p>
            <a:r>
              <a:rPr lang="en-US" sz="2000">
                <a:solidFill>
                  <a:schemeClr val="bg1"/>
                </a:solidFill>
              </a:rPr>
              <a:t>We see the price differs as the value of factor variable changes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3D0C857-E6E0-4364-B5D5-ED828028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8" y="2758677"/>
            <a:ext cx="5422391" cy="3758142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1AC8C20-36E4-4FA1-A549-ECEC5CA1D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58676"/>
            <a:ext cx="5719763" cy="39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5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0EDE5-75DB-4431-BB83-CA3F4EEA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Bivariate Relationship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A554-4349-40B2-A188-D81FCBC5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Here we have plotted boxplots to understand relationship between price and  factor variables like gashw and  prefarea</a:t>
            </a:r>
          </a:p>
          <a:p>
            <a:r>
              <a:rPr lang="en-US" sz="2000">
                <a:solidFill>
                  <a:schemeClr val="bg1"/>
                </a:solidFill>
              </a:rPr>
              <a:t>We see the price differs as the value of factor variable changes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D873F4E-92FD-4AD6-8BEB-B06EA3246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" y="2928402"/>
            <a:ext cx="5701272" cy="3542111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D2E05F-ED3D-4417-8A4B-452078307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9746"/>
            <a:ext cx="5835240" cy="36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1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009B-24DC-D945-9FF1-7AFD1529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63" y="334300"/>
            <a:ext cx="6267223" cy="1671482"/>
          </a:xfrm>
        </p:spPr>
        <p:txBody>
          <a:bodyPr>
            <a:normAutofit/>
          </a:bodyPr>
          <a:lstStyle/>
          <a:p>
            <a:r>
              <a:rPr lang="en-US" b="1" dirty="0"/>
              <a:t>Model 1-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F77B-6A9D-434D-AAF9-9CD0222C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63" y="2005781"/>
            <a:ext cx="5839048" cy="467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Steps: </a:t>
            </a:r>
          </a:p>
          <a:p>
            <a:pPr marL="514350" indent="-514350">
              <a:buAutoNum type="arabicPeriod"/>
            </a:pPr>
            <a:r>
              <a:rPr lang="en-US" sz="2600" dirty="0"/>
              <a:t>One hot encoding of the entire data</a:t>
            </a:r>
          </a:p>
          <a:p>
            <a:pPr marL="514350" indent="-514350">
              <a:buAutoNum type="arabicPeriod"/>
            </a:pPr>
            <a:r>
              <a:rPr lang="en-US" sz="2600" dirty="0"/>
              <a:t>Splitting the data into 70-30% for training and testing </a:t>
            </a:r>
          </a:p>
          <a:p>
            <a:pPr marL="514350" indent="-514350">
              <a:buAutoNum type="arabicPeriod"/>
            </a:pPr>
            <a:r>
              <a:rPr lang="en-US" sz="2600" dirty="0"/>
              <a:t>Fitting linear regression model on the train data</a:t>
            </a:r>
          </a:p>
          <a:p>
            <a:pPr marL="514350" indent="-514350">
              <a:buAutoNum type="arabicPeriod"/>
            </a:pPr>
            <a:r>
              <a:rPr lang="en-US" sz="2600" dirty="0"/>
              <a:t>Coefficient interpretation</a:t>
            </a:r>
            <a:br>
              <a:rPr lang="en-US" sz="2600" dirty="0"/>
            </a:br>
            <a:r>
              <a:rPr lang="en-US" sz="2600" dirty="0"/>
              <a:t>Example: 1 unit increase in lot size increases the property valuation by 13.130027$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66F93-28A7-5743-BA28-701BACDA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420" y="0"/>
            <a:ext cx="3358890" cy="67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8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24DC-6161-2141-8910-1B886E86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5. Prediction on test data and actual value comparison</a:t>
            </a:r>
          </a:p>
          <a:p>
            <a:pPr marL="0" indent="0">
              <a:buNone/>
            </a:pPr>
            <a:r>
              <a:rPr lang="en-US" sz="2400" dirty="0"/>
              <a:t>6. Evaluating Mean Absolute Error, Root Mean Squared Error, Accuracy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50B12-435C-BD4D-817D-E5520AC18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3446" b="44708"/>
          <a:stretch/>
        </p:blipFill>
        <p:spPr>
          <a:xfrm>
            <a:off x="8060818" y="1168438"/>
            <a:ext cx="3097512" cy="312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94D95-82A9-9E41-9510-7E4314FEA4C2}"/>
              </a:ext>
            </a:extLst>
          </p:cNvPr>
          <p:cNvSpPr txBox="1"/>
          <p:nvPr/>
        </p:nvSpPr>
        <p:spPr>
          <a:xfrm>
            <a:off x="1119322" y="1144833"/>
            <a:ext cx="318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Steps continued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FEB17-81D8-2D45-A2A5-D6CFDBF0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4479925"/>
            <a:ext cx="9512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3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2606-A151-3541-97F7-9F83692B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957" y="2604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P-values, Adjusted R squared, Standard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AED4D-D541-3942-9B72-04D63F3A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94" y="761406"/>
            <a:ext cx="7931612" cy="57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C20B5-E462-B445-A7EA-6391C311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Model 2-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697-06E6-A94E-8152-3505B2EB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1"/>
            <a:ext cx="5773883" cy="2355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 the same train-test split, </a:t>
            </a:r>
            <a:br>
              <a:rPr lang="en-US" sz="2400" dirty="0"/>
            </a:br>
            <a:r>
              <a:rPr lang="en-US" sz="2400" dirty="0"/>
              <a:t>fit a random forest regressor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Visualize variable importance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Calculate Mean absolute error, Accuracy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416FD-BB72-2240-8AFE-3E0A1259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09" y="1762539"/>
            <a:ext cx="4310883" cy="3276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3115D0-95B6-4E42-BAC5-F6FC003E6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5" y="5479164"/>
            <a:ext cx="94615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87C5F-AE85-6543-9439-FBD40A124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97" y="5872864"/>
            <a:ext cx="6553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2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724B-C2EC-2546-972A-FC296F4C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61" y="272360"/>
            <a:ext cx="10515600" cy="1325563"/>
          </a:xfrm>
        </p:spPr>
        <p:txBody>
          <a:bodyPr/>
          <a:lstStyle/>
          <a:p>
            <a:r>
              <a:rPr lang="en-US" b="1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A493-04FD-4C4D-A80B-53538636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61" y="1445869"/>
            <a:ext cx="10916478" cy="5028164"/>
          </a:xfrm>
        </p:spPr>
        <p:txBody>
          <a:bodyPr>
            <a:normAutofit fontScale="92500"/>
          </a:bodyPr>
          <a:lstStyle/>
          <a:p>
            <a:r>
              <a:rPr lang="en-US" dirty="0"/>
              <a:t>The independent variables have multicollinearity amongst them as number of bedrooms is usually directly proportional to number of bathrooms</a:t>
            </a:r>
          </a:p>
          <a:p>
            <a:r>
              <a:rPr lang="en-US" dirty="0"/>
              <a:t>Lot size and number of bedrooms are the most significant while calculating property valuation</a:t>
            </a:r>
          </a:p>
          <a:p>
            <a:r>
              <a:rPr lang="en-US" dirty="0"/>
              <a:t>The price of the property increases with increase in bedrooms, bathrooms, air conditioners, garage areas etc. </a:t>
            </a:r>
          </a:p>
          <a:p>
            <a:r>
              <a:rPr lang="en-US" dirty="0"/>
              <a:t>The accuracy of both the models- linear regression = 80.6% and random forest = 80.8% are comparable </a:t>
            </a:r>
          </a:p>
          <a:p>
            <a:r>
              <a:rPr lang="en-US" dirty="0"/>
              <a:t>The mean absolute error is around 40k, i.e. the error while estimating property valuation is +/- 40k of the actual price</a:t>
            </a:r>
          </a:p>
          <a:p>
            <a:r>
              <a:rPr lang="en-US" dirty="0"/>
              <a:t>Tuning the hyper parameters and applying advanced algorithms might be helpful for the Zestimate</a:t>
            </a:r>
          </a:p>
        </p:txBody>
      </p:sp>
    </p:spTree>
    <p:extLst>
      <p:ext uri="{BB962C8B-B14F-4D97-AF65-F5344CB8AC3E}">
        <p14:creationId xmlns:p14="http://schemas.microsoft.com/office/powerpoint/2010/main" val="9574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969FA9-3FE5-944B-8D56-E918339AC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90" b="1"/>
          <a:stretch/>
        </p:blipFill>
        <p:spPr>
          <a:xfrm>
            <a:off x="4332200" y="10"/>
            <a:ext cx="7859800" cy="6857990"/>
          </a:xfrm>
          <a:prstGeom prst="rect">
            <a:avLst/>
          </a:prstGeom>
        </p:spPr>
      </p:pic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949C-DDC7-564B-A90E-2F4B47B9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65" y="365126"/>
            <a:ext cx="5266155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TASKS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71AD40-0F71-644D-B3C0-03A02D12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69" y="1690689"/>
            <a:ext cx="5266155" cy="4238624"/>
          </a:xfrm>
        </p:spPr>
        <p:txBody>
          <a:bodyPr>
            <a:normAutofit/>
          </a:bodyPr>
          <a:lstStyle/>
          <a:p>
            <a:r>
              <a:rPr lang="en-US" sz="2400" dirty="0"/>
              <a:t>Understand the business implication</a:t>
            </a:r>
          </a:p>
          <a:p>
            <a:r>
              <a:rPr lang="en-US" sz="2400" dirty="0"/>
              <a:t>Deep dive into data characteristics </a:t>
            </a:r>
          </a:p>
          <a:p>
            <a:r>
              <a:rPr lang="en-US" sz="2400" dirty="0"/>
              <a:t>Univariate and bivariate analysis</a:t>
            </a:r>
          </a:p>
          <a:p>
            <a:r>
              <a:rPr lang="en-US" sz="2400" dirty="0"/>
              <a:t>Machine Leaning Models </a:t>
            </a:r>
          </a:p>
          <a:p>
            <a:r>
              <a:rPr lang="en-US" sz="2400" dirty="0"/>
              <a:t>Inferences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Libraries used: pandas, 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plotly</a:t>
            </a:r>
            <a:r>
              <a:rPr lang="en-US" sz="2400" dirty="0"/>
              <a:t>, </a:t>
            </a:r>
            <a:r>
              <a:rPr lang="en-US" sz="2400" dirty="0" err="1"/>
              <a:t>seabon</a:t>
            </a:r>
            <a:r>
              <a:rPr lang="en-US" sz="2400" dirty="0"/>
              <a:t>, </a:t>
            </a:r>
            <a:r>
              <a:rPr lang="en-US" sz="2400" dirty="0" err="1"/>
              <a:t>sklearn</a:t>
            </a:r>
            <a:r>
              <a:rPr lang="en-US" sz="2400" dirty="0"/>
              <a:t>, </a:t>
            </a:r>
            <a:r>
              <a:rPr lang="en-US" sz="2400" dirty="0" err="1"/>
              <a:t>statsmodels</a:t>
            </a:r>
            <a:r>
              <a:rPr lang="en-US" sz="2400" dirty="0"/>
              <a:t>, matplotlib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635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9C721-FDE8-4813-B526-7B75A09A9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Implication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61B6918-A4CE-42F7-878D-892F10ECD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089" y="1825141"/>
            <a:ext cx="4988161" cy="38825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Zillow’s Zestimate home valuation has shaken up the U.S. real estate industry since first released 11 years ago.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Zillow uses statistical and machine learning algorithm to predict the true valuation of the property through combining and understanding multiple data points and key features  of the house.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goal of any automated valuation model is to harness data to produce an estimate of a property’s market value — where it would transact between a willing buyer and seller, at arm’s length, without compulsion.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5C9420-05A0-0845-B1ED-79D169A2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63" y="608686"/>
            <a:ext cx="4232416" cy="257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71D15-F4B0-6A49-B6D3-2263C1A6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79" y="3594700"/>
            <a:ext cx="4152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3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C942-B5EB-447C-A13C-F876A489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1" y="22225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Data Description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AAFC1A-4615-4779-BAE2-D5D657908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606058"/>
              </p:ext>
            </p:extLst>
          </p:nvPr>
        </p:nvGraphicFramePr>
        <p:xfrm>
          <a:off x="294461" y="1271588"/>
          <a:ext cx="7563663" cy="5480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95317D5-1693-F340-BBBB-E16C93283D6D}"/>
              </a:ext>
            </a:extLst>
          </p:cNvPr>
          <p:cNvSpPr/>
          <p:nvPr/>
        </p:nvSpPr>
        <p:spPr>
          <a:xfrm>
            <a:off x="8185923" y="1690688"/>
            <a:ext cx="35250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Lot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Number of bedrooms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Number of bathrooms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Driveway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Recreational area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Full basement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Gas and Heat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Air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Garage 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Preferred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24858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81BDF-0161-4E76-A759-07796300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frame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D5A6F-60F1-4C36-AA84-2056680C7A8A}"/>
              </a:ext>
            </a:extLst>
          </p:cNvPr>
          <p:cNvSpPr txBox="1"/>
          <p:nvPr/>
        </p:nvSpPr>
        <p:spPr>
          <a:xfrm>
            <a:off x="689808" y="4475531"/>
            <a:ext cx="11118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Observations: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lotsize, bedrooms, bathrms, stories, garagepl, price are numerical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driveway, recroom, fullbase, gashw, airco, prefarea are categorical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No null values in the dataset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BADB4-CFA7-AE48-BD21-53C29050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462089"/>
            <a:ext cx="109640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5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D63D-D191-4BEB-957C-6F9ACD36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8609"/>
            <a:ext cx="10515600" cy="1325563"/>
          </a:xfrm>
        </p:spPr>
        <p:txBody>
          <a:bodyPr/>
          <a:lstStyle/>
          <a:p>
            <a:r>
              <a:rPr lang="en-US" b="1" dirty="0"/>
              <a:t>Univariate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D6EA-5E16-42BB-9572-F23624AB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58" y="1194060"/>
            <a:ext cx="10515600" cy="75220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 following table shows the preliminary descriptive statistics for numeric variables in the dataset: 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9EFA676-7499-456E-9DAA-6E257B4C1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1" y="1919288"/>
            <a:ext cx="9655817" cy="43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44C61-25EB-AF4F-ADFD-9BC23EED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Bivariate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C1852-48DE-004A-8547-0750D6DC1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r="561"/>
          <a:stretch/>
        </p:blipFill>
        <p:spPr>
          <a:xfrm>
            <a:off x="5753100" y="294903"/>
            <a:ext cx="6134100" cy="62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59E1-91D9-4CD6-B7BE-C1AFA61D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b="1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1D1A-0135-49B9-96FC-9F3DA617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10" y="2081214"/>
            <a:ext cx="3986658" cy="4562474"/>
          </a:xfrm>
        </p:spPr>
        <p:txBody>
          <a:bodyPr>
            <a:normAutofit/>
          </a:bodyPr>
          <a:lstStyle/>
          <a:p>
            <a:r>
              <a:rPr lang="en-US" sz="2400" dirty="0"/>
              <a:t>A high correlation between dependent and independent variables is desired whereas the high correlation between 2 independent variables is undesired.</a:t>
            </a:r>
          </a:p>
          <a:p>
            <a:r>
              <a:rPr lang="en-US" sz="2400" dirty="0"/>
              <a:t>Here we see that price which is our dependent variable has a higher correlation with lot size and bathroom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5FF108F-D490-4816-9C35-53034CD7D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80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04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0EDE5-75DB-4431-BB83-CA3F4EEA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Bivariate Relationship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A554-4349-40B2-A188-D81FCBC5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Here we have plotted boxplots to understand relationship between price and  factor variables like air condition and  driveway.</a:t>
            </a:r>
          </a:p>
          <a:p>
            <a:r>
              <a:rPr lang="en-US" sz="2000">
                <a:solidFill>
                  <a:schemeClr val="bg1"/>
                </a:solidFill>
              </a:rPr>
              <a:t>We see the price differs as the value of factor variable changes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0CD00FB-C37A-483B-8B9B-3D283365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" y="2758677"/>
            <a:ext cx="4920303" cy="3660764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48A7EA2-EEF3-4D43-BF12-41022D645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7" y="2758677"/>
            <a:ext cx="6001101" cy="35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7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643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PROPERTY PRICE VALUATION</vt:lpstr>
      <vt:lpstr>TASKS</vt:lpstr>
      <vt:lpstr>Business Implication</vt:lpstr>
      <vt:lpstr>Data Description</vt:lpstr>
      <vt:lpstr>Data frame</vt:lpstr>
      <vt:lpstr>Univariate Analysis </vt:lpstr>
      <vt:lpstr>Bivariate Analysis</vt:lpstr>
      <vt:lpstr>Correlation Matrix</vt:lpstr>
      <vt:lpstr>Bivariate Relationship (1/3)</vt:lpstr>
      <vt:lpstr>Bivariate Relationship (2/3)</vt:lpstr>
      <vt:lpstr>Bivariate Relationship (3/3)</vt:lpstr>
      <vt:lpstr>Model 1- Linear Regression</vt:lpstr>
      <vt:lpstr>PowerPoint Presentation</vt:lpstr>
      <vt:lpstr>PowerPoint Presentation</vt:lpstr>
      <vt:lpstr>Model 2- Random Forest</vt:lpstr>
      <vt:lpstr>Inferences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PRICE VALUATION</dc:title>
  <dc:creator>Sachdeva, Jigyasa</dc:creator>
  <cp:lastModifiedBy>Sachdeva, Jigyasa</cp:lastModifiedBy>
  <cp:revision>6</cp:revision>
  <dcterms:created xsi:type="dcterms:W3CDTF">2020-12-04T00:01:41Z</dcterms:created>
  <dcterms:modified xsi:type="dcterms:W3CDTF">2020-12-09T21:24:57Z</dcterms:modified>
</cp:coreProperties>
</file>