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9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8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2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9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9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8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4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9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9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4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6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D0AC-42E5-14E1-DC05-84B0F5FD2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Explanation-Guided Backdoor Poisoning Attacks Against Malware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2A7A0-9473-0B7C-61E3-75C7CE887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4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B6D1-E46F-6C6B-9D81-4362CC2F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Efficiency(Windows)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5823-9406-E6C1-7E52-3B76FDD5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 showed significant effectiveness even after 17 remaining features.</a:t>
            </a:r>
          </a:p>
          <a:p>
            <a:r>
              <a:rPr lang="en-US" dirty="0"/>
              <a:t>A black box approach using SHAP was tested. The method was computationally heavy, but still feasible.</a:t>
            </a:r>
          </a:p>
          <a:p>
            <a:r>
              <a:rPr lang="en-US" dirty="0"/>
              <a:t>Upon dynamic analysis, the watermark retained its label while still retaining malicious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19206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2520-2510-3334-C904-D5259AF2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CA89-FAD0-4FB8-2C2F-99B72C72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research helps identify potential vulnerabilities and flaws in training of commercial classifiers.</a:t>
            </a:r>
          </a:p>
          <a:p>
            <a:r>
              <a:rPr lang="en-US" dirty="0"/>
              <a:t>Proposes a generalized method for backdoors in feature based classifiers.</a:t>
            </a:r>
          </a:p>
          <a:p>
            <a:r>
              <a:rPr lang="en-US" dirty="0"/>
              <a:t>Evaluations under realistic constraints proving practical feasibility of the attacks.</a:t>
            </a:r>
          </a:p>
        </p:txBody>
      </p:sp>
    </p:spTree>
    <p:extLst>
      <p:ext uri="{BB962C8B-B14F-4D97-AF65-F5344CB8AC3E}">
        <p14:creationId xmlns:p14="http://schemas.microsoft.com/office/powerpoint/2010/main" val="77310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E92B-6B4D-E583-C2F3-D8E1EB78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94D8-1FB5-7B01-E281-B0C33C3F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spectral signatures: Pruning of samples with high outlier score with singular value decomposition.</a:t>
            </a:r>
          </a:p>
          <a:p>
            <a:r>
              <a:rPr lang="en-US" dirty="0"/>
              <a:t>Isolation Forest: Using anomaly detection to identify points that have watermark samples as outliers.</a:t>
            </a:r>
          </a:p>
          <a:p>
            <a:r>
              <a:rPr lang="en-US" dirty="0"/>
              <a:t>The research presents the emergence of new clean-label backdoor attacks as a growing threat.</a:t>
            </a:r>
          </a:p>
          <a:p>
            <a:r>
              <a:rPr lang="en-US" dirty="0"/>
              <a:t>The attacks were conducted on different models achieving success.</a:t>
            </a:r>
          </a:p>
          <a:p>
            <a:r>
              <a:rPr lang="en-US" dirty="0"/>
              <a:t>Limitation: Attackers knowledge on feature space of victim model</a:t>
            </a:r>
          </a:p>
        </p:txBody>
      </p:sp>
    </p:spTree>
    <p:extLst>
      <p:ext uri="{BB962C8B-B14F-4D97-AF65-F5344CB8AC3E}">
        <p14:creationId xmlns:p14="http://schemas.microsoft.com/office/powerpoint/2010/main" val="156074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B4DF-5232-F796-0F07-6BBDE1A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AC33-CD50-0C63-8D9D-C626B7F8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in Machine Learning Models</a:t>
            </a:r>
          </a:p>
          <a:p>
            <a:r>
              <a:rPr lang="en-US" dirty="0"/>
              <a:t>Malware Classifiers</a:t>
            </a:r>
          </a:p>
          <a:p>
            <a:r>
              <a:rPr lang="en-US" dirty="0"/>
              <a:t>Explanation Guided Machine Learning</a:t>
            </a:r>
          </a:p>
          <a:p>
            <a:r>
              <a:rPr lang="en-US" dirty="0"/>
              <a:t>Backdoor Attacks</a:t>
            </a:r>
          </a:p>
        </p:txBody>
      </p:sp>
    </p:spTree>
    <p:extLst>
      <p:ext uri="{BB962C8B-B14F-4D97-AF65-F5344CB8AC3E}">
        <p14:creationId xmlns:p14="http://schemas.microsoft.com/office/powerpoint/2010/main" val="13530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2BD3-3657-7956-7B5D-B4950100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3773-1E89-48B6-0BBE-594187D4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1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8E29-EC40-B858-76CE-80B76F11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64B6-3BCB-33CD-2CCA-28F79F2D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becoming integral in security. Classifiers use static analysis tools to detect malware pre-execution.</a:t>
            </a:r>
          </a:p>
          <a:p>
            <a:r>
              <a:rPr lang="en-US" dirty="0"/>
              <a:t>The research focuses on poisoning attacks. </a:t>
            </a:r>
          </a:p>
          <a:p>
            <a:r>
              <a:rPr lang="en-US" dirty="0"/>
              <a:t>The paper explores the effectiveness of backdoor attacks in malware classification.</a:t>
            </a:r>
          </a:p>
          <a:p>
            <a:r>
              <a:rPr lang="en-US" dirty="0"/>
              <a:t>The research focuses on using SHAP to select features to create the watermark in a model-agnostic way.</a:t>
            </a:r>
          </a:p>
        </p:txBody>
      </p:sp>
    </p:spTree>
    <p:extLst>
      <p:ext uri="{BB962C8B-B14F-4D97-AF65-F5344CB8AC3E}">
        <p14:creationId xmlns:p14="http://schemas.microsoft.com/office/powerpoint/2010/main" val="245716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C2F0-95B5-E7D4-B0BA-58BCF1F4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ML-Based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AF12-FFEE-20E0-6A3E-9FD3D6A9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Acquisition of data from users for training AI pipelines.</a:t>
            </a:r>
          </a:p>
          <a:p>
            <a:r>
              <a:rPr lang="en-US" dirty="0"/>
              <a:t>The outsourced data from users and proprietary files are merged for training datasets.</a:t>
            </a:r>
          </a:p>
          <a:p>
            <a:r>
              <a:rPr lang="en-US" dirty="0"/>
              <a:t>Training involves feature extraction, ML training and classification methods.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9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9F4C-86A1-1740-6EF9-C2F4E3FC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ED1F-7D31-E370-96B9-0B42FB33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adversary is to make a backdoor classifier that differs from a clean classifier, however, focuses on evading detection. </a:t>
            </a:r>
          </a:p>
          <a:p>
            <a:r>
              <a:rPr lang="en-US" dirty="0"/>
              <a:t>The backdoor mechanism should lead to adversary chosen predictions while maintaining normal response to clean inputs.</a:t>
            </a:r>
          </a:p>
          <a:p>
            <a:r>
              <a:rPr lang="en-US" dirty="0"/>
              <a:t>Evaluate classifier on different levels of restrictions.</a:t>
            </a:r>
          </a:p>
        </p:txBody>
      </p:sp>
    </p:spTree>
    <p:extLst>
      <p:ext uri="{BB962C8B-B14F-4D97-AF65-F5344CB8AC3E}">
        <p14:creationId xmlns:p14="http://schemas.microsoft.com/office/powerpoint/2010/main" val="277618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1A6C-CD0C-FC3B-E26D-7076FE66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4B12-26AB-D04D-18AF-AD5760D0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Control over feature subsets to induce a new classification with poisoned values.</a:t>
            </a:r>
          </a:p>
          <a:p>
            <a:r>
              <a:rPr lang="en-US" dirty="0"/>
              <a:t>Create an area in the feature influencing the decision boundary of the classifier.</a:t>
            </a:r>
          </a:p>
          <a:p>
            <a:r>
              <a:rPr lang="en-US" dirty="0"/>
              <a:t>Utilization of explanation-guided analysis to identify features influencing malware/</a:t>
            </a:r>
            <a:r>
              <a:rPr lang="en-US" dirty="0" err="1"/>
              <a:t>goodware</a:t>
            </a:r>
            <a:r>
              <a:rPr lang="en-US" dirty="0"/>
              <a:t> decisions.</a:t>
            </a:r>
          </a:p>
          <a:p>
            <a:r>
              <a:rPr lang="en-US" dirty="0"/>
              <a:t>Using independent selection for maximizing attack effect. </a:t>
            </a:r>
          </a:p>
          <a:p>
            <a:r>
              <a:rPr lang="en-US" dirty="0"/>
              <a:t>Using Greedy-combined selection for blending watermark with </a:t>
            </a:r>
            <a:r>
              <a:rPr lang="en-US" dirty="0" err="1"/>
              <a:t>goodware</a:t>
            </a:r>
            <a:r>
              <a:rPr lang="en-US" dirty="0"/>
              <a:t> features. </a:t>
            </a:r>
          </a:p>
        </p:txBody>
      </p:sp>
    </p:spTree>
    <p:extLst>
      <p:ext uri="{BB962C8B-B14F-4D97-AF65-F5344CB8AC3E}">
        <p14:creationId xmlns:p14="http://schemas.microsoft.com/office/powerpoint/2010/main" val="20392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3DFA-5751-CC32-4171-42B5F304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Attack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CFF9-71FB-315E-7748-AC6AAE7C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Used: EMBER with 1.1 million Portable Executable files </a:t>
            </a:r>
          </a:p>
          <a:p>
            <a:r>
              <a:rPr lang="en-US" dirty="0"/>
              <a:t>Models Used: </a:t>
            </a:r>
            <a:r>
              <a:rPr lang="en-US" dirty="0" err="1"/>
              <a:t>EmberNN</a:t>
            </a:r>
            <a:r>
              <a:rPr lang="en-US" dirty="0"/>
              <a:t> and </a:t>
            </a:r>
            <a:r>
              <a:rPr lang="en-US" dirty="0" err="1"/>
              <a:t>LightGBM</a:t>
            </a:r>
            <a:endParaRPr lang="en-US" dirty="0"/>
          </a:p>
          <a:p>
            <a:r>
              <a:rPr lang="en-US" dirty="0" err="1"/>
              <a:t>LightGBM</a:t>
            </a:r>
            <a:r>
              <a:rPr lang="en-US" dirty="0"/>
              <a:t>: Using independent and combined-selection showed effective misclassification with small trigger sizes.</a:t>
            </a:r>
          </a:p>
          <a:p>
            <a:r>
              <a:rPr lang="en-US" dirty="0" err="1"/>
              <a:t>EmberNN</a:t>
            </a:r>
            <a:r>
              <a:rPr lang="en-US" dirty="0"/>
              <a:t>: More resilient due to use of Deeper Connected Layers, however, could be poisoned with larger trigger sizes.</a:t>
            </a:r>
          </a:p>
        </p:txBody>
      </p:sp>
    </p:spTree>
    <p:extLst>
      <p:ext uri="{BB962C8B-B14F-4D97-AF65-F5344CB8AC3E}">
        <p14:creationId xmlns:p14="http://schemas.microsoft.com/office/powerpoint/2010/main" val="368908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4866-6C21-1044-2711-14C62EAA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Attack on Real Systems(Windows)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84B2-23CF-F934-570F-89DBB53F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Backdoor utility was created using “</a:t>
            </a:r>
            <a:r>
              <a:rPr lang="en-US" dirty="0" err="1"/>
              <a:t>pefile</a:t>
            </a:r>
            <a:r>
              <a:rPr lang="en-US" dirty="0"/>
              <a:t>” library to apply a backdoor trigger to windows binaries.</a:t>
            </a:r>
          </a:p>
          <a:p>
            <a:r>
              <a:rPr lang="en-US" dirty="0"/>
              <a:t>The majority of features in EMBER are related to hashing, this complicates direct manipulation. </a:t>
            </a:r>
          </a:p>
          <a:p>
            <a:r>
              <a:rPr lang="en-US" dirty="0"/>
              <a:t>SHAP helped identify 35 directly editable, non-hashed features.</a:t>
            </a:r>
          </a:p>
          <a:p>
            <a:r>
              <a:rPr lang="en-US" dirty="0"/>
              <a:t>Pruning was done to remove selected features with connected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1857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143</TotalTime>
  <Words>510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Explanation-Guided Backdoor Poisoning Attacks Against Malware Classifiers</vt:lpstr>
      <vt:lpstr>Background Information</vt:lpstr>
      <vt:lpstr>Backdoor Attacks</vt:lpstr>
      <vt:lpstr>Focus of the Research</vt:lpstr>
      <vt:lpstr>ML-Based Classifier</vt:lpstr>
      <vt:lpstr>Threat Model</vt:lpstr>
      <vt:lpstr>Methodology</vt:lpstr>
      <vt:lpstr>Experimental Attack Evaluation</vt:lpstr>
      <vt:lpstr>Development of Attack on Real Systems(Windows)</vt:lpstr>
      <vt:lpstr>Attack Efficiency(Windows)</vt:lpstr>
      <vt:lpstr>Contributions of the Paper</vt:lpstr>
      <vt:lpstr>Conclusion and Mitigation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Explanation-Guided Backdoor Poisoning Attacks Against Malware Classifiers</dc:title>
  <dc:creator>Jigyas Sharma</dc:creator>
  <cp:lastModifiedBy>Jigyas Sharma</cp:lastModifiedBy>
  <cp:revision>1</cp:revision>
  <dcterms:created xsi:type="dcterms:W3CDTF">2023-12-16T00:47:00Z</dcterms:created>
  <dcterms:modified xsi:type="dcterms:W3CDTF">2023-12-16T03:10:08Z</dcterms:modified>
</cp:coreProperties>
</file>