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6" r:id="rId4"/>
    <p:sldId id="275" r:id="rId5"/>
    <p:sldId id="276" r:id="rId6"/>
    <p:sldId id="267" r:id="rId7"/>
    <p:sldId id="277" r:id="rId8"/>
    <p:sldId id="278" r:id="rId9"/>
    <p:sldId id="279" r:id="rId10"/>
    <p:sldId id="280" r:id="rId11"/>
    <p:sldId id="282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67FF"/>
    <a:srgbClr val="DDE5ED"/>
    <a:srgbClr val="F041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/>
    <p:restoredTop sz="94672"/>
  </p:normalViewPr>
  <p:slideViewPr>
    <p:cSldViewPr snapToGrid="0" snapToObjects="1" showGuides="1">
      <p:cViewPr varScale="1">
        <p:scale>
          <a:sx n="150" d="100"/>
          <a:sy n="150" d="100"/>
        </p:scale>
        <p:origin x="114" y="6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85" d="100"/>
          <a:sy n="185" d="100"/>
        </p:scale>
        <p:origin x="490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448452B-C74E-EE4D-A9AA-30FC21A1AA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1579A-8D1E-304A-BE48-F551A9FDC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32AB2-D9C4-F84C-8B6F-3BD912350A1C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39527-711B-0E45-8D6A-5A8ECC002F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0A99E-A7AF-E942-889E-4ECA067F0D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EE3EE-7980-F646-8362-63138D04D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8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AAC73-5C2A-CE4B-81C1-CD6A9334E9F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7DB12-3080-844D-813A-1070FD84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59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276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67498" y="2328844"/>
            <a:ext cx="6661249" cy="628762"/>
          </a:xfrm>
          <a:prstGeom prst="callout1">
            <a:avLst>
              <a:gd name="adj1" fmla="val 151403"/>
              <a:gd name="adj2" fmla="val 99873"/>
              <a:gd name="adj3" fmla="val 151570"/>
              <a:gd name="adj4" fmla="val 213"/>
            </a:avLst>
          </a:prstGeom>
          <a:noFill/>
          <a:ln w="44450">
            <a:solidFill>
              <a:schemeClr val="bg1"/>
            </a:solidFill>
          </a:ln>
        </p:spPr>
        <p:txBody>
          <a:bodyPr wrap="square" tIns="45720" bIns="45720" anchor="ctr">
            <a:spAutoFit/>
          </a:bodyPr>
          <a:lstStyle>
            <a:lvl1pPr algn="l">
              <a:lnSpc>
                <a:spcPct val="83000"/>
              </a:lnSpc>
              <a:defRPr lang="en-US" sz="4200" b="1" kern="1200" cap="all" spc="45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88530" y="1146085"/>
            <a:ext cx="4207152" cy="34739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spc="450" baseline="0">
                <a:solidFill>
                  <a:srgbClr val="2767FF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4036D0F-E6CC-AD4F-9DE7-1B86DEF9B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6405"/>
          <a:stretch/>
        </p:blipFill>
        <p:spPr>
          <a:xfrm>
            <a:off x="7694407" y="5746174"/>
            <a:ext cx="868680" cy="111182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BF0A6A2-7D8C-F341-9392-3B8CB07223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10"/>
          <a:stretch/>
        </p:blipFill>
        <p:spPr>
          <a:xfrm>
            <a:off x="10367640" y="-1"/>
            <a:ext cx="1239147" cy="123317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5C8E371-A18B-9649-9D46-C040852A6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764" y="764795"/>
            <a:ext cx="1239147" cy="3474720"/>
          </a:xfrm>
          <a:prstGeom prst="rect">
            <a:avLst/>
          </a:prstGeom>
        </p:spPr>
      </p:pic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B2A50F33-1127-9044-987A-9E84151D871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482971" y="3921067"/>
            <a:ext cx="7507518" cy="738664"/>
          </a:xfrm>
          <a:prstGeom prst="callout1">
            <a:avLst>
              <a:gd name="adj1" fmla="val 142408"/>
              <a:gd name="adj2" fmla="val 100539"/>
              <a:gd name="adj3" fmla="val 142808"/>
              <a:gd name="adj4" fmla="val 61"/>
            </a:avLst>
          </a:prstGeom>
          <a:ln w="44450">
            <a:solidFill>
              <a:schemeClr val="bg1"/>
            </a:solidFill>
          </a:ln>
        </p:spPr>
        <p:txBody>
          <a:bodyPr wrap="square">
            <a:spAutoFit/>
          </a:bodyPr>
          <a:lstStyle>
            <a:lvl1pPr marL="0" indent="0">
              <a:buFontTx/>
              <a:buNone/>
              <a:defRPr sz="4200" b="1" cap="all" spc="450" baseline="0">
                <a:ln>
                  <a:noFill/>
                </a:ln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Second line of title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DE7726-77AE-414C-AA4F-BA3F269E53D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070581" y="5955776"/>
            <a:ext cx="2536206" cy="55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30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ertical Content Placeholder 10">
            <a:extLst>
              <a:ext uri="{FF2B5EF4-FFF2-40B4-BE49-F238E27FC236}">
                <a16:creationId xmlns:a16="http://schemas.microsoft.com/office/drawing/2014/main" id="{46DD52FC-9FA7-9D47-961B-79256696D98C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>
          <a:xfrm>
            <a:off x="1066800" y="762000"/>
            <a:ext cx="9013825" cy="525780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7532" y="762000"/>
            <a:ext cx="1016267" cy="5257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A526289-57CA-F843-8A8F-87F100C51C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61B23C-61B2-4C44-A5C8-9CFD7CFB159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436175" y="6307672"/>
            <a:ext cx="7124445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E46047B-956D-3243-B5FD-F5DC3CCB21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48861FF-540E-3548-A2AC-BB567E576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61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ertical Content Placeholder 12">
            <a:extLst>
              <a:ext uri="{FF2B5EF4-FFF2-40B4-BE49-F238E27FC236}">
                <a16:creationId xmlns:a16="http://schemas.microsoft.com/office/drawing/2014/main" id="{D9CE4C93-E6E5-834E-95FE-696ECFBCECE9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>
          <a:xfrm rot="10800000">
            <a:off x="1952625" y="762000"/>
            <a:ext cx="9420225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10800000">
            <a:off x="838200" y="762000"/>
            <a:ext cx="882387" cy="5257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EA80655-2B7E-B042-853A-953F0EF0544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7090A5-0D6F-9E49-9A0A-FEA22FCC1BF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436175" y="6307672"/>
            <a:ext cx="7124445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B904694-41A7-0F42-87ED-DD4ADBE8C6C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48861FF-540E-3548-A2AC-BB567E576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DDE5ED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9034885" cy="4467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1B304764-A6E3-F44A-9B34-CAF3E677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F8A9C23-D111-364B-B2F1-E0654317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6175" y="6307672"/>
            <a:ext cx="7124445" cy="2743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45059F5-336C-CA4C-9356-F25990B6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61FF-540E-3548-A2AC-BB567E5765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405C21-E491-BC4E-BEEA-DC2984EA70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6800" y="1511300"/>
            <a:ext cx="100584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77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F041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A26C5FE-DDD3-6645-A255-E80B266A4C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49"/>
          <a:stretch/>
        </p:blipFill>
        <p:spPr>
          <a:xfrm>
            <a:off x="10272625" y="0"/>
            <a:ext cx="868680" cy="9076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9CD684-1424-7E44-89BF-1FDC7AC583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7"/>
          <a:stretch/>
        </p:blipFill>
        <p:spPr>
          <a:xfrm>
            <a:off x="9355851" y="4968711"/>
            <a:ext cx="1239147" cy="1889289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49013512-CA4A-B745-8FB9-1A54E5B23DE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67498" y="1803680"/>
            <a:ext cx="6661249" cy="628762"/>
          </a:xfrm>
          <a:prstGeom prst="callout1">
            <a:avLst>
              <a:gd name="adj1" fmla="val 152089"/>
              <a:gd name="adj2" fmla="val 98902"/>
              <a:gd name="adj3" fmla="val 151570"/>
              <a:gd name="adj4" fmla="val 213"/>
            </a:avLst>
          </a:prstGeom>
          <a:noFill/>
          <a:ln w="44450">
            <a:solidFill>
              <a:schemeClr val="bg1"/>
            </a:solidFill>
          </a:ln>
        </p:spPr>
        <p:txBody>
          <a:bodyPr wrap="square" tIns="45720" bIns="45720" anchor="ctr">
            <a:spAutoFit/>
          </a:bodyPr>
          <a:lstStyle>
            <a:lvl1pPr algn="l">
              <a:lnSpc>
                <a:spcPct val="83000"/>
              </a:lnSpc>
              <a:defRPr lang="en-US" sz="4200" b="1" kern="1200" cap="all" spc="45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add title  </a:t>
            </a:r>
          </a:p>
        </p:txBody>
      </p:sp>
      <p:sp>
        <p:nvSpPr>
          <p:cNvPr id="25" name="Text Placeholder 41">
            <a:extLst>
              <a:ext uri="{FF2B5EF4-FFF2-40B4-BE49-F238E27FC236}">
                <a16:creationId xmlns:a16="http://schemas.microsoft.com/office/drawing/2014/main" id="{8F4CE4FA-E97A-1F46-8C6F-93D575A760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2971" y="3502810"/>
            <a:ext cx="7497012" cy="738664"/>
          </a:xfrm>
          <a:prstGeom prst="callout1">
            <a:avLst>
              <a:gd name="adj1" fmla="val 140743"/>
              <a:gd name="adj2" fmla="val 98415"/>
              <a:gd name="adj3" fmla="val 142808"/>
              <a:gd name="adj4" fmla="val 61"/>
            </a:avLst>
          </a:prstGeom>
          <a:ln w="44450">
            <a:solidFill>
              <a:schemeClr val="bg1"/>
            </a:solidFill>
          </a:ln>
        </p:spPr>
        <p:txBody>
          <a:bodyPr wrap="square">
            <a:spAutoFit/>
          </a:bodyPr>
          <a:lstStyle>
            <a:lvl1pPr marL="0" indent="0">
              <a:buFontTx/>
              <a:buNone/>
              <a:defRPr sz="4200" b="1" cap="all" spc="450" baseline="0">
                <a:ln>
                  <a:noFill/>
                </a:ln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Second line of title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367277-8BE6-464D-B29E-E610810EDA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892842" y="5919242"/>
            <a:ext cx="901052" cy="57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62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DDE5ED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426789"/>
            <a:ext cx="4754880" cy="374904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1426789"/>
            <a:ext cx="4754880" cy="374904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8D46903-12A5-4A4A-91DE-B8D617FD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FA4DB4B-0E9F-9942-9277-BEF9ECDF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6175" y="6307672"/>
            <a:ext cx="7124445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727DA26-7BCD-E245-8DDF-83534B1D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61FF-540E-3548-A2AC-BB567E576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9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69848" y="2074334"/>
            <a:ext cx="4754880" cy="64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1800" b="1" cap="all" spc="250" baseline="0">
                <a:solidFill>
                  <a:srgbClr val="F04137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074334"/>
            <a:ext cx="4754880" cy="64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1900" b="1" cap="all" spc="250" baseline="0">
                <a:solidFill>
                  <a:srgbClr val="F04137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918FA918-65B4-214A-9CAB-F8053AA5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0305BCAB-C80A-734E-8FE8-C4F5BA37B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6175" y="6307672"/>
            <a:ext cx="7124445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A860183-361F-1C4B-B886-3F6FF040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61FF-540E-3548-A2AC-BB567E576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3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0A4C793-3B9B-E84F-97F0-4DDEE766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B9923D7-99ED-ED48-A074-DF1596B6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6175" y="6307672"/>
            <a:ext cx="7124445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28A27DD-1453-9F49-9E4D-6FEAD51D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61FF-540E-3548-A2AC-BB567E576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1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B0A00E-20BE-C948-867E-3668DC43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05E73-AE62-7044-B3B7-B031E8E020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8861FF-540E-3548-A2AC-BB567E5765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0DF0A-9E92-A44E-A7A9-FF0CE25409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0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0"/>
            <a:ext cx="3171614" cy="6858000"/>
          </a:xfrm>
          <a:prstGeom prst="rect">
            <a:avLst/>
          </a:prstGeom>
          <a:solidFill>
            <a:srgbClr val="276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noFill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01707" y="2268971"/>
            <a:ext cx="2430780" cy="36746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4F033-E8B3-FC49-A373-38528C1F1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04832" y="718987"/>
            <a:ext cx="2301368" cy="830997"/>
          </a:xfrm>
          <a:prstGeom prst="callout1">
            <a:avLst>
              <a:gd name="adj1" fmla="val 130380"/>
              <a:gd name="adj2" fmla="val 97389"/>
              <a:gd name="adj3" fmla="val 130532"/>
              <a:gd name="adj4" fmla="val 882"/>
            </a:avLst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 add title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41F8B18-227C-FD4B-9CE2-DB080376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03DEA8E-EF8B-B54D-BB93-3910E00B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6175" y="6307672"/>
            <a:ext cx="6354079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66535B3-74BE-824E-A5F3-911F27976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8861FF-540E-3548-A2AC-BB567E576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2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ertical Content Placeholder 10">
            <a:extLst>
              <a:ext uri="{FF2B5EF4-FFF2-40B4-BE49-F238E27FC236}">
                <a16:creationId xmlns:a16="http://schemas.microsoft.com/office/drawing/2014/main" id="{31988C9D-6340-4641-B3D6-CEF598BDBE21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150303C-5D28-5F4D-B861-06B060BC6FA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3AD7D3E-5692-7146-9F5F-0A8B2ECB265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436175" y="6307672"/>
            <a:ext cx="7124445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759A6-6AAC-6447-921C-D80252E618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48861FF-540E-3548-A2AC-BB567E576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9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9034885" cy="446735"/>
          </a:xfrm>
          <a:prstGeom prst="rect">
            <a:avLst/>
          </a:prstGeom>
          <a:ln w="4445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371600"/>
            <a:ext cx="10058400" cy="466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6800" y="6307672"/>
            <a:ext cx="1275933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216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48861FF-540E-3548-A2AC-BB567E5765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87BBC1-8790-1F40-A017-B4344BC03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22825" y="6307672"/>
            <a:ext cx="718171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5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7" r:id="rId7"/>
    <p:sldLayoutId id="2147483972" r:id="rId8"/>
    <p:sldLayoutId id="2147483974" r:id="rId9"/>
    <p:sldLayoutId id="2147483975" r:id="rId10"/>
    <p:sldLayoutId id="214748397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b="1" kern="1200" cap="all" spc="450" baseline="0" dirty="0">
          <a:solidFill>
            <a:srgbClr val="2767FF"/>
          </a:solidFill>
          <a:effectLst/>
          <a:latin typeface="+mj-lt"/>
          <a:ea typeface="+mn-ea"/>
          <a:cs typeface="+mn-cs"/>
        </a:defRPr>
      </a:lvl1pPr>
    </p:titleStyle>
    <p:bodyStyle>
      <a:lvl1pPr marL="274320" indent="-274320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85000"/>
            <a:lumOff val="15000"/>
          </a:schemeClr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85000"/>
            <a:lumOff val="15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85000"/>
            <a:lumOff val="15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85000"/>
            <a:lumOff val="15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F4B5-D6EB-EF42-AE98-D75D83E5F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7498" y="2392707"/>
            <a:ext cx="6661249" cy="501035"/>
          </a:xfrm>
        </p:spPr>
        <p:txBody>
          <a:bodyPr/>
          <a:lstStyle/>
          <a:p>
            <a:r>
              <a:rPr lang="en-US" sz="3200" dirty="0"/>
              <a:t>Ladle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9547F-0CD7-094E-9324-E685EF4ED5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2971" y="3921067"/>
            <a:ext cx="7507518" cy="1569660"/>
          </a:xfrm>
        </p:spPr>
        <p:txBody>
          <a:bodyPr/>
          <a:lstStyle/>
          <a:p>
            <a:r>
              <a:rPr lang="en-US" sz="3200" dirty="0"/>
              <a:t>learning audio Degradation for lossless enhancement</a:t>
            </a:r>
          </a:p>
        </p:txBody>
      </p:sp>
    </p:spTree>
    <p:extLst>
      <p:ext uri="{BB962C8B-B14F-4D97-AF65-F5344CB8AC3E}">
        <p14:creationId xmlns:p14="http://schemas.microsoft.com/office/powerpoint/2010/main" val="1174316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F9676-E75A-3E97-32AC-2AB24A16F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C6DF-45B6-CF3E-0C84-DE8C2708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C0DAD-AA23-6EEE-A8E9-DA1E405773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Quantitative Findings:</a:t>
            </a:r>
          </a:p>
          <a:p>
            <a:r>
              <a:rPr lang="en-US" dirty="0"/>
              <a:t>Resampling approach achieved the highest MSE but the lowest Perceptual Loss</a:t>
            </a:r>
          </a:p>
          <a:p>
            <a:r>
              <a:rPr lang="en-US" dirty="0"/>
              <a:t>Padding Based Methods introduce Instability and Noisy Signals</a:t>
            </a:r>
          </a:p>
          <a:p>
            <a:pPr marL="0" indent="0">
              <a:buNone/>
            </a:pPr>
            <a:r>
              <a:rPr lang="en-US" dirty="0"/>
              <a:t>Qualitative Feedback:</a:t>
            </a:r>
          </a:p>
          <a:p>
            <a:r>
              <a:rPr lang="en-US" dirty="0"/>
              <a:t>Padding based methods introduce audible noise.</a:t>
            </a:r>
          </a:p>
          <a:p>
            <a:r>
              <a:rPr lang="en-US" dirty="0"/>
              <a:t>Resampling based method got close to Lossless quality.</a:t>
            </a:r>
          </a:p>
        </p:txBody>
      </p:sp>
    </p:spTree>
    <p:extLst>
      <p:ext uri="{BB962C8B-B14F-4D97-AF65-F5344CB8AC3E}">
        <p14:creationId xmlns:p14="http://schemas.microsoft.com/office/powerpoint/2010/main" val="156599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95CDC6-D3C0-3246-93C6-3E7D1F528A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8FD8C-061C-5C46-AE2D-643C08EBD1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2971" y="3502810"/>
            <a:ext cx="7497012" cy="1384995"/>
          </a:xfrm>
        </p:spPr>
        <p:txBody>
          <a:bodyPr/>
          <a:lstStyle/>
          <a:p>
            <a:r>
              <a:rPr lang="en-US" dirty="0"/>
              <a:t>Limitations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425459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CA500-4DCE-8CE4-37DB-B8C276BE0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9F50B-A29C-EFE5-307C-A4F45CE8F9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2971" y="3921067"/>
            <a:ext cx="7507518" cy="584775"/>
          </a:xfrm>
        </p:spPr>
        <p:txBody>
          <a:bodyPr/>
          <a:lstStyle/>
          <a:p>
            <a:r>
              <a:rPr lang="en-US" sz="3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7336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787DC-123D-F140-A6DA-B0750267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28112-6D1A-214E-A325-1D8064AC828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6800" y="1390850"/>
            <a:ext cx="10058400" cy="4644189"/>
          </a:xfrm>
        </p:spPr>
        <p:txBody>
          <a:bodyPr/>
          <a:lstStyle/>
          <a:p>
            <a:pPr lvl="0"/>
            <a:r>
              <a:rPr lang="en-US" dirty="0"/>
              <a:t>Introduction</a:t>
            </a:r>
          </a:p>
          <a:p>
            <a:pPr lvl="0"/>
            <a:r>
              <a:rPr lang="en-US" dirty="0"/>
              <a:t>Background and Motivation</a:t>
            </a:r>
          </a:p>
          <a:p>
            <a:pPr lvl="0"/>
            <a:r>
              <a:rPr lang="en-US" dirty="0"/>
              <a:t>Methodology</a:t>
            </a:r>
          </a:p>
          <a:p>
            <a:pPr lvl="0"/>
            <a:r>
              <a:rPr lang="en-US" dirty="0"/>
              <a:t>Experimental Results</a:t>
            </a:r>
          </a:p>
          <a:p>
            <a:pPr lvl="0"/>
            <a:r>
              <a:rPr lang="en-US" dirty="0"/>
              <a:t>Summary of Research</a:t>
            </a:r>
          </a:p>
          <a:p>
            <a:pPr lvl="0"/>
            <a:r>
              <a:rPr lang="en-US" dirty="0"/>
              <a:t>Reflections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212715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9601A-5053-2732-640C-B1C28911A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F9C5-CE48-5AC4-3553-78219597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Introduction–evolution of </a:t>
            </a:r>
            <a:r>
              <a:rPr lang="en-US"/>
              <a:t>cnn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8F8B7-9733-186E-1A2B-A3828F8BB1E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6800" y="1390850"/>
            <a:ext cx="10058400" cy="4644189"/>
          </a:xfrm>
        </p:spPr>
        <p:txBody>
          <a:bodyPr/>
          <a:lstStyle/>
          <a:p>
            <a:pPr lvl="0"/>
            <a:r>
              <a:rPr lang="en-US" dirty="0"/>
              <a:t>Multiple CNN Architectures introduced over the years 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9" name="Picture 8" descr="A diagram of a company&#10;&#10;Description automatically generated">
            <a:extLst>
              <a:ext uri="{FF2B5EF4-FFF2-40B4-BE49-F238E27FC236}">
                <a16:creationId xmlns:a16="http://schemas.microsoft.com/office/drawing/2014/main" id="{C32AAEFC-BE4F-FC1E-ED26-01AF003BC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105" y="2051958"/>
            <a:ext cx="6257789" cy="416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7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37688-8193-189D-69EF-90A53717D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4BE3-2D12-BC36-629D-6D90AE95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audio data is lossy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19804-BF56-25E6-8005-6F016FAB37C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6800" y="1390850"/>
            <a:ext cx="10058400" cy="4644189"/>
          </a:xfrm>
        </p:spPr>
        <p:txBody>
          <a:bodyPr/>
          <a:lstStyle/>
          <a:p>
            <a:pPr lvl="0"/>
            <a:r>
              <a:rPr lang="en-US" dirty="0"/>
              <a:t>Compression Algorithms reduce file size by removing imperceptible features</a:t>
            </a:r>
          </a:p>
          <a:p>
            <a:pPr lvl="0"/>
            <a:r>
              <a:rPr lang="en-US" dirty="0"/>
              <a:t>Retained data is acceptable but discards critical information for fidelity</a:t>
            </a:r>
          </a:p>
          <a:p>
            <a:pPr lvl="0"/>
            <a:r>
              <a:rPr lang="en-US" dirty="0"/>
              <a:t>Recreating lossless quality from lossy is challenging due to removal of high-frequency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87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1AEE8-7906-FC2D-DA65-1FAF7F88B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353C1-288E-55D5-79FE-CD0DD479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CNN help recover lost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193E7-4B42-A1D1-7DEB-FFA2785FA3C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6800" y="1390850"/>
            <a:ext cx="10058400" cy="4644189"/>
          </a:xfrm>
        </p:spPr>
        <p:txBody>
          <a:bodyPr/>
          <a:lstStyle/>
          <a:p>
            <a:pPr lvl="0"/>
            <a:r>
              <a:rPr lang="en-US" dirty="0"/>
              <a:t>Audio data is sequential, high-dimensional and hierarchical</a:t>
            </a:r>
          </a:p>
          <a:p>
            <a:pPr lvl="0"/>
            <a:r>
              <a:rPr lang="en-US" dirty="0"/>
              <a:t>CNNs can capture local patterns and extract meaningful features</a:t>
            </a:r>
          </a:p>
          <a:p>
            <a:pPr lvl="0"/>
            <a:r>
              <a:rPr lang="en-US" dirty="0"/>
              <a:t>With careful design, CNN might handle the temporal and spectral characteristics of audio data</a:t>
            </a:r>
          </a:p>
          <a:p>
            <a:pPr lvl="0"/>
            <a:r>
              <a:rPr lang="en-US" dirty="0"/>
              <a:t>Combined with attention mechanisms, CNNs can form globalized relationships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14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AB1E5-7FC2-F8C1-2BB3-61D2B2A32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458F3-086D-D274-E900-4B5F9C81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Methodology–Dataset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3F6C0-E448-42E4-7875-B894366C455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6800" y="1390850"/>
            <a:ext cx="10058400" cy="4644189"/>
          </a:xfrm>
        </p:spPr>
        <p:txBody>
          <a:bodyPr/>
          <a:lstStyle/>
          <a:p>
            <a:pPr lvl="0"/>
            <a:r>
              <a:rPr lang="en-US" dirty="0"/>
              <a:t>Lossless audio extracted from CDs and compressed</a:t>
            </a:r>
          </a:p>
          <a:p>
            <a:pPr lvl="0"/>
            <a:r>
              <a:rPr lang="en-US" dirty="0"/>
              <a:t>115 songs with a uniform sampling rate of 44kHz(Lossless) and 32kHz(Lossy)</a:t>
            </a:r>
          </a:p>
          <a:p>
            <a:pPr marL="0" lv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4603D8-1866-3509-CCEE-E79704344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647346"/>
              </p:ext>
            </p:extLst>
          </p:nvPr>
        </p:nvGraphicFramePr>
        <p:xfrm>
          <a:off x="2032000" y="3407665"/>
          <a:ext cx="8128000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1176230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3845686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072269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323613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4537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Segmentation Size</a:t>
                      </a:r>
                    </a:p>
                  </a:txBody>
                  <a:tcPr>
                    <a:solidFill>
                      <a:srgbClr val="276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Lossy Sample Rate</a:t>
                      </a:r>
                    </a:p>
                  </a:txBody>
                  <a:tcPr>
                    <a:solidFill>
                      <a:srgbClr val="276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Lossy Neurons</a:t>
                      </a:r>
                    </a:p>
                  </a:txBody>
                  <a:tcPr>
                    <a:solidFill>
                      <a:srgbClr val="276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Lossless Sample Rate</a:t>
                      </a:r>
                    </a:p>
                  </a:txBody>
                  <a:tcPr>
                    <a:solidFill>
                      <a:srgbClr val="276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Lossless Neuron</a:t>
                      </a:r>
                    </a:p>
                  </a:txBody>
                  <a:tcPr>
                    <a:solidFill>
                      <a:srgbClr val="276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19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800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0.01 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kHz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79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 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57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 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609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07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AAE3-4908-0DC7-922F-9C0A04BB6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0B51D-37B4-D45D-6AF0-8BCA8FA703A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CNN Encoder: Captures local audio patterns</a:t>
            </a:r>
          </a:p>
          <a:p>
            <a:r>
              <a:rPr lang="en-US" dirty="0"/>
              <a:t>Transformer: Accounts for global dependencies across audio sequences</a:t>
            </a:r>
          </a:p>
          <a:p>
            <a:r>
              <a:rPr lang="en-US" dirty="0"/>
              <a:t>CNN Decoder: Deconvolution from feature maps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BFF5ABAA-9E8E-B005-E796-AE276E01C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872" y="3989539"/>
            <a:ext cx="3954255" cy="218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2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1C2E8-0445-FD00-38B7-AE0479B0F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3EBB-9F5A-743A-FA42-D59DB6137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B37BE-6EF6-2351-F55C-86B5219956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Input: Paired lossy and lossless audio segments</a:t>
            </a:r>
          </a:p>
          <a:p>
            <a:r>
              <a:rPr lang="en-US" dirty="0"/>
              <a:t>CNN Encoder: 4 Convolution Layers with </a:t>
            </a:r>
            <a:r>
              <a:rPr lang="en-US" dirty="0" err="1"/>
              <a:t>ReLU</a:t>
            </a:r>
            <a:r>
              <a:rPr lang="en-US" dirty="0"/>
              <a:t> Activation</a:t>
            </a:r>
          </a:p>
          <a:p>
            <a:r>
              <a:rPr lang="en-US" dirty="0"/>
              <a:t>Transformer: 2 Layers with 8 attention heads each</a:t>
            </a:r>
          </a:p>
          <a:p>
            <a:r>
              <a:rPr lang="en-US" dirty="0"/>
              <a:t>CNN Decoder: 4 Deconvolution Layers with Tanh Activation for the last layer.</a:t>
            </a:r>
          </a:p>
        </p:txBody>
      </p:sp>
    </p:spTree>
    <p:extLst>
      <p:ext uri="{BB962C8B-B14F-4D97-AF65-F5344CB8AC3E}">
        <p14:creationId xmlns:p14="http://schemas.microsoft.com/office/powerpoint/2010/main" val="1058488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F4179-0CA1-662B-C5B9-D18EA3100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C71A-1F9E-5096-CAAC-B2C5CC82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9AB91-BED7-E2A5-E726-A77068BC84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Key Parameters: </a:t>
            </a:r>
          </a:p>
          <a:p>
            <a:r>
              <a:rPr lang="en-US" dirty="0"/>
              <a:t>Epochs: 20</a:t>
            </a:r>
          </a:p>
          <a:p>
            <a:r>
              <a:rPr lang="en-US" dirty="0"/>
              <a:t>Batch Size: 4</a:t>
            </a:r>
          </a:p>
          <a:p>
            <a:r>
              <a:rPr lang="en-US" dirty="0"/>
              <a:t>Loss Functions: Mean Squared Error and Perceptual Loss</a:t>
            </a:r>
          </a:p>
          <a:p>
            <a:pPr marL="0" indent="0">
              <a:buNone/>
            </a:pPr>
            <a:r>
              <a:rPr lang="en-US" dirty="0"/>
              <a:t>Evaluation Metrics: </a:t>
            </a:r>
          </a:p>
          <a:p>
            <a:r>
              <a:rPr lang="en-US" dirty="0"/>
              <a:t>Quantitative: MSE and Perceptual Loss Values</a:t>
            </a:r>
          </a:p>
          <a:p>
            <a:r>
              <a:rPr lang="en-US" dirty="0"/>
              <a:t>Qualitative: Subjective feedback from 8 Humans</a:t>
            </a:r>
          </a:p>
        </p:txBody>
      </p:sp>
    </p:spTree>
    <p:extLst>
      <p:ext uri="{BB962C8B-B14F-4D97-AF65-F5344CB8AC3E}">
        <p14:creationId xmlns:p14="http://schemas.microsoft.com/office/powerpoint/2010/main" val="723612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{70742EC3-EA72-A444-B39A-3CEA85A78DE2}tf10001060</Template>
  <TotalTime>11776</TotalTime>
  <Words>344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Garamond</vt:lpstr>
      <vt:lpstr>Savon</vt:lpstr>
      <vt:lpstr>Ladle</vt:lpstr>
      <vt:lpstr>outline</vt:lpstr>
      <vt:lpstr>Introduction–evolution of cnn</vt:lpstr>
      <vt:lpstr>why audio data is lossy</vt:lpstr>
      <vt:lpstr>Can CNN help recover lost data</vt:lpstr>
      <vt:lpstr>Methodology–Dataset Creation</vt:lpstr>
      <vt:lpstr>Model Components</vt:lpstr>
      <vt:lpstr>Model Architecture</vt:lpstr>
      <vt:lpstr>Experimental Settings</vt:lpstr>
      <vt:lpstr>Experimental Results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Sharma, Jigyas</cp:lastModifiedBy>
  <cp:revision>42</cp:revision>
  <dcterms:created xsi:type="dcterms:W3CDTF">2018-07-24T15:19:33Z</dcterms:created>
  <dcterms:modified xsi:type="dcterms:W3CDTF">2024-12-19T09:30:56Z</dcterms:modified>
</cp:coreProperties>
</file>