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3" roundtripDataSignature="AMtx7mieN5vw2jvlIingwu7yi+7oyHrG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845964b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684596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26845964b4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6845964b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6845964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6845964b4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6845964b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6845964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26845964b4_0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6845964b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6845964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26845964b4_0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6845964b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6845964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26845964b4_0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6845964b4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6845964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26845964b4_0_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6845964b4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6845964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26845964b4_0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6845964b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6845964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26845964b4_0_5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6845964b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6845964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6845964b4_0_7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6845964b4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6845964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26845964b4_0_8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6845964b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6845964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26845964b4_0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6845964b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6845964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26845964b4_0_10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6845964b4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6845964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6845964b4_0_1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u="sng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" type="body"/>
          </p:nvPr>
        </p:nvSpPr>
        <p:spPr>
          <a:xfrm>
            <a:off x="457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5" name="Google Shape;85;p55"/>
          <p:cNvSpPr txBox="1"/>
          <p:nvPr>
            <p:ph idx="2" type="body"/>
          </p:nvPr>
        </p:nvSpPr>
        <p:spPr>
          <a:xfrm>
            <a:off x="4648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56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 rot="5400000">
            <a:off x="4610100" y="2247900"/>
            <a:ext cx="609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 rot="5400000">
            <a:off x="419100" y="266700"/>
            <a:ext cx="609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 rot="5400000">
            <a:off x="2019300" y="-342900"/>
            <a:ext cx="5105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8" name="Google Shape;68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9" name="Google Shape;79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1" name="Google Shape;81;p54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44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4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44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44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44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44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44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44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44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44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44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44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44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4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4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" name="Google Shape;35;p4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4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46"/>
          <p:cNvSpPr txBox="1"/>
          <p:nvPr/>
        </p:nvSpPr>
        <p:spPr>
          <a:xfrm>
            <a:off x="76200" y="6451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cxnSp>
        <p:nvCxnSpPr>
          <p:cNvPr id="47" name="Google Shape;47;p46"/>
          <p:cNvCxnSpPr/>
          <p:nvPr/>
        </p:nvCxnSpPr>
        <p:spPr>
          <a:xfrm>
            <a:off x="457200" y="1143000"/>
            <a:ext cx="7623175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1" lang="en-US" sz="4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is a subclass of Window and contains title, border and menu bars.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comes with a resizing canvas and is the most widely used container for developing AWT applications.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capable of holding various components such as buttons, text fields, scrollbars, etc.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a Java AWT Frame in two ways: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Instantiating Frame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extending Frame class</a:t>
            </a:r>
            <a:endParaRPr/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Frame Window by Instantiating Frame class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487362" y="1879600"/>
            <a:ext cx="80010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Testawt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Testawt()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fm=new Frame();    //Creating a frame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Label lb = new Label("welcome to java graphics");   //Creating a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fm.add(lb);                  //adding label to the frame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fm.setSize(300, 300);   //setting frame size.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fm.setVisible(true);     //set frame visibilty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Testawt ta = new Testawt();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525" y="1533525"/>
            <a:ext cx="3790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Frame window by extending Frame class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914400" y="1214437"/>
            <a:ext cx="89154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java.awt.event.*;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Testawt extends Frame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Testawt()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Button btn=new Button("Hello World");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add(btn); 		//adding a new Button.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setSize(400, 500);        //setting size.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setTitle("Test awt");  //setting title.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setLayout(new FlowLayout());	 //set default layout for frame.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setVisible(true);           //set frame visibilty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Testawt ta = new Testawt();   //creating a frame.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6559"/>
          <a:stretch/>
        </p:blipFill>
        <p:spPr>
          <a:xfrm>
            <a:off x="2676525" y="1881525"/>
            <a:ext cx="3790950" cy="33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Remember: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creating a frame (either by instantiating or extending Frame class), Following two attributes are must for visibility of the frame: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setSize(int width, int height);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setVisible(true);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create other components like Buttons, TextFields, etc. Then you need to add it to the frame by using the method - add(Component's Object);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the following method also for resizing the frame - setResizable(true);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class is also a subclass of Window and comes with the border as well as the title.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class’s instance always needs an associated Frame class instance to exist.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 is the concrete subclass of Container and doesn’t contain any title bar, menu bar or border.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 class is a generic container for holding the GUI components.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the instance of the Panel class in order to add the components.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java.awt.Button class is used to create a labeled button. GUI component that triggers a certain programmed action upon clicking it. The Button class has two constructors: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Button with the given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Button(String btnLabel);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Button with empty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Button();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of the methods provided by this class have been listed below: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//Get the label of this Button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getLabel();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//Set the label of this Button instance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setLabel(String btnLabel);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//Enable or disable this Button. Disabled Button cannot be clicked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setEnable(boolean enable);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228600" y="12192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Window Toolkit acronymed as AWT is a toolkit of classes in Java which helps a programmer to develop Graphics and Graphical User Interface components.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part of JFC (Java Foundation Classes) developed by Sun Microsystems.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AWT API in Java primarily consists of a comprehensive set of classes and methods that are required for creating and managing the Graphical User Interface(GUI) in a simplified manner.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developed for providing a common set of tools for designing the cross-platform GUIs. One of the important features of AWT is that it is platform dependent.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295400" y="1371600"/>
            <a:ext cx="6096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ButtonDemo1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f1=new Frame("studytonight ==&gt; Button Demo");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Button b1=new Button("Press Here");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b1.setBounds(80,200,80,50);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f1.add(b1);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f1.setSize(500,500);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f1.setLayout(null);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f1.setVisible(true);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Text Field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java.awt.TextField class creates a single-line text box for users to enter texts. The TextField class has three constructors which are: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TextField instance with the given initial text string with the number of columns.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TextField(String initialText, int columns);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TextField instance with the given initial text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TextField(String initialText);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TextField instance with the number of columns.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TextField(int columns);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of the methods provided by TextField class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Get the current text on this TextField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getText();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Set the display text on this TextField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setText(String strText);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//Set this TextField to editable (read/write) or non-editable (read-only)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setEditable(boolean editable);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130300" y="1219200"/>
            <a:ext cx="79248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TextFieldDemo1{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TextF_f= new Frame(“TextFieldFrameName");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TextField text1,text2;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text1=new TextField("Welcome to MIT");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text1.setBounds(60,100, 230,40);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text2=new TextField("This class is of Java");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text2.setBounds(60,150, 230,40);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TextF_f.add(text1);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TextF_f.add(text2);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TextF_f.setSize(500,500);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TextF_f.setLayout(null);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TextF_f.setVisible(true);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81000" y="1524000"/>
            <a:ext cx="8521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java.awt.Label class provides a descriptive text string that is visible on GUI.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AWT Label object is a component for placing text in a container.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class has three constructors which are: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Construct a Label with the given text String, of the text alignment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Label(String strLabel, int alignment);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 Label with the given text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Label(String strLabel);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//Construct an initially empty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Label();</a:t>
            </a:r>
            <a:endParaRPr/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class also provides 3 constants which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final LEFT; // Label.LEFT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final RIGHT;  // Label.RIGHT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final CENTER; // Label.CENTER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I have listed down the public methods provided by this class: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getText();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setText(String strLabel);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 getAlignment();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//Label.LEFT, Label.RIGHT, Label.CENTER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setAlignment(int alignment);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1295400" y="1176337"/>
            <a:ext cx="73152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LabelDemo1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l_Frame= new Frame(" Label Demo");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Label lab1,lab2;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lab1=new Label("Welcome to studytonight.com");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lab1.setBounds(50,50,200,30);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lab2=new Label("This Tutorial is of Java");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lab2.setBounds(50,100,200,30);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l_Frame.add(lab1);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l_Frame.add(lab2);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l_Frame.setSize(500,500);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l_Frame.setLayout(null);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l_Frame.setVisible(true);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228600" y="12192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the AWT tools use the native toolkits of the platforms they are being implemented.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helps in preserving the look and feel of each platform.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as said everything comes with a price, there is a major drawback of this approach.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executed on various platforms because of platform dependency it will look different on each platform.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hampers the consistency and aesthetics of an application.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Canvas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Canvas class represents the rectangular area where you can draw in an application or receive inputs created by the user.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1066800" y="1295400"/>
            <a:ext cx="64008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CanvasDemo1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CanvasDemo1()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canvas_f= new Frame("Canvas");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canvas_f.add(new CanvasDemo());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canvas_f.setLayout(null);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canvas_f.setSize(500, 500);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canvas_f.setVisible(true);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 CanvasDemo1();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1143000" y="1371600"/>
            <a:ext cx="45720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CanvasDemo extends Canvas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CanvasDemo()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setBackground (Color.WHITE);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setSize(300, 200);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void paint(Graphics g)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g.setColor(Color.green);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g.fillOval(80, 80, 150, 75);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4356100"/>
            <a:ext cx="2228850" cy="141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Choice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class is used to represent a pop-up menu of choices. The selected choice is shown on the top of the given menu.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920750" y="547687"/>
            <a:ext cx="73025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ChoiceDemo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ChoiceDemo()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choice_f= new Frame();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Choice obj=new Choice();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obj.setBounds(80,80, 100,100);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obj.add("Red");        obj.add("Blue");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obj.add("Black");      obj.add("Pink");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obj.add("White");      obj.add("Green");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choice_f.add(obj);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choice_f.setSize(400,400);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choice_f.setLayout(null);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choice_f.setVisible(true);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 ChoiceDemo();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1828800"/>
            <a:ext cx="37528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Scroll Bar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Scrollbar class object is used to add horizontal and vertical scrollbar in the GUI. It enables a user to see the invisible number of rows and columns.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of List class represents a list of text items. Using the List class a user can choose either one item or multiple items.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p38"/>
          <p:cNvSpPr txBox="1"/>
          <p:nvPr/>
        </p:nvSpPr>
        <p:spPr>
          <a:xfrm>
            <a:off x="1371600" y="533400"/>
            <a:ext cx="67056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ListDemo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ListDemo()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list_f= new Frame();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List obj=new List(6);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obj.setBounds(80,80, 100,100);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obj.add("Red");      obj.add("Blue");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obj.add("Black");      obj.add("Pink");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obj.add("White");      obj.add("Green");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list_f.add(obj);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list_f.setSize(400,400);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list_f.setLayout(null);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list_f.setVisible(true);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 ListDemo();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485900"/>
            <a:ext cx="3962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AWT in Java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is a set of native user interface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based upon a robust event-handling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Graphics and imaging tools, such as shape, color, and font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also avails layout managers which helps in increasing the flexibility of the window layouts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 classes are also a part of AWT that helps in cut-and-paste through the native platform clipboard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a wide range of libraries that are necessary for creating graphics for gaming products, banking services, educational purposes, etc.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CheckBox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Checkbox is a class is a graphical component that is used to create a checkbox.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two state options; true and false.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point in time, it can have either of the two.</a:t>
            </a:r>
            <a:endParaRPr/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990600" y="395287"/>
            <a:ext cx="77724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CheckboxDemo1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CheckboxDemo1(){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checkB_f= new Frame("Checkbox Example");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Checkbox ckbox1 = new Checkbox("Yes", 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ckbox1.setBounds(100,100, 60,60);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Checkbox ckbox2 = new Checkbox("No");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ckbox2.setBounds(100,150, 60,60);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checkB_f.add(ckbox1);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checkB_f.add(ckbox2);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checkB_f.setSize(400,400);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checkB_f.setLayout(null);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checkB_f.setVisible(true);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 CheckboxDemo1();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33740" l="0" r="47401" t="23982"/>
          <a:stretch/>
        </p:blipFill>
        <p:spPr>
          <a:xfrm>
            <a:off x="5715000" y="4657725"/>
            <a:ext cx="2990850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CheckboxGroup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contains a CheckboxGroup Class.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group a set of Checkbox.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Checkboxes are grouped then only one box can be checked at a time.</a:t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3"/>
          <p:cNvSpPr txBox="1"/>
          <p:nvPr/>
        </p:nvSpPr>
        <p:spPr>
          <a:xfrm>
            <a:off x="838200" y="280987"/>
            <a:ext cx="79248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java.awt.*;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CheckboxGroupDemo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CheckboxGroupDemo(){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Frame ck_groupf= new Frame("CheckboxGroup");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CheckboxGroup obj = new CheckboxGroup();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Checkbox ckBox1 = new Checkbox("Yes", obj, true);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ckBox1.setBounds(100,100, 50,50);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Checkbox ckBox2 = new Checkbox("No", obj, false);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ckBox2.setBounds(100,150, 50,50);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ck_groupf.add(ckBox1);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ck_groupf.add(ckBox2);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ck_groupf.setSize(400,400);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ck_groupf.setLayout(null);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ck_groupf.setVisible(true);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 CheckboxGroupDemo();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3">
            <a:alphaModFix/>
          </a:blip>
          <a:srcRect b="0" l="5467" r="54771" t="34556"/>
          <a:stretch/>
        </p:blipFill>
        <p:spPr>
          <a:xfrm>
            <a:off x="6400800" y="4724400"/>
            <a:ext cx="190500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6845964b4_0_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MVC</a:t>
            </a:r>
            <a:endParaRPr/>
          </a:p>
        </p:txBody>
      </p:sp>
      <p:sp>
        <p:nvSpPr>
          <p:cNvPr id="368" name="Google Shape;368;g126845964b4_0_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Model View Controller (MVC) design pattern specifies that an application consist of a data model, presentation information, and control information. The pattern requires that each of these be separated into different objects.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MVC is more of an architectural pattern, but not for complete application. MVC mostly relates to the UI / interaction layer of an application. You’re still going to need business logic layer, maybe some service layer and data access layer.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26845964b4_0_0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845964b4_0_7"/>
          <p:cNvSpPr txBox="1"/>
          <p:nvPr>
            <p:ph idx="1" type="body"/>
          </p:nvPr>
        </p:nvSpPr>
        <p:spPr>
          <a:xfrm>
            <a:off x="457200" y="369825"/>
            <a:ext cx="8229600" cy="9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UML Diagram MVC Design Pattern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26845964b4_0_7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g126845964b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1789425"/>
            <a:ext cx="54387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6845964b4_0_1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Model contains only the pure application data, it contains no logic describing how to present the data to a user.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View presents the model’s data to the user.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view knows how to access the model’s data, but it does not know what this data means or what the user can do to manipulate 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26845964b4_0_18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6845964b4_0_2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Controller exists between the view and the model.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listens to events triggered by the view (or another external source) and executes the appropriate reaction to these events.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In most cases, the reaction is to call a method on the model. Since the view and the model are connected through a notification mechanism, the result of this action is then automatically reflected in the view</a:t>
            </a:r>
            <a:endParaRPr/>
          </a:p>
        </p:txBody>
      </p:sp>
      <p:sp>
        <p:nvSpPr>
          <p:cNvPr id="391" name="Google Shape;391;g126845964b4_0_25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6845964b4_0_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398" name="Google Shape;398;g126845964b4_0_3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Multiple developers can work simultaneously on the model, controller and views.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MVC enables logical grouping of related actions on a controller together.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views for a specific model are also grouped together.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Models can have multiple views.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26845964b4_0_32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6845964b4_0_3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406" name="Google Shape;406;g126845964b4_0_3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framework navigation can be complex because it introduces new layers of abstraction and requires users to adapt to the decomposition criteria of MVC.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Knowledge on multiple technologies becomes the norm.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Developers using MVC need to be skilled in multiple technologies.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26845964b4_0_39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UI Aspects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UI will be made of three entities: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3825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elements: These refers to the core visual elements which are visible to the user and used for interacting with the application. AWT in Java provides a comprehensive list of widely used and common elements.</a:t>
            </a:r>
            <a:endParaRPr/>
          </a:p>
          <a:p>
            <a:pPr indent="-123825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Layouts: These define how UI elements will be organized on the screen and provide the final look and feel to the GUI.</a:t>
            </a:r>
            <a:endParaRPr/>
          </a:p>
          <a:p>
            <a:pPr indent="-123825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Behavior: These define the events which should occur when a user interacts with UI elements. 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6845964b4_0_4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AWT and Swing in Java</a:t>
            </a:r>
            <a:endParaRPr/>
          </a:p>
        </p:txBody>
      </p:sp>
      <p:sp>
        <p:nvSpPr>
          <p:cNvPr id="414" name="Google Shape;414;g126845964b4_0_4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AWT and Swing are used to develop window-based applications in Java.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Awt is an abstract window toolkit that provides various component classes like Label, Button, TextField, etc., to show window components on the screen.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these classes are part of the Java.awt package.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26845964b4_0_46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6845964b4_0_5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26845964b4_0_5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On the other hand, Swing is the part of JFC (Java Foundation Classes) built on the top of AWT and written entirely in Java.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javax.swing API provides all the component classes like JButton, JTextField, JCheckbox, JMenu,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26845964b4_0_53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6845964b4_0_7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26845964b4_0_7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components of Swing are platform-independent, i.e., swing doesn't depend on the operating system to show the components.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Also, the Swing's components are lightweight.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main differences between AWT and Swing are given in the following table.</a:t>
            </a:r>
            <a:endParaRPr/>
          </a:p>
        </p:txBody>
      </p:sp>
      <p:sp>
        <p:nvSpPr>
          <p:cNvPr id="431" name="Google Shape;431;g126845964b4_0_73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6845964b4_0_81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g126845964b4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575"/>
            <a:ext cx="8839199" cy="553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6845964b4_0_96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5" name="Google Shape;445;g126845964b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0" y="361950"/>
            <a:ext cx="7897466" cy="61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845964b4_0_101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2" name="Google Shape;452;g126845964b4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1652150"/>
            <a:ext cx="8839200" cy="382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6845964b4_0_1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Swing Hierarchy</a:t>
            </a:r>
            <a:endParaRPr/>
          </a:p>
        </p:txBody>
      </p:sp>
      <p:sp>
        <p:nvSpPr>
          <p:cNvPr id="459" name="Google Shape;459;g126845964b4_0_124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0" name="Google Shape;460;g126845964b4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375" y="1409700"/>
            <a:ext cx="5894490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Of AWT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WT Hierarchy - Java AWT Tutorial - Edureka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" y="1371600"/>
            <a:ext cx="8988425" cy="4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0" y="304800"/>
            <a:ext cx="9055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can see in the above diagram, Component is the superclass of all the GUI controls. It is an abstract class which encapsulates all the attributes of a visual component and represents an object with graphical representation. A component class instance is basically responsible for the look and feel of the current interface.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I have shown the general class description of  java.awt.Component: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b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abstract class Component  extends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implements ImageObserver, MenuContainer, Serializable{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//class body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Components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AutoNum type="arabicPeriod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in Java AWT is a component that is used to hold other components such as text fields, buttons, etc.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subclass of java.awt.Component and is responsible for keeping a track of components being added.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types of containers provided by AWT in Java.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Containers</a:t>
            </a:r>
            <a:endParaRPr/>
          </a:p>
          <a:p>
            <a:pPr indent="-123825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an instance of the Window class having neither border nor title.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for creating a top-level window.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Pixel">
  <a:themeElements>
    <a:clrScheme name="1_Pixel 2">
      <a:dk1>
        <a:srgbClr val="009999"/>
      </a:dk1>
      <a:lt1>
        <a:srgbClr val="FFFFFF"/>
      </a:lt1>
      <a:dk2>
        <a:srgbClr val="334B49"/>
      </a:dk2>
      <a:lt2>
        <a:srgbClr val="FFFFFF"/>
      </a:lt2>
      <a:accent1>
        <a:srgbClr val="33CCCC"/>
      </a:accent1>
      <a:accent2>
        <a:srgbClr val="008080"/>
      </a:accent2>
      <a:accent3>
        <a:srgbClr val="ADB1B1"/>
      </a:accent3>
      <a:accent4>
        <a:srgbClr val="DADADA"/>
      </a:accent4>
      <a:accent5>
        <a:srgbClr val="ADE2E2"/>
      </a:accent5>
      <a:accent6>
        <a:srgbClr val="007373"/>
      </a:accent6>
      <a:hlink>
        <a:srgbClr val="FFCC00"/>
      </a:hlink>
      <a:folHlink>
        <a:srgbClr val="00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1_Pixel 2">
      <a:dk1>
        <a:srgbClr val="009999"/>
      </a:dk1>
      <a:lt1>
        <a:srgbClr val="FFFFFF"/>
      </a:lt1>
      <a:dk2>
        <a:srgbClr val="334B49"/>
      </a:dk2>
      <a:lt2>
        <a:srgbClr val="FFFFFF"/>
      </a:lt2>
      <a:accent1>
        <a:srgbClr val="33CCCC"/>
      </a:accent1>
      <a:accent2>
        <a:srgbClr val="008080"/>
      </a:accent2>
      <a:accent3>
        <a:srgbClr val="ADB1B1"/>
      </a:accent3>
      <a:accent4>
        <a:srgbClr val="DADADA"/>
      </a:accent4>
      <a:accent5>
        <a:srgbClr val="ADE2E2"/>
      </a:accent5>
      <a:accent6>
        <a:srgbClr val="007373"/>
      </a:accent6>
      <a:hlink>
        <a:srgbClr val="FFCC00"/>
      </a:hlink>
      <a:folHlink>
        <a:srgbClr val="00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2010-03-01T08:48:44Z</dcterms:created>
  <dc:creator>Shalaka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