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4" roundtripDataSignature="AMtx7mjq2cQ+5oGbhoeh7bnB9R754nqS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54"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92b80e4c2_14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92b80e4c2_14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1192b80e4c2_14_1: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7" name="Google Shape;407;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48"/>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4400" u="sng">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2" name="Shape 82"/>
        <p:cNvGrpSpPr/>
        <p:nvPr/>
      </p:nvGrpSpPr>
      <p:grpSpPr>
        <a:xfrm>
          <a:off x="0" y="0"/>
          <a:ext cx="0" cy="0"/>
          <a:chOff x="0" y="0"/>
          <a:chExt cx="0" cy="0"/>
        </a:xfrm>
      </p:grpSpPr>
      <p:sp>
        <p:nvSpPr>
          <p:cNvPr id="83" name="Google Shape;83;p58"/>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8"/>
          <p:cNvSpPr txBox="1"/>
          <p:nvPr>
            <p:ph idx="1" type="body"/>
          </p:nvPr>
        </p:nvSpPr>
        <p:spPr>
          <a:xfrm>
            <a:off x="457200" y="1219200"/>
            <a:ext cx="4038600" cy="51054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85" name="Google Shape;85;p58"/>
          <p:cNvSpPr txBox="1"/>
          <p:nvPr>
            <p:ph idx="2" type="body"/>
          </p:nvPr>
        </p:nvSpPr>
        <p:spPr>
          <a:xfrm>
            <a:off x="4648200" y="1219200"/>
            <a:ext cx="4038600" cy="51054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86" name="Google Shape;86;p58"/>
          <p:cNvSpPr txBox="1"/>
          <p:nvPr>
            <p:ph idx="12" type="sldNum"/>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5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5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44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90" name="Google Shape;90;p59"/>
          <p:cNvSpPr txBox="1"/>
          <p:nvPr>
            <p:ph idx="12" type="sldNum"/>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8" name="Shape 48"/>
        <p:cNvGrpSpPr/>
        <p:nvPr/>
      </p:nvGrpSpPr>
      <p:grpSpPr>
        <a:xfrm>
          <a:off x="0" y="0"/>
          <a:ext cx="0" cy="0"/>
          <a:chOff x="0" y="0"/>
          <a:chExt cx="0" cy="0"/>
        </a:xfrm>
      </p:grpSpPr>
      <p:sp>
        <p:nvSpPr>
          <p:cNvPr id="49" name="Google Shape;49;p50"/>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0"/>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1" name="Google Shape;51;p50"/>
          <p:cNvSpPr txBox="1"/>
          <p:nvPr>
            <p:ph idx="12" type="sldNum"/>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2" name="Shape 52"/>
        <p:cNvGrpSpPr/>
        <p:nvPr/>
      </p:nvGrpSpPr>
      <p:grpSpPr>
        <a:xfrm>
          <a:off x="0" y="0"/>
          <a:ext cx="0" cy="0"/>
          <a:chOff x="0" y="0"/>
          <a:chExt cx="0" cy="0"/>
        </a:xfrm>
      </p:grpSpPr>
      <p:sp>
        <p:nvSpPr>
          <p:cNvPr id="53" name="Google Shape;53;p51"/>
          <p:cNvSpPr txBox="1"/>
          <p:nvPr>
            <p:ph type="title"/>
          </p:nvPr>
        </p:nvSpPr>
        <p:spPr>
          <a:xfrm rot="5400000">
            <a:off x="4610100" y="2247900"/>
            <a:ext cx="609600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1"/>
          <p:cNvSpPr txBox="1"/>
          <p:nvPr>
            <p:ph idx="1" type="body"/>
          </p:nvPr>
        </p:nvSpPr>
        <p:spPr>
          <a:xfrm rot="5400000">
            <a:off x="419100" y="266700"/>
            <a:ext cx="6096000" cy="60198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5" name="Google Shape;55;p51"/>
          <p:cNvSpPr txBox="1"/>
          <p:nvPr>
            <p:ph idx="12" type="sldNum"/>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6" name="Shape 56"/>
        <p:cNvGrpSpPr/>
        <p:nvPr/>
      </p:nvGrpSpPr>
      <p:grpSpPr>
        <a:xfrm>
          <a:off x="0" y="0"/>
          <a:ext cx="0" cy="0"/>
          <a:chOff x="0" y="0"/>
          <a:chExt cx="0" cy="0"/>
        </a:xfrm>
      </p:grpSpPr>
      <p:sp>
        <p:nvSpPr>
          <p:cNvPr id="57" name="Google Shape;57;p52"/>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2"/>
          <p:cNvSpPr txBox="1"/>
          <p:nvPr>
            <p:ph idx="1" type="body"/>
          </p:nvPr>
        </p:nvSpPr>
        <p:spPr>
          <a:xfrm rot="5400000">
            <a:off x="2019300" y="-342900"/>
            <a:ext cx="5105400" cy="82296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9" name="Google Shape;59;p52"/>
          <p:cNvSpPr txBox="1"/>
          <p:nvPr>
            <p:ph idx="12" type="sldNum"/>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5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3"/>
          <p:cNvSpPr/>
          <p:nvPr>
            <p:ph idx="2" type="pic"/>
          </p:nvPr>
        </p:nvSpPr>
        <p:spPr>
          <a:xfrm>
            <a:off x="1792288" y="612775"/>
            <a:ext cx="5486400" cy="4114800"/>
          </a:xfrm>
          <a:prstGeom prst="rect">
            <a:avLst/>
          </a:prstGeom>
          <a:noFill/>
          <a:ln>
            <a:noFill/>
          </a:ln>
        </p:spPr>
      </p:sp>
      <p:sp>
        <p:nvSpPr>
          <p:cNvPr id="63" name="Google Shape;63;p5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4" name="Google Shape;64;p53"/>
          <p:cNvSpPr txBox="1"/>
          <p:nvPr>
            <p:ph idx="12" type="sldNum"/>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5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70840" lvl="1" marL="914400" algn="l">
              <a:spcBef>
                <a:spcPts val="560"/>
              </a:spcBef>
              <a:spcAft>
                <a:spcPts val="0"/>
              </a:spcAft>
              <a:buSzPts val="2240"/>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8" name="Google Shape;68;p5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9" name="Google Shape;69;p54"/>
          <p:cNvSpPr txBox="1"/>
          <p:nvPr>
            <p:ph idx="12" type="sldNum"/>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55"/>
          <p:cNvSpPr txBox="1"/>
          <p:nvPr>
            <p:ph idx="12" type="sldNum"/>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56"/>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6"/>
          <p:cNvSpPr txBox="1"/>
          <p:nvPr>
            <p:ph idx="12" type="sldNum"/>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78" name="Google Shape;78;p5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79" name="Google Shape;79;p5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80" name="Google Shape;80;p5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81" name="Google Shape;81;p57"/>
          <p:cNvSpPr txBox="1"/>
          <p:nvPr>
            <p:ph idx="12" type="sldNum"/>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1.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grpSp>
        <p:nvGrpSpPr>
          <p:cNvPr id="10" name="Google Shape;10;p47"/>
          <p:cNvGrpSpPr/>
          <p:nvPr/>
        </p:nvGrpSpPr>
        <p:grpSpPr>
          <a:xfrm>
            <a:off x="0" y="0"/>
            <a:ext cx="9144000" cy="6858000"/>
            <a:chOff x="0" y="0"/>
            <a:chExt cx="5760" cy="4320"/>
          </a:xfrm>
        </p:grpSpPr>
        <p:sp>
          <p:nvSpPr>
            <p:cNvPr id="11" name="Google Shape;11;p47"/>
            <p:cNvSpPr txBox="1"/>
            <p:nvPr/>
          </p:nvSpPr>
          <p:spPr>
            <a:xfrm>
              <a:off x="0" y="0"/>
              <a:ext cx="2208" cy="4320"/>
            </a:xfrm>
            <a:prstGeom prst="rect">
              <a:avLst/>
            </a:prstGeom>
            <a:gradFill>
              <a:gsLst>
                <a:gs pos="0">
                  <a:schemeClr val="folHlink"/>
                </a:gs>
                <a:gs pos="100000">
                  <a:schemeClr val="dk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 name="Google Shape;12;p47"/>
            <p:cNvSpPr txBox="1"/>
            <p:nvPr/>
          </p:nvSpPr>
          <p:spPr>
            <a:xfrm>
              <a:off x="1081" y="1065"/>
              <a:ext cx="4679" cy="1596"/>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3" name="Google Shape;13;p47"/>
            <p:cNvGrpSpPr/>
            <p:nvPr/>
          </p:nvGrpSpPr>
          <p:grpSpPr>
            <a:xfrm>
              <a:off x="0" y="672"/>
              <a:ext cx="1806" cy="1989"/>
              <a:chOff x="0" y="672"/>
              <a:chExt cx="1806" cy="1989"/>
            </a:xfrm>
          </p:grpSpPr>
          <p:sp>
            <p:nvSpPr>
              <p:cNvPr id="14" name="Google Shape;14;p47"/>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 name="Google Shape;15;p47"/>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 name="Google Shape;16;p47"/>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 name="Google Shape;17;p47"/>
              <p:cNvSpPr txBox="1"/>
              <p:nvPr/>
            </p:nvSpPr>
            <p:spPr>
              <a:xfrm>
                <a:off x="719" y="2257"/>
                <a:ext cx="368" cy="404"/>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 name="Google Shape;18;p47"/>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 name="Google Shape;19;p47"/>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 name="Google Shape;20;p47"/>
              <p:cNvSpPr txBox="1"/>
              <p:nvPr/>
            </p:nvSpPr>
            <p:spPr>
              <a:xfrm>
                <a:off x="0" y="1464"/>
                <a:ext cx="367" cy="399"/>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 name="Google Shape;21;p47"/>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 name="Google Shape;22;p47"/>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 name="Google Shape;23;p47"/>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sp>
        <p:nvSpPr>
          <p:cNvPr id="24" name="Google Shape;24;p47"/>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9pPr>
          </a:lstStyle>
          <a:p/>
        </p:txBody>
      </p:sp>
      <p:sp>
        <p:nvSpPr>
          <p:cNvPr id="25" name="Google Shape;25;p47"/>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lvl1pPr indent="-352425" lvl="0" marL="457200" marR="0" rtl="0" algn="l">
              <a:spcBef>
                <a:spcPts val="520"/>
              </a:spcBef>
              <a:spcAft>
                <a:spcPts val="0"/>
              </a:spcAft>
              <a:buClr>
                <a:schemeClr val="dk1"/>
              </a:buClr>
              <a:buSzPts val="1950"/>
              <a:buFont typeface="Noto Sans Symbols"/>
              <a:buChar char="■"/>
              <a:defRPr b="0" i="0" sz="2600" u="none" cap="none" strike="noStrike">
                <a:solidFill>
                  <a:schemeClr val="lt1"/>
                </a:solidFill>
                <a:latin typeface="Times New Roman"/>
                <a:ea typeface="Times New Roman"/>
                <a:cs typeface="Times New Roman"/>
                <a:sym typeface="Times New Roman"/>
              </a:defRPr>
            </a:lvl1pPr>
            <a:lvl2pPr indent="-350519" lvl="1" marL="914400" marR="0" rtl="0" algn="l">
              <a:spcBef>
                <a:spcPts val="480"/>
              </a:spcBef>
              <a:spcAft>
                <a:spcPts val="0"/>
              </a:spcAft>
              <a:buClr>
                <a:schemeClr val="accent2"/>
              </a:buClr>
              <a:buSzPts val="1920"/>
              <a:buFont typeface="Noto Sans Symbols"/>
              <a:buChar char="◻"/>
              <a:defRPr b="0" i="0" sz="2400" u="none" cap="none" strike="noStrike">
                <a:solidFill>
                  <a:schemeClr val="lt1"/>
                </a:solidFill>
                <a:latin typeface="Times New Roman"/>
                <a:ea typeface="Times New Roman"/>
                <a:cs typeface="Times New Roman"/>
                <a:sym typeface="Times New Roman"/>
              </a:defRPr>
            </a:lvl2pPr>
            <a:lvl3pPr indent="-319405" lvl="2" marL="1371600" marR="0" rtl="0" algn="l">
              <a:spcBef>
                <a:spcPts val="440"/>
              </a:spcBef>
              <a:spcAft>
                <a:spcPts val="0"/>
              </a:spcAft>
              <a:buClr>
                <a:schemeClr val="dk1"/>
              </a:buClr>
              <a:buSzPts val="1430"/>
              <a:buFont typeface="Noto Sans Symbols"/>
              <a:buChar char="■"/>
              <a:defRPr b="0" i="0" sz="2200" u="none" cap="none" strike="noStrike">
                <a:solidFill>
                  <a:schemeClr val="lt1"/>
                </a:solidFill>
                <a:latin typeface="Times New Roman"/>
                <a:ea typeface="Times New Roman"/>
                <a:cs typeface="Times New Roman"/>
                <a:sym typeface="Times New Roman"/>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Noto Sans Symbols"/>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Noto Sans Symbols"/>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Noto Sans Symbols"/>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Noto Sans Symbols"/>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Noto Sans Symbols"/>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26" name="Google Shape;26;p4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 name="Google Shape;27;p4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2" name="Shape 32"/>
        <p:cNvGrpSpPr/>
        <p:nvPr/>
      </p:nvGrpSpPr>
      <p:grpSpPr>
        <a:xfrm>
          <a:off x="0" y="0"/>
          <a:ext cx="0" cy="0"/>
          <a:chOff x="0" y="0"/>
          <a:chExt cx="0" cy="0"/>
        </a:xfrm>
      </p:grpSpPr>
      <p:sp>
        <p:nvSpPr>
          <p:cNvPr id="33" name="Google Shape;33;p49"/>
          <p:cNvSpPr txBox="1"/>
          <p:nvPr>
            <p:ph idx="12" type="sldNum"/>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34" name="Google Shape;34;p49"/>
          <p:cNvGrpSpPr/>
          <p:nvPr/>
        </p:nvGrpSpPr>
        <p:grpSpPr>
          <a:xfrm>
            <a:off x="0" y="0"/>
            <a:ext cx="9144000" cy="546100"/>
            <a:chOff x="0" y="0"/>
            <a:chExt cx="5760" cy="344"/>
          </a:xfrm>
        </p:grpSpPr>
        <p:sp>
          <p:nvSpPr>
            <p:cNvPr id="35" name="Google Shape;35;p49"/>
            <p:cNvSpPr txBox="1"/>
            <p:nvPr/>
          </p:nvSpPr>
          <p:spPr>
            <a:xfrm>
              <a:off x="0" y="0"/>
              <a:ext cx="180" cy="336"/>
            </a:xfrm>
            <a:prstGeom prst="rect">
              <a:avLst/>
            </a:prstGeom>
            <a:gradFill>
              <a:gsLst>
                <a:gs pos="0">
                  <a:schemeClr val="folHlink"/>
                </a:gs>
                <a:gs pos="100000">
                  <a:schemeClr val="dk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 name="Google Shape;36;p49"/>
            <p:cNvSpPr txBox="1"/>
            <p:nvPr/>
          </p:nvSpPr>
          <p:spPr>
            <a:xfrm>
              <a:off x="260" y="85"/>
              <a:ext cx="5500" cy="173"/>
            </a:xfrm>
            <a:prstGeom prst="rect">
              <a:avLst/>
            </a:prstGeom>
            <a:gradFill>
              <a:gsLst>
                <a:gs pos="0">
                  <a:schemeClr val="dk1"/>
                </a:gs>
                <a:gs pos="100000">
                  <a:schemeClr val="dk2"/>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 name="Google Shape;37;p49"/>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 name="Google Shape;38;p49"/>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 name="Google Shape;39;p49"/>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 name="Google Shape;40;p49"/>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1" name="Google Shape;41;p49"/>
            <p:cNvSpPr txBox="1"/>
            <p:nvPr/>
          </p:nvSpPr>
          <p:spPr>
            <a:xfrm>
              <a:off x="83" y="86"/>
              <a:ext cx="89" cy="87"/>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 name="Google Shape;42;p49"/>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 name="Google Shape;43;p49"/>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
        <p:nvSpPr>
          <p:cNvPr id="44" name="Google Shape;44;p49"/>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9pPr>
          </a:lstStyle>
          <a:p/>
        </p:txBody>
      </p:sp>
      <p:sp>
        <p:nvSpPr>
          <p:cNvPr id="45" name="Google Shape;45;p49"/>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lvl1pPr indent="-352425" lvl="0" marL="457200" marR="0" rtl="0" algn="l">
              <a:spcBef>
                <a:spcPts val="520"/>
              </a:spcBef>
              <a:spcAft>
                <a:spcPts val="0"/>
              </a:spcAft>
              <a:buClr>
                <a:schemeClr val="dk1"/>
              </a:buClr>
              <a:buSzPts val="1950"/>
              <a:buFont typeface="Noto Sans Symbols"/>
              <a:buChar char="■"/>
              <a:defRPr b="0" i="0" sz="2600" u="none" cap="none" strike="noStrike">
                <a:solidFill>
                  <a:schemeClr val="lt1"/>
                </a:solidFill>
                <a:latin typeface="Times New Roman"/>
                <a:ea typeface="Times New Roman"/>
                <a:cs typeface="Times New Roman"/>
                <a:sym typeface="Times New Roman"/>
              </a:defRPr>
            </a:lvl1pPr>
            <a:lvl2pPr indent="-350519" lvl="1" marL="914400" marR="0" rtl="0" algn="l">
              <a:spcBef>
                <a:spcPts val="480"/>
              </a:spcBef>
              <a:spcAft>
                <a:spcPts val="0"/>
              </a:spcAft>
              <a:buClr>
                <a:schemeClr val="accent2"/>
              </a:buClr>
              <a:buSzPts val="1920"/>
              <a:buFont typeface="Noto Sans Symbols"/>
              <a:buChar char="◻"/>
              <a:defRPr b="0" i="0" sz="2400" u="none" cap="none" strike="noStrike">
                <a:solidFill>
                  <a:schemeClr val="lt1"/>
                </a:solidFill>
                <a:latin typeface="Times New Roman"/>
                <a:ea typeface="Times New Roman"/>
                <a:cs typeface="Times New Roman"/>
                <a:sym typeface="Times New Roman"/>
              </a:defRPr>
            </a:lvl2pPr>
            <a:lvl3pPr indent="-319405" lvl="2" marL="1371600" marR="0" rtl="0" algn="l">
              <a:spcBef>
                <a:spcPts val="440"/>
              </a:spcBef>
              <a:spcAft>
                <a:spcPts val="0"/>
              </a:spcAft>
              <a:buClr>
                <a:schemeClr val="dk1"/>
              </a:buClr>
              <a:buSzPts val="1430"/>
              <a:buFont typeface="Noto Sans Symbols"/>
              <a:buChar char="■"/>
              <a:defRPr b="0" i="0" sz="2200" u="none" cap="none" strike="noStrike">
                <a:solidFill>
                  <a:schemeClr val="lt1"/>
                </a:solidFill>
                <a:latin typeface="Times New Roman"/>
                <a:ea typeface="Times New Roman"/>
                <a:cs typeface="Times New Roman"/>
                <a:sym typeface="Times New Roman"/>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Noto Sans Symbols"/>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Noto Sans Symbols"/>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Noto Sans Symbols"/>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Noto Sans Symbols"/>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Noto Sans Symbols"/>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46" name="Google Shape;46;p49"/>
          <p:cNvSpPr txBox="1"/>
          <p:nvPr/>
        </p:nvSpPr>
        <p:spPr>
          <a:xfrm>
            <a:off x="76200" y="6451600"/>
            <a:ext cx="2133600" cy="304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a:t>
            </a:r>
            <a:endParaRPr/>
          </a:p>
        </p:txBody>
      </p:sp>
      <p:cxnSp>
        <p:nvCxnSpPr>
          <p:cNvPr id="47" name="Google Shape;47;p49"/>
          <p:cNvCxnSpPr/>
          <p:nvPr/>
        </p:nvCxnSpPr>
        <p:spPr>
          <a:xfrm>
            <a:off x="457200" y="1143000"/>
            <a:ext cx="7623175" cy="0"/>
          </a:xfrm>
          <a:prstGeom prst="straightConnector1">
            <a:avLst/>
          </a:prstGeom>
          <a:noFill/>
          <a:ln cap="flat" cmpd="sng" w="34925">
            <a:solidFill>
              <a:schemeClr val="dk1"/>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b="0" i="0" lang="en-US" sz="1200" u="none">
                <a:solidFill>
                  <a:schemeClr val="lt1"/>
                </a:solidFill>
                <a:latin typeface="Arial"/>
                <a:ea typeface="Arial"/>
                <a:cs typeface="Arial"/>
                <a:sym typeface="Arial"/>
              </a:rPr>
              <a:t>*</a:t>
            </a:r>
            <a:endParaRPr/>
          </a:p>
        </p:txBody>
      </p:sp>
      <p:sp>
        <p:nvSpPr>
          <p:cNvPr id="97" name="Google Shape;97;p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
        <p:nvSpPr>
          <p:cNvPr id="98" name="Google Shape;98;p1"/>
          <p:cNvSpPr txBox="1"/>
          <p:nvPr>
            <p:ph type="ctrTitle"/>
          </p:nvPr>
        </p:nvSpPr>
        <p:spPr>
          <a:xfrm>
            <a:off x="2438400" y="1828800"/>
            <a:ext cx="6553200" cy="2209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4400"/>
              <a:buFont typeface="Times New Roman"/>
              <a:buNone/>
            </a:pPr>
            <a:r>
              <a:rPr b="0" i="1" lang="en-US" sz="4400" u="sng">
                <a:solidFill>
                  <a:srgbClr val="FFFFFF"/>
                </a:solidFill>
                <a:latin typeface="Times New Roman"/>
                <a:ea typeface="Times New Roman"/>
                <a:cs typeface="Times New Roman"/>
                <a:sym typeface="Times New Roman"/>
              </a:rPr>
              <a:t>Collection Framework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Collection Framework</a:t>
            </a:r>
            <a:endParaRPr/>
          </a:p>
        </p:txBody>
      </p:sp>
      <p:pic>
        <p:nvPicPr>
          <p:cNvPr descr="untitled.bmp" id="159" name="Google Shape;159;p10"/>
          <p:cNvPicPr preferRelativeResize="0"/>
          <p:nvPr>
            <p:ph idx="1" type="body"/>
          </p:nvPr>
        </p:nvPicPr>
        <p:blipFill rotWithShape="1">
          <a:blip r:embed="rId3">
            <a:alphaModFix/>
          </a:blip>
          <a:srcRect b="0" l="0" r="0" t="0"/>
          <a:stretch/>
        </p:blipFill>
        <p:spPr>
          <a:xfrm>
            <a:off x="533400" y="1219200"/>
            <a:ext cx="7467600" cy="5334000"/>
          </a:xfrm>
          <a:prstGeom prst="rect">
            <a:avLst/>
          </a:prstGeom>
          <a:noFill/>
          <a:ln>
            <a:noFill/>
          </a:ln>
        </p:spPr>
      </p:pic>
      <p:sp>
        <p:nvSpPr>
          <p:cNvPr id="160" name="Google Shape;160;p10"/>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The “List” Interface</a:t>
            </a:r>
            <a:endParaRPr/>
          </a:p>
        </p:txBody>
      </p:sp>
      <p:sp>
        <p:nvSpPr>
          <p:cNvPr id="166" name="Google Shape;166;p11"/>
          <p:cNvSpPr txBox="1"/>
          <p:nvPr>
            <p:ph idx="1" type="body"/>
          </p:nvPr>
        </p:nvSpPr>
        <p:spPr>
          <a:xfrm>
            <a:off x="457200" y="1219200"/>
            <a:ext cx="82296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The List interface extends Collection and declares the behavior of a collection that stores a sequence of elements. </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Elements can be inserted or accessed by their position in the list, using a zero-based index.</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A list may contain duplicate elements.</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Methods: </a:t>
            </a:r>
            <a:r>
              <a:rPr b="0" i="0" lang="en-US" sz="2200" u="none">
                <a:solidFill>
                  <a:schemeClr val="lt1"/>
                </a:solidFill>
                <a:latin typeface="Times New Roman"/>
                <a:ea typeface="Times New Roman"/>
                <a:cs typeface="Times New Roman"/>
                <a:sym typeface="Times New Roman"/>
              </a:rPr>
              <a:t>void add(int </a:t>
            </a:r>
            <a:r>
              <a:rPr b="0" i="1" lang="en-US" sz="2200" u="none">
                <a:solidFill>
                  <a:schemeClr val="lt1"/>
                </a:solidFill>
                <a:latin typeface="Times New Roman"/>
                <a:ea typeface="Times New Roman"/>
                <a:cs typeface="Times New Roman"/>
                <a:sym typeface="Times New Roman"/>
              </a:rPr>
              <a:t>index, Object obj)</a:t>
            </a:r>
            <a:endParaRPr/>
          </a:p>
          <a:p>
            <a:pPr indent="-285750" lvl="1" marL="742950" marR="0" rtl="0" algn="l">
              <a:lnSpc>
                <a:spcPct val="100000"/>
              </a:lnSpc>
              <a:spcBef>
                <a:spcPts val="440"/>
              </a:spcBef>
              <a:spcAft>
                <a:spcPts val="0"/>
              </a:spcAft>
              <a:buClr>
                <a:schemeClr val="accent2"/>
              </a:buClr>
              <a:buSzPts val="1760"/>
              <a:buFont typeface="Noto Sans Symbols"/>
              <a:buChar char="◻"/>
            </a:pPr>
            <a:r>
              <a:rPr b="0" i="0" lang="en-US" sz="2200" u="none" cap="none" strike="noStrike">
                <a:solidFill>
                  <a:schemeClr val="lt1"/>
                </a:solidFill>
                <a:latin typeface="Times New Roman"/>
                <a:ea typeface="Times New Roman"/>
                <a:cs typeface="Times New Roman"/>
                <a:sym typeface="Times New Roman"/>
              </a:rPr>
              <a:t>boolean addAll(int </a:t>
            </a:r>
            <a:r>
              <a:rPr b="0" i="1" lang="en-US" sz="2200" u="none" cap="none" strike="noStrike">
                <a:solidFill>
                  <a:schemeClr val="lt1"/>
                </a:solidFill>
                <a:latin typeface="Times New Roman"/>
                <a:ea typeface="Times New Roman"/>
                <a:cs typeface="Times New Roman"/>
                <a:sym typeface="Times New Roman"/>
              </a:rPr>
              <a:t>index, Collection c)</a:t>
            </a:r>
            <a:endParaRPr/>
          </a:p>
          <a:p>
            <a:pPr indent="-285750" lvl="1" marL="742950" marR="0" rtl="0" algn="l">
              <a:lnSpc>
                <a:spcPct val="100000"/>
              </a:lnSpc>
              <a:spcBef>
                <a:spcPts val="440"/>
              </a:spcBef>
              <a:spcAft>
                <a:spcPts val="0"/>
              </a:spcAft>
              <a:buClr>
                <a:schemeClr val="accent2"/>
              </a:buClr>
              <a:buSzPts val="1760"/>
              <a:buFont typeface="Noto Sans Symbols"/>
              <a:buChar char="◻"/>
            </a:pPr>
            <a:r>
              <a:rPr b="0" i="0" lang="en-US" sz="2200" u="none" cap="none" strike="noStrike">
                <a:solidFill>
                  <a:schemeClr val="lt1"/>
                </a:solidFill>
                <a:latin typeface="Times New Roman"/>
                <a:ea typeface="Times New Roman"/>
                <a:cs typeface="Times New Roman"/>
                <a:sym typeface="Times New Roman"/>
              </a:rPr>
              <a:t>Object get(int </a:t>
            </a:r>
            <a:r>
              <a:rPr b="0" i="1" lang="en-US" sz="2200" u="none" cap="none" strike="noStrike">
                <a:solidFill>
                  <a:schemeClr val="lt1"/>
                </a:solidFill>
                <a:latin typeface="Times New Roman"/>
                <a:ea typeface="Times New Roman"/>
                <a:cs typeface="Times New Roman"/>
                <a:sym typeface="Times New Roman"/>
              </a:rPr>
              <a:t>index)</a:t>
            </a:r>
            <a:endParaRPr/>
          </a:p>
          <a:p>
            <a:pPr indent="-285750" lvl="1" marL="742950" marR="0" rtl="0" algn="l">
              <a:lnSpc>
                <a:spcPct val="100000"/>
              </a:lnSpc>
              <a:spcBef>
                <a:spcPts val="440"/>
              </a:spcBef>
              <a:spcAft>
                <a:spcPts val="0"/>
              </a:spcAft>
              <a:buClr>
                <a:schemeClr val="accent2"/>
              </a:buClr>
              <a:buSzPts val="1760"/>
              <a:buFont typeface="Noto Sans Symbols"/>
              <a:buChar char="◻"/>
            </a:pPr>
            <a:r>
              <a:rPr b="0" i="0" lang="en-US" sz="2200" u="none" cap="none" strike="noStrike">
                <a:solidFill>
                  <a:schemeClr val="lt1"/>
                </a:solidFill>
                <a:latin typeface="Times New Roman"/>
                <a:ea typeface="Times New Roman"/>
                <a:cs typeface="Times New Roman"/>
                <a:sym typeface="Times New Roman"/>
              </a:rPr>
              <a:t>int indexOf(Object </a:t>
            </a:r>
            <a:r>
              <a:rPr b="0" i="1" lang="en-US" sz="2200" u="none" cap="none" strike="noStrike">
                <a:solidFill>
                  <a:schemeClr val="lt1"/>
                </a:solidFill>
                <a:latin typeface="Times New Roman"/>
                <a:ea typeface="Times New Roman"/>
                <a:cs typeface="Times New Roman"/>
                <a:sym typeface="Times New Roman"/>
              </a:rPr>
              <a:t>obj)</a:t>
            </a:r>
            <a:endParaRPr/>
          </a:p>
          <a:p>
            <a:pPr indent="-285750" lvl="1" marL="742950" marR="0" rtl="0" algn="l">
              <a:lnSpc>
                <a:spcPct val="100000"/>
              </a:lnSpc>
              <a:spcBef>
                <a:spcPts val="440"/>
              </a:spcBef>
              <a:spcAft>
                <a:spcPts val="0"/>
              </a:spcAft>
              <a:buClr>
                <a:schemeClr val="accent2"/>
              </a:buClr>
              <a:buSzPts val="1760"/>
              <a:buFont typeface="Noto Sans Symbols"/>
              <a:buChar char="◻"/>
            </a:pPr>
            <a:r>
              <a:rPr b="0" i="0" lang="en-US" sz="2200" u="none" cap="none" strike="noStrike">
                <a:solidFill>
                  <a:schemeClr val="lt1"/>
                </a:solidFill>
                <a:latin typeface="Times New Roman"/>
                <a:ea typeface="Times New Roman"/>
                <a:cs typeface="Times New Roman"/>
                <a:sym typeface="Times New Roman"/>
              </a:rPr>
              <a:t>int lastIndexOf(Object </a:t>
            </a:r>
            <a:r>
              <a:rPr b="0" i="1" lang="en-US" sz="2200" u="none" cap="none" strike="noStrike">
                <a:solidFill>
                  <a:schemeClr val="lt1"/>
                </a:solidFill>
                <a:latin typeface="Times New Roman"/>
                <a:ea typeface="Times New Roman"/>
                <a:cs typeface="Times New Roman"/>
                <a:sym typeface="Times New Roman"/>
              </a:rPr>
              <a:t>obj)</a:t>
            </a:r>
            <a:endParaRPr/>
          </a:p>
          <a:p>
            <a:pPr indent="-285750" lvl="1" marL="742950" marR="0" rtl="0" algn="l">
              <a:lnSpc>
                <a:spcPct val="100000"/>
              </a:lnSpc>
              <a:spcBef>
                <a:spcPts val="440"/>
              </a:spcBef>
              <a:spcAft>
                <a:spcPts val="0"/>
              </a:spcAft>
              <a:buClr>
                <a:schemeClr val="accent2"/>
              </a:buClr>
              <a:buSzPts val="1760"/>
              <a:buFont typeface="Noto Sans Symbols"/>
              <a:buChar char="◻"/>
            </a:pPr>
            <a:r>
              <a:rPr b="0" i="0" lang="en-US" sz="2200" u="none" cap="none" strike="noStrike">
                <a:solidFill>
                  <a:schemeClr val="lt1"/>
                </a:solidFill>
                <a:latin typeface="Times New Roman"/>
                <a:ea typeface="Times New Roman"/>
                <a:cs typeface="Times New Roman"/>
                <a:sym typeface="Times New Roman"/>
              </a:rPr>
              <a:t>ListIterator listIterator( )</a:t>
            </a:r>
            <a:endParaRPr/>
          </a:p>
          <a:p>
            <a:pPr indent="-285750" lvl="1" marL="742950" marR="0" rtl="0" algn="l">
              <a:lnSpc>
                <a:spcPct val="100000"/>
              </a:lnSpc>
              <a:spcBef>
                <a:spcPts val="440"/>
              </a:spcBef>
              <a:spcAft>
                <a:spcPts val="0"/>
              </a:spcAft>
              <a:buClr>
                <a:schemeClr val="accent2"/>
              </a:buClr>
              <a:buSzPts val="1760"/>
              <a:buFont typeface="Noto Sans Symbols"/>
              <a:buChar char="◻"/>
            </a:pPr>
            <a:r>
              <a:rPr b="0" i="0" lang="en-US" sz="2200" u="none" cap="none" strike="noStrike">
                <a:solidFill>
                  <a:schemeClr val="lt1"/>
                </a:solidFill>
                <a:latin typeface="Times New Roman"/>
                <a:ea typeface="Times New Roman"/>
                <a:cs typeface="Times New Roman"/>
                <a:sym typeface="Times New Roman"/>
              </a:rPr>
              <a:t>Object remove(int </a:t>
            </a:r>
            <a:r>
              <a:rPr b="0" i="1" lang="en-US" sz="2200" u="none" cap="none" strike="noStrike">
                <a:solidFill>
                  <a:schemeClr val="lt1"/>
                </a:solidFill>
                <a:latin typeface="Times New Roman"/>
                <a:ea typeface="Times New Roman"/>
                <a:cs typeface="Times New Roman"/>
                <a:sym typeface="Times New Roman"/>
              </a:rPr>
              <a:t>index)</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Object set(int </a:t>
            </a:r>
            <a:r>
              <a:rPr b="0" i="1" lang="en-US" sz="2400" u="none" cap="none" strike="noStrike">
                <a:solidFill>
                  <a:schemeClr val="lt1"/>
                </a:solidFill>
                <a:latin typeface="Times New Roman"/>
                <a:ea typeface="Times New Roman"/>
                <a:cs typeface="Times New Roman"/>
                <a:sym typeface="Times New Roman"/>
              </a:rPr>
              <a:t>index, Object obj)</a:t>
            </a:r>
            <a:endParaRPr/>
          </a:p>
        </p:txBody>
      </p:sp>
      <p:sp>
        <p:nvSpPr>
          <p:cNvPr id="167" name="Google Shape;167;p11"/>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The Set &amp; SortedSet Interfaces</a:t>
            </a:r>
            <a:endParaRPr/>
          </a:p>
        </p:txBody>
      </p:sp>
      <p:sp>
        <p:nvSpPr>
          <p:cNvPr id="173" name="Google Shape;173;p12"/>
          <p:cNvSpPr txBox="1"/>
          <p:nvPr>
            <p:ph idx="1" type="body"/>
          </p:nvPr>
        </p:nvSpPr>
        <p:spPr>
          <a:xfrm>
            <a:off x="457200" y="1219200"/>
            <a:ext cx="82296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The Set interface defines a set. It extends Collection and declares the behavior of a collection that does not allow duplicate elements.</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It does not define any additional methods of its own.</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The SortedSet interface extends Set and declares the behavior of a set sorted in ascending order.</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Methods: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Object first(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Object last(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SortedSet subSet(Object </a:t>
            </a:r>
            <a:r>
              <a:rPr b="0" i="1" lang="en-US" sz="2400" u="none" cap="none" strike="noStrike">
                <a:solidFill>
                  <a:schemeClr val="lt1"/>
                </a:solidFill>
                <a:latin typeface="Times New Roman"/>
                <a:ea typeface="Times New Roman"/>
                <a:cs typeface="Times New Roman"/>
                <a:sym typeface="Times New Roman"/>
              </a:rPr>
              <a:t>start, Object end)</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SortedSet headSet(Object </a:t>
            </a:r>
            <a:r>
              <a:rPr b="0" i="1" lang="en-US" sz="2400" u="none" cap="none" strike="noStrike">
                <a:solidFill>
                  <a:schemeClr val="lt1"/>
                </a:solidFill>
                <a:latin typeface="Times New Roman"/>
                <a:ea typeface="Times New Roman"/>
                <a:cs typeface="Times New Roman"/>
                <a:sym typeface="Times New Roman"/>
              </a:rPr>
              <a:t>end)</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SortedSet tailSet(Object </a:t>
            </a:r>
            <a:r>
              <a:rPr b="0" i="1" lang="en-US" sz="2400" u="none" cap="none" strike="noStrike">
                <a:solidFill>
                  <a:schemeClr val="lt1"/>
                </a:solidFill>
                <a:latin typeface="Times New Roman"/>
                <a:ea typeface="Times New Roman"/>
                <a:cs typeface="Times New Roman"/>
                <a:sym typeface="Times New Roman"/>
              </a:rPr>
              <a:t>start)</a:t>
            </a:r>
            <a:endParaRPr/>
          </a:p>
        </p:txBody>
      </p:sp>
      <p:sp>
        <p:nvSpPr>
          <p:cNvPr id="174" name="Google Shape;174;p12"/>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3"/>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List &lt;T&gt; al = new ArrayList&lt;&gt; (); </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List &lt;T&gt; ll = new LinkedList&lt;&gt; (); </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List &lt;T&gt; v = new Vector&lt;&gt; (); </a:t>
            </a:r>
            <a:endParaRPr/>
          </a:p>
          <a:p>
            <a:pPr indent="-219075" lvl="0" marL="342900" marR="0" rtl="0" algn="l">
              <a:lnSpc>
                <a:spcPct val="100000"/>
              </a:lnSpc>
              <a:spcBef>
                <a:spcPts val="520"/>
              </a:spcBef>
              <a:spcAft>
                <a:spcPts val="0"/>
              </a:spcAft>
              <a:buClr>
                <a:schemeClr val="dk1"/>
              </a:buClr>
              <a:buSzPts val="1950"/>
              <a:buFont typeface="Noto Sans Symbols"/>
              <a:buNone/>
            </a:pPr>
            <a:r>
              <a:t/>
            </a:r>
            <a:endParaRPr b="0" i="0" sz="26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Where T is the type of the object </a:t>
            </a:r>
            <a:endParaRPr/>
          </a:p>
        </p:txBody>
      </p:sp>
      <p:sp>
        <p:nvSpPr>
          <p:cNvPr id="180" name="Google Shape;180;p13"/>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ph idx="1" type="body"/>
          </p:nvPr>
        </p:nvSpPr>
        <p:spPr>
          <a:xfrm>
            <a:off x="457200" y="18288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Java program to demonstrate the</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working of ArrayList</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import java.io.*;</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import java.util.*;</a:t>
            </a:r>
            <a:endParaRPr/>
          </a:p>
          <a:p>
            <a:pPr indent="-219075" lvl="0" marL="342900" marR="0" rtl="0" algn="l">
              <a:lnSpc>
                <a:spcPct val="100000"/>
              </a:lnSpc>
              <a:spcBef>
                <a:spcPts val="520"/>
              </a:spcBef>
              <a:spcAft>
                <a:spcPts val="0"/>
              </a:spcAft>
              <a:buClr>
                <a:schemeClr val="dk1"/>
              </a:buClr>
              <a:buSzPts val="1950"/>
              <a:buFont typeface="Noto Sans Symbols"/>
              <a:buNone/>
            </a:pPr>
            <a:r>
              <a:t/>
            </a:r>
            <a:endParaRPr b="0" i="0" sz="2600" u="none">
              <a:solidFill>
                <a:schemeClr val="lt1"/>
              </a:solidFill>
              <a:latin typeface="Times New Roman"/>
              <a:ea typeface="Times New Roman"/>
              <a:cs typeface="Times New Roman"/>
              <a:sym typeface="Times New Roman"/>
            </a:endParaRPr>
          </a:p>
          <a:p>
            <a:pPr indent="-219075" lvl="0" marL="342900" marR="0" rtl="0" algn="l">
              <a:spcBef>
                <a:spcPts val="520"/>
              </a:spcBef>
              <a:spcAft>
                <a:spcPts val="0"/>
              </a:spcAft>
              <a:buClr>
                <a:schemeClr val="dk1"/>
              </a:buClr>
              <a:buSzPts val="1950"/>
              <a:buFont typeface="Noto Sans Symbols"/>
              <a:buNone/>
            </a:pPr>
            <a:r>
              <a:t/>
            </a:r>
            <a:endParaRPr b="0" i="0" sz="2600" u="none">
              <a:solidFill>
                <a:schemeClr val="lt1"/>
              </a:solidFill>
              <a:latin typeface="Times New Roman"/>
              <a:ea typeface="Times New Roman"/>
              <a:cs typeface="Times New Roman"/>
              <a:sym typeface="Times New Roman"/>
            </a:endParaRPr>
          </a:p>
        </p:txBody>
      </p:sp>
      <p:sp>
        <p:nvSpPr>
          <p:cNvPr id="186" name="Google Shape;186;p14"/>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ph idx="1" type="body"/>
          </p:nvPr>
        </p:nvSpPr>
        <p:spPr>
          <a:xfrm>
            <a:off x="457200" y="12954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class demo {</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 Main Method</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public static void main(String[] args)</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a:t>
            </a:r>
            <a:endParaRPr/>
          </a:p>
          <a:p>
            <a:pPr indent="-219075" lvl="0" marL="342900" marR="0" rtl="0" algn="l">
              <a:lnSpc>
                <a:spcPct val="100000"/>
              </a:lnSpc>
              <a:spcBef>
                <a:spcPts val="520"/>
              </a:spcBef>
              <a:spcAft>
                <a:spcPts val="0"/>
              </a:spcAft>
              <a:buClr>
                <a:schemeClr val="dk1"/>
              </a:buClr>
              <a:buSzPts val="1950"/>
              <a:buFont typeface="Noto Sans Symbols"/>
              <a:buNone/>
            </a:pPr>
            <a:r>
              <a:t/>
            </a:r>
            <a:endParaRPr b="0" i="0" sz="26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 Declaring the ArrayList with</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 initial size n</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ArrayList&lt;Integer&gt; al = new ArrayList&lt;Integer&gt;();</a:t>
            </a:r>
            <a:endParaRPr/>
          </a:p>
          <a:p>
            <a:pPr indent="-219075" lvl="0" marL="342900" marR="0" rtl="0" algn="l">
              <a:lnSpc>
                <a:spcPct val="100000"/>
              </a:lnSpc>
              <a:spcBef>
                <a:spcPts val="520"/>
              </a:spcBef>
              <a:spcAft>
                <a:spcPts val="0"/>
              </a:spcAft>
              <a:buClr>
                <a:schemeClr val="dk1"/>
              </a:buClr>
              <a:buSzPts val="1950"/>
              <a:buFont typeface="Noto Sans Symbols"/>
              <a:buNone/>
            </a:pPr>
            <a:r>
              <a:t/>
            </a:r>
            <a:endParaRPr b="0" i="0" sz="26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a:t>
            </a:r>
            <a:endParaRPr/>
          </a:p>
        </p:txBody>
      </p:sp>
      <p:sp>
        <p:nvSpPr>
          <p:cNvPr id="192" name="Google Shape;192;p15"/>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Appending new elements at</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 the end of the list</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for (int i = 1; i &lt;= 5; i++)</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al.add(i);</a:t>
            </a:r>
            <a:endParaRPr/>
          </a:p>
          <a:p>
            <a:pPr indent="-219075" lvl="0" marL="342900" marR="0" rtl="0" algn="l">
              <a:lnSpc>
                <a:spcPct val="100000"/>
              </a:lnSpc>
              <a:spcBef>
                <a:spcPts val="520"/>
              </a:spcBef>
              <a:spcAft>
                <a:spcPts val="0"/>
              </a:spcAft>
              <a:buClr>
                <a:schemeClr val="dk1"/>
              </a:buClr>
              <a:buSzPts val="1950"/>
              <a:buFont typeface="Noto Sans Symbols"/>
              <a:buNone/>
            </a:pPr>
            <a:r>
              <a:t/>
            </a:r>
            <a:endParaRPr b="0" i="0" sz="26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 Printing elements</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System.out.println(al);</a:t>
            </a:r>
            <a:endParaRPr/>
          </a:p>
          <a:p>
            <a:pPr indent="-219075" lvl="0" marL="342900" marR="0" rtl="0" algn="l">
              <a:lnSpc>
                <a:spcPct val="100000"/>
              </a:lnSpc>
              <a:spcBef>
                <a:spcPts val="520"/>
              </a:spcBef>
              <a:spcAft>
                <a:spcPts val="0"/>
              </a:spcAft>
              <a:buClr>
                <a:schemeClr val="dk1"/>
              </a:buClr>
              <a:buSzPts val="1950"/>
              <a:buFont typeface="Noto Sans Symbols"/>
              <a:buNone/>
            </a:pPr>
            <a:r>
              <a:t/>
            </a:r>
            <a:endParaRPr b="0" i="0" sz="26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 Remove element at index 3</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al.remove(3);</a:t>
            </a:r>
            <a:endParaRPr/>
          </a:p>
          <a:p>
            <a:pPr indent="-219075" lvl="0" marL="342900" marR="0" rtl="0" algn="l">
              <a:lnSpc>
                <a:spcPct val="100000"/>
              </a:lnSpc>
              <a:spcBef>
                <a:spcPts val="520"/>
              </a:spcBef>
              <a:spcAft>
                <a:spcPts val="0"/>
              </a:spcAft>
              <a:buClr>
                <a:schemeClr val="dk1"/>
              </a:buClr>
              <a:buSzPts val="1950"/>
              <a:buFont typeface="Noto Sans Symbols"/>
              <a:buNone/>
            </a:pPr>
            <a:r>
              <a:t/>
            </a:r>
            <a:endParaRPr b="0" i="0" sz="26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a:t>
            </a:r>
            <a:endParaRPr/>
          </a:p>
        </p:txBody>
      </p:sp>
      <p:sp>
        <p:nvSpPr>
          <p:cNvPr id="198" name="Google Shape;198;p16"/>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Displaying the ArrayList</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 after deletion</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System.out.println(al);</a:t>
            </a:r>
            <a:endParaRPr/>
          </a:p>
          <a:p>
            <a:pPr indent="-219075" lvl="0" marL="342900" marR="0" rtl="0" algn="l">
              <a:lnSpc>
                <a:spcPct val="100000"/>
              </a:lnSpc>
              <a:spcBef>
                <a:spcPts val="520"/>
              </a:spcBef>
              <a:spcAft>
                <a:spcPts val="0"/>
              </a:spcAft>
              <a:buClr>
                <a:schemeClr val="dk1"/>
              </a:buClr>
              <a:buSzPts val="1950"/>
              <a:buFont typeface="Noto Sans Symbols"/>
              <a:buNone/>
            </a:pPr>
            <a:r>
              <a:t/>
            </a:r>
            <a:endParaRPr b="0" i="0" sz="26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 Printing elements one by one</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for (int i = 0; i &lt; al.size(); i++)</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System.out.print(al.get(i) + " ");</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a:t>
            </a:r>
            <a:endParaRPr/>
          </a:p>
          <a:p>
            <a:pPr indent="-219075" lvl="0" marL="342900" marR="0" rtl="0" algn="l">
              <a:spcBef>
                <a:spcPts val="520"/>
              </a:spcBef>
              <a:spcAft>
                <a:spcPts val="0"/>
              </a:spcAft>
              <a:buClr>
                <a:schemeClr val="dk1"/>
              </a:buClr>
              <a:buSzPts val="1950"/>
              <a:buFont typeface="Noto Sans Symbols"/>
              <a:buNone/>
            </a:pPr>
            <a:r>
              <a:t/>
            </a:r>
            <a:endParaRPr b="0" i="0" sz="2600" u="none">
              <a:solidFill>
                <a:schemeClr val="lt1"/>
              </a:solidFill>
              <a:latin typeface="Times New Roman"/>
              <a:ea typeface="Times New Roman"/>
              <a:cs typeface="Times New Roman"/>
              <a:sym typeface="Times New Roman"/>
            </a:endParaRPr>
          </a:p>
        </p:txBody>
      </p:sp>
      <p:sp>
        <p:nvSpPr>
          <p:cNvPr id="204" name="Google Shape;204;p17"/>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Iterator</a:t>
            </a:r>
            <a:endParaRPr/>
          </a:p>
        </p:txBody>
      </p:sp>
      <p:sp>
        <p:nvSpPr>
          <p:cNvPr id="210" name="Google Shape;210;p18"/>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A collection provides an iterator which allows sequential access to the elements of a collection.</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An iterator can be obtained by calling the following method of the Collection interface: Iterator iterator()</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Returns an object which implements the Iterator interface.</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Methods of Iterator interface:</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boolean hasNext()</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Object next()</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Object previous( )</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Object remove()</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void add(Object </a:t>
            </a:r>
            <a:r>
              <a:rPr b="0" i="1" lang="en-US" sz="2000" u="none" cap="none" strike="noStrike">
                <a:solidFill>
                  <a:schemeClr val="lt1"/>
                </a:solidFill>
                <a:latin typeface="Times New Roman"/>
                <a:ea typeface="Times New Roman"/>
                <a:cs typeface="Times New Roman"/>
                <a:sym typeface="Times New Roman"/>
              </a:rPr>
              <a:t>obj)</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boolean hasPrevious( )</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void set(Object</a:t>
            </a:r>
            <a:r>
              <a:rPr b="0" i="1" lang="en-US" sz="2000" u="none" cap="none" strike="noStrike">
                <a:solidFill>
                  <a:schemeClr val="lt1"/>
                </a:solidFill>
                <a:latin typeface="Times New Roman"/>
                <a:ea typeface="Times New Roman"/>
                <a:cs typeface="Times New Roman"/>
                <a:sym typeface="Times New Roman"/>
              </a:rPr>
              <a:t>obj)</a:t>
            </a:r>
            <a:endParaRPr/>
          </a:p>
        </p:txBody>
      </p:sp>
      <p:sp>
        <p:nvSpPr>
          <p:cNvPr id="211" name="Google Shape;211;p18"/>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9"/>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Iterator</a:t>
            </a:r>
            <a:endParaRPr/>
          </a:p>
        </p:txBody>
      </p:sp>
      <p:sp>
        <p:nvSpPr>
          <p:cNvPr id="217" name="Google Shape;217;p19"/>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In general, to use an iterator to cycle through the contents of a collection, follow these steps: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Obtain an iterator to the start of the collection by calling the collection’s </a:t>
            </a:r>
            <a:r>
              <a:rPr b="1" i="0" lang="en-US" sz="2400" u="none" cap="none" strike="noStrike">
                <a:solidFill>
                  <a:schemeClr val="lt1"/>
                </a:solidFill>
                <a:latin typeface="Times New Roman"/>
                <a:ea typeface="Times New Roman"/>
                <a:cs typeface="Times New Roman"/>
                <a:sym typeface="Times New Roman"/>
              </a:rPr>
              <a:t>iterator( ) method.</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Set up a loop that makes a call to </a:t>
            </a:r>
            <a:r>
              <a:rPr b="1" i="0" lang="en-US" sz="2400" u="none" cap="none" strike="noStrike">
                <a:solidFill>
                  <a:schemeClr val="lt1"/>
                </a:solidFill>
                <a:latin typeface="Times New Roman"/>
                <a:ea typeface="Times New Roman"/>
                <a:cs typeface="Times New Roman"/>
                <a:sym typeface="Times New Roman"/>
              </a:rPr>
              <a:t>hasNext( ). Have the loop iterate as long as hasNext( ) </a:t>
            </a:r>
            <a:r>
              <a:rPr b="0" i="0" lang="en-US" sz="2400" u="none" cap="none" strike="noStrike">
                <a:solidFill>
                  <a:schemeClr val="lt1"/>
                </a:solidFill>
                <a:latin typeface="Times New Roman"/>
                <a:ea typeface="Times New Roman"/>
                <a:cs typeface="Times New Roman"/>
                <a:sym typeface="Times New Roman"/>
              </a:rPr>
              <a:t>returns true.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Within the loop, obtain each element by calling </a:t>
            </a:r>
            <a:r>
              <a:rPr b="1" i="0" lang="en-US" sz="2400" u="none" cap="none" strike="noStrike">
                <a:solidFill>
                  <a:schemeClr val="lt1"/>
                </a:solidFill>
                <a:latin typeface="Times New Roman"/>
                <a:ea typeface="Times New Roman"/>
                <a:cs typeface="Times New Roman"/>
                <a:sym typeface="Times New Roman"/>
              </a:rPr>
              <a:t>next( ).</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For collections that implement List, you can also obtain an iterator by calling </a:t>
            </a:r>
            <a:r>
              <a:rPr b="1" i="0" lang="en-US" sz="2600" u="none">
                <a:solidFill>
                  <a:schemeClr val="lt1"/>
                </a:solidFill>
                <a:latin typeface="Times New Roman"/>
                <a:ea typeface="Times New Roman"/>
                <a:cs typeface="Times New Roman"/>
                <a:sym typeface="Times New Roman"/>
              </a:rPr>
              <a:t>ListIterator.</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ListIterator is available only to those collections that implement the List interface.</a:t>
            </a:r>
            <a:endParaRPr/>
          </a:p>
        </p:txBody>
      </p:sp>
      <p:sp>
        <p:nvSpPr>
          <p:cNvPr id="218" name="Google Shape;218;p19"/>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cap="none" strike="noStrike">
                <a:solidFill>
                  <a:schemeClr val="lt1"/>
                </a:solidFill>
                <a:latin typeface="Times New Roman"/>
                <a:ea typeface="Times New Roman"/>
                <a:cs typeface="Times New Roman"/>
                <a:sym typeface="Times New Roman"/>
              </a:rPr>
              <a:t>Any group of individual objects which are represented as a single unit is known as the collection of the objects. In Java, a separate framework named the “Collection Framework” has been defined in JDK 1.2 which holds all the collection classes and interface in it. </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cap="none" strike="noStrike">
                <a:solidFill>
                  <a:schemeClr val="lt1"/>
                </a:solidFill>
                <a:latin typeface="Times New Roman"/>
                <a:ea typeface="Times New Roman"/>
                <a:cs typeface="Times New Roman"/>
                <a:sym typeface="Times New Roman"/>
              </a:rPr>
              <a:t>The Collection interface (java.util.Collection) and Map interface (java.util.Map) are the two main “root” interfaces of Java collection classes.</a:t>
            </a:r>
            <a:endParaRPr/>
          </a:p>
          <a:p>
            <a:pPr indent="-219075" lvl="0" marL="342900" marR="0" rtl="0" algn="l">
              <a:spcBef>
                <a:spcPts val="520"/>
              </a:spcBef>
              <a:spcAft>
                <a:spcPts val="0"/>
              </a:spcAft>
              <a:buClr>
                <a:schemeClr val="dk1"/>
              </a:buClr>
              <a:buSzPts val="1950"/>
              <a:buFont typeface="Noto Sans Symbols"/>
              <a:buNone/>
            </a:pPr>
            <a:r>
              <a:t/>
            </a:r>
            <a:endParaRPr b="0" i="0" sz="2600" u="none">
              <a:solidFill>
                <a:schemeClr val="lt1"/>
              </a:solidFill>
              <a:latin typeface="Times New Roman"/>
              <a:ea typeface="Times New Roman"/>
              <a:cs typeface="Times New Roman"/>
              <a:sym typeface="Times New Roman"/>
            </a:endParaRPr>
          </a:p>
        </p:txBody>
      </p:sp>
      <p:sp>
        <p:nvSpPr>
          <p:cNvPr id="104" name="Google Shape;104;p2"/>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ArrayList class</a:t>
            </a:r>
            <a:endParaRPr/>
          </a:p>
        </p:txBody>
      </p:sp>
      <p:sp>
        <p:nvSpPr>
          <p:cNvPr id="224" name="Google Shape;224;p20"/>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The </a:t>
            </a:r>
            <a:r>
              <a:rPr b="1" i="0" lang="en-US" sz="2400" u="none">
                <a:solidFill>
                  <a:schemeClr val="lt1"/>
                </a:solidFill>
                <a:latin typeface="Times New Roman"/>
                <a:ea typeface="Times New Roman"/>
                <a:cs typeface="Times New Roman"/>
                <a:sym typeface="Times New Roman"/>
              </a:rPr>
              <a:t>ArrayList class extends AbstractList and implements the List </a:t>
            </a:r>
            <a:r>
              <a:rPr b="0" i="0" lang="en-US" sz="2400" u="none">
                <a:solidFill>
                  <a:schemeClr val="lt1"/>
                </a:solidFill>
                <a:latin typeface="Times New Roman"/>
                <a:ea typeface="Times New Roman"/>
                <a:cs typeface="Times New Roman"/>
                <a:sym typeface="Times New Roman"/>
              </a:rPr>
              <a:t>interface.</a:t>
            </a:r>
            <a:endParaRPr/>
          </a:p>
          <a:p>
            <a:pPr indent="-342900" lvl="0" marL="342900" marR="0" rtl="0" algn="l">
              <a:lnSpc>
                <a:spcPct val="100000"/>
              </a:lnSpc>
              <a:spcBef>
                <a:spcPts val="480"/>
              </a:spcBef>
              <a:spcAft>
                <a:spcPts val="0"/>
              </a:spcAft>
              <a:buClr>
                <a:schemeClr val="dk1"/>
              </a:buClr>
              <a:buSzPts val="1800"/>
              <a:buFont typeface="Noto Sans Symbols"/>
              <a:buChar char="■"/>
            </a:pPr>
            <a:r>
              <a:rPr b="1" i="0" lang="en-US" sz="2400" u="none">
                <a:solidFill>
                  <a:schemeClr val="lt1"/>
                </a:solidFill>
                <a:latin typeface="Times New Roman"/>
                <a:ea typeface="Times New Roman"/>
                <a:cs typeface="Times New Roman"/>
                <a:sym typeface="Times New Roman"/>
              </a:rPr>
              <a:t>ArrayList supports dynamic arrays that can grow as needed.</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Array lists are created with an initial size. When this size is exceeded, the collection is automatically enlarged. When objects are removed, the array may be shrunk.</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Constructors:</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ArrayList( )</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ArrayList(Collection </a:t>
            </a:r>
            <a:r>
              <a:rPr b="0" i="1" lang="en-US" sz="2000" u="none" cap="none" strike="noStrike">
                <a:solidFill>
                  <a:schemeClr val="lt1"/>
                </a:solidFill>
                <a:latin typeface="Times New Roman"/>
                <a:ea typeface="Times New Roman"/>
                <a:cs typeface="Times New Roman"/>
                <a:sym typeface="Times New Roman"/>
              </a:rPr>
              <a:t>c)</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ArrayList(int </a:t>
            </a:r>
            <a:r>
              <a:rPr b="0" i="1" lang="en-US" sz="2000" u="none" cap="none" strike="noStrike">
                <a:solidFill>
                  <a:schemeClr val="lt1"/>
                </a:solidFill>
                <a:latin typeface="Times New Roman"/>
                <a:ea typeface="Times New Roman"/>
                <a:cs typeface="Times New Roman"/>
                <a:sym typeface="Times New Roman"/>
              </a:rPr>
              <a:t>capacity)</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You can increase the capacity of an </a:t>
            </a:r>
            <a:r>
              <a:rPr b="1" i="0" lang="en-US" sz="2400" u="none">
                <a:solidFill>
                  <a:schemeClr val="lt1"/>
                </a:solidFill>
                <a:latin typeface="Times New Roman"/>
                <a:ea typeface="Times New Roman"/>
                <a:cs typeface="Times New Roman"/>
                <a:sym typeface="Times New Roman"/>
              </a:rPr>
              <a:t>ArrayList object manually by </a:t>
            </a:r>
            <a:r>
              <a:rPr b="0" i="0" lang="en-US" sz="2400" u="none">
                <a:solidFill>
                  <a:schemeClr val="lt1"/>
                </a:solidFill>
                <a:latin typeface="Times New Roman"/>
                <a:ea typeface="Times New Roman"/>
                <a:cs typeface="Times New Roman"/>
                <a:sym typeface="Times New Roman"/>
              </a:rPr>
              <a:t>calling </a:t>
            </a:r>
            <a:r>
              <a:rPr b="1" i="0" lang="en-US" sz="2400" u="none">
                <a:solidFill>
                  <a:schemeClr val="lt1"/>
                </a:solidFill>
                <a:latin typeface="Times New Roman"/>
                <a:ea typeface="Times New Roman"/>
                <a:cs typeface="Times New Roman"/>
                <a:sym typeface="Times New Roman"/>
              </a:rPr>
              <a:t>ensureCapacity( ).</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void ensureCapacity(int </a:t>
            </a:r>
            <a:r>
              <a:rPr b="0" i="1" lang="en-US" sz="2000" u="none" cap="none" strike="noStrike">
                <a:solidFill>
                  <a:schemeClr val="lt1"/>
                </a:solidFill>
                <a:latin typeface="Times New Roman"/>
                <a:ea typeface="Times New Roman"/>
                <a:cs typeface="Times New Roman"/>
                <a:sym typeface="Times New Roman"/>
              </a:rPr>
              <a:t>cap)</a:t>
            </a:r>
            <a:endParaRPr b="0" i="0" sz="2000" u="none" cap="none" strike="noStrike">
              <a:solidFill>
                <a:schemeClr val="lt1"/>
              </a:solidFill>
              <a:latin typeface="Times New Roman"/>
              <a:ea typeface="Times New Roman"/>
              <a:cs typeface="Times New Roman"/>
              <a:sym typeface="Times New Roman"/>
            </a:endParaRPr>
          </a:p>
          <a:p>
            <a:pPr indent="-247650" lvl="0" marL="342900" marR="0" rtl="0" algn="l">
              <a:spcBef>
                <a:spcPts val="400"/>
              </a:spcBef>
              <a:spcAft>
                <a:spcPts val="0"/>
              </a:spcAft>
              <a:buClr>
                <a:schemeClr val="dk1"/>
              </a:buClr>
              <a:buSzPts val="1500"/>
              <a:buFont typeface="Noto Sans Symbols"/>
              <a:buNone/>
            </a:pPr>
            <a:r>
              <a:t/>
            </a:r>
            <a:endParaRPr b="0" i="0" sz="2000" u="none" cap="none" strike="noStrike">
              <a:solidFill>
                <a:schemeClr val="lt1"/>
              </a:solidFill>
              <a:latin typeface="Times New Roman"/>
              <a:ea typeface="Times New Roman"/>
              <a:cs typeface="Times New Roman"/>
              <a:sym typeface="Times New Roman"/>
            </a:endParaRPr>
          </a:p>
        </p:txBody>
      </p:sp>
      <p:sp>
        <p:nvSpPr>
          <p:cNvPr id="225" name="Google Shape;225;p20"/>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LinkedList class</a:t>
            </a:r>
            <a:endParaRPr/>
          </a:p>
        </p:txBody>
      </p:sp>
      <p:sp>
        <p:nvSpPr>
          <p:cNvPr id="231" name="Google Shape;231;p21"/>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The </a:t>
            </a:r>
            <a:r>
              <a:rPr b="1" i="0" lang="en-US" sz="2600" u="none">
                <a:solidFill>
                  <a:schemeClr val="lt1"/>
                </a:solidFill>
                <a:latin typeface="Times New Roman"/>
                <a:ea typeface="Times New Roman"/>
                <a:cs typeface="Times New Roman"/>
                <a:sym typeface="Times New Roman"/>
              </a:rPr>
              <a:t>LinkedList class extends AbstractSequentialList and </a:t>
            </a:r>
            <a:r>
              <a:rPr b="0" i="0" lang="en-US" sz="2600" u="none">
                <a:solidFill>
                  <a:schemeClr val="lt1"/>
                </a:solidFill>
                <a:latin typeface="Times New Roman"/>
                <a:ea typeface="Times New Roman"/>
                <a:cs typeface="Times New Roman"/>
                <a:sym typeface="Times New Roman"/>
              </a:rPr>
              <a:t>implements the </a:t>
            </a:r>
            <a:r>
              <a:rPr b="1" i="0" lang="en-US" sz="2600" u="none">
                <a:solidFill>
                  <a:schemeClr val="lt1"/>
                </a:solidFill>
                <a:latin typeface="Times New Roman"/>
                <a:ea typeface="Times New Roman"/>
                <a:cs typeface="Times New Roman"/>
                <a:sym typeface="Times New Roman"/>
              </a:rPr>
              <a:t>List interface.</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It provides a linked-list data structure.</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Constructors: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LinkedList(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LinkedList(Collection </a:t>
            </a:r>
            <a:r>
              <a:rPr b="0" i="1" lang="en-US" sz="2400" u="none" cap="none" strike="noStrike">
                <a:solidFill>
                  <a:schemeClr val="lt1"/>
                </a:solidFill>
                <a:latin typeface="Times New Roman"/>
                <a:ea typeface="Times New Roman"/>
                <a:cs typeface="Times New Roman"/>
                <a:sym typeface="Times New Roman"/>
              </a:rPr>
              <a:t>c)</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In addition to the methods that it inherits, the </a:t>
            </a:r>
            <a:r>
              <a:rPr b="1" i="0" lang="en-US" sz="2600" u="none">
                <a:solidFill>
                  <a:schemeClr val="lt1"/>
                </a:solidFill>
                <a:latin typeface="Times New Roman"/>
                <a:ea typeface="Times New Roman"/>
                <a:cs typeface="Times New Roman"/>
                <a:sym typeface="Times New Roman"/>
              </a:rPr>
              <a:t>LinkedList class defines </a:t>
            </a:r>
            <a:r>
              <a:rPr b="0" i="0" lang="en-US" sz="2600" u="none">
                <a:solidFill>
                  <a:schemeClr val="lt1"/>
                </a:solidFill>
                <a:latin typeface="Times New Roman"/>
                <a:ea typeface="Times New Roman"/>
                <a:cs typeface="Times New Roman"/>
                <a:sym typeface="Times New Roman"/>
              </a:rPr>
              <a:t>some useful methods of its own for manipulating and accessing lists.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void addFirst(Object </a:t>
            </a:r>
            <a:r>
              <a:rPr b="0" i="1" lang="en-US" sz="2400" u="none" cap="none" strike="noStrike">
                <a:solidFill>
                  <a:schemeClr val="lt1"/>
                </a:solidFill>
                <a:latin typeface="Times New Roman"/>
                <a:ea typeface="Times New Roman"/>
                <a:cs typeface="Times New Roman"/>
                <a:sym typeface="Times New Roman"/>
              </a:rPr>
              <a:t>obj)</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void addLast(Object </a:t>
            </a:r>
            <a:r>
              <a:rPr b="0" i="1" lang="en-US" sz="2400" u="none" cap="none" strike="noStrike">
                <a:solidFill>
                  <a:schemeClr val="lt1"/>
                </a:solidFill>
                <a:latin typeface="Times New Roman"/>
                <a:ea typeface="Times New Roman"/>
                <a:cs typeface="Times New Roman"/>
                <a:sym typeface="Times New Roman"/>
              </a:rPr>
              <a:t>obj)</a:t>
            </a:r>
            <a:endParaRPr/>
          </a:p>
        </p:txBody>
      </p:sp>
      <p:sp>
        <p:nvSpPr>
          <p:cNvPr id="232" name="Google Shape;232;p21"/>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LinkedList class</a:t>
            </a:r>
            <a:endParaRPr/>
          </a:p>
        </p:txBody>
      </p:sp>
      <p:sp>
        <p:nvSpPr>
          <p:cNvPr id="238" name="Google Shape;238;p22"/>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Object getFirst(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Object getLast(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Object removeFirst(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Object removeLast( )</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To insert items at a specific location, use the </a:t>
            </a:r>
            <a:r>
              <a:rPr b="1" i="0" lang="en-US" sz="2600" u="none">
                <a:solidFill>
                  <a:schemeClr val="lt1"/>
                </a:solidFill>
                <a:latin typeface="Times New Roman"/>
                <a:ea typeface="Times New Roman"/>
                <a:cs typeface="Times New Roman"/>
                <a:sym typeface="Times New Roman"/>
              </a:rPr>
              <a:t>add(int, Object) </a:t>
            </a:r>
            <a:r>
              <a:rPr b="0" i="0" lang="en-US" sz="2600" u="none">
                <a:solidFill>
                  <a:schemeClr val="lt1"/>
                </a:solidFill>
                <a:latin typeface="Times New Roman"/>
                <a:ea typeface="Times New Roman"/>
                <a:cs typeface="Times New Roman"/>
                <a:sym typeface="Times New Roman"/>
              </a:rPr>
              <a:t>form of </a:t>
            </a:r>
            <a:r>
              <a:rPr b="1" i="0" lang="en-US" sz="2600" u="none">
                <a:solidFill>
                  <a:schemeClr val="lt1"/>
                </a:solidFill>
                <a:latin typeface="Times New Roman"/>
                <a:ea typeface="Times New Roman"/>
                <a:cs typeface="Times New Roman"/>
                <a:sym typeface="Times New Roman"/>
              </a:rPr>
              <a:t>add( ).</a:t>
            </a:r>
            <a:endParaRPr b="0" i="0" sz="2600" u="none">
              <a:solidFill>
                <a:schemeClr val="lt1"/>
              </a:solidFill>
              <a:latin typeface="Times New Roman"/>
              <a:ea typeface="Times New Roman"/>
              <a:cs typeface="Times New Roman"/>
              <a:sym typeface="Times New Roman"/>
            </a:endParaRPr>
          </a:p>
          <a:p>
            <a:pPr indent="-219075" lvl="0" marL="342900" marR="0" rtl="0" algn="l">
              <a:spcBef>
                <a:spcPts val="520"/>
              </a:spcBef>
              <a:spcAft>
                <a:spcPts val="0"/>
              </a:spcAft>
              <a:buClr>
                <a:schemeClr val="dk1"/>
              </a:buClr>
              <a:buSzPts val="1950"/>
              <a:buFont typeface="Noto Sans Symbols"/>
              <a:buNone/>
            </a:pPr>
            <a:r>
              <a:t/>
            </a:r>
            <a:endParaRPr b="0" i="0" sz="2600" u="none">
              <a:solidFill>
                <a:schemeClr val="lt1"/>
              </a:solidFill>
              <a:latin typeface="Times New Roman"/>
              <a:ea typeface="Times New Roman"/>
              <a:cs typeface="Times New Roman"/>
              <a:sym typeface="Times New Roman"/>
            </a:endParaRPr>
          </a:p>
        </p:txBody>
      </p:sp>
      <p:sp>
        <p:nvSpPr>
          <p:cNvPr id="239" name="Google Shape;239;p22"/>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3"/>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500"/>
              <a:buFont typeface="Noto Sans Symbols"/>
              <a:buChar char="■"/>
            </a:pPr>
            <a:r>
              <a:rPr b="0" i="0" lang="en-US" sz="2000" u="none">
                <a:solidFill>
                  <a:schemeClr val="lt1"/>
                </a:solidFill>
                <a:latin typeface="Times New Roman"/>
                <a:ea typeface="Times New Roman"/>
                <a:cs typeface="Times New Roman"/>
                <a:sym typeface="Times New Roman"/>
              </a:rPr>
              <a:t>import java.util.LinkedList;</a:t>
            </a:r>
            <a:endParaRPr/>
          </a:p>
          <a:p>
            <a:pPr indent="-247650" lvl="0" marL="342900" marR="0" rtl="0" algn="l">
              <a:lnSpc>
                <a:spcPct val="100000"/>
              </a:lnSpc>
              <a:spcBef>
                <a:spcPts val="400"/>
              </a:spcBef>
              <a:spcAft>
                <a:spcPts val="0"/>
              </a:spcAft>
              <a:buClr>
                <a:schemeClr val="dk1"/>
              </a:buClr>
              <a:buSzPts val="1500"/>
              <a:buFont typeface="Noto Sans Symbols"/>
              <a:buNone/>
            </a:pPr>
            <a:r>
              <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a:solidFill>
                  <a:schemeClr val="lt1"/>
                </a:solidFill>
                <a:latin typeface="Times New Roman"/>
                <a:ea typeface="Times New Roman"/>
                <a:cs typeface="Times New Roman"/>
                <a:sym typeface="Times New Roman"/>
              </a:rPr>
              <a:t>class Main {</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a:solidFill>
                  <a:schemeClr val="lt1"/>
                </a:solidFill>
                <a:latin typeface="Times New Roman"/>
                <a:ea typeface="Times New Roman"/>
                <a:cs typeface="Times New Roman"/>
                <a:sym typeface="Times New Roman"/>
              </a:rPr>
              <a:t>  public static void main(String[] args){</a:t>
            </a:r>
            <a:endParaRPr/>
          </a:p>
          <a:p>
            <a:pPr indent="-247650" lvl="0" marL="342900" marR="0" rtl="0" algn="l">
              <a:lnSpc>
                <a:spcPct val="100000"/>
              </a:lnSpc>
              <a:spcBef>
                <a:spcPts val="400"/>
              </a:spcBef>
              <a:spcAft>
                <a:spcPts val="0"/>
              </a:spcAft>
              <a:buClr>
                <a:schemeClr val="dk1"/>
              </a:buClr>
              <a:buSzPts val="1500"/>
              <a:buFont typeface="Noto Sans Symbols"/>
              <a:buNone/>
            </a:pPr>
            <a:r>
              <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a:solidFill>
                  <a:schemeClr val="lt1"/>
                </a:solidFill>
                <a:latin typeface="Times New Roman"/>
                <a:ea typeface="Times New Roman"/>
                <a:cs typeface="Times New Roman"/>
                <a:sym typeface="Times New Roman"/>
              </a:rPr>
              <a:t>    // create linkedlist</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a:solidFill>
                  <a:schemeClr val="lt1"/>
                </a:solidFill>
                <a:latin typeface="Times New Roman"/>
                <a:ea typeface="Times New Roman"/>
                <a:cs typeface="Times New Roman"/>
                <a:sym typeface="Times New Roman"/>
              </a:rPr>
              <a:t>    LinkedList&lt;String&gt; animals = new LinkedList&lt;&gt;();</a:t>
            </a:r>
            <a:endParaRPr/>
          </a:p>
          <a:p>
            <a:pPr indent="-247650" lvl="0" marL="342900" marR="0" rtl="0" algn="l">
              <a:lnSpc>
                <a:spcPct val="100000"/>
              </a:lnSpc>
              <a:spcBef>
                <a:spcPts val="400"/>
              </a:spcBef>
              <a:spcAft>
                <a:spcPts val="0"/>
              </a:spcAft>
              <a:buClr>
                <a:schemeClr val="dk1"/>
              </a:buClr>
              <a:buSzPts val="1500"/>
              <a:buFont typeface="Noto Sans Symbols"/>
              <a:buNone/>
            </a:pPr>
            <a:r>
              <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a:solidFill>
                  <a:schemeClr val="lt1"/>
                </a:solidFill>
                <a:latin typeface="Times New Roman"/>
                <a:ea typeface="Times New Roman"/>
                <a:cs typeface="Times New Roman"/>
                <a:sym typeface="Times New Roman"/>
              </a:rPr>
              <a:t>    // Add elements to LinkedList</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a:solidFill>
                  <a:schemeClr val="lt1"/>
                </a:solidFill>
                <a:latin typeface="Times New Roman"/>
                <a:ea typeface="Times New Roman"/>
                <a:cs typeface="Times New Roman"/>
                <a:sym typeface="Times New Roman"/>
              </a:rPr>
              <a:t>    animals.add("Dog");</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a:solidFill>
                  <a:schemeClr val="lt1"/>
                </a:solidFill>
                <a:latin typeface="Times New Roman"/>
                <a:ea typeface="Times New Roman"/>
                <a:cs typeface="Times New Roman"/>
                <a:sym typeface="Times New Roman"/>
              </a:rPr>
              <a:t>    animals.add("Cat");</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a:solidFill>
                  <a:schemeClr val="lt1"/>
                </a:solidFill>
                <a:latin typeface="Times New Roman"/>
                <a:ea typeface="Times New Roman"/>
                <a:cs typeface="Times New Roman"/>
                <a:sym typeface="Times New Roman"/>
              </a:rPr>
              <a:t>    animals.add("Cow");</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a:solidFill>
                  <a:schemeClr val="lt1"/>
                </a:solidFill>
                <a:latin typeface="Times New Roman"/>
                <a:ea typeface="Times New Roman"/>
                <a:cs typeface="Times New Roman"/>
                <a:sym typeface="Times New Roman"/>
              </a:rPr>
              <a:t>    System.out.println("LinkedList: " + animals);</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a:solidFill>
                  <a:schemeClr val="lt1"/>
                </a:solidFill>
                <a:latin typeface="Times New Roman"/>
                <a:ea typeface="Times New Roman"/>
                <a:cs typeface="Times New Roman"/>
                <a:sym typeface="Times New Roman"/>
              </a:rPr>
              <a:t>  }</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a:solidFill>
                  <a:schemeClr val="lt1"/>
                </a:solidFill>
                <a:latin typeface="Times New Roman"/>
                <a:ea typeface="Times New Roman"/>
                <a:cs typeface="Times New Roman"/>
                <a:sym typeface="Times New Roman"/>
              </a:rPr>
              <a:t>}</a:t>
            </a:r>
            <a:endParaRPr/>
          </a:p>
        </p:txBody>
      </p:sp>
      <p:sp>
        <p:nvSpPr>
          <p:cNvPr id="245" name="Google Shape;245;p23"/>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4"/>
          <p:cNvSpPr txBox="1"/>
          <p:nvPr>
            <p:ph idx="1" type="body"/>
          </p:nvPr>
        </p:nvSpPr>
        <p:spPr>
          <a:xfrm>
            <a:off x="457200" y="10668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Java program to demonstrate the</a:t>
            </a:r>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working of LinkedList</a:t>
            </a:r>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import java.io.*;</a:t>
            </a:r>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import java.util.*;</a:t>
            </a:r>
            <a:endParaRPr/>
          </a:p>
          <a:p>
            <a:pPr indent="-266700" lvl="0" marL="342900" marR="0" rtl="0" algn="l">
              <a:lnSpc>
                <a:spcPct val="100000"/>
              </a:lnSpc>
              <a:spcBef>
                <a:spcPts val="320"/>
              </a:spcBef>
              <a:spcAft>
                <a:spcPts val="0"/>
              </a:spcAft>
              <a:buClr>
                <a:schemeClr val="dk1"/>
              </a:buClr>
              <a:buSzPts val="1200"/>
              <a:buFont typeface="Noto Sans Symbols"/>
              <a:buNone/>
            </a:pPr>
            <a:r>
              <a:t/>
            </a:r>
            <a:endParaRPr b="0" i="0" sz="16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class demo {</a:t>
            </a:r>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a:t>
            </a:r>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 Main Method</a:t>
            </a:r>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public static void main(String[] args)</a:t>
            </a:r>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a:t>
            </a:r>
            <a:endParaRPr/>
          </a:p>
          <a:p>
            <a:pPr indent="-266700" lvl="0" marL="342900" marR="0" rtl="0" algn="l">
              <a:lnSpc>
                <a:spcPct val="100000"/>
              </a:lnSpc>
              <a:spcBef>
                <a:spcPts val="320"/>
              </a:spcBef>
              <a:spcAft>
                <a:spcPts val="0"/>
              </a:spcAft>
              <a:buClr>
                <a:schemeClr val="dk1"/>
              </a:buClr>
              <a:buSzPts val="1200"/>
              <a:buFont typeface="Noto Sans Symbols"/>
              <a:buNone/>
            </a:pPr>
            <a:r>
              <a:t/>
            </a:r>
            <a:endParaRPr b="0" i="0" sz="16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 Declaring the LinkedList</a:t>
            </a:r>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LinkedList&lt;Integer&gt; ll = new LinkedList&lt;Integer&gt;();</a:t>
            </a:r>
            <a:endParaRPr/>
          </a:p>
          <a:p>
            <a:pPr indent="-266700" lvl="0" marL="342900" marR="0" rtl="0" algn="l">
              <a:lnSpc>
                <a:spcPct val="100000"/>
              </a:lnSpc>
              <a:spcBef>
                <a:spcPts val="320"/>
              </a:spcBef>
              <a:spcAft>
                <a:spcPts val="0"/>
              </a:spcAft>
              <a:buClr>
                <a:schemeClr val="dk1"/>
              </a:buClr>
              <a:buSzPts val="1200"/>
              <a:buFont typeface="Noto Sans Symbols"/>
              <a:buNone/>
            </a:pPr>
            <a:r>
              <a:t/>
            </a:r>
            <a:endParaRPr b="0" i="0" sz="16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 Appending new elements at</a:t>
            </a:r>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 the end of the list</a:t>
            </a:r>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for (int i = 1; i &lt;= 5; i++)</a:t>
            </a:r>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ll.add(i);</a:t>
            </a:r>
            <a:endParaRPr/>
          </a:p>
          <a:p>
            <a:pPr indent="-266700" lvl="0" marL="342900" marR="0" rtl="0" algn="l">
              <a:lnSpc>
                <a:spcPct val="100000"/>
              </a:lnSpc>
              <a:spcBef>
                <a:spcPts val="320"/>
              </a:spcBef>
              <a:spcAft>
                <a:spcPts val="0"/>
              </a:spcAft>
              <a:buClr>
                <a:schemeClr val="dk1"/>
              </a:buClr>
              <a:buSzPts val="1200"/>
              <a:buFont typeface="Noto Sans Symbols"/>
              <a:buNone/>
            </a:pPr>
            <a:r>
              <a:t/>
            </a:r>
            <a:endParaRPr b="0" i="0" sz="16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a:t>
            </a:r>
            <a:endParaRPr/>
          </a:p>
        </p:txBody>
      </p:sp>
      <p:sp>
        <p:nvSpPr>
          <p:cNvPr id="251" name="Google Shape;251;p24"/>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5"/>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Printing elements</a:t>
            </a:r>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System.out.println(ll);</a:t>
            </a:r>
            <a:endParaRPr/>
          </a:p>
          <a:p>
            <a:pPr indent="-266700" lvl="0" marL="342900" marR="0" rtl="0" algn="l">
              <a:lnSpc>
                <a:spcPct val="100000"/>
              </a:lnSpc>
              <a:spcBef>
                <a:spcPts val="320"/>
              </a:spcBef>
              <a:spcAft>
                <a:spcPts val="0"/>
              </a:spcAft>
              <a:buClr>
                <a:schemeClr val="dk1"/>
              </a:buClr>
              <a:buSzPts val="1200"/>
              <a:buFont typeface="Noto Sans Symbols"/>
              <a:buNone/>
            </a:pPr>
            <a:r>
              <a:t/>
            </a:r>
            <a:endParaRPr b="0" i="0" sz="16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 Remove element at index 3</a:t>
            </a:r>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ll.remove(3);</a:t>
            </a:r>
            <a:endParaRPr/>
          </a:p>
          <a:p>
            <a:pPr indent="-266700" lvl="0" marL="342900" marR="0" rtl="0" algn="l">
              <a:lnSpc>
                <a:spcPct val="100000"/>
              </a:lnSpc>
              <a:spcBef>
                <a:spcPts val="320"/>
              </a:spcBef>
              <a:spcAft>
                <a:spcPts val="0"/>
              </a:spcAft>
              <a:buClr>
                <a:schemeClr val="dk1"/>
              </a:buClr>
              <a:buSzPts val="1200"/>
              <a:buFont typeface="Noto Sans Symbols"/>
              <a:buNone/>
            </a:pPr>
            <a:r>
              <a:t/>
            </a:r>
            <a:endParaRPr b="0" i="0" sz="16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 Displaying the List</a:t>
            </a:r>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 after deletion</a:t>
            </a:r>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System.out.println(ll);</a:t>
            </a:r>
            <a:endParaRPr/>
          </a:p>
          <a:p>
            <a:pPr indent="-266700" lvl="0" marL="342900" marR="0" rtl="0" algn="l">
              <a:lnSpc>
                <a:spcPct val="100000"/>
              </a:lnSpc>
              <a:spcBef>
                <a:spcPts val="320"/>
              </a:spcBef>
              <a:spcAft>
                <a:spcPts val="0"/>
              </a:spcAft>
              <a:buClr>
                <a:schemeClr val="dk1"/>
              </a:buClr>
              <a:buSzPts val="1200"/>
              <a:buFont typeface="Noto Sans Symbols"/>
              <a:buNone/>
            </a:pPr>
            <a:r>
              <a:t/>
            </a:r>
            <a:endParaRPr b="0" i="0" sz="16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 Printing elements one by one</a:t>
            </a:r>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for (int i = 0; i &lt; ll.size(); i++)</a:t>
            </a:r>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System.out.print(ll.get(i) + " ");</a:t>
            </a:r>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	}</a:t>
            </a:r>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lt1"/>
                </a:solidFill>
                <a:latin typeface="Times New Roman"/>
                <a:ea typeface="Times New Roman"/>
                <a:cs typeface="Times New Roman"/>
                <a:sym typeface="Times New Roman"/>
              </a:rPr>
              <a:t>}</a:t>
            </a:r>
            <a:endParaRPr/>
          </a:p>
          <a:p>
            <a:pPr indent="-266700" lvl="0" marL="342900" marR="0" rtl="0" algn="l">
              <a:spcBef>
                <a:spcPts val="320"/>
              </a:spcBef>
              <a:spcAft>
                <a:spcPts val="0"/>
              </a:spcAft>
              <a:buClr>
                <a:schemeClr val="dk1"/>
              </a:buClr>
              <a:buSzPts val="1200"/>
              <a:buFont typeface="Noto Sans Symbols"/>
              <a:buNone/>
            </a:pPr>
            <a:r>
              <a:t/>
            </a:r>
            <a:endParaRPr b="0" i="0" sz="1600" u="none">
              <a:solidFill>
                <a:schemeClr val="lt1"/>
              </a:solidFill>
              <a:latin typeface="Times New Roman"/>
              <a:ea typeface="Times New Roman"/>
              <a:cs typeface="Times New Roman"/>
              <a:sym typeface="Times New Roman"/>
            </a:endParaRPr>
          </a:p>
        </p:txBody>
      </p:sp>
      <p:sp>
        <p:nvSpPr>
          <p:cNvPr id="257" name="Google Shape;257;p25"/>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Sets</a:t>
            </a:r>
            <a:endParaRPr/>
          </a:p>
        </p:txBody>
      </p:sp>
      <p:sp>
        <p:nvSpPr>
          <p:cNvPr id="263" name="Google Shape;263;p26"/>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A Set models a mathematical set that is, it is an unordered collection of distinct objects.</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Implementations of the Set interface do not allow duplicate elements, its add() and addAll() methods will not store duplicates.</a:t>
            </a:r>
            <a:endParaRPr/>
          </a:p>
        </p:txBody>
      </p:sp>
      <p:sp>
        <p:nvSpPr>
          <p:cNvPr id="264" name="Google Shape;264;p26"/>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Hash Set</a:t>
            </a:r>
            <a:endParaRPr/>
          </a:p>
        </p:txBody>
      </p:sp>
      <p:sp>
        <p:nvSpPr>
          <p:cNvPr id="270" name="Google Shape;270;p27"/>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The HashSet class extends </a:t>
            </a:r>
            <a:r>
              <a:rPr b="1" i="0" lang="en-US" sz="2400" u="none">
                <a:solidFill>
                  <a:schemeClr val="lt1"/>
                </a:solidFill>
                <a:latin typeface="Times New Roman"/>
                <a:ea typeface="Times New Roman"/>
                <a:cs typeface="Times New Roman"/>
                <a:sym typeface="Times New Roman"/>
              </a:rPr>
              <a:t>AbstractSet and implements the Set </a:t>
            </a:r>
            <a:r>
              <a:rPr b="0" i="0" lang="en-US" sz="2400" u="none">
                <a:solidFill>
                  <a:schemeClr val="lt1"/>
                </a:solidFill>
                <a:latin typeface="Times New Roman"/>
                <a:ea typeface="Times New Roman"/>
                <a:cs typeface="Times New Roman"/>
                <a:sym typeface="Times New Roman"/>
              </a:rPr>
              <a:t>interface.</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It creates a collection that uses a hash table for storage.</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Since this implementation uses a hash table, it offers near constant-time performance for most operations.</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A HashSet does not guarantee any ordering of the elements.</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HashSet does not define any additional methods beyond those provided by its superclasses and interfaces.</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Constructors:</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HashSet()</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HashSet(Collection c)</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HashSet(int initialCapacity)</a:t>
            </a:r>
            <a:endParaRPr b="0" i="0" sz="2000" u="none" cap="none" strike="noStrike">
              <a:solidFill>
                <a:schemeClr val="lt1"/>
              </a:solidFill>
              <a:latin typeface="Times New Roman"/>
              <a:ea typeface="Times New Roman"/>
              <a:cs typeface="Times New Roman"/>
              <a:sym typeface="Times New Roman"/>
            </a:endParaRPr>
          </a:p>
          <a:p>
            <a:pPr indent="0" lvl="0" marL="742950" marR="0" rtl="0" algn="l">
              <a:lnSpc>
                <a:spcPct val="100000"/>
              </a:lnSpc>
              <a:spcBef>
                <a:spcPts val="400"/>
              </a:spcBef>
              <a:spcAft>
                <a:spcPts val="0"/>
              </a:spcAft>
              <a:buNone/>
            </a:pPr>
            <a:r>
              <a:t/>
            </a:r>
            <a:endParaRPr sz="2000"/>
          </a:p>
        </p:txBody>
      </p:sp>
      <p:sp>
        <p:nvSpPr>
          <p:cNvPr id="271" name="Google Shape;271;p27"/>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192b80e4c2_14_1"/>
          <p:cNvSpPr txBox="1"/>
          <p:nvPr>
            <p:ph idx="1" type="body"/>
          </p:nvPr>
        </p:nvSpPr>
        <p:spPr>
          <a:xfrm>
            <a:off x="457200" y="2175750"/>
            <a:ext cx="86868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HashSet&lt;String&gt;result_set = new HashSet&lt;String&gt;();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for (String element : h_set){</a:t>
            </a:r>
            <a:endParaRPr/>
          </a:p>
          <a:p>
            <a:pPr indent="0" lvl="0" marL="0" rtl="0" algn="l">
              <a:spcBef>
                <a:spcPts val="360"/>
              </a:spcBef>
              <a:spcAft>
                <a:spcPts val="0"/>
              </a:spcAft>
              <a:buNone/>
            </a:pPr>
            <a:r>
              <a:rPr lang="en-US"/>
              <a:t>             System.out.println(h_set2.contains(element) ? "Yes" : "No");</a:t>
            </a:r>
            <a:endParaRPr/>
          </a:p>
          <a:p>
            <a:pPr indent="0" lvl="0" marL="0" rtl="0" algn="l">
              <a:spcBef>
                <a:spcPts val="360"/>
              </a:spcBef>
              <a:spcAft>
                <a:spcPts val="0"/>
              </a:spcAft>
              <a:buNone/>
            </a:pPr>
            <a:r>
              <a:rPr lang="en-US"/>
              <a:t>          }</a:t>
            </a:r>
            <a:endParaRPr/>
          </a:p>
        </p:txBody>
      </p:sp>
      <p:sp>
        <p:nvSpPr>
          <p:cNvPr id="278" name="Google Shape;278;g1192b80e4c2_14_1"/>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8"/>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LinkedHashSet class</a:t>
            </a:r>
            <a:endParaRPr/>
          </a:p>
        </p:txBody>
      </p:sp>
      <p:sp>
        <p:nvSpPr>
          <p:cNvPr id="284" name="Google Shape;284;p28"/>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This class extends </a:t>
            </a:r>
            <a:r>
              <a:rPr b="1" i="0" lang="en-US" sz="2600" u="none">
                <a:solidFill>
                  <a:schemeClr val="lt1"/>
                </a:solidFill>
                <a:latin typeface="Times New Roman"/>
                <a:ea typeface="Times New Roman"/>
                <a:cs typeface="Times New Roman"/>
                <a:sym typeface="Times New Roman"/>
              </a:rPr>
              <a:t>HashSet, but adds no members of its own.</a:t>
            </a:r>
            <a:endParaRPr/>
          </a:p>
          <a:p>
            <a:pPr indent="-342900" lvl="0" marL="342900" marR="0" rtl="0" algn="l">
              <a:lnSpc>
                <a:spcPct val="100000"/>
              </a:lnSpc>
              <a:spcBef>
                <a:spcPts val="520"/>
              </a:spcBef>
              <a:spcAft>
                <a:spcPts val="0"/>
              </a:spcAft>
              <a:buClr>
                <a:schemeClr val="dk1"/>
              </a:buClr>
              <a:buSzPts val="1950"/>
              <a:buFont typeface="Noto Sans Symbols"/>
              <a:buChar char="■"/>
            </a:pPr>
            <a:r>
              <a:rPr b="1" i="0" lang="en-US" sz="2600" u="none">
                <a:solidFill>
                  <a:schemeClr val="lt1"/>
                </a:solidFill>
                <a:latin typeface="Times New Roman"/>
                <a:ea typeface="Times New Roman"/>
                <a:cs typeface="Times New Roman"/>
                <a:sym typeface="Times New Roman"/>
              </a:rPr>
              <a:t>LinkedHashSet maintains a linked list of the entries in the set, in </a:t>
            </a:r>
            <a:r>
              <a:rPr b="0" i="0" lang="en-US" sz="2600" u="none">
                <a:solidFill>
                  <a:schemeClr val="lt1"/>
                </a:solidFill>
                <a:latin typeface="Times New Roman"/>
                <a:ea typeface="Times New Roman"/>
                <a:cs typeface="Times New Roman"/>
                <a:sym typeface="Times New Roman"/>
              </a:rPr>
              <a:t>the order in which they were inserted. This allows insertion-order iteration over the set.</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When cycling through a LinkedHashSet using an iterator, the elements will be returned in the order in which they were inserted.</a:t>
            </a:r>
            <a:endParaRPr/>
          </a:p>
        </p:txBody>
      </p:sp>
      <p:sp>
        <p:nvSpPr>
          <p:cNvPr id="285" name="Google Shape;285;p28"/>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What is a Framework?</a:t>
            </a:r>
            <a:endParaRPr/>
          </a:p>
        </p:txBody>
      </p:sp>
      <p:sp>
        <p:nvSpPr>
          <p:cNvPr id="110" name="Google Shape;110;p3"/>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A framework is a set of classes and interfaces which provide a ready-made architecture. </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In order to implement a new feature or a class, there is no need to define a framework. </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However, an optimal object-oriented design always includes a framework with a collection of classes such that all the classes perform the same kind of task. </a:t>
            </a:r>
            <a:endParaRPr/>
          </a:p>
          <a:p>
            <a:pPr indent="-219075" lvl="0" marL="342900" marR="0" rtl="0" algn="l">
              <a:spcBef>
                <a:spcPts val="520"/>
              </a:spcBef>
              <a:spcAft>
                <a:spcPts val="0"/>
              </a:spcAft>
              <a:buClr>
                <a:schemeClr val="dk1"/>
              </a:buClr>
              <a:buSzPts val="1950"/>
              <a:buFont typeface="Noto Sans Symbols"/>
              <a:buNone/>
            </a:pPr>
            <a:r>
              <a:t/>
            </a:r>
            <a:endParaRPr b="0" i="0" sz="2600" u="none">
              <a:solidFill>
                <a:schemeClr val="lt1"/>
              </a:solidFill>
              <a:latin typeface="Times New Roman"/>
              <a:ea typeface="Times New Roman"/>
              <a:cs typeface="Times New Roman"/>
              <a:sym typeface="Times New Roman"/>
            </a:endParaRPr>
          </a:p>
        </p:txBody>
      </p:sp>
      <p:sp>
        <p:nvSpPr>
          <p:cNvPr id="111" name="Google Shape;111;p3"/>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9"/>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TreeSet Class</a:t>
            </a:r>
            <a:endParaRPr/>
          </a:p>
        </p:txBody>
      </p:sp>
      <p:sp>
        <p:nvSpPr>
          <p:cNvPr id="291" name="Google Shape;291;p29"/>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1" i="0" lang="en-US" sz="2600" u="none">
                <a:solidFill>
                  <a:schemeClr val="lt1"/>
                </a:solidFill>
                <a:latin typeface="Times New Roman"/>
                <a:ea typeface="Times New Roman"/>
                <a:cs typeface="Times New Roman"/>
                <a:sym typeface="Times New Roman"/>
              </a:rPr>
              <a:t>TreeSet provides an implementation of the Set interface that </a:t>
            </a:r>
            <a:r>
              <a:rPr b="0" i="0" lang="en-US" sz="2600" u="none">
                <a:solidFill>
                  <a:schemeClr val="lt1"/>
                </a:solidFill>
                <a:latin typeface="Times New Roman"/>
                <a:ea typeface="Times New Roman"/>
                <a:cs typeface="Times New Roman"/>
                <a:sym typeface="Times New Roman"/>
              </a:rPr>
              <a:t>uses a tree for storage.</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Objects are stored in sorted, ascending order.</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Access and retrieval times are quite fast, which makes </a:t>
            </a:r>
            <a:r>
              <a:rPr b="1" i="0" lang="en-US" sz="2600" u="none">
                <a:solidFill>
                  <a:schemeClr val="lt1"/>
                </a:solidFill>
                <a:latin typeface="Times New Roman"/>
                <a:ea typeface="Times New Roman"/>
                <a:cs typeface="Times New Roman"/>
                <a:sym typeface="Times New Roman"/>
              </a:rPr>
              <a:t>TreeSet </a:t>
            </a:r>
            <a:r>
              <a:rPr b="0" i="0" lang="en-US" sz="2600" u="none">
                <a:solidFill>
                  <a:schemeClr val="lt1"/>
                </a:solidFill>
                <a:latin typeface="Times New Roman"/>
                <a:ea typeface="Times New Roman"/>
                <a:cs typeface="Times New Roman"/>
                <a:sym typeface="Times New Roman"/>
              </a:rPr>
              <a:t>an excellent choice when storing large amounts of sorted information that must be found quickly.</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Constructors: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TreeSet(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TreeSet(Collection </a:t>
            </a:r>
            <a:r>
              <a:rPr b="0" i="1" lang="en-US" sz="2400" u="none" cap="none" strike="noStrike">
                <a:solidFill>
                  <a:schemeClr val="lt1"/>
                </a:solidFill>
                <a:latin typeface="Times New Roman"/>
                <a:ea typeface="Times New Roman"/>
                <a:cs typeface="Times New Roman"/>
                <a:sym typeface="Times New Roman"/>
              </a:rPr>
              <a:t>c)</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TreeSet(SortedSet </a:t>
            </a:r>
            <a:r>
              <a:rPr b="0" i="1" lang="en-US" sz="2400" u="none" cap="none" strike="noStrike">
                <a:solidFill>
                  <a:schemeClr val="lt1"/>
                </a:solidFill>
                <a:latin typeface="Times New Roman"/>
                <a:ea typeface="Times New Roman"/>
                <a:cs typeface="Times New Roman"/>
                <a:sym typeface="Times New Roman"/>
              </a:rPr>
              <a:t>ss)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TreeSet(Comparator </a:t>
            </a:r>
            <a:r>
              <a:rPr b="0" i="1" lang="en-US" sz="2400" u="none" cap="none" strike="noStrike">
                <a:solidFill>
                  <a:schemeClr val="lt1"/>
                </a:solidFill>
                <a:latin typeface="Times New Roman"/>
                <a:ea typeface="Times New Roman"/>
                <a:cs typeface="Times New Roman"/>
                <a:sym typeface="Times New Roman"/>
              </a:rPr>
              <a:t>comp)</a:t>
            </a:r>
            <a:endParaRPr/>
          </a:p>
        </p:txBody>
      </p:sp>
      <p:sp>
        <p:nvSpPr>
          <p:cNvPr id="292" name="Google Shape;292;p29"/>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Working with Maps</a:t>
            </a:r>
            <a:endParaRPr/>
          </a:p>
        </p:txBody>
      </p:sp>
      <p:sp>
        <p:nvSpPr>
          <p:cNvPr id="298" name="Google Shape;298;p30"/>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A Map defines mappings from keys to values. The &lt;key, value&gt; pair is called an entry.</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A map does not allow duplicate keys, in other words, the keys are unique.</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Both the keys and the values must be objects.</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A map is not a collection and the Map interface does not extend the Collection interface.</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Maps can accept a </a:t>
            </a:r>
            <a:r>
              <a:rPr b="1" i="0" lang="en-US" sz="2600" u="none">
                <a:solidFill>
                  <a:schemeClr val="lt1"/>
                </a:solidFill>
                <a:latin typeface="Times New Roman"/>
                <a:ea typeface="Times New Roman"/>
                <a:cs typeface="Times New Roman"/>
                <a:sym typeface="Times New Roman"/>
              </a:rPr>
              <a:t>null key and null values.</a:t>
            </a:r>
            <a:endParaRPr/>
          </a:p>
        </p:txBody>
      </p:sp>
      <p:sp>
        <p:nvSpPr>
          <p:cNvPr id="299" name="Google Shape;299;p30"/>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The Map Interface</a:t>
            </a:r>
            <a:endParaRPr/>
          </a:p>
        </p:txBody>
      </p:sp>
      <p:sp>
        <p:nvSpPr>
          <p:cNvPr id="305" name="Google Shape;305;p31"/>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Object put(Object key, Object value)</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Object get(Object key)</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Object remove(Object key)</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boolean containsKey(Object key)</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boolean containsValue(Object value)</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int size()</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boolean isEmpty()</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void putAll(Map t)</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void clear()</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boolean equals(Object </a:t>
            </a:r>
            <a:r>
              <a:rPr b="0" i="1" lang="en-US" sz="2600" u="none">
                <a:solidFill>
                  <a:schemeClr val="lt1"/>
                </a:solidFill>
                <a:latin typeface="Times New Roman"/>
                <a:ea typeface="Times New Roman"/>
                <a:cs typeface="Times New Roman"/>
                <a:sym typeface="Times New Roman"/>
              </a:rPr>
              <a:t>obj)</a:t>
            </a:r>
            <a:endParaRPr/>
          </a:p>
        </p:txBody>
      </p:sp>
      <p:sp>
        <p:nvSpPr>
          <p:cNvPr id="306" name="Google Shape;306;p31"/>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2"/>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The SortedMap interface</a:t>
            </a:r>
            <a:endParaRPr/>
          </a:p>
        </p:txBody>
      </p:sp>
      <p:sp>
        <p:nvSpPr>
          <p:cNvPr id="312" name="Google Shape;312;p32"/>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The SortedMap interface extends Map. It ensures that the entries are maintained in ascending key order.</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Methods: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Object firstKey(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Object lastKey(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SortedMap subMap(Object </a:t>
            </a:r>
            <a:r>
              <a:rPr b="0" i="1" lang="en-US" sz="2400" u="none" cap="none" strike="noStrike">
                <a:solidFill>
                  <a:schemeClr val="lt1"/>
                </a:solidFill>
                <a:latin typeface="Times New Roman"/>
                <a:ea typeface="Times New Roman"/>
                <a:cs typeface="Times New Roman"/>
                <a:sym typeface="Times New Roman"/>
              </a:rPr>
              <a:t>start, Object end)</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SortedMap headMap(Object </a:t>
            </a:r>
            <a:r>
              <a:rPr b="0" i="1" lang="en-US" sz="2400" u="none" cap="none" strike="noStrike">
                <a:solidFill>
                  <a:schemeClr val="lt1"/>
                </a:solidFill>
                <a:latin typeface="Times New Roman"/>
                <a:ea typeface="Times New Roman"/>
                <a:cs typeface="Times New Roman"/>
                <a:sym typeface="Times New Roman"/>
              </a:rPr>
              <a:t>end)</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SortedMap tailMap(Object </a:t>
            </a:r>
            <a:r>
              <a:rPr b="0" i="1" lang="en-US" sz="2400" u="none" cap="none" strike="noStrike">
                <a:solidFill>
                  <a:schemeClr val="lt1"/>
                </a:solidFill>
                <a:latin typeface="Times New Roman"/>
                <a:ea typeface="Times New Roman"/>
                <a:cs typeface="Times New Roman"/>
                <a:sym typeface="Times New Roman"/>
              </a:rPr>
              <a:t>start)</a:t>
            </a:r>
            <a:endParaRPr/>
          </a:p>
        </p:txBody>
      </p:sp>
      <p:sp>
        <p:nvSpPr>
          <p:cNvPr id="313" name="Google Shape;313;p32"/>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3"/>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The Map Classes</a:t>
            </a:r>
            <a:endParaRPr/>
          </a:p>
        </p:txBody>
      </p:sp>
      <p:sp>
        <p:nvSpPr>
          <p:cNvPr id="319" name="Google Shape;319;p33"/>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AbstractMap</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Implements most of the Map interface.</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HashMap</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Extends AbstractMap to use a hash table.</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TreeMap</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Extends AbstractMap to use a tree.</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LinkedHashMap</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Extends HashMap to allow insertion-order iterations.</a:t>
            </a:r>
            <a:endParaRPr/>
          </a:p>
        </p:txBody>
      </p:sp>
      <p:sp>
        <p:nvSpPr>
          <p:cNvPr id="320" name="Google Shape;320;p33"/>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4"/>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The HashMap Class</a:t>
            </a:r>
            <a:endParaRPr/>
          </a:p>
        </p:txBody>
      </p:sp>
      <p:sp>
        <p:nvSpPr>
          <p:cNvPr id="326" name="Google Shape;326;p34"/>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The HashMap class uses a hash table to implement the Map interface.</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This allows the execution time of basic operations, such as get( ) and put( ), to remain constant even for large sets.</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Constructors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HashMap(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HashMap(Map m)</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HashMap(int capacity)</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HashMap(int capacity, float fillRatio)</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HashMap implements Map and extends AbstractMap. It does not add any methods of its own.</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Hash map does not guarantee the order of its elements.</a:t>
            </a:r>
            <a:endParaRPr/>
          </a:p>
        </p:txBody>
      </p:sp>
      <p:sp>
        <p:nvSpPr>
          <p:cNvPr id="327" name="Google Shape;327;p34"/>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The TreeMap Class</a:t>
            </a:r>
            <a:endParaRPr/>
          </a:p>
        </p:txBody>
      </p:sp>
      <p:sp>
        <p:nvSpPr>
          <p:cNvPr id="333" name="Google Shape;333;p35"/>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The TreeMap class implements the Map interface by using a tree.</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A TreeMap provides an efficient means of storing key/value pairs in sorted order, and allows rapid retrieval.</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A tree map guarantees that its elements will be sorted in ascending key order.</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Constructors: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TreeMap(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TreeMap(Map m)</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TreeMap(SortedMap sm)</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TreeMap implements SortedMap and extends  AbstractMap. It does not define any additional methods of its own.</a:t>
            </a:r>
            <a:endParaRPr/>
          </a:p>
        </p:txBody>
      </p:sp>
      <p:sp>
        <p:nvSpPr>
          <p:cNvPr id="334" name="Google Shape;334;p35"/>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6"/>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LinkedHashMap Class</a:t>
            </a:r>
            <a:endParaRPr/>
          </a:p>
        </p:txBody>
      </p:sp>
      <p:sp>
        <p:nvSpPr>
          <p:cNvPr id="340" name="Google Shape;340;p36"/>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This class extends HashMap. LinkedHashMap maintains a linked list of the entries in the map, in the order in which they were inserted.</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This allows insertion-order iteration over the map. That is, when iterating a LinkedHashMap, the elements will be returned in the order in which they were inserted.</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Constructors:</a:t>
            </a:r>
            <a:endParaRPr/>
          </a:p>
          <a:p>
            <a:pPr indent="-285750" lvl="1" marL="742950" marR="0" rtl="0" algn="l">
              <a:lnSpc>
                <a:spcPct val="100000"/>
              </a:lnSpc>
              <a:spcBef>
                <a:spcPts val="440"/>
              </a:spcBef>
              <a:spcAft>
                <a:spcPts val="0"/>
              </a:spcAft>
              <a:buClr>
                <a:schemeClr val="accent2"/>
              </a:buClr>
              <a:buSzPts val="1760"/>
              <a:buFont typeface="Noto Sans Symbols"/>
              <a:buChar char="◻"/>
            </a:pPr>
            <a:r>
              <a:rPr b="0" i="0" lang="en-US" sz="2200" u="none" cap="none" strike="noStrike">
                <a:solidFill>
                  <a:schemeClr val="lt1"/>
                </a:solidFill>
                <a:latin typeface="Times New Roman"/>
                <a:ea typeface="Times New Roman"/>
                <a:cs typeface="Times New Roman"/>
                <a:sym typeface="Times New Roman"/>
              </a:rPr>
              <a:t>LinkedHashMap( )</a:t>
            </a:r>
            <a:endParaRPr/>
          </a:p>
          <a:p>
            <a:pPr indent="-285750" lvl="1" marL="742950" marR="0" rtl="0" algn="l">
              <a:lnSpc>
                <a:spcPct val="100000"/>
              </a:lnSpc>
              <a:spcBef>
                <a:spcPts val="440"/>
              </a:spcBef>
              <a:spcAft>
                <a:spcPts val="0"/>
              </a:spcAft>
              <a:buClr>
                <a:schemeClr val="accent2"/>
              </a:buClr>
              <a:buSzPts val="1760"/>
              <a:buFont typeface="Noto Sans Symbols"/>
              <a:buChar char="◻"/>
            </a:pPr>
            <a:r>
              <a:rPr b="0" i="0" lang="en-US" sz="2200" u="none" cap="none" strike="noStrike">
                <a:solidFill>
                  <a:schemeClr val="lt1"/>
                </a:solidFill>
                <a:latin typeface="Times New Roman"/>
                <a:ea typeface="Times New Roman"/>
                <a:cs typeface="Times New Roman"/>
                <a:sym typeface="Times New Roman"/>
              </a:rPr>
              <a:t>LinkedHashMap(Map </a:t>
            </a:r>
            <a:r>
              <a:rPr b="0" i="1" lang="en-US" sz="2200" u="none" cap="none" strike="noStrike">
                <a:solidFill>
                  <a:schemeClr val="lt1"/>
                </a:solidFill>
                <a:latin typeface="Times New Roman"/>
                <a:ea typeface="Times New Roman"/>
                <a:cs typeface="Times New Roman"/>
                <a:sym typeface="Times New Roman"/>
              </a:rPr>
              <a:t>m)</a:t>
            </a:r>
            <a:endParaRPr/>
          </a:p>
          <a:p>
            <a:pPr indent="-285750" lvl="1" marL="742950" marR="0" rtl="0" algn="l">
              <a:lnSpc>
                <a:spcPct val="100000"/>
              </a:lnSpc>
              <a:spcBef>
                <a:spcPts val="440"/>
              </a:spcBef>
              <a:spcAft>
                <a:spcPts val="0"/>
              </a:spcAft>
              <a:buClr>
                <a:schemeClr val="accent2"/>
              </a:buClr>
              <a:buSzPts val="1760"/>
              <a:buFont typeface="Noto Sans Symbols"/>
              <a:buChar char="◻"/>
            </a:pPr>
            <a:r>
              <a:rPr b="0" i="0" lang="en-US" sz="2200" u="none" cap="none" strike="noStrike">
                <a:solidFill>
                  <a:schemeClr val="lt1"/>
                </a:solidFill>
                <a:latin typeface="Times New Roman"/>
                <a:ea typeface="Times New Roman"/>
                <a:cs typeface="Times New Roman"/>
                <a:sym typeface="Times New Roman"/>
              </a:rPr>
              <a:t>LinkedHashMap(int </a:t>
            </a:r>
            <a:r>
              <a:rPr b="0" i="1" lang="en-US" sz="2200" u="none" cap="none" strike="noStrike">
                <a:solidFill>
                  <a:schemeClr val="lt1"/>
                </a:solidFill>
                <a:latin typeface="Times New Roman"/>
                <a:ea typeface="Times New Roman"/>
                <a:cs typeface="Times New Roman"/>
                <a:sym typeface="Times New Roman"/>
              </a:rPr>
              <a:t>capacity)</a:t>
            </a:r>
            <a:endParaRPr/>
          </a:p>
          <a:p>
            <a:pPr indent="-342900" lvl="0" marL="342900" marR="0" rtl="0" algn="l">
              <a:lnSpc>
                <a:spcPct val="100000"/>
              </a:lnSpc>
              <a:spcBef>
                <a:spcPts val="480"/>
              </a:spcBef>
              <a:spcAft>
                <a:spcPts val="0"/>
              </a:spcAft>
              <a:buClr>
                <a:schemeClr val="dk1"/>
              </a:buClr>
              <a:buSzPts val="1800"/>
              <a:buFont typeface="Noto Sans Symbols"/>
              <a:buChar char="■"/>
            </a:pPr>
            <a:r>
              <a:rPr b="1" i="0" lang="en-US" sz="2400" u="none">
                <a:solidFill>
                  <a:schemeClr val="lt1"/>
                </a:solidFill>
                <a:latin typeface="Times New Roman"/>
                <a:ea typeface="Times New Roman"/>
                <a:cs typeface="Times New Roman"/>
                <a:sym typeface="Times New Roman"/>
              </a:rPr>
              <a:t>IdentityHashMap Class</a:t>
            </a:r>
            <a:endParaRPr/>
          </a:p>
          <a:p>
            <a:pPr indent="-285750" lvl="1" marL="742950" marR="0" rtl="0" algn="l">
              <a:lnSpc>
                <a:spcPct val="100000"/>
              </a:lnSpc>
              <a:spcBef>
                <a:spcPts val="480"/>
              </a:spcBef>
              <a:spcAft>
                <a:spcPts val="0"/>
              </a:spcAft>
              <a:buClr>
                <a:schemeClr val="accent2"/>
              </a:buClr>
              <a:buSzPts val="1760"/>
              <a:buFont typeface="Noto Sans Symbols"/>
              <a:buChar char="◻"/>
            </a:pPr>
            <a:r>
              <a:rPr b="0" i="0" lang="en-US" sz="2200" u="none" cap="none" strike="noStrike">
                <a:solidFill>
                  <a:schemeClr val="lt1"/>
                </a:solidFill>
                <a:latin typeface="Times New Roman"/>
                <a:ea typeface="Times New Roman"/>
                <a:cs typeface="Times New Roman"/>
                <a:sym typeface="Times New Roman"/>
              </a:rPr>
              <a:t>Java 2, version 1.4 adds the IdentityHashMap class. This class </a:t>
            </a:r>
            <a:r>
              <a:rPr b="0" i="0" lang="en-US" sz="2400" u="none" cap="none" strike="noStrike">
                <a:solidFill>
                  <a:schemeClr val="lt1"/>
                </a:solidFill>
                <a:latin typeface="Times New Roman"/>
                <a:ea typeface="Times New Roman"/>
                <a:cs typeface="Times New Roman"/>
                <a:sym typeface="Times New Roman"/>
              </a:rPr>
              <a:t>implements AbstractMap.It is similar to HashMap except that it uses reference equality when comparing elements.</a:t>
            </a:r>
            <a:endParaRPr/>
          </a:p>
        </p:txBody>
      </p:sp>
      <p:sp>
        <p:nvSpPr>
          <p:cNvPr id="341" name="Google Shape;341;p36"/>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Comparators</a:t>
            </a:r>
            <a:endParaRPr/>
          </a:p>
        </p:txBody>
      </p:sp>
      <p:sp>
        <p:nvSpPr>
          <p:cNvPr id="347" name="Google Shape;347;p37"/>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Both TreeSet and TreeMap store elements in sorted order. However, it is the comparator that defines precisely what “sorted order” means.</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By default, these classes store their elements by using what Java refers to as “natural ordering,” which is usually the ordering that you would expect.</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You want to order elements a different way, then specify a Comparator object when you construct the set or map.</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The </a:t>
            </a:r>
            <a:r>
              <a:rPr b="1" i="0" lang="en-US" sz="2600" u="none">
                <a:solidFill>
                  <a:schemeClr val="lt1"/>
                </a:solidFill>
                <a:latin typeface="Times New Roman"/>
                <a:ea typeface="Times New Roman"/>
                <a:cs typeface="Times New Roman"/>
                <a:sym typeface="Times New Roman"/>
              </a:rPr>
              <a:t>Comparator interface defines two methods: compare( ) and equals( ).</a:t>
            </a:r>
            <a:endParaRPr/>
          </a:p>
        </p:txBody>
      </p:sp>
      <p:sp>
        <p:nvSpPr>
          <p:cNvPr id="348" name="Google Shape;348;p37"/>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8"/>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Comparators</a:t>
            </a:r>
            <a:endParaRPr/>
          </a:p>
        </p:txBody>
      </p:sp>
      <p:sp>
        <p:nvSpPr>
          <p:cNvPr id="354" name="Google Shape;354;p38"/>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1" i="0" lang="en-US" sz="2600" u="none">
                <a:solidFill>
                  <a:schemeClr val="lt1"/>
                </a:solidFill>
                <a:latin typeface="Times New Roman"/>
                <a:ea typeface="Times New Roman"/>
                <a:cs typeface="Times New Roman"/>
                <a:sym typeface="Times New Roman"/>
              </a:rPr>
              <a:t>int compare(Object </a:t>
            </a:r>
            <a:r>
              <a:rPr b="1" i="1" lang="en-US" sz="2600" u="none">
                <a:solidFill>
                  <a:schemeClr val="lt1"/>
                </a:solidFill>
                <a:latin typeface="Times New Roman"/>
                <a:ea typeface="Times New Roman"/>
                <a:cs typeface="Times New Roman"/>
                <a:sym typeface="Times New Roman"/>
              </a:rPr>
              <a:t>obj1, Object obj2)</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obj1 and obj2 are the objects to be compared. This method returns zero if the objects are equal. It returns a positive value if obj1 is greater than obj2. Otherwise, a negative value is returned.</a:t>
            </a:r>
            <a:endParaRPr/>
          </a:p>
          <a:p>
            <a:pPr indent="-342900" lvl="0" marL="342900" marR="0" rtl="0" algn="l">
              <a:lnSpc>
                <a:spcPct val="100000"/>
              </a:lnSpc>
              <a:spcBef>
                <a:spcPts val="520"/>
              </a:spcBef>
              <a:spcAft>
                <a:spcPts val="0"/>
              </a:spcAft>
              <a:buClr>
                <a:schemeClr val="dk1"/>
              </a:buClr>
              <a:buSzPts val="1950"/>
              <a:buFont typeface="Noto Sans Symbols"/>
              <a:buChar char="■"/>
            </a:pPr>
            <a:r>
              <a:rPr b="1" i="0" lang="en-US" sz="2600" u="none">
                <a:solidFill>
                  <a:schemeClr val="lt1"/>
                </a:solidFill>
                <a:latin typeface="Times New Roman"/>
                <a:ea typeface="Times New Roman"/>
                <a:cs typeface="Times New Roman"/>
                <a:sym typeface="Times New Roman"/>
              </a:rPr>
              <a:t>boolean equals(Object </a:t>
            </a:r>
            <a:r>
              <a:rPr b="1" i="1" lang="en-US" sz="2600" u="none">
                <a:solidFill>
                  <a:schemeClr val="lt1"/>
                </a:solidFill>
                <a:latin typeface="Times New Roman"/>
                <a:ea typeface="Times New Roman"/>
                <a:cs typeface="Times New Roman"/>
                <a:sym typeface="Times New Roman"/>
              </a:rPr>
              <a:t>obj)</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obj is the object to be tested for equality. The method returns true if obj and the invoking object are both Comparator objects and use the same ordering. Otherwise, it returns false.</a:t>
            </a:r>
            <a:endParaRPr/>
          </a:p>
        </p:txBody>
      </p:sp>
      <p:sp>
        <p:nvSpPr>
          <p:cNvPr id="355" name="Google Shape;355;p38"/>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The Collections Framework</a:t>
            </a:r>
            <a:endParaRPr/>
          </a:p>
        </p:txBody>
      </p:sp>
      <p:sp>
        <p:nvSpPr>
          <p:cNvPr id="117" name="Google Shape;117;p4"/>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A collection allows a group of objects to be treated as a single unit.</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Arbitrary objects can be stored, retrieved, and manipulated as elements of collections.</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The collections framework presents a set of standard utility classes for managing such collections provided in the java.util package.</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The entire collections framework is designed around a set of standard interfaces.</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Several standard implementations (such as </a:t>
            </a:r>
            <a:r>
              <a:rPr b="1" i="0" lang="en-US" sz="2600" u="none">
                <a:solidFill>
                  <a:schemeClr val="lt1"/>
                </a:solidFill>
                <a:latin typeface="Times New Roman"/>
                <a:ea typeface="Times New Roman"/>
                <a:cs typeface="Times New Roman"/>
                <a:sym typeface="Times New Roman"/>
              </a:rPr>
              <a:t>LinkedList, HashSet, and TreeSet) </a:t>
            </a:r>
            <a:r>
              <a:rPr b="0" i="0" lang="en-US" sz="2600" u="none">
                <a:solidFill>
                  <a:schemeClr val="lt1"/>
                </a:solidFill>
                <a:latin typeface="Times New Roman"/>
                <a:ea typeface="Times New Roman"/>
                <a:cs typeface="Times New Roman"/>
                <a:sym typeface="Times New Roman"/>
              </a:rPr>
              <a:t>of these interfaces are provided.</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The algorithms provide a standard means of manipulating collections.</a:t>
            </a:r>
            <a:endParaRPr/>
          </a:p>
        </p:txBody>
      </p:sp>
      <p:sp>
        <p:nvSpPr>
          <p:cNvPr id="118" name="Google Shape;118;p4"/>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9"/>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Vector class</a:t>
            </a:r>
            <a:endParaRPr/>
          </a:p>
        </p:txBody>
      </p:sp>
      <p:sp>
        <p:nvSpPr>
          <p:cNvPr id="361" name="Google Shape;361;p39"/>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Vector implements a dynamic array. It is similar to </a:t>
            </a:r>
            <a:r>
              <a:rPr b="1" i="0" lang="en-US" sz="2600" u="none">
                <a:solidFill>
                  <a:schemeClr val="lt1"/>
                </a:solidFill>
                <a:latin typeface="Times New Roman"/>
                <a:ea typeface="Times New Roman"/>
                <a:cs typeface="Times New Roman"/>
                <a:sym typeface="Times New Roman"/>
              </a:rPr>
              <a:t>ArrayList, </a:t>
            </a:r>
            <a:r>
              <a:rPr b="0" i="0" lang="en-US" sz="2600" u="none">
                <a:solidFill>
                  <a:schemeClr val="lt1"/>
                </a:solidFill>
                <a:latin typeface="Times New Roman"/>
                <a:ea typeface="Times New Roman"/>
                <a:cs typeface="Times New Roman"/>
                <a:sym typeface="Times New Roman"/>
              </a:rPr>
              <a:t>but with two differences: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lt1"/>
                </a:solidFill>
                <a:latin typeface="Times New Roman"/>
                <a:ea typeface="Times New Roman"/>
                <a:cs typeface="Times New Roman"/>
                <a:sym typeface="Times New Roman"/>
              </a:rPr>
              <a:t>Vector is synchronized</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it contains many legacy methods that are not part of the collections framework</a:t>
            </a:r>
            <a:endParaRPr/>
          </a:p>
          <a:p>
            <a:pPr indent="-342900" lvl="0" marL="342900" marR="0" rtl="0" algn="l">
              <a:lnSpc>
                <a:spcPct val="100000"/>
              </a:lnSpc>
              <a:spcBef>
                <a:spcPts val="520"/>
              </a:spcBef>
              <a:spcAft>
                <a:spcPts val="0"/>
              </a:spcAft>
              <a:buClr>
                <a:schemeClr val="dk1"/>
              </a:buClr>
              <a:buSzPts val="1950"/>
              <a:buFont typeface="Noto Sans Symbols"/>
              <a:buChar char="■"/>
            </a:pPr>
            <a:r>
              <a:rPr b="1" i="0" lang="en-US" sz="2600" u="none">
                <a:solidFill>
                  <a:schemeClr val="lt1"/>
                </a:solidFill>
                <a:latin typeface="Times New Roman"/>
                <a:ea typeface="Times New Roman"/>
                <a:cs typeface="Times New Roman"/>
                <a:sym typeface="Times New Roman"/>
              </a:rPr>
              <a:t>Vector </a:t>
            </a:r>
            <a:r>
              <a:rPr b="0" i="0" lang="en-US" sz="2600" u="none">
                <a:solidFill>
                  <a:schemeClr val="lt1"/>
                </a:solidFill>
                <a:latin typeface="Times New Roman"/>
                <a:ea typeface="Times New Roman"/>
                <a:cs typeface="Times New Roman"/>
                <a:sym typeface="Times New Roman"/>
              </a:rPr>
              <a:t>extends </a:t>
            </a:r>
            <a:r>
              <a:rPr b="1" i="0" lang="en-US" sz="2600" u="none">
                <a:solidFill>
                  <a:schemeClr val="lt1"/>
                </a:solidFill>
                <a:latin typeface="Times New Roman"/>
                <a:ea typeface="Times New Roman"/>
                <a:cs typeface="Times New Roman"/>
                <a:sym typeface="Times New Roman"/>
              </a:rPr>
              <a:t>AbstractList </a:t>
            </a:r>
            <a:r>
              <a:rPr b="0" i="0" lang="en-US" sz="2600" u="none">
                <a:solidFill>
                  <a:schemeClr val="lt1"/>
                </a:solidFill>
                <a:latin typeface="Times New Roman"/>
                <a:ea typeface="Times New Roman"/>
                <a:cs typeface="Times New Roman"/>
                <a:sym typeface="Times New Roman"/>
              </a:rPr>
              <a:t>and implement the </a:t>
            </a:r>
            <a:r>
              <a:rPr b="1" i="0" lang="en-US" sz="2600" u="none">
                <a:solidFill>
                  <a:schemeClr val="lt1"/>
                </a:solidFill>
                <a:latin typeface="Times New Roman"/>
                <a:ea typeface="Times New Roman"/>
                <a:cs typeface="Times New Roman"/>
                <a:sym typeface="Times New Roman"/>
              </a:rPr>
              <a:t>List </a:t>
            </a:r>
            <a:r>
              <a:rPr b="0" i="0" lang="en-US" sz="2600" u="none">
                <a:solidFill>
                  <a:schemeClr val="lt1"/>
                </a:solidFill>
                <a:latin typeface="Times New Roman"/>
                <a:ea typeface="Times New Roman"/>
                <a:cs typeface="Times New Roman"/>
                <a:sym typeface="Times New Roman"/>
              </a:rPr>
              <a:t>interface.</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Constructors: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Vector(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Vector(int </a:t>
            </a:r>
            <a:r>
              <a:rPr b="0" i="1" lang="en-US" sz="2400" u="none" cap="none" strike="noStrike">
                <a:solidFill>
                  <a:schemeClr val="lt1"/>
                </a:solidFill>
                <a:latin typeface="Times New Roman"/>
                <a:ea typeface="Times New Roman"/>
                <a:cs typeface="Times New Roman"/>
                <a:sym typeface="Times New Roman"/>
              </a:rPr>
              <a:t>size)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Vector(int </a:t>
            </a:r>
            <a:r>
              <a:rPr b="0" i="1" lang="en-US" sz="2400" u="none" cap="none" strike="noStrike">
                <a:solidFill>
                  <a:schemeClr val="lt1"/>
                </a:solidFill>
                <a:latin typeface="Times New Roman"/>
                <a:ea typeface="Times New Roman"/>
                <a:cs typeface="Times New Roman"/>
                <a:sym typeface="Times New Roman"/>
              </a:rPr>
              <a:t>size, int incr)</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Vector(Collection </a:t>
            </a:r>
            <a:r>
              <a:rPr b="0" i="1" lang="en-US" sz="2400" u="none" cap="none" strike="noStrike">
                <a:solidFill>
                  <a:schemeClr val="lt1"/>
                </a:solidFill>
                <a:latin typeface="Times New Roman"/>
                <a:ea typeface="Times New Roman"/>
                <a:cs typeface="Times New Roman"/>
                <a:sym typeface="Times New Roman"/>
              </a:rPr>
              <a:t>c)</a:t>
            </a:r>
            <a:endParaRPr/>
          </a:p>
        </p:txBody>
      </p:sp>
      <p:sp>
        <p:nvSpPr>
          <p:cNvPr id="362" name="Google Shape;362;p39"/>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0"/>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Vector class</a:t>
            </a:r>
            <a:endParaRPr/>
          </a:p>
        </p:txBody>
      </p:sp>
      <p:sp>
        <p:nvSpPr>
          <p:cNvPr id="368" name="Google Shape;368;p40"/>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Vector defines these protected data members: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 int capacityIncrement;</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int elementCount;</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Object elementData[ ];</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In addition to the collections methods defined by </a:t>
            </a:r>
            <a:r>
              <a:rPr b="1" i="0" lang="en-US" sz="2600" u="none">
                <a:solidFill>
                  <a:schemeClr val="lt1"/>
                </a:solidFill>
                <a:latin typeface="Times New Roman"/>
                <a:ea typeface="Times New Roman"/>
                <a:cs typeface="Times New Roman"/>
                <a:sym typeface="Times New Roman"/>
              </a:rPr>
              <a:t>List, Vector </a:t>
            </a:r>
            <a:r>
              <a:rPr b="0" i="0" lang="en-US" sz="2600" u="none">
                <a:solidFill>
                  <a:schemeClr val="lt1"/>
                </a:solidFill>
                <a:latin typeface="Times New Roman"/>
                <a:ea typeface="Times New Roman"/>
                <a:cs typeface="Times New Roman"/>
                <a:sym typeface="Times New Roman"/>
              </a:rPr>
              <a:t>defines several legacy methods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void addElement(Object </a:t>
            </a:r>
            <a:r>
              <a:rPr b="0" i="1" lang="en-US" sz="2400" u="none" cap="none" strike="noStrike">
                <a:solidFill>
                  <a:schemeClr val="lt1"/>
                </a:solidFill>
                <a:latin typeface="Times New Roman"/>
                <a:ea typeface="Times New Roman"/>
                <a:cs typeface="Times New Roman"/>
                <a:sym typeface="Times New Roman"/>
              </a:rPr>
              <a:t>element)</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void insertElementAt(Object element, int index)</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int capacity(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Object clone(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boolean contains(Object </a:t>
            </a:r>
            <a:r>
              <a:rPr b="0" i="1" lang="en-US" sz="2400" u="none" cap="none" strike="noStrike">
                <a:solidFill>
                  <a:schemeClr val="lt1"/>
                </a:solidFill>
                <a:latin typeface="Times New Roman"/>
                <a:ea typeface="Times New Roman"/>
                <a:cs typeface="Times New Roman"/>
                <a:sym typeface="Times New Roman"/>
              </a:rPr>
              <a:t>element)</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void copyInto(Object </a:t>
            </a:r>
            <a:r>
              <a:rPr b="0" i="1" lang="en-US" sz="2400" u="none" cap="none" strike="noStrike">
                <a:solidFill>
                  <a:schemeClr val="lt1"/>
                </a:solidFill>
                <a:latin typeface="Times New Roman"/>
                <a:ea typeface="Times New Roman"/>
                <a:cs typeface="Times New Roman"/>
                <a:sym typeface="Times New Roman"/>
              </a:rPr>
              <a:t>array[ ])</a:t>
            </a:r>
            <a:endParaRPr/>
          </a:p>
          <a:p>
            <a:pPr indent="-228600" lvl="0" marL="342900" marR="0" rtl="0" algn="l">
              <a:spcBef>
                <a:spcPts val="480"/>
              </a:spcBef>
              <a:spcAft>
                <a:spcPts val="0"/>
              </a:spcAft>
              <a:buClr>
                <a:schemeClr val="dk1"/>
              </a:buClr>
              <a:buSzPts val="1800"/>
              <a:buFont typeface="Noto Sans Symbols"/>
              <a:buNone/>
            </a:pPr>
            <a:r>
              <a:t/>
            </a:r>
            <a:endParaRPr b="0" i="1" sz="2400" u="none" cap="none" strike="noStrike">
              <a:solidFill>
                <a:schemeClr val="lt1"/>
              </a:solidFill>
              <a:latin typeface="Times New Roman"/>
              <a:ea typeface="Times New Roman"/>
              <a:cs typeface="Times New Roman"/>
              <a:sym typeface="Times New Roman"/>
            </a:endParaRPr>
          </a:p>
        </p:txBody>
      </p:sp>
      <p:sp>
        <p:nvSpPr>
          <p:cNvPr id="369" name="Google Shape;369;p40"/>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1"/>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Vector class</a:t>
            </a:r>
            <a:endParaRPr/>
          </a:p>
        </p:txBody>
      </p:sp>
      <p:sp>
        <p:nvSpPr>
          <p:cNvPr id="375" name="Google Shape;375;p41"/>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Object elementAt(int </a:t>
            </a:r>
            <a:r>
              <a:rPr b="0" i="1" lang="en-US" sz="2400" u="none">
                <a:solidFill>
                  <a:schemeClr val="lt1"/>
                </a:solidFill>
                <a:latin typeface="Times New Roman"/>
                <a:ea typeface="Times New Roman"/>
                <a:cs typeface="Times New Roman"/>
                <a:sym typeface="Times New Roman"/>
              </a:rPr>
              <a:t>index)</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Object firstElement( )</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int indexOf(Object </a:t>
            </a:r>
            <a:r>
              <a:rPr b="0" i="1" lang="en-US" sz="2400" u="none">
                <a:solidFill>
                  <a:schemeClr val="lt1"/>
                </a:solidFill>
                <a:latin typeface="Times New Roman"/>
                <a:ea typeface="Times New Roman"/>
                <a:cs typeface="Times New Roman"/>
                <a:sym typeface="Times New Roman"/>
              </a:rPr>
              <a:t>element)</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void removeAllElements( )</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boolean removeElement(Object </a:t>
            </a:r>
            <a:r>
              <a:rPr b="0" i="1" lang="en-US" sz="2600" u="none">
                <a:solidFill>
                  <a:schemeClr val="lt1"/>
                </a:solidFill>
                <a:latin typeface="Times New Roman"/>
                <a:ea typeface="Times New Roman"/>
                <a:cs typeface="Times New Roman"/>
                <a:sym typeface="Times New Roman"/>
              </a:rPr>
              <a:t>element)</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void trimToSize()</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Enumeration elements( )</a:t>
            </a:r>
            <a:endParaRPr/>
          </a:p>
          <a:p>
            <a:pPr indent="-219075" lvl="0" marL="342900" marR="0" rtl="0" algn="l">
              <a:spcBef>
                <a:spcPts val="520"/>
              </a:spcBef>
              <a:spcAft>
                <a:spcPts val="0"/>
              </a:spcAft>
              <a:buClr>
                <a:schemeClr val="dk1"/>
              </a:buClr>
              <a:buSzPts val="1950"/>
              <a:buFont typeface="Noto Sans Symbols"/>
              <a:buNone/>
            </a:pPr>
            <a:r>
              <a:t/>
            </a:r>
            <a:endParaRPr b="0" i="0" sz="2600" u="none">
              <a:solidFill>
                <a:schemeClr val="lt1"/>
              </a:solidFill>
              <a:latin typeface="Times New Roman"/>
              <a:ea typeface="Times New Roman"/>
              <a:cs typeface="Times New Roman"/>
              <a:sym typeface="Times New Roman"/>
            </a:endParaRPr>
          </a:p>
        </p:txBody>
      </p:sp>
      <p:sp>
        <p:nvSpPr>
          <p:cNvPr id="376" name="Google Shape;376;p41"/>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2"/>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Stack class</a:t>
            </a:r>
            <a:endParaRPr/>
          </a:p>
        </p:txBody>
      </p:sp>
      <p:sp>
        <p:nvSpPr>
          <p:cNvPr id="382" name="Google Shape;382;p42"/>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1" i="0" lang="en-US" sz="2600" u="none">
                <a:solidFill>
                  <a:schemeClr val="lt1"/>
                </a:solidFill>
                <a:latin typeface="Times New Roman"/>
                <a:ea typeface="Times New Roman"/>
                <a:cs typeface="Times New Roman"/>
                <a:sym typeface="Times New Roman"/>
              </a:rPr>
              <a:t>Stack </a:t>
            </a:r>
            <a:r>
              <a:rPr b="0" i="0" lang="en-US" sz="2600" u="none">
                <a:solidFill>
                  <a:schemeClr val="lt1"/>
                </a:solidFill>
                <a:latin typeface="Times New Roman"/>
                <a:ea typeface="Times New Roman"/>
                <a:cs typeface="Times New Roman"/>
                <a:sym typeface="Times New Roman"/>
              </a:rPr>
              <a:t>is a subclass of </a:t>
            </a:r>
            <a:r>
              <a:rPr b="1" i="0" lang="en-US" sz="2600" u="none">
                <a:solidFill>
                  <a:schemeClr val="lt1"/>
                </a:solidFill>
                <a:latin typeface="Times New Roman"/>
                <a:ea typeface="Times New Roman"/>
                <a:cs typeface="Times New Roman"/>
                <a:sym typeface="Times New Roman"/>
              </a:rPr>
              <a:t>Vector </a:t>
            </a:r>
            <a:r>
              <a:rPr b="0" i="0" lang="en-US" sz="2600" u="none">
                <a:solidFill>
                  <a:schemeClr val="lt1"/>
                </a:solidFill>
                <a:latin typeface="Times New Roman"/>
                <a:ea typeface="Times New Roman"/>
                <a:cs typeface="Times New Roman"/>
                <a:sym typeface="Times New Roman"/>
              </a:rPr>
              <a:t>that implements a standard last-in</a:t>
            </a:r>
            <a:r>
              <a:rPr b="1" i="0" lang="en-US" sz="2600" u="none">
                <a:solidFill>
                  <a:schemeClr val="lt1"/>
                </a:solidFill>
                <a:latin typeface="Times New Roman"/>
                <a:ea typeface="Times New Roman"/>
                <a:cs typeface="Times New Roman"/>
                <a:sym typeface="Times New Roman"/>
              </a:rPr>
              <a:t>, </a:t>
            </a:r>
            <a:r>
              <a:rPr b="0" i="0" lang="en-US" sz="2600" u="none">
                <a:solidFill>
                  <a:schemeClr val="lt1"/>
                </a:solidFill>
                <a:latin typeface="Times New Roman"/>
                <a:ea typeface="Times New Roman"/>
                <a:cs typeface="Times New Roman"/>
                <a:sym typeface="Times New Roman"/>
              </a:rPr>
              <a:t>first-out stack.</a:t>
            </a:r>
            <a:endParaRPr/>
          </a:p>
          <a:p>
            <a:pPr indent="-342900" lvl="0" marL="342900" marR="0" rtl="0" algn="l">
              <a:lnSpc>
                <a:spcPct val="100000"/>
              </a:lnSpc>
              <a:spcBef>
                <a:spcPts val="520"/>
              </a:spcBef>
              <a:spcAft>
                <a:spcPts val="0"/>
              </a:spcAft>
              <a:buClr>
                <a:schemeClr val="dk1"/>
              </a:buClr>
              <a:buSzPts val="1950"/>
              <a:buFont typeface="Noto Sans Symbols"/>
              <a:buChar char="■"/>
            </a:pPr>
            <a:r>
              <a:rPr b="1" i="0" lang="en-US" sz="2600" u="none">
                <a:solidFill>
                  <a:schemeClr val="lt1"/>
                </a:solidFill>
                <a:latin typeface="Times New Roman"/>
                <a:ea typeface="Times New Roman"/>
                <a:cs typeface="Times New Roman"/>
                <a:sym typeface="Times New Roman"/>
              </a:rPr>
              <a:t>Stack</a:t>
            </a:r>
            <a:r>
              <a:rPr b="0" i="0" lang="en-US" sz="2600" u="none">
                <a:solidFill>
                  <a:schemeClr val="lt1"/>
                </a:solidFill>
                <a:latin typeface="Times New Roman"/>
                <a:ea typeface="Times New Roman"/>
                <a:cs typeface="Times New Roman"/>
                <a:sym typeface="Times New Roman"/>
              </a:rPr>
              <a:t> only defines the default constructor, which creates an empty stack.</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Methods added to Stack</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boolean empty(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Object peek(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Object pop(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Object push(Object </a:t>
            </a:r>
            <a:r>
              <a:rPr b="0" i="1" lang="en-US" sz="2400" u="none" cap="none" strike="noStrike">
                <a:solidFill>
                  <a:schemeClr val="lt1"/>
                </a:solidFill>
                <a:latin typeface="Times New Roman"/>
                <a:ea typeface="Times New Roman"/>
                <a:cs typeface="Times New Roman"/>
                <a:sym typeface="Times New Roman"/>
              </a:rPr>
              <a:t>element)</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int search(Object </a:t>
            </a:r>
            <a:r>
              <a:rPr b="0" i="1" lang="en-US" sz="2400" u="none" cap="none" strike="noStrike">
                <a:solidFill>
                  <a:schemeClr val="lt1"/>
                </a:solidFill>
                <a:latin typeface="Times New Roman"/>
                <a:ea typeface="Times New Roman"/>
                <a:cs typeface="Times New Roman"/>
                <a:sym typeface="Times New Roman"/>
              </a:rPr>
              <a:t>element)</a:t>
            </a:r>
            <a:endParaRPr/>
          </a:p>
        </p:txBody>
      </p:sp>
      <p:sp>
        <p:nvSpPr>
          <p:cNvPr id="383" name="Google Shape;383;p42"/>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3"/>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Hashtable</a:t>
            </a:r>
            <a:endParaRPr/>
          </a:p>
        </p:txBody>
      </p:sp>
      <p:sp>
        <p:nvSpPr>
          <p:cNvPr id="389" name="Google Shape;389;p43"/>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Hashtable is a concrete implementation of a Dictionary.</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It implements the Map interface. Thus, Hashtable is now integrated into the collections framework.</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It is similar to HashMap, but is synchronized.</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Like HashMap, Hashtable stores key/value pairs in a hash table. A hash table can only store objects that override hashCode( ) and equals( ) methods that are defined by Object.</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Constructors: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Hashtable(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Hashtable(int size)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Hashtable( Map m )</a:t>
            </a:r>
            <a:endParaRPr/>
          </a:p>
        </p:txBody>
      </p:sp>
      <p:sp>
        <p:nvSpPr>
          <p:cNvPr id="390" name="Google Shape;390;p43"/>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4"/>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Hashtable</a:t>
            </a:r>
            <a:endParaRPr/>
          </a:p>
        </p:txBody>
      </p:sp>
      <p:sp>
        <p:nvSpPr>
          <p:cNvPr id="396" name="Google Shape;396;p44"/>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Object clone( )</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boolean contains(Object </a:t>
            </a:r>
            <a:r>
              <a:rPr b="0" i="1" lang="en-US" sz="2600" u="none">
                <a:solidFill>
                  <a:schemeClr val="lt1"/>
                </a:solidFill>
                <a:latin typeface="Times New Roman"/>
                <a:ea typeface="Times New Roman"/>
                <a:cs typeface="Times New Roman"/>
                <a:sym typeface="Times New Roman"/>
              </a:rPr>
              <a:t>value)</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boolean containsKey(Object </a:t>
            </a:r>
            <a:r>
              <a:rPr b="0" i="1" lang="en-US" sz="2600" u="none">
                <a:solidFill>
                  <a:schemeClr val="lt1"/>
                </a:solidFill>
                <a:latin typeface="Times New Roman"/>
                <a:ea typeface="Times New Roman"/>
                <a:cs typeface="Times New Roman"/>
                <a:sym typeface="Times New Roman"/>
              </a:rPr>
              <a:t>key)</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boolean containsValue(Object </a:t>
            </a:r>
            <a:r>
              <a:rPr b="0" i="1" lang="en-US" sz="2600" u="none">
                <a:solidFill>
                  <a:schemeClr val="lt1"/>
                </a:solidFill>
                <a:latin typeface="Times New Roman"/>
                <a:ea typeface="Times New Roman"/>
                <a:cs typeface="Times New Roman"/>
                <a:sym typeface="Times New Roman"/>
              </a:rPr>
              <a:t>value)</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Enumeration elements( )</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boolean isEmpty( )</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void rehash( )</a:t>
            </a:r>
            <a:endParaRPr/>
          </a:p>
        </p:txBody>
      </p:sp>
      <p:sp>
        <p:nvSpPr>
          <p:cNvPr id="397" name="Google Shape;397;p44"/>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5"/>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Enumeration</a:t>
            </a:r>
            <a:endParaRPr/>
          </a:p>
        </p:txBody>
      </p:sp>
      <p:sp>
        <p:nvSpPr>
          <p:cNvPr id="403" name="Google Shape;403;p45"/>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The Enumeration interface defines the methods by which you can enumerate (obtain one at a time) the elements in a collection of objects.</a:t>
            </a:r>
            <a:endParaRPr/>
          </a:p>
          <a:p>
            <a:pPr indent="-342900" lvl="0" marL="342900" marR="0" rtl="0" algn="l">
              <a:lnSpc>
                <a:spcPct val="100000"/>
              </a:lnSpc>
              <a:spcBef>
                <a:spcPts val="520"/>
              </a:spcBef>
              <a:spcAft>
                <a:spcPts val="0"/>
              </a:spcAft>
              <a:buClr>
                <a:schemeClr val="dk1"/>
              </a:buClr>
              <a:buSzPts val="1950"/>
              <a:buFont typeface="Noto Sans Symbols"/>
              <a:buChar char="■"/>
            </a:pPr>
            <a:r>
              <a:rPr b="1" i="0" lang="en-US" sz="2600" u="none">
                <a:solidFill>
                  <a:schemeClr val="lt1"/>
                </a:solidFill>
                <a:latin typeface="Times New Roman"/>
                <a:ea typeface="Times New Roman"/>
                <a:cs typeface="Times New Roman"/>
                <a:sym typeface="Times New Roman"/>
              </a:rPr>
              <a:t>boolean hasMoreElements( )</a:t>
            </a:r>
            <a:br>
              <a:rPr b="0" i="0" lang="en-US" sz="2600" u="none">
                <a:solidFill>
                  <a:schemeClr val="lt1"/>
                </a:solidFill>
                <a:latin typeface="Times New Roman"/>
                <a:ea typeface="Times New Roman"/>
                <a:cs typeface="Times New Roman"/>
                <a:sym typeface="Times New Roman"/>
              </a:rPr>
            </a:br>
            <a:r>
              <a:rPr b="0" i="0" lang="en-US" sz="2600" u="none">
                <a:solidFill>
                  <a:schemeClr val="lt1"/>
                </a:solidFill>
                <a:latin typeface="Times New Roman"/>
                <a:ea typeface="Times New Roman"/>
                <a:cs typeface="Times New Roman"/>
                <a:sym typeface="Times New Roman"/>
              </a:rPr>
              <a:t>When implemented, it must return true while there are still more elements to extract, and false when all the elements have been enumerated.</a:t>
            </a:r>
            <a:endParaRPr/>
          </a:p>
          <a:p>
            <a:pPr indent="-342900" lvl="0" marL="342900" marR="0" rtl="0" algn="l">
              <a:lnSpc>
                <a:spcPct val="100000"/>
              </a:lnSpc>
              <a:spcBef>
                <a:spcPts val="520"/>
              </a:spcBef>
              <a:spcAft>
                <a:spcPts val="0"/>
              </a:spcAft>
              <a:buClr>
                <a:schemeClr val="dk1"/>
              </a:buClr>
              <a:buSzPts val="1950"/>
              <a:buFont typeface="Noto Sans Symbols"/>
              <a:buChar char="■"/>
            </a:pPr>
            <a:r>
              <a:rPr b="1" i="0" lang="en-US" sz="2600" u="none">
                <a:solidFill>
                  <a:schemeClr val="lt1"/>
                </a:solidFill>
                <a:latin typeface="Times New Roman"/>
                <a:ea typeface="Times New Roman"/>
                <a:cs typeface="Times New Roman"/>
                <a:sym typeface="Times New Roman"/>
              </a:rPr>
              <a:t>Object nextElement( )</a:t>
            </a:r>
            <a:br>
              <a:rPr b="0" i="0" lang="en-US" sz="2600" u="none">
                <a:solidFill>
                  <a:schemeClr val="lt1"/>
                </a:solidFill>
                <a:latin typeface="Times New Roman"/>
                <a:ea typeface="Times New Roman"/>
                <a:cs typeface="Times New Roman"/>
                <a:sym typeface="Times New Roman"/>
              </a:rPr>
            </a:br>
            <a:r>
              <a:rPr b="0" i="0" lang="en-US" sz="2600" u="none">
                <a:solidFill>
                  <a:schemeClr val="lt1"/>
                </a:solidFill>
                <a:latin typeface="Times New Roman"/>
                <a:ea typeface="Times New Roman"/>
                <a:cs typeface="Times New Roman"/>
                <a:sym typeface="Times New Roman"/>
              </a:rPr>
              <a:t>This returns the next object in the enumeration as a generic Object reference.</a:t>
            </a:r>
            <a:endParaRPr/>
          </a:p>
        </p:txBody>
      </p:sp>
      <p:sp>
        <p:nvSpPr>
          <p:cNvPr id="404" name="Google Shape;404;p45"/>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6"/>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Enumeration</a:t>
            </a:r>
            <a:endParaRPr/>
          </a:p>
        </p:txBody>
      </p:sp>
      <p:sp>
        <p:nvSpPr>
          <p:cNvPr id="411" name="Google Shape;411;p46"/>
          <p:cNvSpPr txBox="1"/>
          <p:nvPr>
            <p:ph idx="1" type="body"/>
          </p:nvPr>
        </p:nvSpPr>
        <p:spPr>
          <a:xfrm>
            <a:off x="457200" y="1219200"/>
            <a:ext cx="82296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Noto Sans Symbols"/>
              <a:buNone/>
            </a:pPr>
            <a:r>
              <a:rPr b="0" i="0" lang="en-US" sz="2400" u="none">
                <a:solidFill>
                  <a:schemeClr val="lt1"/>
                </a:solidFill>
                <a:latin typeface="Courier New"/>
                <a:ea typeface="Courier New"/>
                <a:cs typeface="Courier New"/>
                <a:sym typeface="Courier New"/>
              </a:rPr>
              <a:t>public static void main(String[] args) </a:t>
            </a:r>
            <a:endParaRPr/>
          </a:p>
          <a:p>
            <a:pPr indent="-342900" lvl="0" marL="342900" marR="0" rtl="0" algn="l">
              <a:lnSpc>
                <a:spcPct val="100000"/>
              </a:lnSpc>
              <a:spcBef>
                <a:spcPts val="480"/>
              </a:spcBef>
              <a:spcAft>
                <a:spcPts val="0"/>
              </a:spcAft>
              <a:buClr>
                <a:schemeClr val="dk1"/>
              </a:buClr>
              <a:buSzPts val="1800"/>
              <a:buFont typeface="Noto Sans Symbols"/>
              <a:buNone/>
            </a:pPr>
            <a:r>
              <a:rPr b="0" i="0" lang="en-US" sz="2400" u="none">
                <a:solidFill>
                  <a:schemeClr val="lt1"/>
                </a:solidFill>
                <a:latin typeface="Courier New"/>
                <a:ea typeface="Courier New"/>
                <a:cs typeface="Courier New"/>
                <a:sym typeface="Courier New"/>
              </a:rPr>
              <a:t>{ </a:t>
            </a:r>
            <a:endParaRPr/>
          </a:p>
          <a:p>
            <a:pPr indent="-342900" lvl="0" marL="342900" marR="0" rtl="0" algn="l">
              <a:lnSpc>
                <a:spcPct val="100000"/>
              </a:lnSpc>
              <a:spcBef>
                <a:spcPts val="480"/>
              </a:spcBef>
              <a:spcAft>
                <a:spcPts val="0"/>
              </a:spcAft>
              <a:buClr>
                <a:schemeClr val="dk1"/>
              </a:buClr>
              <a:buSzPts val="1800"/>
              <a:buFont typeface="Noto Sans Symbols"/>
              <a:buNone/>
            </a:pPr>
            <a:r>
              <a:rPr b="0" i="0" lang="en-US" sz="2400" u="none">
                <a:solidFill>
                  <a:schemeClr val="lt1"/>
                </a:solidFill>
                <a:latin typeface="Courier New"/>
                <a:ea typeface="Courier New"/>
                <a:cs typeface="Courier New"/>
                <a:sym typeface="Courier New"/>
              </a:rPr>
              <a:t>	Vector&lt;String&gt; v=new Vector&lt;String&gt;(); v.add("Amit"); v.add("Raj"); </a:t>
            </a:r>
            <a:endParaRPr/>
          </a:p>
          <a:p>
            <a:pPr indent="-342900" lvl="0" marL="342900" marR="0" rtl="0" algn="l">
              <a:lnSpc>
                <a:spcPct val="100000"/>
              </a:lnSpc>
              <a:spcBef>
                <a:spcPts val="480"/>
              </a:spcBef>
              <a:spcAft>
                <a:spcPts val="0"/>
              </a:spcAft>
              <a:buClr>
                <a:schemeClr val="dk1"/>
              </a:buClr>
              <a:buSzPts val="1800"/>
              <a:buFont typeface="Noto Sans Symbols"/>
              <a:buNone/>
            </a:pPr>
            <a:r>
              <a:rPr b="0" i="0" lang="en-US" sz="2400" u="none">
                <a:solidFill>
                  <a:schemeClr val="lt1"/>
                </a:solidFill>
                <a:latin typeface="Courier New"/>
                <a:ea typeface="Courier New"/>
                <a:cs typeface="Courier New"/>
                <a:sym typeface="Courier New"/>
              </a:rPr>
              <a:t>	v.add("Pathak"); v.add("Sumit"); </a:t>
            </a:r>
            <a:endParaRPr/>
          </a:p>
          <a:p>
            <a:pPr indent="-342900" lvl="0" marL="342900" marR="0" rtl="0" algn="l">
              <a:lnSpc>
                <a:spcPct val="100000"/>
              </a:lnSpc>
              <a:spcBef>
                <a:spcPts val="480"/>
              </a:spcBef>
              <a:spcAft>
                <a:spcPts val="0"/>
              </a:spcAft>
              <a:buClr>
                <a:schemeClr val="dk1"/>
              </a:buClr>
              <a:buSzPts val="1800"/>
              <a:buFont typeface="Noto Sans Symbols"/>
              <a:buNone/>
            </a:pPr>
            <a:r>
              <a:rPr b="0" i="0" lang="en-US" sz="2400" u="none">
                <a:solidFill>
                  <a:schemeClr val="lt1"/>
                </a:solidFill>
                <a:latin typeface="Courier New"/>
                <a:ea typeface="Courier New"/>
                <a:cs typeface="Courier New"/>
                <a:sym typeface="Courier New"/>
              </a:rPr>
              <a:t>	v.add("Aron"); v.add("Trek");</a:t>
            </a:r>
            <a:endParaRPr/>
          </a:p>
          <a:p>
            <a:pPr indent="-342900" lvl="0" marL="342900" marR="0" rtl="0" algn="l">
              <a:lnSpc>
                <a:spcPct val="100000"/>
              </a:lnSpc>
              <a:spcBef>
                <a:spcPts val="480"/>
              </a:spcBef>
              <a:spcAft>
                <a:spcPts val="0"/>
              </a:spcAft>
              <a:buClr>
                <a:schemeClr val="dk1"/>
              </a:buClr>
              <a:buSzPts val="1800"/>
              <a:buFont typeface="Noto Sans Symbols"/>
              <a:buNone/>
            </a:pPr>
            <a:r>
              <a:rPr b="0" i="0" lang="en-US" sz="2400" u="none">
                <a:solidFill>
                  <a:schemeClr val="lt1"/>
                </a:solidFill>
                <a:latin typeface="Courier New"/>
                <a:ea typeface="Courier New"/>
                <a:cs typeface="Courier New"/>
                <a:sym typeface="Courier New"/>
              </a:rPr>
              <a:t>	Enumeration&lt;String&gt; en=v.elements(); while(en.hasMoreElements()) </a:t>
            </a:r>
            <a:endParaRPr/>
          </a:p>
          <a:p>
            <a:pPr indent="-342900" lvl="0" marL="342900" marR="0" rtl="0" algn="l">
              <a:lnSpc>
                <a:spcPct val="100000"/>
              </a:lnSpc>
              <a:spcBef>
                <a:spcPts val="480"/>
              </a:spcBef>
              <a:spcAft>
                <a:spcPts val="0"/>
              </a:spcAft>
              <a:buClr>
                <a:schemeClr val="dk1"/>
              </a:buClr>
              <a:buSzPts val="1800"/>
              <a:buFont typeface="Noto Sans Symbols"/>
              <a:buNone/>
            </a:pPr>
            <a:r>
              <a:rPr b="0" i="0" lang="en-US" sz="2400" u="none">
                <a:solidFill>
                  <a:schemeClr val="lt1"/>
                </a:solidFill>
                <a:latin typeface="Courier New"/>
                <a:ea typeface="Courier New"/>
                <a:cs typeface="Courier New"/>
                <a:sym typeface="Courier New"/>
              </a:rPr>
              <a:t>	{ </a:t>
            </a:r>
            <a:endParaRPr/>
          </a:p>
          <a:p>
            <a:pPr indent="-342900" lvl="0" marL="342900" marR="0" rtl="0" algn="l">
              <a:lnSpc>
                <a:spcPct val="100000"/>
              </a:lnSpc>
              <a:spcBef>
                <a:spcPts val="480"/>
              </a:spcBef>
              <a:spcAft>
                <a:spcPts val="0"/>
              </a:spcAft>
              <a:buClr>
                <a:schemeClr val="dk1"/>
              </a:buClr>
              <a:buSzPts val="1800"/>
              <a:buFont typeface="Noto Sans Symbols"/>
              <a:buNone/>
            </a:pPr>
            <a:r>
              <a:rPr b="0" i="0" lang="en-US" sz="2400" u="none">
                <a:solidFill>
                  <a:schemeClr val="lt1"/>
                </a:solidFill>
                <a:latin typeface="Courier New"/>
                <a:ea typeface="Courier New"/>
                <a:cs typeface="Courier New"/>
                <a:sym typeface="Courier New"/>
              </a:rPr>
              <a:t>		String value=(String) en.nextElement(); 	System.out.println(value); </a:t>
            </a:r>
            <a:endParaRPr/>
          </a:p>
          <a:p>
            <a:pPr indent="-342900" lvl="0" marL="342900" marR="0" rtl="0" algn="l">
              <a:lnSpc>
                <a:spcPct val="100000"/>
              </a:lnSpc>
              <a:spcBef>
                <a:spcPts val="480"/>
              </a:spcBef>
              <a:spcAft>
                <a:spcPts val="0"/>
              </a:spcAft>
              <a:buClr>
                <a:schemeClr val="dk1"/>
              </a:buClr>
              <a:buSzPts val="1800"/>
              <a:buFont typeface="Noto Sans Symbols"/>
              <a:buNone/>
            </a:pPr>
            <a:r>
              <a:rPr b="0" i="0" lang="en-US" sz="2400" u="none">
                <a:solidFill>
                  <a:schemeClr val="lt1"/>
                </a:solidFill>
                <a:latin typeface="Courier New"/>
                <a:ea typeface="Courier New"/>
                <a:cs typeface="Courier New"/>
                <a:sym typeface="Courier New"/>
              </a:rPr>
              <a:t>	} </a:t>
            </a:r>
            <a:endParaRPr/>
          </a:p>
          <a:p>
            <a:pPr indent="-342900" lvl="0" marL="342900" marR="0" rtl="0" algn="l">
              <a:lnSpc>
                <a:spcPct val="100000"/>
              </a:lnSpc>
              <a:spcBef>
                <a:spcPts val="480"/>
              </a:spcBef>
              <a:spcAft>
                <a:spcPts val="0"/>
              </a:spcAft>
              <a:buClr>
                <a:schemeClr val="dk1"/>
              </a:buClr>
              <a:buSzPts val="1800"/>
              <a:buFont typeface="Noto Sans Symbols"/>
              <a:buNone/>
            </a:pPr>
            <a:r>
              <a:rPr b="0" i="0" lang="en-US" sz="2400" u="none">
                <a:solidFill>
                  <a:schemeClr val="lt1"/>
                </a:solidFill>
                <a:latin typeface="Courier New"/>
                <a:ea typeface="Courier New"/>
                <a:cs typeface="Courier New"/>
                <a:sym typeface="Courier New"/>
              </a:rPr>
              <a:t>}</a:t>
            </a:r>
            <a:endParaRPr/>
          </a:p>
        </p:txBody>
      </p:sp>
      <p:sp>
        <p:nvSpPr>
          <p:cNvPr id="412" name="Google Shape;412;p46"/>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The Collections Framework</a:t>
            </a:r>
            <a:endParaRPr/>
          </a:p>
        </p:txBody>
      </p:sp>
      <p:sp>
        <p:nvSpPr>
          <p:cNvPr id="124" name="Google Shape;124;p5"/>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 Collections in Java similar to STL Containers from C++.</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The collection framework comprises of three main parts: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The core interfaces that allow collections to be manipulated independently of their implementation. These interfaces define the common functionality exhibited by collections and facilitate data exchange between collections.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A small set of implementations (i.e., concrete classes, listed in that are specific implementations of the core interfaces, providing data structures that a program can use readily.</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An assortment of static utility methods that can be used to perform various operations on collections, such as sorting and searching,or creating customized collections.</a:t>
            </a:r>
            <a:endParaRPr/>
          </a:p>
          <a:p>
            <a:pPr indent="-228600" lvl="0" marL="342900" marR="0" rtl="0" algn="l">
              <a:spcBef>
                <a:spcPts val="480"/>
              </a:spcBef>
              <a:spcAft>
                <a:spcPts val="0"/>
              </a:spcAft>
              <a:buClr>
                <a:schemeClr val="dk1"/>
              </a:buClr>
              <a:buSzPts val="1800"/>
              <a:buFont typeface="Noto Sans Symbols"/>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5" name="Google Shape;125;p5"/>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The Collections Framework</a:t>
            </a:r>
            <a:endParaRPr/>
          </a:p>
        </p:txBody>
      </p:sp>
      <p:sp>
        <p:nvSpPr>
          <p:cNvPr id="131" name="Google Shape;131;p6"/>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pic>
        <p:nvPicPr>
          <p:cNvPr descr="untitled.bmp" id="132" name="Google Shape;132;p6"/>
          <p:cNvPicPr preferRelativeResize="0"/>
          <p:nvPr>
            <p:ph idx="1" type="body"/>
          </p:nvPr>
        </p:nvPicPr>
        <p:blipFill rotWithShape="1">
          <a:blip r:embed="rId3">
            <a:alphaModFix/>
          </a:blip>
          <a:srcRect b="0" l="0" r="0" t="0"/>
          <a:stretch/>
        </p:blipFill>
        <p:spPr>
          <a:xfrm>
            <a:off x="1371600" y="1524000"/>
            <a:ext cx="5943600" cy="327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7"/>
          <p:cNvPicPr preferRelativeResize="0"/>
          <p:nvPr>
            <p:ph idx="1" type="body"/>
          </p:nvPr>
        </p:nvPicPr>
        <p:blipFill rotWithShape="1">
          <a:blip r:embed="rId3">
            <a:alphaModFix/>
          </a:blip>
          <a:srcRect b="0" l="0" r="0" t="0"/>
          <a:stretch/>
        </p:blipFill>
        <p:spPr>
          <a:xfrm>
            <a:off x="79375" y="1676400"/>
            <a:ext cx="8988425" cy="3865562"/>
          </a:xfrm>
          <a:prstGeom prst="rect">
            <a:avLst/>
          </a:prstGeom>
          <a:noFill/>
          <a:ln>
            <a:noFill/>
          </a:ln>
        </p:spPr>
      </p:pic>
      <p:sp>
        <p:nvSpPr>
          <p:cNvPr id="138" name="Google Shape;138;p7"/>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The “Collection” Interface</a:t>
            </a:r>
            <a:endParaRPr/>
          </a:p>
        </p:txBody>
      </p:sp>
      <p:sp>
        <p:nvSpPr>
          <p:cNvPr id="144" name="Google Shape;144;p8"/>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The Collection interface is the foundation upon which the collections framework is built.</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It declares the core methods that all collections will have.</a:t>
            </a:r>
            <a:endParaRPr/>
          </a:p>
          <a:p>
            <a:pPr indent="-342900" lvl="0" marL="342900" marR="0" rtl="0" algn="l">
              <a:lnSpc>
                <a:spcPct val="100000"/>
              </a:lnSpc>
              <a:spcBef>
                <a:spcPts val="520"/>
              </a:spcBef>
              <a:spcAft>
                <a:spcPts val="0"/>
              </a:spcAft>
              <a:buClr>
                <a:schemeClr val="dk1"/>
              </a:buClr>
              <a:buSzPts val="1950"/>
              <a:buFont typeface="Noto Sans Symbols"/>
              <a:buChar char="■"/>
            </a:pPr>
            <a:r>
              <a:rPr b="1" i="0" lang="en-US" sz="2600" u="none">
                <a:solidFill>
                  <a:schemeClr val="lt1"/>
                </a:solidFill>
                <a:latin typeface="Times New Roman"/>
                <a:ea typeface="Times New Roman"/>
                <a:cs typeface="Times New Roman"/>
                <a:sym typeface="Times New Roman"/>
              </a:rPr>
              <a:t>Basic Operations: </a:t>
            </a:r>
            <a:r>
              <a:rPr b="0" i="0" lang="en-US" sz="2600" u="none">
                <a:solidFill>
                  <a:schemeClr val="lt1"/>
                </a:solidFill>
                <a:latin typeface="Times New Roman"/>
                <a:ea typeface="Times New Roman"/>
                <a:cs typeface="Times New Roman"/>
                <a:sym typeface="Times New Roman"/>
              </a:rPr>
              <a:t>The basic operations are used to query a collection about its contents and allow elements to be added and removed from a collection.</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 int size()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 boolean isEmpty()</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 boolean contains(Object element)</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 boolean add(Object element)</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 boolean remove(Object element)</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 Iterator iterator( )</a:t>
            </a:r>
            <a:endParaRPr/>
          </a:p>
        </p:txBody>
      </p:sp>
      <p:sp>
        <p:nvSpPr>
          <p:cNvPr id="145" name="Google Shape;145;p8"/>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Collections</a:t>
            </a:r>
            <a:endParaRPr/>
          </a:p>
        </p:txBody>
      </p:sp>
      <p:sp>
        <p:nvSpPr>
          <p:cNvPr id="151" name="Google Shape;151;p9"/>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1" i="0" lang="en-US" sz="2600" u="none">
                <a:solidFill>
                  <a:schemeClr val="lt1"/>
                </a:solidFill>
                <a:latin typeface="Times New Roman"/>
                <a:ea typeface="Times New Roman"/>
                <a:cs typeface="Times New Roman"/>
                <a:sym typeface="Times New Roman"/>
              </a:rPr>
              <a:t>Bulk Operations</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These operations perform on a collection as a single unit.</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boolean containsAll(Collection c)</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boolean addAll(Collection c) // Optional</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boolean removeAll(Collection c)</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boolean retainAll(Collection c)</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void clear()</a:t>
            </a:r>
            <a:endParaRPr/>
          </a:p>
        </p:txBody>
      </p:sp>
      <p:sp>
        <p:nvSpPr>
          <p:cNvPr id="152" name="Google Shape;152;p9"/>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pic>
        <p:nvPicPr>
          <p:cNvPr descr="untitled.bmp" id="153" name="Google Shape;153;p9"/>
          <p:cNvPicPr preferRelativeResize="0"/>
          <p:nvPr/>
        </p:nvPicPr>
        <p:blipFill rotWithShape="1">
          <a:blip r:embed="rId3">
            <a:alphaModFix/>
          </a:blip>
          <a:srcRect b="0" l="0" r="0" t="0"/>
          <a:stretch/>
        </p:blipFill>
        <p:spPr>
          <a:xfrm>
            <a:off x="1219200" y="4572000"/>
            <a:ext cx="6410325" cy="1409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Pixel">
  <a:themeElements>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Pixel">
  <a:themeElements>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2010-02-20T12:44:27Z</dcterms:created>
  <dc:creator>Shalaka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