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3" roundtripDataSignature="AMtx7mg5j+i4xLK1zMu8psJVkTd0YviL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B30014-0F5C-4291-A45B-E113EECA392A}">
  <a:tblStyle styleId="{45B30014-0F5C-4291-A45B-E113EECA392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3"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d88133d7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d88133d7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1d88133d75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e953b6952_0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e953b6952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1e953b6952_0_11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e953b6952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e953b6952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11e953b6952_0_12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e953b6952_0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e953b6952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11e953b6952_0_13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e953b695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e953b695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1e953b6952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e953b6952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e953b6952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1e953b6952_0_1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e953b6952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e953b6952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11e953b6952_0_2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e953b6952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e953b6952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11e953b6952_0_2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e953b6952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e953b6952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11e953b6952_0_3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e953b6952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e953b6952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11e953b6952_0_51: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e953b6952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e953b6952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11e953b6952_0_4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e953b6952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e953b6952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11e953b6952_0_6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e953b6952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e953b6952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11e953b6952_0_6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e953b6952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e953b6952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1e953b6952_0_7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e953b6952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1e953b6952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11e953b6952_0_8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e953b6952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e953b6952_0_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11e953b6952_0_8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050c56a8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050c56a8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12050c56a8a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050c56a8a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2050c56a8a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12050c56a8a_0_1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2050c56a8a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12050c56a8a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050c56a8a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2050c56a8a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12050c56a8a_0_2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2050c56a8a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2050c56a8a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2050c56a8a_0_3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050c56a8a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050c56a8a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12050c56a8a_0_3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2050c56a8a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2050c56a8a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12050c56a8a_0_4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2050c56a8a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2050c56a8a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12050c56a8a_0_5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e953b6952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e953b6952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1e953b6952_0_10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f687ab63a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f687ab63a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1f687ab63a3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f687ab63a3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f687ab63a3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1f687ab63a3_0_1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f687ab63a3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f687ab63a3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1f687ab63a3_0_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f687ab63a3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f687ab63a3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1f687ab63a3_0_2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f687ab63a3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f687ab63a3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1f687ab63a3_0_2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2050c56a8a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2050c56a8a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12050c56a8a_0_61: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e953b6952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e953b6952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11e953b6952_0_101: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25"/>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4400" u="sng">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35"/>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5"/>
          <p:cNvSpPr txBox="1"/>
          <p:nvPr>
            <p:ph idx="1" type="body"/>
          </p:nvPr>
        </p:nvSpPr>
        <p:spPr>
          <a:xfrm>
            <a:off x="457200" y="1219200"/>
            <a:ext cx="4038600" cy="51054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5" name="Google Shape;85;p35"/>
          <p:cNvSpPr txBox="1"/>
          <p:nvPr>
            <p:ph idx="2" type="body"/>
          </p:nvPr>
        </p:nvSpPr>
        <p:spPr>
          <a:xfrm>
            <a:off x="4648200" y="1219200"/>
            <a:ext cx="4038600" cy="51054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6" name="Google Shape;86;p35"/>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90" name="Google Shape;90;p36"/>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p27"/>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27"/>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2" name="Shape 52"/>
        <p:cNvGrpSpPr/>
        <p:nvPr/>
      </p:nvGrpSpPr>
      <p:grpSpPr>
        <a:xfrm>
          <a:off x="0" y="0"/>
          <a:ext cx="0" cy="0"/>
          <a:chOff x="0" y="0"/>
          <a:chExt cx="0" cy="0"/>
        </a:xfrm>
      </p:grpSpPr>
      <p:sp>
        <p:nvSpPr>
          <p:cNvPr id="53" name="Google Shape;53;p28"/>
          <p:cNvSpPr txBox="1"/>
          <p:nvPr>
            <p:ph type="title"/>
          </p:nvPr>
        </p:nvSpPr>
        <p:spPr>
          <a:xfrm rot="5400000">
            <a:off x="4610100" y="2247900"/>
            <a:ext cx="60960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8"/>
          <p:cNvSpPr txBox="1"/>
          <p:nvPr>
            <p:ph idx="1" type="body"/>
          </p:nvPr>
        </p:nvSpPr>
        <p:spPr>
          <a:xfrm rot="5400000">
            <a:off x="419100" y="266700"/>
            <a:ext cx="60960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28"/>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29"/>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 type="body"/>
          </p:nvPr>
        </p:nvSpPr>
        <p:spPr>
          <a:xfrm rot="5400000">
            <a:off x="2019300" y="-342900"/>
            <a:ext cx="51054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29"/>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p:nvPr>
            <p:ph idx="2" type="pic"/>
          </p:nvPr>
        </p:nvSpPr>
        <p:spPr>
          <a:xfrm>
            <a:off x="1792288" y="612775"/>
            <a:ext cx="5486400" cy="4114800"/>
          </a:xfrm>
          <a:prstGeom prst="rect">
            <a:avLst/>
          </a:prstGeom>
          <a:noFill/>
          <a:ln>
            <a:noFill/>
          </a:ln>
        </p:spPr>
      </p:sp>
      <p:sp>
        <p:nvSpPr>
          <p:cNvPr id="63" name="Google Shape;63;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4" name="Google Shape;64;p30"/>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8" name="Google Shape;68;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9" name="Google Shape;69;p31"/>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32"/>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33"/>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3"/>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78" name="Google Shape;78;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79" name="Google Shape;79;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80" name="Google Shape;80;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1" name="Google Shape;81;p34"/>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24"/>
          <p:cNvGrpSpPr/>
          <p:nvPr/>
        </p:nvGrpSpPr>
        <p:grpSpPr>
          <a:xfrm>
            <a:off x="0" y="0"/>
            <a:ext cx="9144000" cy="6858000"/>
            <a:chOff x="0" y="0"/>
            <a:chExt cx="5760" cy="4320"/>
          </a:xfrm>
        </p:grpSpPr>
        <p:sp>
          <p:nvSpPr>
            <p:cNvPr id="11" name="Google Shape;11;p24"/>
            <p:cNvSpPr txBox="1"/>
            <p:nvPr/>
          </p:nvSpPr>
          <p:spPr>
            <a:xfrm>
              <a:off x="0" y="0"/>
              <a:ext cx="2208" cy="4320"/>
            </a:xfrm>
            <a:prstGeom prst="rect">
              <a:avLst/>
            </a:prstGeom>
            <a:gradFill>
              <a:gsLst>
                <a:gs pos="0">
                  <a:schemeClr val="folHlink"/>
                </a:gs>
                <a:gs pos="100000">
                  <a:schemeClr val="dk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 name="Google Shape;12;p24"/>
            <p:cNvSpPr txBox="1"/>
            <p:nvPr/>
          </p:nvSpPr>
          <p:spPr>
            <a:xfrm>
              <a:off x="1081" y="1065"/>
              <a:ext cx="4679" cy="1596"/>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3" name="Google Shape;13;p24"/>
            <p:cNvGrpSpPr/>
            <p:nvPr/>
          </p:nvGrpSpPr>
          <p:grpSpPr>
            <a:xfrm>
              <a:off x="0" y="672"/>
              <a:ext cx="1806" cy="1989"/>
              <a:chOff x="0" y="672"/>
              <a:chExt cx="1806" cy="1989"/>
            </a:xfrm>
          </p:grpSpPr>
          <p:sp>
            <p:nvSpPr>
              <p:cNvPr id="14" name="Google Shape;14;p24"/>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 name="Google Shape;15;p24"/>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 name="Google Shape;16;p24"/>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 name="Google Shape;17;p24"/>
              <p:cNvSpPr txBox="1"/>
              <p:nvPr/>
            </p:nvSpPr>
            <p:spPr>
              <a:xfrm>
                <a:off x="719" y="2257"/>
                <a:ext cx="368" cy="404"/>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 name="Google Shape;18;p24"/>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 name="Google Shape;19;p24"/>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 name="Google Shape;20;p24"/>
              <p:cNvSpPr txBox="1"/>
              <p:nvPr/>
            </p:nvSpPr>
            <p:spPr>
              <a:xfrm>
                <a:off x="0" y="1464"/>
                <a:ext cx="367" cy="399"/>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 name="Google Shape;21;p24"/>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 name="Google Shape;22;p24"/>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 name="Google Shape;23;p24"/>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sp>
        <p:nvSpPr>
          <p:cNvPr id="24" name="Google Shape;24;p24"/>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9pPr>
          </a:lstStyle>
          <a:p/>
        </p:txBody>
      </p:sp>
      <p:sp>
        <p:nvSpPr>
          <p:cNvPr id="25" name="Google Shape;25;p24"/>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lvl1pPr indent="-352425" lvl="0" marL="457200" marR="0" rtl="0" algn="l">
              <a:spcBef>
                <a:spcPts val="520"/>
              </a:spcBef>
              <a:spcAft>
                <a:spcPts val="0"/>
              </a:spcAft>
              <a:buClr>
                <a:schemeClr val="dk1"/>
              </a:buClr>
              <a:buSzPts val="1950"/>
              <a:buFont typeface="Noto Sans Symbols"/>
              <a:buChar char="■"/>
              <a:defRPr b="0" i="0" sz="2600" u="none" cap="none" strike="noStrike">
                <a:solidFill>
                  <a:schemeClr val="lt1"/>
                </a:solidFill>
                <a:latin typeface="Times New Roman"/>
                <a:ea typeface="Times New Roman"/>
                <a:cs typeface="Times New Roman"/>
                <a:sym typeface="Times New Roman"/>
              </a:defRPr>
            </a:lvl1pPr>
            <a:lvl2pPr indent="-350519" lvl="1" marL="914400" marR="0" rtl="0" algn="l">
              <a:spcBef>
                <a:spcPts val="480"/>
              </a:spcBef>
              <a:spcAft>
                <a:spcPts val="0"/>
              </a:spcAft>
              <a:buClr>
                <a:schemeClr val="accent2"/>
              </a:buClr>
              <a:buSzPts val="1920"/>
              <a:buFont typeface="Noto Sans Symbols"/>
              <a:buChar char="◻"/>
              <a:defRPr b="0" i="0" sz="2400" u="none" cap="none" strike="noStrike">
                <a:solidFill>
                  <a:schemeClr val="lt1"/>
                </a:solidFill>
                <a:latin typeface="Times New Roman"/>
                <a:ea typeface="Times New Roman"/>
                <a:cs typeface="Times New Roman"/>
                <a:sym typeface="Times New Roman"/>
              </a:defRPr>
            </a:lvl2pPr>
            <a:lvl3pPr indent="-319405" lvl="2" marL="1371600" marR="0" rtl="0" algn="l">
              <a:spcBef>
                <a:spcPts val="440"/>
              </a:spcBef>
              <a:spcAft>
                <a:spcPts val="0"/>
              </a:spcAft>
              <a:buClr>
                <a:schemeClr val="dk1"/>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26" name="Google Shape;26;p2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 name="Google Shape;27;p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2" name="Shape 32"/>
        <p:cNvGrpSpPr/>
        <p:nvPr/>
      </p:nvGrpSpPr>
      <p:grpSpPr>
        <a:xfrm>
          <a:off x="0" y="0"/>
          <a:ext cx="0" cy="0"/>
          <a:chOff x="0" y="0"/>
          <a:chExt cx="0" cy="0"/>
        </a:xfrm>
      </p:grpSpPr>
      <p:sp>
        <p:nvSpPr>
          <p:cNvPr id="33" name="Google Shape;33;p26"/>
          <p:cNvSpPr txBox="1"/>
          <p:nvPr>
            <p:ph idx="12" type="sldNum"/>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1"/>
              </a:buClr>
              <a:buSzPts val="1200"/>
              <a:buFont typeface="Times New Roman"/>
              <a:buNone/>
              <a:defRPr b="0" i="0"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4" name="Google Shape;34;p26"/>
          <p:cNvGrpSpPr/>
          <p:nvPr/>
        </p:nvGrpSpPr>
        <p:grpSpPr>
          <a:xfrm>
            <a:off x="0" y="0"/>
            <a:ext cx="9144000" cy="546100"/>
            <a:chOff x="0" y="0"/>
            <a:chExt cx="5760" cy="344"/>
          </a:xfrm>
        </p:grpSpPr>
        <p:sp>
          <p:nvSpPr>
            <p:cNvPr id="35" name="Google Shape;35;p26"/>
            <p:cNvSpPr txBox="1"/>
            <p:nvPr/>
          </p:nvSpPr>
          <p:spPr>
            <a:xfrm>
              <a:off x="0" y="0"/>
              <a:ext cx="180" cy="336"/>
            </a:xfrm>
            <a:prstGeom prst="rect">
              <a:avLst/>
            </a:prstGeom>
            <a:gradFill>
              <a:gsLst>
                <a:gs pos="0">
                  <a:schemeClr val="folHlink"/>
                </a:gs>
                <a:gs pos="100000">
                  <a:schemeClr val="dk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 name="Google Shape;36;p26"/>
            <p:cNvSpPr txBox="1"/>
            <p:nvPr/>
          </p:nvSpPr>
          <p:spPr>
            <a:xfrm>
              <a:off x="260" y="85"/>
              <a:ext cx="5500" cy="173"/>
            </a:xfrm>
            <a:prstGeom prst="rect">
              <a:avLst/>
            </a:prstGeom>
            <a:gradFill>
              <a:gsLst>
                <a:gs pos="0">
                  <a:schemeClr val="dk1"/>
                </a:gs>
                <a:gs pos="100000">
                  <a:schemeClr val="dk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 name="Google Shape;37;p26"/>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 name="Google Shape;38;p26"/>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 name="Google Shape;39;p26"/>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 name="Google Shape;40;p26"/>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 name="Google Shape;41;p26"/>
            <p:cNvSpPr txBox="1"/>
            <p:nvPr/>
          </p:nvSpPr>
          <p:spPr>
            <a:xfrm>
              <a:off x="83" y="86"/>
              <a:ext cx="89" cy="87"/>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 name="Google Shape;42;p26"/>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 name="Google Shape;43;p26"/>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44" name="Google Shape;44;p26"/>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1" sz="3800" u="none" cap="none" strike="noStrike">
                <a:solidFill>
                  <a:schemeClr val="lt1"/>
                </a:solidFill>
                <a:latin typeface="Times New Roman"/>
                <a:ea typeface="Times New Roman"/>
                <a:cs typeface="Times New Roman"/>
                <a:sym typeface="Times New Roman"/>
              </a:defRPr>
            </a:lvl9pPr>
          </a:lstStyle>
          <a:p/>
        </p:txBody>
      </p:sp>
      <p:sp>
        <p:nvSpPr>
          <p:cNvPr id="45" name="Google Shape;45;p26"/>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lvl1pPr indent="-352425" lvl="0" marL="457200" marR="0" rtl="0" algn="l">
              <a:spcBef>
                <a:spcPts val="520"/>
              </a:spcBef>
              <a:spcAft>
                <a:spcPts val="0"/>
              </a:spcAft>
              <a:buClr>
                <a:schemeClr val="dk1"/>
              </a:buClr>
              <a:buSzPts val="1950"/>
              <a:buFont typeface="Noto Sans Symbols"/>
              <a:buChar char="■"/>
              <a:defRPr b="0" i="0" sz="2600" u="none" cap="none" strike="noStrike">
                <a:solidFill>
                  <a:schemeClr val="lt1"/>
                </a:solidFill>
                <a:latin typeface="Times New Roman"/>
                <a:ea typeface="Times New Roman"/>
                <a:cs typeface="Times New Roman"/>
                <a:sym typeface="Times New Roman"/>
              </a:defRPr>
            </a:lvl1pPr>
            <a:lvl2pPr indent="-350519" lvl="1" marL="914400" marR="0" rtl="0" algn="l">
              <a:spcBef>
                <a:spcPts val="480"/>
              </a:spcBef>
              <a:spcAft>
                <a:spcPts val="0"/>
              </a:spcAft>
              <a:buClr>
                <a:schemeClr val="accent2"/>
              </a:buClr>
              <a:buSzPts val="1920"/>
              <a:buFont typeface="Noto Sans Symbols"/>
              <a:buChar char="◻"/>
              <a:defRPr b="0" i="0" sz="2400" u="none" cap="none" strike="noStrike">
                <a:solidFill>
                  <a:schemeClr val="lt1"/>
                </a:solidFill>
                <a:latin typeface="Times New Roman"/>
                <a:ea typeface="Times New Roman"/>
                <a:cs typeface="Times New Roman"/>
                <a:sym typeface="Times New Roman"/>
              </a:defRPr>
            </a:lvl2pPr>
            <a:lvl3pPr indent="-319405" lvl="2" marL="1371600" marR="0" rtl="0" algn="l">
              <a:spcBef>
                <a:spcPts val="440"/>
              </a:spcBef>
              <a:spcAft>
                <a:spcPts val="0"/>
              </a:spcAft>
              <a:buClr>
                <a:schemeClr val="dk1"/>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Noto Sans Symbols"/>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46" name="Google Shape;46;p26"/>
          <p:cNvSpPr txBox="1"/>
          <p:nvPr/>
        </p:nvSpPr>
        <p:spPr>
          <a:xfrm>
            <a:off x="76200" y="6451600"/>
            <a:ext cx="21336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a:t>
            </a:r>
            <a:endParaRPr/>
          </a:p>
        </p:txBody>
      </p:sp>
      <p:cxnSp>
        <p:nvCxnSpPr>
          <p:cNvPr id="47" name="Google Shape;47;p26"/>
          <p:cNvCxnSpPr/>
          <p:nvPr/>
        </p:nvCxnSpPr>
        <p:spPr>
          <a:xfrm>
            <a:off x="457200" y="1143000"/>
            <a:ext cx="7623175" cy="0"/>
          </a:xfrm>
          <a:prstGeom prst="straightConnector1">
            <a:avLst/>
          </a:prstGeom>
          <a:noFill/>
          <a:ln cap="flat" cmpd="sng" w="34925">
            <a:solidFill>
              <a:schemeClr val="dk1"/>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a:solidFill>
                  <a:schemeClr val="lt1"/>
                </a:solidFill>
                <a:latin typeface="Arial"/>
                <a:ea typeface="Arial"/>
                <a:cs typeface="Arial"/>
                <a:sym typeface="Arial"/>
              </a:rPr>
              <a:t>*</a:t>
            </a:r>
            <a:endParaRPr/>
          </a:p>
        </p:txBody>
      </p:sp>
      <p:sp>
        <p:nvSpPr>
          <p:cNvPr id="96" name="Google Shape;96;p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
        <p:nvSpPr>
          <p:cNvPr id="97" name="Google Shape;97;p1"/>
          <p:cNvSpPr txBox="1"/>
          <p:nvPr>
            <p:ph type="ctrTitle"/>
          </p:nvPr>
        </p:nvSpPr>
        <p:spPr>
          <a:xfrm>
            <a:off x="2438400" y="1828800"/>
            <a:ext cx="6553200" cy="220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4400"/>
              <a:buFont typeface="Times New Roman"/>
              <a:buNone/>
            </a:pPr>
            <a:r>
              <a:rPr b="0" i="1" lang="en-US" sz="4400" u="sng">
                <a:solidFill>
                  <a:srgbClr val="FFFFFF"/>
                </a:solidFill>
                <a:latin typeface="Times New Roman"/>
                <a:ea typeface="Times New Roman"/>
                <a:cs typeface="Times New Roman"/>
                <a:sym typeface="Times New Roman"/>
              </a:rPr>
              <a:t>Java Database Connectivity (JDBC)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1d88133d75_0_0"/>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Open Database Connectivity (ODBC) is an open standard Application Programming Interface (API) for accessing a database.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ODBC is an SQL-based Application Programming Interface (API) created by Microsoft that is used by Windows software applications to access databases via SQL.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JDBC is an SQL-based API created by Sun Microsystems to enable Java applications to use SQL for database access.</a:t>
            </a:r>
            <a:endParaRPr/>
          </a:p>
        </p:txBody>
      </p:sp>
      <p:sp>
        <p:nvSpPr>
          <p:cNvPr id="162" name="Google Shape;162;g11d88133d75_0_0"/>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JDBC Components</a:t>
            </a:r>
            <a:endParaRPr/>
          </a:p>
        </p:txBody>
      </p:sp>
      <p:sp>
        <p:nvSpPr>
          <p:cNvPr id="168" name="Google Shape;168;p8"/>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1" i="0" lang="en-US" sz="2600" u="sng">
                <a:solidFill>
                  <a:schemeClr val="lt1"/>
                </a:solidFill>
                <a:latin typeface="Times New Roman"/>
                <a:ea typeface="Times New Roman"/>
                <a:cs typeface="Times New Roman"/>
                <a:sym typeface="Times New Roman"/>
              </a:rPr>
              <a:t>JDBC-ODBC Bridge:</a:t>
            </a:r>
            <a:endParaRPr b="0" i="0" sz="2600" u="sng">
              <a:solidFill>
                <a:schemeClr val="lt1"/>
              </a:solidFill>
              <a:latin typeface="Times New Roman"/>
              <a:ea typeface="Times New Roman"/>
              <a:cs typeface="Times New Roman"/>
              <a:sym typeface="Times New Roman"/>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The Java Software bridge provides JDBC access via ODBC drivers. Note that you need to load ODBC binary code onto each client machine that uses this driver.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As a result, the ODBC driver is most appropriate on a corporate network where client installations are not a major problem, or for application server code written in Java in three-tier architecture.</a:t>
            </a:r>
            <a:endParaRPr/>
          </a:p>
          <a:p>
            <a:pPr indent="-228600" lvl="0" marL="342900" marR="0" rtl="0" algn="l">
              <a:spcBef>
                <a:spcPts val="480"/>
              </a:spcBef>
              <a:spcAft>
                <a:spcPts val="0"/>
              </a:spcAft>
              <a:buClr>
                <a:schemeClr val="dk1"/>
              </a:buClr>
              <a:buSzPts val="1800"/>
              <a:buFont typeface="Noto Sans Symbols"/>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69" name="Google Shape;169;p8"/>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1e953b6952_0_119"/>
          <p:cNvSpPr txBox="1"/>
          <p:nvPr>
            <p:ph type="title"/>
          </p:nvPr>
        </p:nvSpPr>
        <p:spPr>
          <a:xfrm>
            <a:off x="457200" y="228600"/>
            <a:ext cx="82296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i="0" lang="en-US" sz="2600"/>
              <a:t>Interfaces of JDBC API</a:t>
            </a:r>
            <a:endParaRPr/>
          </a:p>
        </p:txBody>
      </p:sp>
      <p:sp>
        <p:nvSpPr>
          <p:cNvPr id="176" name="Google Shape;176;g11e953b6952_0_119"/>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 list of popular interfaces of JDBC API is given below:</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Driver interface</a:t>
            </a:r>
            <a:endParaRPr/>
          </a:p>
          <a:p>
            <a:pPr indent="0" lvl="0" marL="0" rtl="0" algn="l">
              <a:spcBef>
                <a:spcPts val="360"/>
              </a:spcBef>
              <a:spcAft>
                <a:spcPts val="0"/>
              </a:spcAft>
              <a:buNone/>
            </a:pPr>
            <a:r>
              <a:rPr lang="en-US"/>
              <a:t>Connection interface</a:t>
            </a:r>
            <a:endParaRPr/>
          </a:p>
          <a:p>
            <a:pPr indent="0" lvl="0" marL="0" rtl="0" algn="l">
              <a:spcBef>
                <a:spcPts val="360"/>
              </a:spcBef>
              <a:spcAft>
                <a:spcPts val="0"/>
              </a:spcAft>
              <a:buNone/>
            </a:pPr>
            <a:r>
              <a:rPr lang="en-US"/>
              <a:t>Statement interface</a:t>
            </a:r>
            <a:endParaRPr/>
          </a:p>
          <a:p>
            <a:pPr indent="0" lvl="0" marL="0" rtl="0" algn="l">
              <a:spcBef>
                <a:spcPts val="360"/>
              </a:spcBef>
              <a:spcAft>
                <a:spcPts val="0"/>
              </a:spcAft>
              <a:buNone/>
            </a:pPr>
            <a:r>
              <a:rPr lang="en-US"/>
              <a:t>PreparedStatement interface</a:t>
            </a:r>
            <a:endParaRPr/>
          </a:p>
          <a:p>
            <a:pPr indent="0" lvl="0" marL="0" rtl="0" algn="l">
              <a:spcBef>
                <a:spcPts val="360"/>
              </a:spcBef>
              <a:spcAft>
                <a:spcPts val="0"/>
              </a:spcAft>
              <a:buNone/>
            </a:pPr>
            <a:r>
              <a:rPr lang="en-US"/>
              <a:t>CallableStatement interface</a:t>
            </a:r>
            <a:endParaRPr/>
          </a:p>
          <a:p>
            <a:pPr indent="0" lvl="0" marL="0" rtl="0" algn="l">
              <a:spcBef>
                <a:spcPts val="360"/>
              </a:spcBef>
              <a:spcAft>
                <a:spcPts val="0"/>
              </a:spcAft>
              <a:buNone/>
            </a:pPr>
            <a:r>
              <a:rPr lang="en-US"/>
              <a:t>ResultSet interface</a:t>
            </a:r>
            <a:endParaRPr/>
          </a:p>
          <a:p>
            <a:pPr indent="0" lvl="0" marL="0" rtl="0" algn="l">
              <a:spcBef>
                <a:spcPts val="360"/>
              </a:spcBef>
              <a:spcAft>
                <a:spcPts val="0"/>
              </a:spcAft>
              <a:buNone/>
            </a:pPr>
            <a:r>
              <a:rPr lang="en-US"/>
              <a:t>ResultSetMetaData interface</a:t>
            </a:r>
            <a:endParaRPr/>
          </a:p>
          <a:p>
            <a:pPr indent="0" lvl="0" marL="0" rtl="0" algn="l">
              <a:spcBef>
                <a:spcPts val="360"/>
              </a:spcBef>
              <a:spcAft>
                <a:spcPts val="0"/>
              </a:spcAft>
              <a:buNone/>
            </a:pPr>
            <a:r>
              <a:rPr lang="en-US"/>
              <a:t>DatabaseMetaData interface</a:t>
            </a:r>
            <a:endParaRPr/>
          </a:p>
          <a:p>
            <a:pPr indent="0" lvl="0" marL="0" rtl="0" algn="l">
              <a:spcBef>
                <a:spcPts val="360"/>
              </a:spcBef>
              <a:spcAft>
                <a:spcPts val="0"/>
              </a:spcAft>
              <a:buNone/>
            </a:pPr>
            <a:r>
              <a:rPr lang="en-US"/>
              <a:t>RowSet interface</a:t>
            </a:r>
            <a:endParaRPr/>
          </a:p>
          <a:p>
            <a:pPr indent="0" lvl="0" marL="0" rtl="0" algn="l">
              <a:spcBef>
                <a:spcPts val="360"/>
              </a:spcBef>
              <a:spcAft>
                <a:spcPts val="0"/>
              </a:spcAft>
              <a:buNone/>
            </a:pPr>
            <a:r>
              <a:t/>
            </a:r>
            <a:endParaRPr/>
          </a:p>
        </p:txBody>
      </p:sp>
      <p:sp>
        <p:nvSpPr>
          <p:cNvPr id="177" name="Google Shape;177;g11e953b6952_0_119"/>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JDBC Drivers</a:t>
            </a:r>
            <a:endParaRPr/>
          </a:p>
        </p:txBody>
      </p:sp>
      <p:sp>
        <p:nvSpPr>
          <p:cNvPr id="183" name="Google Shape;183;p9"/>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1" i="0" lang="en-US" sz="2600" u="none">
                <a:solidFill>
                  <a:schemeClr val="lt1"/>
                </a:solidFill>
                <a:latin typeface="Times New Roman"/>
                <a:ea typeface="Times New Roman"/>
                <a:cs typeface="Times New Roman"/>
                <a:sym typeface="Times New Roman"/>
              </a:rPr>
              <a:t>What is JDBC Driver ?</a:t>
            </a:r>
            <a:endParaRPr b="0" i="0" sz="2600" u="none">
              <a:solidFill>
                <a:schemeClr val="lt1"/>
              </a:solidFill>
              <a:latin typeface="Times New Roman"/>
              <a:ea typeface="Times New Roman"/>
              <a:cs typeface="Times New Roman"/>
              <a:sym typeface="Times New Roman"/>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JDBC drivers implement the defined interfaces in the JDBC API for interacting with your database server.</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For example, using JDBC drivers enable you to open database connections and to interact with it by sending SQL or database commands then receiving results with Java.</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The </a:t>
            </a:r>
            <a:r>
              <a:rPr b="0" i="1" lang="en-US" sz="2400" u="none" cap="none" strike="noStrike">
                <a:solidFill>
                  <a:schemeClr val="lt1"/>
                </a:solidFill>
                <a:latin typeface="Times New Roman"/>
                <a:ea typeface="Times New Roman"/>
                <a:cs typeface="Times New Roman"/>
                <a:sym typeface="Times New Roman"/>
              </a:rPr>
              <a:t>java.sql</a:t>
            </a:r>
            <a:r>
              <a:rPr b="0" i="0" lang="en-US" sz="2400" u="none" cap="none" strike="noStrike">
                <a:solidFill>
                  <a:schemeClr val="lt1"/>
                </a:solidFill>
                <a:latin typeface="Times New Roman"/>
                <a:ea typeface="Times New Roman"/>
                <a:cs typeface="Times New Roman"/>
                <a:sym typeface="Times New Roman"/>
              </a:rPr>
              <a:t> package that ships with JDK contains various classes with their behaviours defined and their actual implementaions are done in third-party drivers.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Third party vendors implements the </a:t>
            </a:r>
            <a:r>
              <a:rPr b="0" i="1" lang="en-US" sz="2400" u="none" cap="none" strike="noStrike">
                <a:solidFill>
                  <a:schemeClr val="lt1"/>
                </a:solidFill>
                <a:latin typeface="Times New Roman"/>
                <a:ea typeface="Times New Roman"/>
                <a:cs typeface="Times New Roman"/>
                <a:sym typeface="Times New Roman"/>
              </a:rPr>
              <a:t>java.sql.Driver</a:t>
            </a:r>
            <a:r>
              <a:rPr b="0" i="0" lang="en-US" sz="2400" u="none" cap="none" strike="noStrike">
                <a:solidFill>
                  <a:schemeClr val="lt1"/>
                </a:solidFill>
                <a:latin typeface="Times New Roman"/>
                <a:ea typeface="Times New Roman"/>
                <a:cs typeface="Times New Roman"/>
                <a:sym typeface="Times New Roman"/>
              </a:rPr>
              <a:t> interface in their database driver.</a:t>
            </a:r>
            <a:endParaRPr/>
          </a:p>
          <a:p>
            <a:pPr indent="-228600" lvl="0" marL="342900" marR="0" rtl="0" algn="l">
              <a:spcBef>
                <a:spcPts val="480"/>
              </a:spcBef>
              <a:spcAft>
                <a:spcPts val="0"/>
              </a:spcAft>
              <a:buClr>
                <a:schemeClr val="dk1"/>
              </a:buClr>
              <a:buSzPts val="1800"/>
              <a:buFont typeface="Noto Sans Symbols"/>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84" name="Google Shape;184;p9"/>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JDBC Drivers</a:t>
            </a:r>
            <a:endParaRPr/>
          </a:p>
        </p:txBody>
      </p:sp>
      <p:sp>
        <p:nvSpPr>
          <p:cNvPr id="190" name="Google Shape;190;p10"/>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There are four distinct types of JDBC drivers.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JDBC-ODBC Bridge (Type 1)</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Native-API  partly Java Driver (Type 2)</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Net-Protocol All-Java Driver (Type 3)</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Native Protocol Pure Java Driver (Type 4)</a:t>
            </a:r>
            <a:endParaRPr/>
          </a:p>
          <a:p>
            <a:pPr indent="-228600" lvl="0" marL="342900" marR="0" rtl="0" algn="l">
              <a:spcBef>
                <a:spcPts val="480"/>
              </a:spcBef>
              <a:spcAft>
                <a:spcPts val="0"/>
              </a:spcAft>
              <a:buClr>
                <a:schemeClr val="dk1"/>
              </a:buClr>
              <a:buSzPts val="1800"/>
              <a:buFont typeface="Noto Sans Symbols"/>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91" name="Google Shape;191;p10"/>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Type 1 Driver – JDBC-ODBC Bridge</a:t>
            </a:r>
            <a:endParaRPr/>
          </a:p>
        </p:txBody>
      </p:sp>
      <p:sp>
        <p:nvSpPr>
          <p:cNvPr id="197" name="Google Shape;197;p11"/>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The </a:t>
            </a:r>
            <a:r>
              <a:rPr b="1" i="0" lang="en-US" sz="2400" u="none">
                <a:solidFill>
                  <a:schemeClr val="lt1"/>
                </a:solidFill>
                <a:latin typeface="Times New Roman"/>
                <a:ea typeface="Times New Roman"/>
                <a:cs typeface="Times New Roman"/>
                <a:sym typeface="Times New Roman"/>
              </a:rPr>
              <a:t>JDBC- ODBC</a:t>
            </a:r>
            <a:r>
              <a:rPr b="0" i="0" lang="en-US" sz="2400" u="none">
                <a:solidFill>
                  <a:schemeClr val="lt1"/>
                </a:solidFill>
                <a:latin typeface="Times New Roman"/>
                <a:ea typeface="Times New Roman"/>
                <a:cs typeface="Times New Roman"/>
                <a:sym typeface="Times New Roman"/>
              </a:rPr>
              <a:t> Bridge provides JDBC access using most standard ODBC drivers. In a Type 1 driver, a JDBC bridge is used to access ODBC drivers installed on each client machine. </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Using ODBC requires configuring on your system a Data Source Name (DSN) that represents the target database.</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The driver converts JDBC method calls into ODBC function calls. The driver is platform-dependent as it makes use of ODBC which in turn depends on native libraries of the underlying operating system the JVM is running upon.</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Also, use of this driver leads to other installation dependencies; for example, ODBC must be installed on the computer having the driver and the database must support an ODBC driver.</a:t>
            </a:r>
            <a:endParaRPr/>
          </a:p>
          <a:p>
            <a:pPr indent="-228600" lvl="0" marL="342900" marR="0" rtl="0" algn="l">
              <a:lnSpc>
                <a:spcPct val="100000"/>
              </a:lnSpc>
              <a:spcBef>
                <a:spcPts val="480"/>
              </a:spcBef>
              <a:spcAft>
                <a:spcPts val="0"/>
              </a:spcAft>
              <a:buClr>
                <a:schemeClr val="dk1"/>
              </a:buClr>
              <a:buSzPts val="1800"/>
              <a:buFont typeface="Noto Sans Symbols"/>
              <a:buNone/>
            </a:pPr>
            <a:r>
              <a:t/>
            </a:r>
            <a:endParaRPr b="0" i="0" sz="2400" u="none">
              <a:solidFill>
                <a:schemeClr val="lt1"/>
              </a:solidFill>
              <a:latin typeface="Times New Roman"/>
              <a:ea typeface="Times New Roman"/>
              <a:cs typeface="Times New Roman"/>
              <a:sym typeface="Times New Roman"/>
            </a:endParaRPr>
          </a:p>
          <a:p>
            <a:pPr indent="-228600" lvl="0" marL="342900" marR="0" rtl="0" algn="l">
              <a:lnSpc>
                <a:spcPct val="100000"/>
              </a:lnSpc>
              <a:spcBef>
                <a:spcPts val="480"/>
              </a:spcBef>
              <a:spcAft>
                <a:spcPts val="0"/>
              </a:spcAft>
              <a:buClr>
                <a:schemeClr val="dk1"/>
              </a:buClr>
              <a:buSzPts val="1800"/>
              <a:buFont typeface="Noto Sans Symbols"/>
              <a:buNone/>
            </a:pPr>
            <a:r>
              <a:t/>
            </a:r>
            <a:endParaRPr b="0" i="0" sz="2400" u="none">
              <a:solidFill>
                <a:schemeClr val="lt1"/>
              </a:solidFill>
              <a:latin typeface="Times New Roman"/>
              <a:ea typeface="Times New Roman"/>
              <a:cs typeface="Times New Roman"/>
              <a:sym typeface="Times New Roman"/>
            </a:endParaRPr>
          </a:p>
          <a:p>
            <a:pPr indent="-228600" lvl="0" marL="342900" marR="0" rtl="0" algn="l">
              <a:spcBef>
                <a:spcPts val="480"/>
              </a:spcBef>
              <a:spcAft>
                <a:spcPts val="0"/>
              </a:spcAft>
              <a:buClr>
                <a:schemeClr val="dk1"/>
              </a:buClr>
              <a:buSzPts val="1800"/>
              <a:buFont typeface="Noto Sans Symbols"/>
              <a:buNone/>
            </a:pPr>
            <a:r>
              <a:t/>
            </a:r>
            <a:endParaRPr b="0" i="0" sz="2400" u="none">
              <a:solidFill>
                <a:schemeClr val="lt1"/>
              </a:solidFill>
              <a:latin typeface="Times New Roman"/>
              <a:ea typeface="Times New Roman"/>
              <a:cs typeface="Times New Roman"/>
              <a:sym typeface="Times New Roman"/>
            </a:endParaRPr>
          </a:p>
        </p:txBody>
      </p:sp>
      <p:sp>
        <p:nvSpPr>
          <p:cNvPr id="198" name="Google Shape;198;p11"/>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Type 1 Driver – JDBC-ODBC Bridge</a:t>
            </a:r>
            <a:endParaRPr/>
          </a:p>
        </p:txBody>
      </p:sp>
      <p:sp>
        <p:nvSpPr>
          <p:cNvPr id="204" name="Google Shape;204;p12"/>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When Java first came out, this was a useful driver because most databases only supported ODBC access but now this type of driver is recommended only for experimental use or when no other alternative is available.</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Advantages:</a:t>
            </a:r>
            <a:endParaRPr b="0" i="0" sz="2000" u="none">
              <a:solidFill>
                <a:schemeClr val="lt1"/>
              </a:solidFill>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Almost any database for which ODBC driver is installed, can be accessed.</a:t>
            </a:r>
            <a:endParaRPr b="0" i="0" sz="1800" u="none" cap="none" strike="noStrike">
              <a:solidFill>
                <a:schemeClr val="lt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Disadvantages:</a:t>
            </a:r>
            <a:endParaRPr b="0" i="0" sz="2000" u="none">
              <a:solidFill>
                <a:schemeClr val="lt1"/>
              </a:solidFill>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Performance overhead since the calls have to go through the JDBC overhead bridge to the ODBC driver, then to the native database connectivity interface.</a:t>
            </a:r>
            <a:endParaRPr b="0" i="0" sz="1800" u="none" cap="none" strike="noStrike">
              <a:solidFill>
                <a:schemeClr val="lt1"/>
              </a:solidFill>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ODBC driver needs to be installed on the client machine</a:t>
            </a:r>
            <a:endParaRPr b="0" i="0" sz="1800" u="none" cap="none" strike="noStrike">
              <a:solidFill>
                <a:schemeClr val="lt1"/>
              </a:solidFill>
              <a:latin typeface="Times New Roman"/>
              <a:ea typeface="Times New Roman"/>
              <a:cs typeface="Times New Roman"/>
              <a:sym typeface="Times New Roman"/>
            </a:endParaRPr>
          </a:p>
          <a:p>
            <a:pPr indent="-257175" lvl="0" marL="342900" marR="0" rtl="0" algn="l">
              <a:spcBef>
                <a:spcPts val="360"/>
              </a:spcBef>
              <a:spcAft>
                <a:spcPts val="0"/>
              </a:spcAft>
              <a:buClr>
                <a:schemeClr val="dk1"/>
              </a:buClr>
              <a:buSzPts val="1350"/>
              <a:buFont typeface="Noto Sans Symbols"/>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5" name="Google Shape;205;p12"/>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Type 1 Driver – JDBC-ODBC Bridge</a:t>
            </a:r>
            <a:endParaRPr/>
          </a:p>
        </p:txBody>
      </p:sp>
      <p:sp>
        <p:nvSpPr>
          <p:cNvPr id="211" name="Google Shape;211;p13"/>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pic>
        <p:nvPicPr>
          <p:cNvPr descr="DBMS Driver type 1" id="212" name="Google Shape;212;p13"/>
          <p:cNvPicPr preferRelativeResize="0"/>
          <p:nvPr>
            <p:ph idx="1" type="body"/>
          </p:nvPr>
        </p:nvPicPr>
        <p:blipFill rotWithShape="1">
          <a:blip r:embed="rId3">
            <a:alphaModFix/>
          </a:blip>
          <a:srcRect b="0" l="0" r="0" t="0"/>
          <a:stretch/>
        </p:blipFill>
        <p:spPr>
          <a:xfrm>
            <a:off x="1295400" y="1524000"/>
            <a:ext cx="5181600" cy="449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Type 2 Driver - </a:t>
            </a:r>
            <a:r>
              <a:rPr b="1" i="1" lang="en-US" sz="3800" u="none">
                <a:solidFill>
                  <a:schemeClr val="lt1"/>
                </a:solidFill>
                <a:latin typeface="Times New Roman"/>
                <a:ea typeface="Times New Roman"/>
                <a:cs typeface="Times New Roman"/>
                <a:sym typeface="Times New Roman"/>
              </a:rPr>
              <a:t>JDBC-Native API</a:t>
            </a:r>
            <a:endParaRPr/>
          </a:p>
        </p:txBody>
      </p:sp>
      <p:sp>
        <p:nvSpPr>
          <p:cNvPr id="218" name="Google Shape;218;p14"/>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In a Type 2 driver, JDBC API calls are converted into native C/C++ API calls which are unique to the database.</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It converts the JDBC calls into a database specific call for databases such as SQL, ORACLE etc. This driver communicates directly with the database server. </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It requires some native code to connect to the database. </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These drivers typically provided by the database vendors and used in the same manner as the JDBC-ODBC Bridge, the vendor-specific driver must be installed on each client machine.</a:t>
            </a:r>
            <a:endParaRPr/>
          </a:p>
          <a:p>
            <a:pPr indent="-228600" lvl="0" marL="342900" marR="0" rtl="0" algn="l">
              <a:lnSpc>
                <a:spcPct val="100000"/>
              </a:lnSpc>
              <a:spcBef>
                <a:spcPts val="480"/>
              </a:spcBef>
              <a:spcAft>
                <a:spcPts val="0"/>
              </a:spcAft>
              <a:buClr>
                <a:schemeClr val="dk1"/>
              </a:buClr>
              <a:buSzPts val="1800"/>
              <a:buFont typeface="Noto Sans Symbols"/>
              <a:buNone/>
            </a:pPr>
            <a:r>
              <a:t/>
            </a:r>
            <a:endParaRPr b="0" i="0" sz="2400" u="none">
              <a:solidFill>
                <a:schemeClr val="lt1"/>
              </a:solidFill>
              <a:latin typeface="Times New Roman"/>
              <a:ea typeface="Times New Roman"/>
              <a:cs typeface="Times New Roman"/>
              <a:sym typeface="Times New Roman"/>
            </a:endParaRPr>
          </a:p>
          <a:p>
            <a:pPr indent="-228600" lvl="0" marL="342900" marR="0" rtl="0" algn="l">
              <a:spcBef>
                <a:spcPts val="480"/>
              </a:spcBef>
              <a:spcAft>
                <a:spcPts val="0"/>
              </a:spcAft>
              <a:buClr>
                <a:schemeClr val="dk1"/>
              </a:buClr>
              <a:buSzPts val="1800"/>
              <a:buFont typeface="Noto Sans Symbols"/>
              <a:buNone/>
            </a:pPr>
            <a:r>
              <a:t/>
            </a:r>
            <a:endParaRPr b="0" i="0" sz="2400" u="none">
              <a:solidFill>
                <a:schemeClr val="lt1"/>
              </a:solidFill>
              <a:latin typeface="Times New Roman"/>
              <a:ea typeface="Times New Roman"/>
              <a:cs typeface="Times New Roman"/>
              <a:sym typeface="Times New Roman"/>
            </a:endParaRPr>
          </a:p>
        </p:txBody>
      </p:sp>
      <p:sp>
        <p:nvSpPr>
          <p:cNvPr id="219" name="Google Shape;219;p14"/>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Type 2 Driver - </a:t>
            </a:r>
            <a:r>
              <a:rPr b="1" i="1" lang="en-US" sz="3800" u="none">
                <a:solidFill>
                  <a:schemeClr val="lt1"/>
                </a:solidFill>
                <a:latin typeface="Times New Roman"/>
                <a:ea typeface="Times New Roman"/>
                <a:cs typeface="Times New Roman"/>
                <a:sym typeface="Times New Roman"/>
              </a:rPr>
              <a:t>JDBC-Native API</a:t>
            </a:r>
            <a:endParaRPr/>
          </a:p>
        </p:txBody>
      </p:sp>
      <p:sp>
        <p:nvSpPr>
          <p:cNvPr id="225" name="Google Shape;225;p15"/>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If we change the Database we have to change the native API as it is specific to a database and they are mostly obsolete now but you may realize some speed increase with a Type 2 driver, because it eliminates ODBC's overhead.</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Advantages:</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Better performance than Type 1 since no JDBC to ODBC translation is needed.</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Disadvantages </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vendor client library needs to be installed on the client machine.</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Cannot be used in internet due the client side software needed.</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Not all databases give the client side library.</a:t>
            </a:r>
            <a:endParaRPr/>
          </a:p>
          <a:p>
            <a:pPr indent="-247650" lvl="0" marL="342900" marR="0" rtl="0" algn="l">
              <a:spcBef>
                <a:spcPts val="400"/>
              </a:spcBef>
              <a:spcAft>
                <a:spcPts val="0"/>
              </a:spcAft>
              <a:buClr>
                <a:schemeClr val="dk1"/>
              </a:buClr>
              <a:buSzPts val="1500"/>
              <a:buFont typeface="Noto Sans Symbols"/>
              <a:buNone/>
            </a:pPr>
            <a:r>
              <a:t/>
            </a:r>
            <a:endParaRPr b="0" i="0" sz="2000" u="none" cap="none" strike="noStrike">
              <a:solidFill>
                <a:schemeClr val="lt1"/>
              </a:solidFill>
              <a:latin typeface="Times New Roman"/>
              <a:ea typeface="Times New Roman"/>
              <a:cs typeface="Times New Roman"/>
              <a:sym typeface="Times New Roman"/>
            </a:endParaRPr>
          </a:p>
        </p:txBody>
      </p:sp>
      <p:sp>
        <p:nvSpPr>
          <p:cNvPr id="226" name="Google Shape;226;p15"/>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JDBC</a:t>
            </a:r>
            <a:endParaRPr/>
          </a:p>
        </p:txBody>
      </p:sp>
      <p:sp>
        <p:nvSpPr>
          <p:cNvPr id="103" name="Google Shape;103;p2"/>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cap="none" strike="noStrike">
                <a:solidFill>
                  <a:schemeClr val="lt1"/>
                </a:solidFill>
                <a:latin typeface="Times New Roman"/>
                <a:ea typeface="Times New Roman"/>
                <a:cs typeface="Times New Roman"/>
                <a:sym typeface="Times New Roman"/>
              </a:rPr>
              <a:t>Allows the programmer to connect to a database and query or update it through a Java application.</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cap="none" strike="noStrike">
                <a:solidFill>
                  <a:schemeClr val="lt1"/>
                </a:solidFill>
                <a:latin typeface="Times New Roman"/>
                <a:ea typeface="Times New Roman"/>
                <a:cs typeface="Times New Roman"/>
                <a:sym typeface="Times New Roman"/>
              </a:rPr>
              <a:t>Programs developed using Java &amp; JDBC API are platform &amp; vendor independent.</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cap="none" strike="noStrike">
                <a:solidFill>
                  <a:schemeClr val="lt1"/>
                </a:solidFill>
                <a:latin typeface="Times New Roman"/>
                <a:ea typeface="Times New Roman"/>
                <a:cs typeface="Times New Roman"/>
                <a:sym typeface="Times New Roman"/>
              </a:rPr>
              <a:t>JDBC API is implemented in </a:t>
            </a:r>
            <a:r>
              <a:rPr b="1" i="0" lang="en-US" sz="2600" u="none" cap="none" strike="noStrike">
                <a:solidFill>
                  <a:schemeClr val="lt1"/>
                </a:solidFill>
                <a:latin typeface="Times New Roman"/>
                <a:ea typeface="Times New Roman"/>
                <a:cs typeface="Times New Roman"/>
                <a:sym typeface="Times New Roman"/>
              </a:rPr>
              <a:t>java.sql package.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cap="none" strike="noStrike">
                <a:solidFill>
                  <a:schemeClr val="lt1"/>
                </a:solidFill>
                <a:latin typeface="Times New Roman"/>
                <a:ea typeface="Times New Roman"/>
                <a:cs typeface="Times New Roman"/>
                <a:sym typeface="Times New Roman"/>
              </a:rPr>
              <a:t>JDBC helps you to write Java applications that manage these three programming activities:</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Connect to a data source, like a database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Send queries and update statements to the database</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Retrieve and process the results received from the database in answer to your query</a:t>
            </a:r>
            <a:endParaRPr/>
          </a:p>
          <a:p>
            <a:pPr indent="-219075" lvl="0" marL="342900" marR="0" rtl="0" algn="l">
              <a:lnSpc>
                <a:spcPct val="100000"/>
              </a:lnSpc>
              <a:spcBef>
                <a:spcPts val="520"/>
              </a:spcBef>
              <a:spcAft>
                <a:spcPts val="0"/>
              </a:spcAft>
              <a:buClr>
                <a:schemeClr val="dk1"/>
              </a:buClr>
              <a:buSzPts val="1950"/>
              <a:buFont typeface="Noto Sans Symbols"/>
              <a:buNone/>
            </a:pPr>
            <a:r>
              <a:t/>
            </a:r>
            <a:endParaRPr b="1" i="0" sz="2600" u="none" cap="none" strike="noStrike">
              <a:solidFill>
                <a:schemeClr val="lt1"/>
              </a:solidFill>
              <a:latin typeface="Times New Roman"/>
              <a:ea typeface="Times New Roman"/>
              <a:cs typeface="Times New Roman"/>
              <a:sym typeface="Times New Roman"/>
            </a:endParaRPr>
          </a:p>
          <a:p>
            <a:pPr indent="-219075" lvl="0" marL="342900" marR="0" rtl="0" algn="l">
              <a:spcBef>
                <a:spcPts val="520"/>
              </a:spcBef>
              <a:spcAft>
                <a:spcPts val="0"/>
              </a:spcAft>
              <a:buClr>
                <a:schemeClr val="dk1"/>
              </a:buClr>
              <a:buSzPts val="1950"/>
              <a:buFont typeface="Noto Sans Symbols"/>
              <a:buNone/>
            </a:pPr>
            <a:r>
              <a:t/>
            </a:r>
            <a:endParaRPr b="1" i="0" sz="2600" u="none">
              <a:solidFill>
                <a:schemeClr val="lt1"/>
              </a:solidFill>
              <a:latin typeface="Times New Roman"/>
              <a:ea typeface="Times New Roman"/>
              <a:cs typeface="Times New Roman"/>
              <a:sym typeface="Times New Roman"/>
            </a:endParaRPr>
          </a:p>
        </p:txBody>
      </p:sp>
      <p:sp>
        <p:nvSpPr>
          <p:cNvPr id="104" name="Google Shape;104;p2"/>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Type 2 Driver - </a:t>
            </a:r>
            <a:r>
              <a:rPr b="1" i="1" lang="en-US" sz="3800" u="none">
                <a:solidFill>
                  <a:schemeClr val="lt1"/>
                </a:solidFill>
                <a:latin typeface="Times New Roman"/>
                <a:ea typeface="Times New Roman"/>
                <a:cs typeface="Times New Roman"/>
                <a:sym typeface="Times New Roman"/>
              </a:rPr>
              <a:t>JDBC-Native API</a:t>
            </a:r>
            <a:endParaRPr/>
          </a:p>
        </p:txBody>
      </p:sp>
      <p:sp>
        <p:nvSpPr>
          <p:cNvPr id="232" name="Google Shape;232;p16"/>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pic>
        <p:nvPicPr>
          <p:cNvPr descr="DBMS Driver type 2" id="233" name="Google Shape;233;p16"/>
          <p:cNvPicPr preferRelativeResize="0"/>
          <p:nvPr/>
        </p:nvPicPr>
        <p:blipFill rotWithShape="1">
          <a:blip r:embed="rId3">
            <a:alphaModFix/>
          </a:blip>
          <a:srcRect b="0" l="0" r="0" t="0"/>
          <a:stretch/>
        </p:blipFill>
        <p:spPr>
          <a:xfrm>
            <a:off x="1447800" y="1600200"/>
            <a:ext cx="5334000" cy="4038600"/>
          </a:xfrm>
          <a:prstGeom prst="rect">
            <a:avLst/>
          </a:prstGeom>
          <a:noFill/>
          <a:ln>
            <a:noFill/>
          </a:ln>
        </p:spPr>
      </p:pic>
      <p:pic>
        <p:nvPicPr>
          <p:cNvPr id="234" name="Google Shape;234;p16"/>
          <p:cNvPicPr preferRelativeResize="0"/>
          <p:nvPr/>
        </p:nvPicPr>
        <p:blipFill>
          <a:blip r:embed="rId4">
            <a:alphaModFix/>
          </a:blip>
          <a:stretch>
            <a:fillRect/>
          </a:stretch>
        </p:blipFill>
        <p:spPr>
          <a:xfrm>
            <a:off x="1118549" y="1394575"/>
            <a:ext cx="6748074" cy="5105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Type 3 Driver - Net-Protocol All-Java</a:t>
            </a:r>
            <a:endParaRPr/>
          </a:p>
        </p:txBody>
      </p:sp>
      <p:sp>
        <p:nvSpPr>
          <p:cNvPr id="240" name="Google Shape;240;p17"/>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In a Type 3 driver, a three-tier approach is used to accessing databases. The JDBC clients use standard network sockets to communicate with an middleware application server. The socket information is then translated by the middleware application server into the call format required by the DBMS, and forwarded to the database server.</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This kind of driver is extremely flexible, since it requires no code installed on the client and a single driver can actually provide access to multiple databases.</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You can think of the application server as a JDBC "proxy," meaning that it makes calls for the client application. As a result, you need some knowledge of the application server's configuration in order to effectively use this driver type.</a:t>
            </a:r>
            <a:endParaRPr/>
          </a:p>
        </p:txBody>
      </p:sp>
      <p:sp>
        <p:nvSpPr>
          <p:cNvPr id="241" name="Google Shape;241;p17"/>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Type 3 Driver - Net-Protocol All-Java</a:t>
            </a:r>
            <a:endParaRPr/>
          </a:p>
        </p:txBody>
      </p:sp>
      <p:sp>
        <p:nvSpPr>
          <p:cNvPr id="247" name="Google Shape;247;p18"/>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Advantages</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Since the communication between client and the middleware server is database independent, there is no need for the vendor db library on the client machine. Also the client to middleware need'nt be changed for a new database. </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Middleware Server can provide typical middleware services like caching, load balancing, logging, auditing etc. </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Can be used in internet since there is no client side software needed. </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At client side a single driver can handle any database.</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Disadvantages:</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Requires database-specific coding to be done in the middle tier.  </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An extra layer added may result in a time-bottleneck. But typically this is overcome by providing efficient middleware services.</a:t>
            </a:r>
            <a:endParaRPr/>
          </a:p>
          <a:p>
            <a:pPr indent="-247650" lvl="0" marL="342900" marR="0" rtl="0" algn="l">
              <a:spcBef>
                <a:spcPts val="400"/>
              </a:spcBef>
              <a:spcAft>
                <a:spcPts val="0"/>
              </a:spcAft>
              <a:buClr>
                <a:schemeClr val="dk1"/>
              </a:buClr>
              <a:buSzPts val="1500"/>
              <a:buFont typeface="Noto Sans Symbols"/>
              <a:buNone/>
            </a:pPr>
            <a:r>
              <a:t/>
            </a:r>
            <a:endParaRPr b="0" i="0" sz="2000" u="none" cap="none" strike="noStrike">
              <a:solidFill>
                <a:schemeClr val="lt1"/>
              </a:solidFill>
              <a:latin typeface="Times New Roman"/>
              <a:ea typeface="Times New Roman"/>
              <a:cs typeface="Times New Roman"/>
              <a:sym typeface="Times New Roman"/>
            </a:endParaRPr>
          </a:p>
        </p:txBody>
      </p:sp>
      <p:sp>
        <p:nvSpPr>
          <p:cNvPr id="248" name="Google Shape;248;p18"/>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9"/>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Type 3 Driver - Net-Protocol All-Java</a:t>
            </a:r>
            <a:endParaRPr/>
          </a:p>
        </p:txBody>
      </p:sp>
      <p:sp>
        <p:nvSpPr>
          <p:cNvPr id="254" name="Google Shape;254;p19"/>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pic>
        <p:nvPicPr>
          <p:cNvPr id="255" name="Google Shape;255;p19"/>
          <p:cNvPicPr preferRelativeResize="0"/>
          <p:nvPr/>
        </p:nvPicPr>
        <p:blipFill>
          <a:blip r:embed="rId3">
            <a:alphaModFix/>
          </a:blip>
          <a:stretch>
            <a:fillRect/>
          </a:stretch>
        </p:blipFill>
        <p:spPr>
          <a:xfrm>
            <a:off x="943175" y="1371600"/>
            <a:ext cx="6616699" cy="52599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0"/>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600"/>
              <a:buFont typeface="Times New Roman"/>
              <a:buNone/>
            </a:pPr>
            <a:r>
              <a:rPr b="0" i="1" lang="en-US" sz="3600" u="none">
                <a:solidFill>
                  <a:schemeClr val="lt1"/>
                </a:solidFill>
                <a:latin typeface="Times New Roman"/>
                <a:ea typeface="Times New Roman"/>
                <a:cs typeface="Times New Roman"/>
                <a:sym typeface="Times New Roman"/>
              </a:rPr>
              <a:t>Type 4 Driver - Native Protocol Pure Java</a:t>
            </a:r>
            <a:endParaRPr/>
          </a:p>
        </p:txBody>
      </p:sp>
      <p:sp>
        <p:nvSpPr>
          <p:cNvPr id="261" name="Google Shape;261;p20"/>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In a Type 4 driver, a pure Java-based driver that communicates directly with vendor's database through socket connection. This is the highest performance driver available for the database and is usually provided by the vendor itself.</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This kind of driver is extremely flexible, you don't need to install special software on the client or server. Further, these drivers can be downloaded dynamically.</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Advantages:</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These drivers don't translate the requests into db request to ODBC or pass it to client api for the db, nor do they need a middleware layer for request indirection. Thus the performance is considerably improved.</a:t>
            </a:r>
            <a:endParaRPr/>
          </a:p>
          <a:p>
            <a:pPr indent="-342900" lvl="0" marL="342900" marR="0" rtl="0" algn="l">
              <a:lnSpc>
                <a:spcPct val="100000"/>
              </a:lnSpc>
              <a:spcBef>
                <a:spcPts val="480"/>
              </a:spcBef>
              <a:spcAft>
                <a:spcPts val="0"/>
              </a:spcAft>
              <a:buClr>
                <a:schemeClr val="dk1"/>
              </a:buClr>
              <a:buSzPts val="1800"/>
              <a:buFont typeface="Noto Sans Symbols"/>
              <a:buChar char="■"/>
            </a:pPr>
            <a:r>
              <a:rPr b="1" i="0" lang="en-US" sz="2400" u="none">
                <a:solidFill>
                  <a:schemeClr val="lt1"/>
                </a:solidFill>
                <a:latin typeface="Times New Roman"/>
                <a:ea typeface="Times New Roman"/>
                <a:cs typeface="Times New Roman"/>
                <a:sym typeface="Times New Roman"/>
              </a:rPr>
              <a:t>Disadvantages :</a:t>
            </a:r>
            <a:endParaRPr b="0" i="0" sz="2400" u="none">
              <a:solidFill>
                <a:schemeClr val="lt1"/>
              </a:solidFill>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lt1"/>
                </a:solidFill>
                <a:latin typeface="Times New Roman"/>
                <a:ea typeface="Times New Roman"/>
                <a:cs typeface="Times New Roman"/>
                <a:sym typeface="Times New Roman"/>
              </a:rPr>
              <a:t>At client side, a separate driver is needed for each database.</a:t>
            </a:r>
            <a:endParaRPr/>
          </a:p>
          <a:p>
            <a:pPr indent="-247650" lvl="0" marL="342900" marR="0" rtl="0" algn="l">
              <a:spcBef>
                <a:spcPts val="400"/>
              </a:spcBef>
              <a:spcAft>
                <a:spcPts val="0"/>
              </a:spcAft>
              <a:buClr>
                <a:schemeClr val="dk1"/>
              </a:buClr>
              <a:buSzPts val="1500"/>
              <a:buFont typeface="Noto Sans Symbols"/>
              <a:buNone/>
            </a:pPr>
            <a:r>
              <a:t/>
            </a:r>
            <a:endParaRPr b="0" i="0" sz="2000" u="none" cap="none" strike="noStrike">
              <a:solidFill>
                <a:schemeClr val="lt1"/>
              </a:solidFill>
              <a:latin typeface="Times New Roman"/>
              <a:ea typeface="Times New Roman"/>
              <a:cs typeface="Times New Roman"/>
              <a:sym typeface="Times New Roman"/>
            </a:endParaRPr>
          </a:p>
        </p:txBody>
      </p:sp>
      <p:sp>
        <p:nvSpPr>
          <p:cNvPr id="262" name="Google Shape;262;p20"/>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600"/>
              <a:buFont typeface="Times New Roman"/>
              <a:buNone/>
            </a:pPr>
            <a:r>
              <a:rPr b="0" i="1" lang="en-US" sz="3600" u="none">
                <a:solidFill>
                  <a:schemeClr val="lt1"/>
                </a:solidFill>
                <a:latin typeface="Times New Roman"/>
                <a:ea typeface="Times New Roman"/>
                <a:cs typeface="Times New Roman"/>
                <a:sym typeface="Times New Roman"/>
              </a:rPr>
              <a:t>Type 4 Driver - Native Protocol Pure Java</a:t>
            </a:r>
            <a:endParaRPr/>
          </a:p>
        </p:txBody>
      </p:sp>
      <p:sp>
        <p:nvSpPr>
          <p:cNvPr id="268" name="Google Shape;268;p21"/>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pic>
        <p:nvPicPr>
          <p:cNvPr id="269" name="Google Shape;269;p21"/>
          <p:cNvPicPr preferRelativeResize="0"/>
          <p:nvPr/>
        </p:nvPicPr>
        <p:blipFill>
          <a:blip r:embed="rId3">
            <a:alphaModFix/>
          </a:blip>
          <a:stretch>
            <a:fillRect/>
          </a:stretch>
        </p:blipFill>
        <p:spPr>
          <a:xfrm>
            <a:off x="2797450" y="1739725"/>
            <a:ext cx="2924175" cy="4048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1e953b6952_0_129"/>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pic>
        <p:nvPicPr>
          <p:cNvPr id="276" name="Google Shape;276;g11e953b6952_0_129"/>
          <p:cNvPicPr preferRelativeResize="0"/>
          <p:nvPr/>
        </p:nvPicPr>
        <p:blipFill>
          <a:blip r:embed="rId3">
            <a:alphaModFix/>
          </a:blip>
          <a:stretch>
            <a:fillRect/>
          </a:stretch>
        </p:blipFill>
        <p:spPr>
          <a:xfrm>
            <a:off x="304800" y="1386775"/>
            <a:ext cx="8839199" cy="547123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1e953b6952_0_136"/>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pic>
        <p:nvPicPr>
          <p:cNvPr id="283" name="Google Shape;283;g11e953b6952_0_136"/>
          <p:cNvPicPr preferRelativeResize="0"/>
          <p:nvPr/>
        </p:nvPicPr>
        <p:blipFill>
          <a:blip r:embed="rId3">
            <a:alphaModFix/>
          </a:blip>
          <a:stretch>
            <a:fillRect/>
          </a:stretch>
        </p:blipFill>
        <p:spPr>
          <a:xfrm>
            <a:off x="246538" y="859850"/>
            <a:ext cx="8499868" cy="61340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Statements in JDBC</a:t>
            </a:r>
            <a:endParaRPr/>
          </a:p>
        </p:txBody>
      </p:sp>
      <p:sp>
        <p:nvSpPr>
          <p:cNvPr id="289" name="Google Shape;289;p22"/>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pic>
        <p:nvPicPr>
          <p:cNvPr descr="untitled.bmp" id="290" name="Google Shape;290;p22"/>
          <p:cNvPicPr preferRelativeResize="0"/>
          <p:nvPr/>
        </p:nvPicPr>
        <p:blipFill rotWithShape="1">
          <a:blip r:embed="rId3">
            <a:alphaModFix/>
          </a:blip>
          <a:srcRect b="0" l="0" r="0" t="0"/>
          <a:stretch/>
        </p:blipFill>
        <p:spPr>
          <a:xfrm>
            <a:off x="893762" y="1371600"/>
            <a:ext cx="5719762" cy="2438400"/>
          </a:xfrm>
          <a:prstGeom prst="rect">
            <a:avLst/>
          </a:prstGeom>
          <a:noFill/>
          <a:ln>
            <a:noFill/>
          </a:ln>
        </p:spPr>
      </p:pic>
      <p:graphicFrame>
        <p:nvGraphicFramePr>
          <p:cNvPr id="291" name="Google Shape;291;p22"/>
          <p:cNvGraphicFramePr/>
          <p:nvPr/>
        </p:nvGraphicFramePr>
        <p:xfrm>
          <a:off x="914400" y="4191000"/>
          <a:ext cx="3000000" cy="3000000"/>
        </p:xfrm>
        <a:graphic>
          <a:graphicData uri="http://schemas.openxmlformats.org/drawingml/2006/table">
            <a:tbl>
              <a:tblPr>
                <a:noFill/>
                <a:tableStyleId>{45B30014-0F5C-4291-A45B-E113EECA392A}</a:tableStyleId>
              </a:tblPr>
              <a:tblGrid>
                <a:gridCol w="1524000"/>
                <a:gridCol w="6019800"/>
              </a:tblGrid>
              <a:tr h="285750">
                <a:tc>
                  <a:txBody>
                    <a:bodyPr/>
                    <a:lstStyle/>
                    <a:p>
                      <a:pPr indent="0" lvl="0" marL="0" marR="0" rtl="0" algn="ctr">
                        <a:lnSpc>
                          <a:spcPct val="115000"/>
                        </a:lnSpc>
                        <a:spcBef>
                          <a:spcPts val="0"/>
                        </a:spcBef>
                        <a:spcAft>
                          <a:spcPts val="0"/>
                        </a:spcAft>
                        <a:buClr>
                          <a:schemeClr val="lt1"/>
                        </a:buClr>
                        <a:buSzPts val="1200"/>
                        <a:buFont typeface="Times New Roman"/>
                        <a:buNone/>
                      </a:pPr>
                      <a:r>
                        <a:rPr b="1" i="0" lang="en-US" sz="1200" u="none" cap="none" strike="noStrike">
                          <a:solidFill>
                            <a:schemeClr val="lt1"/>
                          </a:solidFill>
                          <a:latin typeface="Times New Roman"/>
                          <a:ea typeface="Times New Roman"/>
                          <a:cs typeface="Times New Roman"/>
                          <a:sym typeface="Times New Roman"/>
                        </a:rPr>
                        <a:t>Interfaces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lt1"/>
                        </a:buClr>
                        <a:buSzPts val="1200"/>
                        <a:buFont typeface="Times New Roman"/>
                        <a:buNone/>
                      </a:pPr>
                      <a:r>
                        <a:rPr b="1" i="0" lang="en-US" sz="1200" u="none" cap="none" strike="noStrike">
                          <a:solidFill>
                            <a:schemeClr val="lt1"/>
                          </a:solidFill>
                          <a:latin typeface="Times New Roman"/>
                          <a:ea typeface="Times New Roman"/>
                          <a:cs typeface="Times New Roman"/>
                          <a:sym typeface="Times New Roman"/>
                        </a:rPr>
                        <a:t>Recommended Use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52450">
                <a:tc>
                  <a:txBody>
                    <a:bodyPr/>
                    <a:lstStyle/>
                    <a:p>
                      <a:pPr indent="0" lvl="0" marL="0" marR="0" rtl="0" algn="just">
                        <a:lnSpc>
                          <a:spcPct val="115000"/>
                        </a:lnSpc>
                        <a:spcBef>
                          <a:spcPts val="0"/>
                        </a:spcBef>
                        <a:spcAft>
                          <a:spcPts val="0"/>
                        </a:spcAft>
                        <a:buClr>
                          <a:schemeClr val="lt1"/>
                        </a:buClr>
                        <a:buSzPts val="1200"/>
                        <a:buFont typeface="Times New Roman"/>
                        <a:buNone/>
                      </a:pPr>
                      <a:r>
                        <a:rPr b="1" i="0" lang="en-US" sz="1200" u="none" cap="none" strike="noStrike">
                          <a:solidFill>
                            <a:schemeClr val="lt1"/>
                          </a:solidFill>
                          <a:latin typeface="Times New Roman"/>
                          <a:ea typeface="Times New Roman"/>
                          <a:cs typeface="Times New Roman"/>
                          <a:sym typeface="Times New Roman"/>
                        </a:rPr>
                        <a:t>Statement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Use statement for general-purpose access to your database. Useful when you are using static SQLstatements at runtime. The Statement interface cannot accept parameters.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71500">
                <a:tc>
                  <a:txBody>
                    <a:bodyPr/>
                    <a:lstStyle/>
                    <a:p>
                      <a:pPr indent="0" lvl="0" marL="0" marR="0" rtl="0" algn="just">
                        <a:lnSpc>
                          <a:spcPct val="115000"/>
                        </a:lnSpc>
                        <a:spcBef>
                          <a:spcPts val="0"/>
                        </a:spcBef>
                        <a:spcAft>
                          <a:spcPts val="0"/>
                        </a:spcAft>
                        <a:buClr>
                          <a:schemeClr val="lt1"/>
                        </a:buClr>
                        <a:buSzPts val="1200"/>
                        <a:buFont typeface="Times New Roman"/>
                        <a:buNone/>
                      </a:pPr>
                      <a:r>
                        <a:rPr b="1" i="0" lang="en-US" sz="1200" u="none" cap="none" strike="noStrike">
                          <a:solidFill>
                            <a:schemeClr val="lt1"/>
                          </a:solidFill>
                          <a:latin typeface="Times New Roman"/>
                          <a:ea typeface="Times New Roman"/>
                          <a:cs typeface="Times New Roman"/>
                          <a:sym typeface="Times New Roman"/>
                        </a:rPr>
                        <a:t>PreparedStatement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Use when you plan to use the SQL statements many times. The PreparedStatement interface accepts input parameters at runtime.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71500">
                <a:tc>
                  <a:txBody>
                    <a:bodyPr/>
                    <a:lstStyle/>
                    <a:p>
                      <a:pPr indent="0" lvl="0" marL="0" marR="0" rtl="0" algn="just">
                        <a:lnSpc>
                          <a:spcPct val="115000"/>
                        </a:lnSpc>
                        <a:spcBef>
                          <a:spcPts val="0"/>
                        </a:spcBef>
                        <a:spcAft>
                          <a:spcPts val="0"/>
                        </a:spcAft>
                        <a:buClr>
                          <a:schemeClr val="lt1"/>
                        </a:buClr>
                        <a:buSzPts val="1200"/>
                        <a:buFont typeface="Times New Roman"/>
                        <a:buNone/>
                      </a:pPr>
                      <a:r>
                        <a:rPr b="1" i="0" lang="en-US" sz="1200" u="none" cap="none" strike="noStrike">
                          <a:solidFill>
                            <a:schemeClr val="lt1"/>
                          </a:solidFill>
                          <a:latin typeface="Times New Roman"/>
                          <a:ea typeface="Times New Roman"/>
                          <a:cs typeface="Times New Roman"/>
                          <a:sym typeface="Times New Roman"/>
                        </a:rPr>
                        <a:t>CallableStatement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Use when you want to access database stored procedures. The CallableStatement interface can also accept runtime input parameters.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Statements in JDBC</a:t>
            </a:r>
            <a:endParaRPr/>
          </a:p>
        </p:txBody>
      </p:sp>
      <p:sp>
        <p:nvSpPr>
          <p:cNvPr id="297" name="Google Shape;297;p23"/>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Once a connection is obtained we can interact with the database. </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 JDBC </a:t>
            </a:r>
            <a:r>
              <a:rPr b="0" i="1" lang="en-US" sz="2600" u="none">
                <a:solidFill>
                  <a:schemeClr val="lt1"/>
                </a:solidFill>
                <a:latin typeface="Times New Roman"/>
                <a:ea typeface="Times New Roman"/>
                <a:cs typeface="Times New Roman"/>
                <a:sym typeface="Times New Roman"/>
              </a:rPr>
              <a:t>Statement, CallableStatement,</a:t>
            </a:r>
            <a:r>
              <a:rPr b="0" i="0" lang="en-US" sz="2600" u="none">
                <a:solidFill>
                  <a:schemeClr val="lt1"/>
                </a:solidFill>
                <a:latin typeface="Times New Roman"/>
                <a:ea typeface="Times New Roman"/>
                <a:cs typeface="Times New Roman"/>
                <a:sym typeface="Times New Roman"/>
              </a:rPr>
              <a:t> and </a:t>
            </a:r>
            <a:r>
              <a:rPr b="0" i="1" lang="en-US" sz="2600" u="none">
                <a:solidFill>
                  <a:schemeClr val="lt1"/>
                </a:solidFill>
                <a:latin typeface="Times New Roman"/>
                <a:ea typeface="Times New Roman"/>
                <a:cs typeface="Times New Roman"/>
                <a:sym typeface="Times New Roman"/>
              </a:rPr>
              <a:t>PreparedStatement</a:t>
            </a:r>
            <a:r>
              <a:rPr b="0" i="0" lang="en-US" sz="2600" u="none">
                <a:solidFill>
                  <a:schemeClr val="lt1"/>
                </a:solidFill>
                <a:latin typeface="Times New Roman"/>
                <a:ea typeface="Times New Roman"/>
                <a:cs typeface="Times New Roman"/>
                <a:sym typeface="Times New Roman"/>
              </a:rPr>
              <a:t> interfaces define the methods and properties that enable you to send SQL or PL/SQL commands and receive data from your database.</a:t>
            </a:r>
            <a:endParaRPr/>
          </a:p>
          <a:p>
            <a:pPr indent="-342900" lvl="0" marL="342900" marR="0" rtl="0" algn="l">
              <a:lnSpc>
                <a:spcPct val="100000"/>
              </a:lnSpc>
              <a:spcBef>
                <a:spcPts val="520"/>
              </a:spcBef>
              <a:spcAft>
                <a:spcPts val="0"/>
              </a:spcAft>
              <a:buClr>
                <a:schemeClr val="dk1"/>
              </a:buClr>
              <a:buSzPts val="1950"/>
              <a:buFont typeface="Noto Sans Symbols"/>
              <a:buChar char="■"/>
            </a:pPr>
            <a:r>
              <a:rPr b="0" i="0" lang="en-US" sz="2600" u="none">
                <a:solidFill>
                  <a:schemeClr val="lt1"/>
                </a:solidFill>
                <a:latin typeface="Times New Roman"/>
                <a:ea typeface="Times New Roman"/>
                <a:cs typeface="Times New Roman"/>
                <a:sym typeface="Times New Roman"/>
              </a:rPr>
              <a:t>They also define methods that help bridge data type differences between Java and SQL data types used in a database.</a:t>
            </a:r>
            <a:endParaRPr/>
          </a:p>
          <a:p>
            <a:pPr indent="-219075" lvl="0" marL="342900" marR="0" rtl="0" algn="l">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p:txBody>
      </p:sp>
      <p:sp>
        <p:nvSpPr>
          <p:cNvPr id="298" name="Google Shape;298;p23"/>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JDBC Architecture</a:t>
            </a:r>
            <a:endParaRPr/>
          </a:p>
        </p:txBody>
      </p:sp>
      <p:sp>
        <p:nvSpPr>
          <p:cNvPr id="110" name="Google Shape;110;p3"/>
          <p:cNvSpPr txBox="1"/>
          <p:nvPr>
            <p:ph idx="1" type="body"/>
          </p:nvPr>
        </p:nvSpPr>
        <p:spPr>
          <a:xfrm>
            <a:off x="457200" y="1219200"/>
            <a:ext cx="82296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In the three-tier model, commands are sent to a "middle tier" of services, which then sends the commands to the data source. </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The data source processes the commands and sends the results back to the middle tier, which then sends them to the user. </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The three-tier model is very attractive because the middle tier makes it possible to maintain control over access and the kinds of updates that can be made to corporate data.</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Another advantage is that it simplifies the deployment of applications. Finally, in many cases, the three-tier architecture can provide performance advantages.</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lt1"/>
                </a:solidFill>
                <a:latin typeface="Times New Roman"/>
                <a:ea typeface="Times New Roman"/>
                <a:cs typeface="Times New Roman"/>
                <a:sym typeface="Times New Roman"/>
              </a:rPr>
              <a:t>JDBC API is being used more and more in the middle tier of three-tier architecture. It also allows access to a data source from a Java middle tier.</a:t>
            </a:r>
            <a:endParaRPr/>
          </a:p>
          <a:p>
            <a:pPr indent="-228600" lvl="0" marL="342900" marR="0" rtl="0" algn="l">
              <a:spcBef>
                <a:spcPts val="480"/>
              </a:spcBef>
              <a:spcAft>
                <a:spcPts val="0"/>
              </a:spcAft>
              <a:buClr>
                <a:schemeClr val="dk1"/>
              </a:buClr>
              <a:buSzPts val="1800"/>
              <a:buFont typeface="Noto Sans Symbols"/>
              <a:buNone/>
            </a:pPr>
            <a:r>
              <a:t/>
            </a:r>
            <a:endParaRPr b="0" i="0" sz="2400" u="none">
              <a:solidFill>
                <a:schemeClr val="lt1"/>
              </a:solidFill>
              <a:latin typeface="Times New Roman"/>
              <a:ea typeface="Times New Roman"/>
              <a:cs typeface="Times New Roman"/>
              <a:sym typeface="Times New Roman"/>
            </a:endParaRPr>
          </a:p>
        </p:txBody>
      </p:sp>
      <p:sp>
        <p:nvSpPr>
          <p:cNvPr id="111" name="Google Shape;111;p3"/>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1e953b6952_0_0"/>
          <p:cNvSpPr txBox="1"/>
          <p:nvPr>
            <p:ph type="title"/>
          </p:nvPr>
        </p:nvSpPr>
        <p:spPr>
          <a:xfrm>
            <a:off x="457200" y="228600"/>
            <a:ext cx="8229600" cy="9906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360"/>
              </a:spcBef>
              <a:spcAft>
                <a:spcPts val="0"/>
              </a:spcAft>
              <a:buNone/>
            </a:pPr>
            <a:r>
              <a:rPr i="0" lang="en-US" sz="2600"/>
              <a:t>Why Should We Use JDBC</a:t>
            </a:r>
            <a:endParaRPr i="0" sz="2600"/>
          </a:p>
        </p:txBody>
      </p:sp>
      <p:sp>
        <p:nvSpPr>
          <p:cNvPr id="305" name="Google Shape;305;g11e953b6952_0_0"/>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Before JDBC, ODBC API was the database API to connect and execute the query with the database.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But, ODBC API uses ODBC driver which is written in C language (i.e. platform dependent and unsecured).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That is why Java has defined its own API (JDBC API) that uses JDBC drivers (written in Java language).</a:t>
            </a:r>
            <a:endParaRPr/>
          </a:p>
          <a:p>
            <a:pPr indent="0" lvl="0" marL="0" rtl="0" algn="l">
              <a:spcBef>
                <a:spcPts val="360"/>
              </a:spcBef>
              <a:spcAft>
                <a:spcPts val="0"/>
              </a:spcAft>
              <a:buNone/>
            </a:pPr>
            <a:r>
              <a:t/>
            </a:r>
            <a:endParaRPr/>
          </a:p>
        </p:txBody>
      </p:sp>
      <p:sp>
        <p:nvSpPr>
          <p:cNvPr id="306" name="Google Shape;306;g11e953b6952_0_0"/>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1e953b6952_0_12"/>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can use JDBC API to handle database using Java program and can perform the following activities: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Connect to the database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Execute queries and update statements to the database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Retrieve the result received from the database.</a:t>
            </a:r>
            <a:endParaRPr/>
          </a:p>
          <a:p>
            <a:pPr indent="0" lvl="0" marL="0" rtl="0" algn="l">
              <a:spcBef>
                <a:spcPts val="360"/>
              </a:spcBef>
              <a:spcAft>
                <a:spcPts val="0"/>
              </a:spcAft>
              <a:buNone/>
            </a:pPr>
            <a:r>
              <a:t/>
            </a:r>
            <a:endParaRPr/>
          </a:p>
        </p:txBody>
      </p:sp>
      <p:sp>
        <p:nvSpPr>
          <p:cNvPr id="313" name="Google Shape;313;g11e953b6952_0_12"/>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1e953b6952_0_27"/>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How to make connect using JDBC?</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Handling a connection requires following steps:</a:t>
            </a:r>
            <a:endParaRPr/>
          </a:p>
          <a:p>
            <a:pPr indent="0" lvl="0" marL="0" rtl="0" algn="l">
              <a:spcBef>
                <a:spcPts val="360"/>
              </a:spcBef>
              <a:spcAft>
                <a:spcPts val="0"/>
              </a:spcAft>
              <a:buNone/>
            </a:pPr>
            <a:r>
              <a:rPr lang="en-US"/>
              <a:t> Load the driver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Open database connection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Close database connection</a:t>
            </a:r>
            <a:endParaRPr/>
          </a:p>
          <a:p>
            <a:pPr indent="0" lvl="0" marL="0" rtl="0" algn="l">
              <a:spcBef>
                <a:spcPts val="360"/>
              </a:spcBef>
              <a:spcAft>
                <a:spcPts val="0"/>
              </a:spcAft>
              <a:buNone/>
            </a:pPr>
            <a:r>
              <a:t/>
            </a:r>
            <a:endParaRPr/>
          </a:p>
        </p:txBody>
      </p:sp>
      <p:sp>
        <p:nvSpPr>
          <p:cNvPr id="320" name="Google Shape;320;g11e953b6952_0_27"/>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1e953b6952_0_20"/>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1) Load JDBC driver</a:t>
            </a:r>
            <a:endParaRPr/>
          </a:p>
          <a:p>
            <a:pPr indent="0" lvl="0" marL="0" rtl="0" algn="l">
              <a:spcBef>
                <a:spcPts val="360"/>
              </a:spcBef>
              <a:spcAft>
                <a:spcPts val="0"/>
              </a:spcAft>
              <a:buNone/>
            </a:pPr>
            <a:r>
              <a:rPr lang="en-US"/>
              <a:t>The easiest way to do this is to use Class.forName() on the class that implements the java.sql.Driver interface.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With MySQL Connector, the name of this class is com.mysql.jdbc.Driver. With this method, you could use an external configuration file to supply the driver class name and driver parameters to use when connecting to a database.</a:t>
            </a:r>
            <a:endParaRPr/>
          </a:p>
          <a:p>
            <a:pPr indent="0" lvl="0" marL="0" rtl="0" algn="l">
              <a:spcBef>
                <a:spcPts val="360"/>
              </a:spcBef>
              <a:spcAft>
                <a:spcPts val="0"/>
              </a:spcAft>
              <a:buNone/>
            </a:pPr>
            <a:r>
              <a:t/>
            </a:r>
            <a:endParaRPr/>
          </a:p>
        </p:txBody>
      </p:sp>
      <p:sp>
        <p:nvSpPr>
          <p:cNvPr id="327" name="Google Shape;327;g11e953b6952_0_20"/>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1e953b6952_0_36"/>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Class.forName("com.mysql.jdbc.Driver");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As part of its initialization, the DriverManager class will attempt to load the driver classes referenced in the “jdbc.drivers” system property. This allows a user to customize the JDBC Drivers used by their applications.</a:t>
            </a:r>
            <a:endParaRPr/>
          </a:p>
          <a:p>
            <a:pPr indent="0" lvl="0" marL="0" rtl="0" algn="l">
              <a:spcBef>
                <a:spcPts val="360"/>
              </a:spcBef>
              <a:spcAft>
                <a:spcPts val="0"/>
              </a:spcAft>
              <a:buNone/>
            </a:pPr>
            <a:r>
              <a:t/>
            </a:r>
            <a:endParaRPr/>
          </a:p>
        </p:txBody>
      </p:sp>
      <p:sp>
        <p:nvSpPr>
          <p:cNvPr id="334" name="Google Shape;334;g11e953b6952_0_36"/>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1e953b6952_0_51"/>
          <p:cNvSpPr txBox="1"/>
          <p:nvPr>
            <p:ph idx="1" type="body"/>
          </p:nvPr>
        </p:nvSpPr>
        <p:spPr>
          <a:xfrm>
            <a:off x="457200" y="457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2) Open database connection</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After the driver has been registered with the Driver Manager, you can obtain a Connection instance that is connected to a particular database by calling </a:t>
            </a:r>
            <a:endParaRPr/>
          </a:p>
          <a:p>
            <a:pPr indent="0" lvl="0" marL="0" rtl="0" algn="l">
              <a:spcBef>
                <a:spcPts val="360"/>
              </a:spcBef>
              <a:spcAft>
                <a:spcPts val="0"/>
              </a:spcAft>
              <a:buNone/>
            </a:pPr>
            <a:r>
              <a:rPr lang="en-US"/>
              <a:t>DriverManager.getConnection():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Connection connection = DriverManager.getConnection("jdbc:mysql://localhost:3306/db_name", "root", "password");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Once a Connection is established, it can be used to create Statement and Prepared Statement objects, as well as retrieve metadata about the database.</a:t>
            </a:r>
            <a:endParaRPr/>
          </a:p>
          <a:p>
            <a:pPr indent="0" lvl="0" marL="0" rtl="0" algn="l">
              <a:spcBef>
                <a:spcPts val="360"/>
              </a:spcBef>
              <a:spcAft>
                <a:spcPts val="0"/>
              </a:spcAft>
              <a:buNone/>
            </a:pPr>
            <a:r>
              <a:t/>
            </a:r>
            <a:endParaRPr/>
          </a:p>
        </p:txBody>
      </p:sp>
      <p:sp>
        <p:nvSpPr>
          <p:cNvPr id="341" name="Google Shape;341;g11e953b6952_0_51"/>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1e953b6952_0_44"/>
          <p:cNvSpPr txBox="1"/>
          <p:nvPr>
            <p:ph idx="1" type="body"/>
          </p:nvPr>
        </p:nvSpPr>
        <p:spPr>
          <a:xfrm>
            <a:off x="457200" y="6096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3) Close database connection</a:t>
            </a:r>
            <a:endParaRPr/>
          </a:p>
          <a:p>
            <a:pPr indent="0" lvl="0" marL="0" rtl="0" algn="l">
              <a:spcBef>
                <a:spcPts val="360"/>
              </a:spcBef>
              <a:spcAft>
                <a:spcPts val="0"/>
              </a:spcAft>
              <a:buNone/>
            </a:pPr>
            <a:r>
              <a:rPr lang="en-US"/>
              <a:t>This step is as much important as opening a connection. Any connection left open is waste of resource and lead to various exceptions.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try</a:t>
            </a:r>
            <a:endParaRPr/>
          </a:p>
          <a:p>
            <a:pPr indent="0" lvl="0" marL="0" rtl="0" algn="l">
              <a:spcBef>
                <a:spcPts val="360"/>
              </a:spcBef>
              <a:spcAft>
                <a:spcPts val="0"/>
              </a:spcAft>
              <a:buNone/>
            </a:pPr>
            <a:r>
              <a:rPr lang="en-US"/>
              <a:t>{</a:t>
            </a:r>
            <a:endParaRPr/>
          </a:p>
          <a:p>
            <a:pPr indent="0" lvl="0" marL="0" rtl="0" algn="l">
              <a:spcBef>
                <a:spcPts val="360"/>
              </a:spcBef>
              <a:spcAft>
                <a:spcPts val="0"/>
              </a:spcAft>
              <a:buNone/>
            </a:pPr>
            <a:r>
              <a:rPr lang="en-US"/>
              <a:t>    if(connection != null)</a:t>
            </a:r>
            <a:endParaRPr/>
          </a:p>
          <a:p>
            <a:pPr indent="0" lvl="0" marL="0" rtl="0" algn="l">
              <a:spcBef>
                <a:spcPts val="360"/>
              </a:spcBef>
              <a:spcAft>
                <a:spcPts val="0"/>
              </a:spcAft>
              <a:buNone/>
            </a:pPr>
            <a:r>
              <a:rPr lang="en-US"/>
              <a:t>        connection.close();</a:t>
            </a:r>
            <a:endParaRPr/>
          </a:p>
          <a:p>
            <a:pPr indent="0" lvl="0" marL="0" rtl="0" algn="l">
              <a:spcBef>
                <a:spcPts val="360"/>
              </a:spcBef>
              <a:spcAft>
                <a:spcPts val="0"/>
              </a:spcAft>
              <a:buNone/>
            </a:pPr>
            <a:r>
              <a:rPr lang="en-US"/>
              <a:t>    System.out.println("Connection closed !!");</a:t>
            </a:r>
            <a:endParaRPr/>
          </a:p>
          <a:p>
            <a:pPr indent="0" lvl="0" marL="0" rtl="0" algn="l">
              <a:spcBef>
                <a:spcPts val="360"/>
              </a:spcBef>
              <a:spcAft>
                <a:spcPts val="0"/>
              </a:spcAft>
              <a:buNone/>
            </a:pPr>
            <a:r>
              <a:rPr lang="en-US"/>
              <a:t>} catch (SQLException e) {</a:t>
            </a:r>
            <a:endParaRPr/>
          </a:p>
          <a:p>
            <a:pPr indent="0" lvl="0" marL="0" rtl="0" algn="l">
              <a:spcBef>
                <a:spcPts val="360"/>
              </a:spcBef>
              <a:spcAft>
                <a:spcPts val="0"/>
              </a:spcAft>
              <a:buNone/>
            </a:pPr>
            <a:r>
              <a:rPr lang="en-US"/>
              <a:t>    e.printStackTrace();</a:t>
            </a:r>
            <a:endParaRPr/>
          </a:p>
          <a:p>
            <a:pPr indent="0" lvl="0" marL="0" rtl="0" algn="l">
              <a:spcBef>
                <a:spcPts val="360"/>
              </a:spcBef>
              <a:spcAft>
                <a:spcPts val="0"/>
              </a:spcAft>
              <a:buNone/>
            </a:pPr>
            <a:r>
              <a:rPr lang="en-US"/>
              <a:t>}</a:t>
            </a:r>
            <a:endParaRPr/>
          </a:p>
          <a:p>
            <a:pPr indent="0" lvl="0" marL="0" rtl="0" algn="l">
              <a:spcBef>
                <a:spcPts val="360"/>
              </a:spcBef>
              <a:spcAft>
                <a:spcPts val="0"/>
              </a:spcAft>
              <a:buNone/>
            </a:pPr>
            <a:r>
              <a:t/>
            </a:r>
            <a:endParaRPr/>
          </a:p>
        </p:txBody>
      </p:sp>
      <p:sp>
        <p:nvSpPr>
          <p:cNvPr id="348" name="Google Shape;348;g11e953b6952_0_44"/>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1e953b6952_0_60"/>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rPr lang="en-US"/>
              <a:t>import java.sql.Connection;</a:t>
            </a:r>
            <a:endParaRPr/>
          </a:p>
          <a:p>
            <a:pPr indent="0" lvl="0" marL="0" rtl="0" algn="l">
              <a:spcBef>
                <a:spcPts val="360"/>
              </a:spcBef>
              <a:spcAft>
                <a:spcPts val="0"/>
              </a:spcAft>
              <a:buNone/>
            </a:pPr>
            <a:r>
              <a:rPr lang="en-US"/>
              <a:t>import java.sql.DriverManager;</a:t>
            </a:r>
            <a:endParaRPr/>
          </a:p>
          <a:p>
            <a:pPr indent="0" lvl="0" marL="0" rtl="0" algn="l">
              <a:spcBef>
                <a:spcPts val="360"/>
              </a:spcBef>
              <a:spcAft>
                <a:spcPts val="0"/>
              </a:spcAft>
              <a:buNone/>
            </a:pPr>
            <a:r>
              <a:rPr lang="en-US"/>
              <a:t>import java.sql.SQLException;</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public class ConnectionDemo {</a:t>
            </a:r>
            <a:endParaRPr/>
          </a:p>
          <a:p>
            <a:pPr indent="0" lvl="0" marL="0" rtl="0" algn="l">
              <a:spcBef>
                <a:spcPts val="360"/>
              </a:spcBef>
              <a:spcAft>
                <a:spcPts val="0"/>
              </a:spcAft>
              <a:buNone/>
            </a:pPr>
            <a:r>
              <a:rPr lang="en-US"/>
              <a:t>    public static void main(String[] argv) {</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        System.out.println("-------- MySQL JDBC Connection Example ------------");</a:t>
            </a:r>
            <a:endParaRPr/>
          </a:p>
          <a:p>
            <a:pPr indent="0" lvl="0" marL="0" rtl="0" algn="l">
              <a:spcBef>
                <a:spcPts val="360"/>
              </a:spcBef>
              <a:spcAft>
                <a:spcPts val="0"/>
              </a:spcAft>
              <a:buNone/>
            </a:pPr>
            <a:r>
              <a:t/>
            </a:r>
            <a:endParaRPr/>
          </a:p>
        </p:txBody>
      </p:sp>
      <p:sp>
        <p:nvSpPr>
          <p:cNvPr id="355" name="Google Shape;355;g11e953b6952_0_60"/>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1e953b6952_0_68"/>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try</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            Class.forName("com.mysql.jdbc.Driver");</a:t>
            </a:r>
            <a:endParaRPr/>
          </a:p>
          <a:p>
            <a:pPr indent="0" lvl="0" marL="0" rtl="0" algn="l">
              <a:spcBef>
                <a:spcPts val="360"/>
              </a:spcBef>
              <a:spcAft>
                <a:spcPts val="0"/>
              </a:spcAft>
              <a:buNone/>
            </a:pPr>
            <a:r>
              <a:rPr lang="en-US"/>
              <a:t>        } </a:t>
            </a:r>
            <a:endParaRPr/>
          </a:p>
          <a:p>
            <a:pPr indent="0" lvl="0" marL="0" rtl="0" algn="l">
              <a:spcBef>
                <a:spcPts val="360"/>
              </a:spcBef>
              <a:spcAft>
                <a:spcPts val="0"/>
              </a:spcAft>
              <a:buNone/>
            </a:pPr>
            <a:r>
              <a:rPr lang="en-US"/>
              <a:t>        catch (ClassNotFoundException e) {</a:t>
            </a:r>
            <a:endParaRPr/>
          </a:p>
          <a:p>
            <a:pPr indent="0" lvl="0" marL="0" rtl="0" algn="l">
              <a:spcBef>
                <a:spcPts val="360"/>
              </a:spcBef>
              <a:spcAft>
                <a:spcPts val="0"/>
              </a:spcAft>
              <a:buNone/>
            </a:pPr>
            <a:r>
              <a:rPr lang="en-US"/>
              <a:t>            System.out.println("MySQL JDBC Driver not found !!");</a:t>
            </a:r>
            <a:endParaRPr/>
          </a:p>
          <a:p>
            <a:pPr indent="0" lvl="0" marL="0" rtl="0" algn="l">
              <a:spcBef>
                <a:spcPts val="360"/>
              </a:spcBef>
              <a:spcAft>
                <a:spcPts val="0"/>
              </a:spcAft>
              <a:buNone/>
            </a:pPr>
            <a:r>
              <a:rPr lang="en-US"/>
              <a:t>            return;</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        System.out.println("MySQL JDBC Driver Registered!");</a:t>
            </a:r>
            <a:endParaRPr/>
          </a:p>
          <a:p>
            <a:pPr indent="0" lvl="0" marL="0" rtl="0" algn="l">
              <a:spcBef>
                <a:spcPts val="360"/>
              </a:spcBef>
              <a:spcAft>
                <a:spcPts val="0"/>
              </a:spcAft>
              <a:buNone/>
            </a:pPr>
            <a:r>
              <a:t/>
            </a:r>
            <a:endParaRPr/>
          </a:p>
        </p:txBody>
      </p:sp>
      <p:sp>
        <p:nvSpPr>
          <p:cNvPr id="362" name="Google Shape;362;g11e953b6952_0_68"/>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1e953b6952_0_75"/>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Connection connection = null;</a:t>
            </a:r>
            <a:endParaRPr/>
          </a:p>
          <a:p>
            <a:pPr indent="0" lvl="0" marL="0" rtl="0" algn="l">
              <a:spcBef>
                <a:spcPts val="360"/>
              </a:spcBef>
              <a:spcAft>
                <a:spcPts val="0"/>
              </a:spcAft>
              <a:buNone/>
            </a:pPr>
            <a:r>
              <a:rPr lang="en-US"/>
              <a:t>        try {</a:t>
            </a:r>
            <a:endParaRPr/>
          </a:p>
          <a:p>
            <a:pPr indent="0" lvl="0" marL="0" rtl="0" algn="l">
              <a:spcBef>
                <a:spcPts val="360"/>
              </a:spcBef>
              <a:spcAft>
                <a:spcPts val="0"/>
              </a:spcAft>
              <a:buNone/>
            </a:pPr>
            <a:r>
              <a:rPr lang="en-US"/>
              <a:t>            connection = DriverManager</a:t>
            </a:r>
            <a:endParaRPr/>
          </a:p>
          <a:p>
            <a:pPr indent="0" lvl="0" marL="0" rtl="0" algn="l">
              <a:spcBef>
                <a:spcPts val="360"/>
              </a:spcBef>
              <a:spcAft>
                <a:spcPts val="0"/>
              </a:spcAft>
              <a:buNone/>
            </a:pPr>
            <a:r>
              <a:rPr lang="en-US"/>
              <a:t>                .getConnection("jdbc:mysql://localhost:3306/Jdb_name", "root", "password");</a:t>
            </a:r>
            <a:endParaRPr/>
          </a:p>
          <a:p>
            <a:pPr indent="0" lvl="0" marL="0" rtl="0" algn="l">
              <a:spcBef>
                <a:spcPts val="360"/>
              </a:spcBef>
              <a:spcAft>
                <a:spcPts val="0"/>
              </a:spcAft>
              <a:buNone/>
            </a:pPr>
            <a:r>
              <a:rPr lang="en-US"/>
              <a:t>            System.out.println("SQL Connection to database established!");</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        } catch (SQLException e) {</a:t>
            </a:r>
            <a:endParaRPr/>
          </a:p>
          <a:p>
            <a:pPr indent="0" lvl="0" marL="0" rtl="0" algn="l">
              <a:spcBef>
                <a:spcPts val="360"/>
              </a:spcBef>
              <a:spcAft>
                <a:spcPts val="0"/>
              </a:spcAft>
              <a:buNone/>
            </a:pPr>
            <a:r>
              <a:rPr lang="en-US"/>
              <a:t>            System.out.println("Connection Failed! Check output console");</a:t>
            </a:r>
            <a:endParaRPr/>
          </a:p>
          <a:p>
            <a:pPr indent="0" lvl="0" marL="0" rtl="0" algn="l">
              <a:spcBef>
                <a:spcPts val="360"/>
              </a:spcBef>
              <a:spcAft>
                <a:spcPts val="0"/>
              </a:spcAft>
              <a:buNone/>
            </a:pPr>
            <a:r>
              <a:rPr lang="en-US"/>
              <a:t>            return;</a:t>
            </a:r>
            <a:endParaRPr/>
          </a:p>
          <a:p>
            <a:pPr indent="0" lvl="0" marL="0" rtl="0" algn="l">
              <a:spcBef>
                <a:spcPts val="360"/>
              </a:spcBef>
              <a:spcAft>
                <a:spcPts val="0"/>
              </a:spcAft>
              <a:buNone/>
            </a:pPr>
            <a:r>
              <a:t/>
            </a:r>
            <a:endParaRPr/>
          </a:p>
        </p:txBody>
      </p:sp>
      <p:sp>
        <p:nvSpPr>
          <p:cNvPr id="369" name="Google Shape;369;g11e953b6952_0_75"/>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JDBC Architecture</a:t>
            </a:r>
            <a:endParaRPr/>
          </a:p>
        </p:txBody>
      </p:sp>
      <p:sp>
        <p:nvSpPr>
          <p:cNvPr id="117" name="Google Shape;117;p4"/>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pic>
        <p:nvPicPr>
          <p:cNvPr id="118" name="Google Shape;118;p4"/>
          <p:cNvPicPr preferRelativeResize="0"/>
          <p:nvPr>
            <p:ph idx="1" type="body"/>
          </p:nvPr>
        </p:nvPicPr>
        <p:blipFill rotWithShape="1">
          <a:blip r:embed="rId3">
            <a:alphaModFix/>
          </a:blip>
          <a:srcRect b="0" l="0" r="0" t="0"/>
          <a:stretch/>
        </p:blipFill>
        <p:spPr>
          <a:xfrm>
            <a:off x="533400" y="1600200"/>
            <a:ext cx="5105400" cy="3962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1e953b6952_0_82"/>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 finally {</a:t>
            </a:r>
            <a:endParaRPr/>
          </a:p>
          <a:p>
            <a:pPr indent="0" lvl="0" marL="0" rtl="0" algn="l">
              <a:spcBef>
                <a:spcPts val="360"/>
              </a:spcBef>
              <a:spcAft>
                <a:spcPts val="0"/>
              </a:spcAft>
              <a:buNone/>
            </a:pPr>
            <a:r>
              <a:rPr lang="en-US"/>
              <a:t>            try</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                if(connection != null)</a:t>
            </a:r>
            <a:endParaRPr/>
          </a:p>
          <a:p>
            <a:pPr indent="0" lvl="0" marL="0" rtl="0" algn="l">
              <a:spcBef>
                <a:spcPts val="360"/>
              </a:spcBef>
              <a:spcAft>
                <a:spcPts val="0"/>
              </a:spcAft>
              <a:buNone/>
            </a:pPr>
            <a:r>
              <a:rPr lang="en-US"/>
              <a:t>                    connection.close();</a:t>
            </a:r>
            <a:endParaRPr/>
          </a:p>
          <a:p>
            <a:pPr indent="0" lvl="0" marL="0" rtl="0" algn="l">
              <a:spcBef>
                <a:spcPts val="360"/>
              </a:spcBef>
              <a:spcAft>
                <a:spcPts val="0"/>
              </a:spcAft>
              <a:buNone/>
            </a:pPr>
            <a:r>
              <a:rPr lang="en-US"/>
              <a:t>                System.out.println("Connection closed !!");</a:t>
            </a:r>
            <a:endParaRPr/>
          </a:p>
          <a:p>
            <a:pPr indent="0" lvl="0" marL="0" rtl="0" algn="l">
              <a:spcBef>
                <a:spcPts val="360"/>
              </a:spcBef>
              <a:spcAft>
                <a:spcPts val="0"/>
              </a:spcAft>
              <a:buNone/>
            </a:pPr>
            <a:r>
              <a:rPr lang="en-US"/>
              <a:t>            } catch (SQLException e) {</a:t>
            </a:r>
            <a:endParaRPr/>
          </a:p>
          <a:p>
            <a:pPr indent="0" lvl="0" marL="0" rtl="0" algn="l">
              <a:spcBef>
                <a:spcPts val="360"/>
              </a:spcBef>
              <a:spcAft>
                <a:spcPts val="0"/>
              </a:spcAft>
              <a:buNone/>
            </a:pPr>
            <a:r>
              <a:rPr lang="en-US"/>
              <a:t>                e.printStackTrace();</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a:t>
            </a:r>
            <a:endParaRPr/>
          </a:p>
          <a:p>
            <a:pPr indent="0" lvl="0" marL="0" rtl="0" algn="l">
              <a:spcBef>
                <a:spcPts val="360"/>
              </a:spcBef>
              <a:spcAft>
                <a:spcPts val="0"/>
              </a:spcAft>
              <a:buNone/>
            </a:pPr>
            <a:r>
              <a:t/>
            </a:r>
            <a:endParaRPr/>
          </a:p>
        </p:txBody>
      </p:sp>
      <p:sp>
        <p:nvSpPr>
          <p:cNvPr id="376" name="Google Shape;376;g11e953b6952_0_82"/>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1e953b6952_0_89"/>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Output:</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 MySQL JDBC Connection Example ------------</a:t>
            </a:r>
            <a:endParaRPr/>
          </a:p>
          <a:p>
            <a:pPr indent="0" lvl="0" marL="0" rtl="0" algn="l">
              <a:spcBef>
                <a:spcPts val="360"/>
              </a:spcBef>
              <a:spcAft>
                <a:spcPts val="0"/>
              </a:spcAft>
              <a:buNone/>
            </a:pPr>
            <a:r>
              <a:rPr lang="en-US"/>
              <a:t>MySQL JDBC Driver Registered!</a:t>
            </a:r>
            <a:endParaRPr/>
          </a:p>
          <a:p>
            <a:pPr indent="0" lvl="0" marL="0" rtl="0" algn="l">
              <a:spcBef>
                <a:spcPts val="360"/>
              </a:spcBef>
              <a:spcAft>
                <a:spcPts val="0"/>
              </a:spcAft>
              <a:buNone/>
            </a:pPr>
            <a:r>
              <a:rPr lang="en-US"/>
              <a:t>SQL Connection to database established!</a:t>
            </a:r>
            <a:endParaRPr/>
          </a:p>
          <a:p>
            <a:pPr indent="0" lvl="0" marL="0" rtl="0" algn="l">
              <a:spcBef>
                <a:spcPts val="360"/>
              </a:spcBef>
              <a:spcAft>
                <a:spcPts val="0"/>
              </a:spcAft>
              <a:buNone/>
            </a:pPr>
            <a:r>
              <a:rPr lang="en-US"/>
              <a:t>Connection closed !!</a:t>
            </a:r>
            <a:endParaRPr/>
          </a:p>
          <a:p>
            <a:pPr indent="0" lvl="0" marL="0" rtl="0" algn="l">
              <a:spcBef>
                <a:spcPts val="360"/>
              </a:spcBef>
              <a:spcAft>
                <a:spcPts val="0"/>
              </a:spcAft>
              <a:buNone/>
            </a:pPr>
            <a:r>
              <a:t/>
            </a:r>
            <a:endParaRPr/>
          </a:p>
        </p:txBody>
      </p:sp>
      <p:sp>
        <p:nvSpPr>
          <p:cNvPr id="383" name="Google Shape;383;g11e953b6952_0_89"/>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2050c56a8a_0_0"/>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statement interface is used to create SQL basic statements in Java it provides methods to execute queries with the database. There are different types of statements that are used in JDBC as follows: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Create Statement</a:t>
            </a:r>
            <a:endParaRPr/>
          </a:p>
          <a:p>
            <a:pPr indent="0" lvl="0" marL="0" rtl="0" algn="l">
              <a:spcBef>
                <a:spcPts val="360"/>
              </a:spcBef>
              <a:spcAft>
                <a:spcPts val="0"/>
              </a:spcAft>
              <a:buNone/>
            </a:pPr>
            <a:r>
              <a:rPr lang="en-US"/>
              <a:t>Prepared Statement</a:t>
            </a:r>
            <a:endParaRPr/>
          </a:p>
          <a:p>
            <a:pPr indent="0" lvl="0" marL="0" rtl="0" algn="l">
              <a:spcBef>
                <a:spcPts val="360"/>
              </a:spcBef>
              <a:spcAft>
                <a:spcPts val="0"/>
              </a:spcAft>
              <a:buNone/>
            </a:pPr>
            <a:r>
              <a:rPr lang="en-US"/>
              <a:t>Callable Statement</a:t>
            </a:r>
            <a:endParaRPr/>
          </a:p>
          <a:p>
            <a:pPr indent="0" lvl="0" marL="0" rtl="0" algn="l">
              <a:spcBef>
                <a:spcPts val="360"/>
              </a:spcBef>
              <a:spcAft>
                <a:spcPts val="0"/>
              </a:spcAft>
              <a:buNone/>
            </a:pPr>
            <a:r>
              <a:t/>
            </a:r>
            <a:endParaRPr/>
          </a:p>
        </p:txBody>
      </p:sp>
      <p:sp>
        <p:nvSpPr>
          <p:cNvPr id="390" name="Google Shape;390;g12050c56a8a_0_0"/>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2050c56a8a_0_14"/>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1.  Create a Statement: From the connection interface, you can create the object for this interface. It is generally used for general–purpose access to databases and is useful while using static SQL statements at runtime.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Syntax:</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Statement statement = connection.createStatement();</a:t>
            </a:r>
            <a:endParaRPr/>
          </a:p>
          <a:p>
            <a:pPr indent="0" lvl="0" marL="0" rtl="0" algn="l">
              <a:spcBef>
                <a:spcPts val="360"/>
              </a:spcBef>
              <a:spcAft>
                <a:spcPts val="0"/>
              </a:spcAft>
              <a:buNone/>
            </a:pPr>
            <a:r>
              <a:t/>
            </a:r>
            <a:endParaRPr/>
          </a:p>
        </p:txBody>
      </p:sp>
      <p:sp>
        <p:nvSpPr>
          <p:cNvPr id="397" name="Google Shape;397;g12050c56a8a_0_14"/>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12050c56a8a_0_8"/>
          <p:cNvSpPr txBox="1"/>
          <p:nvPr>
            <p:ph idx="1" type="body"/>
          </p:nvPr>
        </p:nvSpPr>
        <p:spPr>
          <a:xfrm>
            <a:off x="457200" y="304800"/>
            <a:ext cx="8229600" cy="630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t>Implementation: Once the Statement object is created, there are three ways to execute it.</a:t>
            </a:r>
            <a:endParaRPr sz="2400"/>
          </a:p>
          <a:p>
            <a:pPr indent="0" lvl="0" marL="0" marR="0" rtl="0" algn="l">
              <a:lnSpc>
                <a:spcPct val="100000"/>
              </a:lnSpc>
              <a:spcBef>
                <a:spcPts val="0"/>
              </a:spcBef>
              <a:spcAft>
                <a:spcPts val="0"/>
              </a:spcAft>
              <a:buNone/>
            </a:pPr>
            <a:r>
              <a:t/>
            </a:r>
            <a:endParaRPr sz="2400"/>
          </a:p>
          <a:p>
            <a:pPr indent="0" lvl="0" marL="0" marR="0" rtl="0" algn="l">
              <a:lnSpc>
                <a:spcPct val="100000"/>
              </a:lnSpc>
              <a:spcBef>
                <a:spcPts val="0"/>
              </a:spcBef>
              <a:spcAft>
                <a:spcPts val="0"/>
              </a:spcAft>
              <a:buNone/>
            </a:pPr>
            <a:r>
              <a:rPr lang="en-US" sz="2400"/>
              <a:t>boolean execute(String SQL): </a:t>
            </a:r>
            <a:endParaRPr sz="2400"/>
          </a:p>
          <a:p>
            <a:pPr indent="0" lvl="0" marL="0" marR="0" rtl="0" algn="l">
              <a:lnSpc>
                <a:spcPct val="100000"/>
              </a:lnSpc>
              <a:spcBef>
                <a:spcPts val="0"/>
              </a:spcBef>
              <a:spcAft>
                <a:spcPts val="0"/>
              </a:spcAft>
              <a:buNone/>
            </a:pPr>
            <a:r>
              <a:rPr lang="en-US" sz="2400"/>
              <a:t>If the ResultSet object is retrieved, then it returns true else false is returned. Is used to execute SQL DDL statements or for dynamic SQL.</a:t>
            </a:r>
            <a:endParaRPr sz="2400"/>
          </a:p>
          <a:p>
            <a:pPr indent="0" lvl="0" marL="0" marR="0" rtl="0" algn="l">
              <a:lnSpc>
                <a:spcPct val="100000"/>
              </a:lnSpc>
              <a:spcBef>
                <a:spcPts val="0"/>
              </a:spcBef>
              <a:spcAft>
                <a:spcPts val="0"/>
              </a:spcAft>
              <a:buNone/>
            </a:pPr>
            <a:r>
              <a:t/>
            </a:r>
            <a:endParaRPr sz="2400"/>
          </a:p>
          <a:p>
            <a:pPr indent="0" lvl="0" marL="0" marR="0" rtl="0" algn="l">
              <a:lnSpc>
                <a:spcPct val="100000"/>
              </a:lnSpc>
              <a:spcBef>
                <a:spcPts val="0"/>
              </a:spcBef>
              <a:spcAft>
                <a:spcPts val="0"/>
              </a:spcAft>
              <a:buNone/>
            </a:pPr>
            <a:r>
              <a:rPr lang="en-US" sz="2400"/>
              <a:t>int executeUpdate(String SQL): </a:t>
            </a:r>
            <a:endParaRPr sz="2400"/>
          </a:p>
          <a:p>
            <a:pPr indent="0" lvl="0" marL="0" marR="0" rtl="0" algn="l">
              <a:lnSpc>
                <a:spcPct val="100000"/>
              </a:lnSpc>
              <a:spcBef>
                <a:spcPts val="0"/>
              </a:spcBef>
              <a:spcAft>
                <a:spcPts val="0"/>
              </a:spcAft>
              <a:buNone/>
            </a:pPr>
            <a:r>
              <a:rPr lang="en-US" sz="2400"/>
              <a:t>Returns number of rows that are affected by the execution of the statement, used when you need a number for INSERT, DELETE or UPDATE statements.</a:t>
            </a:r>
            <a:endParaRPr sz="2400"/>
          </a:p>
          <a:p>
            <a:pPr indent="0" lvl="0" marL="0" marR="0" rtl="0" algn="l">
              <a:lnSpc>
                <a:spcPct val="100000"/>
              </a:lnSpc>
              <a:spcBef>
                <a:spcPts val="0"/>
              </a:spcBef>
              <a:spcAft>
                <a:spcPts val="0"/>
              </a:spcAft>
              <a:buNone/>
            </a:pPr>
            <a:r>
              <a:t/>
            </a:r>
            <a:endParaRPr sz="2400"/>
          </a:p>
          <a:p>
            <a:pPr indent="0" lvl="0" marL="0" marR="0" rtl="0" algn="l">
              <a:lnSpc>
                <a:spcPct val="100000"/>
              </a:lnSpc>
              <a:spcBef>
                <a:spcPts val="0"/>
              </a:spcBef>
              <a:spcAft>
                <a:spcPts val="0"/>
              </a:spcAft>
              <a:buNone/>
            </a:pPr>
            <a:r>
              <a:rPr lang="en-US" sz="2400"/>
              <a:t>ResultSet executeQuery(String SQL): </a:t>
            </a:r>
            <a:endParaRPr sz="2400"/>
          </a:p>
          <a:p>
            <a:pPr indent="0" lvl="0" marL="0" marR="0" rtl="0" algn="l">
              <a:lnSpc>
                <a:spcPct val="100000"/>
              </a:lnSpc>
              <a:spcBef>
                <a:spcPts val="0"/>
              </a:spcBef>
              <a:spcAft>
                <a:spcPts val="0"/>
              </a:spcAft>
              <a:buNone/>
            </a:pPr>
            <a:r>
              <a:rPr lang="en-US" sz="2400"/>
              <a:t>Returns a ResultSet object. Used similarly as SELECT is used in SQL.</a:t>
            </a:r>
            <a:endParaRPr sz="2400"/>
          </a:p>
          <a:p>
            <a:pPr indent="0" lvl="0" marL="0" marR="0" rtl="0" algn="l">
              <a:lnSpc>
                <a:spcPct val="100000"/>
              </a:lnSpc>
              <a:spcBef>
                <a:spcPts val="0"/>
              </a:spcBef>
              <a:spcAft>
                <a:spcPts val="0"/>
              </a:spcAft>
              <a:buNone/>
            </a:pPr>
            <a:r>
              <a:t/>
            </a:r>
            <a:endParaRPr sz="2400"/>
          </a:p>
        </p:txBody>
      </p:sp>
      <p:sp>
        <p:nvSpPr>
          <p:cNvPr id="403" name="Google Shape;403;g12050c56a8a_0_8"/>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2050c56a8a_0_23"/>
          <p:cNvSpPr txBox="1"/>
          <p:nvPr>
            <p:ph idx="1" type="body"/>
          </p:nvPr>
        </p:nvSpPr>
        <p:spPr>
          <a:xfrm>
            <a:off x="457200" y="2286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2. Prepared Statement represents a recompiled SQL statement, that can be executed many times. This accepts parameterized SQL queries. In this, “?” is used instead of the parameter, one can pass the parameter dynamically by using the methods of PREPARED STATEMENT at run time.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Illustration: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Considering in the people database if there is a need to INSERT some values, SQL statements such as these are used: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INSERT INTO people VALUES ("Ayan",25);</a:t>
            </a:r>
            <a:endParaRPr/>
          </a:p>
          <a:p>
            <a:pPr indent="0" lvl="0" marL="0" rtl="0" algn="l">
              <a:spcBef>
                <a:spcPts val="360"/>
              </a:spcBef>
              <a:spcAft>
                <a:spcPts val="0"/>
              </a:spcAft>
              <a:buNone/>
            </a:pPr>
            <a:r>
              <a:rPr lang="en-US"/>
              <a:t>INSERT INTO people VALUES("Kriya",32);</a:t>
            </a:r>
            <a:endParaRPr/>
          </a:p>
          <a:p>
            <a:pPr indent="0" lvl="0" marL="0" rtl="0" algn="l">
              <a:spcBef>
                <a:spcPts val="360"/>
              </a:spcBef>
              <a:spcAft>
                <a:spcPts val="0"/>
              </a:spcAft>
              <a:buNone/>
            </a:pPr>
            <a:r>
              <a:t/>
            </a:r>
            <a:endParaRPr/>
          </a:p>
        </p:txBody>
      </p:sp>
      <p:sp>
        <p:nvSpPr>
          <p:cNvPr id="410" name="Google Shape;410;g12050c56a8a_0_23"/>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2050c56a8a_0_37"/>
          <p:cNvSpPr txBox="1"/>
          <p:nvPr>
            <p:ph idx="1" type="body"/>
          </p:nvPr>
        </p:nvSpPr>
        <p:spPr>
          <a:xfrm>
            <a:off x="217725" y="1219200"/>
            <a:ext cx="86928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To do the same in Java, one may use Prepared Statements and set the values in the ? holders, setXXX() of a prepared statement is used as shown: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String query = "INSERT INTO people(name, </a:t>
            </a:r>
            <a:r>
              <a:rPr lang="en-US"/>
              <a:t>a</a:t>
            </a:r>
            <a:r>
              <a:rPr lang="en-US"/>
              <a:t>ge)VALUES(?,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Statement pstmt = con.prepareStatement(query);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pstmt.setString(1,"Ayan");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ptstmt.setInt(2,25);</a:t>
            </a:r>
            <a:endParaRPr/>
          </a:p>
          <a:p>
            <a:pPr indent="0" lvl="0" marL="0" rtl="0" algn="l">
              <a:spcBef>
                <a:spcPts val="360"/>
              </a:spcBef>
              <a:spcAft>
                <a:spcPts val="0"/>
              </a:spcAft>
              <a:buNone/>
            </a:pPr>
            <a:r>
              <a:rPr lang="en-US"/>
              <a:t>// where pstmt is an object name</a:t>
            </a:r>
            <a:endParaRPr/>
          </a:p>
          <a:p>
            <a:pPr indent="0" lvl="0" marL="0" rtl="0" algn="l">
              <a:spcBef>
                <a:spcPts val="360"/>
              </a:spcBef>
              <a:spcAft>
                <a:spcPts val="0"/>
              </a:spcAft>
              <a:buNone/>
            </a:pPr>
            <a:r>
              <a:t/>
            </a:r>
            <a:endParaRPr/>
          </a:p>
        </p:txBody>
      </p:sp>
      <p:sp>
        <p:nvSpPr>
          <p:cNvPr id="417" name="Google Shape;417;g12050c56a8a_0_37"/>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2050c56a8a_0_30"/>
          <p:cNvSpPr txBox="1"/>
          <p:nvPr>
            <p:ph idx="1" type="body"/>
          </p:nvPr>
        </p:nvSpPr>
        <p:spPr>
          <a:xfrm>
            <a:off x="457200" y="2286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Implementation: Once the PreparedStatement object is created, there are three ways to execute it: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execute(): This returns a boolean value and executes a static SQL statement that is present in the prepared statement object.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executeQuery(): Returns a ResultSet from the current prepared statement.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executeUpdate(): Returns the number of rows affected by the DML statements such as INSERT, DELETE, and more that is present in the current Prepared Statement.</a:t>
            </a:r>
            <a:endParaRPr/>
          </a:p>
          <a:p>
            <a:pPr indent="0" lvl="0" marL="0" rtl="0" algn="l">
              <a:spcBef>
                <a:spcPts val="360"/>
              </a:spcBef>
              <a:spcAft>
                <a:spcPts val="0"/>
              </a:spcAft>
              <a:buNone/>
            </a:pPr>
            <a:r>
              <a:t/>
            </a:r>
            <a:endParaRPr/>
          </a:p>
        </p:txBody>
      </p:sp>
      <p:sp>
        <p:nvSpPr>
          <p:cNvPr id="424" name="Google Shape;424;g12050c56a8a_0_30"/>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12050c56a8a_0_47"/>
          <p:cNvSpPr txBox="1"/>
          <p:nvPr>
            <p:ph idx="1" type="body"/>
          </p:nvPr>
        </p:nvSpPr>
        <p:spPr>
          <a:xfrm>
            <a:off x="457200" y="228600"/>
            <a:ext cx="8229600" cy="6333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3. Callable Statement are stored procedures which are a group of statements that we compile in the database for some task, they are beneficial when we are dealing with multiple tables with complex scenario &amp; rather than sending multiple queries to the database, we can send the required data to the stored procedure &amp; lower the logic executed in the database server itself. </a:t>
            </a:r>
            <a:endParaRPr/>
          </a:p>
          <a:p>
            <a:pPr indent="0" lvl="0" marL="0" rtl="0" algn="l">
              <a:spcBef>
                <a:spcPts val="360"/>
              </a:spcBef>
              <a:spcAft>
                <a:spcPts val="0"/>
              </a:spcAft>
              <a:buNone/>
            </a:pPr>
            <a:r>
              <a:rPr lang="en-US"/>
              <a:t>The Callable Statement interface provided by JDBC API helps in executing stored procedures.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Syntax: To prepare a CallableStatement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CallableStatement cstmt = con.prepareCall("{call Procedure_name(?, ?)}");</a:t>
            </a:r>
            <a:endParaRPr/>
          </a:p>
          <a:p>
            <a:pPr indent="0" lvl="0" marL="0" rtl="0" algn="l">
              <a:spcBef>
                <a:spcPts val="360"/>
              </a:spcBef>
              <a:spcAft>
                <a:spcPts val="0"/>
              </a:spcAft>
              <a:buNone/>
            </a:pPr>
            <a:r>
              <a:t/>
            </a:r>
            <a:endParaRPr/>
          </a:p>
        </p:txBody>
      </p:sp>
      <p:sp>
        <p:nvSpPr>
          <p:cNvPr id="431" name="Google Shape;431;g12050c56a8a_0_47"/>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2050c56a8a_0_54"/>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Implementation: Once the callable statement object is created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execute() is used to perform the execution of the statement.</a:t>
            </a:r>
            <a:endParaRPr/>
          </a:p>
          <a:p>
            <a:pPr indent="0" lvl="0" marL="0" rtl="0" algn="l">
              <a:spcBef>
                <a:spcPts val="360"/>
              </a:spcBef>
              <a:spcAft>
                <a:spcPts val="0"/>
              </a:spcAft>
              <a:buNone/>
            </a:pPr>
            <a:r>
              <a:t/>
            </a:r>
            <a:endParaRPr/>
          </a:p>
        </p:txBody>
      </p:sp>
      <p:sp>
        <p:nvSpPr>
          <p:cNvPr id="438" name="Google Shape;438;g12050c56a8a_0_54"/>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1e953b6952_0_108"/>
          <p:cNvSpPr txBox="1"/>
          <p:nvPr>
            <p:ph type="title"/>
          </p:nvPr>
        </p:nvSpPr>
        <p:spPr>
          <a:xfrm>
            <a:off x="457200" y="228600"/>
            <a:ext cx="82296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i="0" lang="en-US" sz="2600"/>
              <a:t>Two-tier model</a:t>
            </a:r>
            <a:endParaRPr/>
          </a:p>
        </p:txBody>
      </p:sp>
      <p:sp>
        <p:nvSpPr>
          <p:cNvPr id="125" name="Google Shape;125;g11e953b6952_0_108"/>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 java application communicates directly to the data source. The JDBC driver enables the communication between the application and the data source.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When a user sends a query to the data source, the answers for those queries are sent back to the user in the form of results.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data source can be located on a different machine on a network to which a user is connected. </a:t>
            </a:r>
            <a:endParaRPr/>
          </a:p>
          <a:p>
            <a:pPr indent="0" lvl="0" marL="0" rtl="0" algn="l">
              <a:spcBef>
                <a:spcPts val="360"/>
              </a:spcBef>
              <a:spcAft>
                <a:spcPts val="0"/>
              </a:spcAft>
              <a:buNone/>
            </a:pPr>
            <a:r>
              <a:rPr lang="en-US"/>
              <a:t>This is known as a client/server configuration, where the user’s machine acts as a client, and the machine has the data source running acts as the server.</a:t>
            </a:r>
            <a:endParaRPr/>
          </a:p>
          <a:p>
            <a:pPr indent="0" lvl="0" marL="0" rtl="0" algn="l">
              <a:spcBef>
                <a:spcPts val="360"/>
              </a:spcBef>
              <a:spcAft>
                <a:spcPts val="0"/>
              </a:spcAft>
              <a:buNone/>
            </a:pPr>
            <a:r>
              <a:t/>
            </a:r>
            <a:endParaRPr/>
          </a:p>
        </p:txBody>
      </p:sp>
      <p:sp>
        <p:nvSpPr>
          <p:cNvPr id="126" name="Google Shape;126;g11e953b6952_0_108"/>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f687ab63a3_0_0"/>
          <p:cNvSpPr txBox="1"/>
          <p:nvPr>
            <p:ph type="title"/>
          </p:nvPr>
        </p:nvSpPr>
        <p:spPr>
          <a:xfrm>
            <a:off x="457200" y="228600"/>
            <a:ext cx="82296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1f687ab63a3_0_0"/>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Why DataSource interface is introduced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If a java program wants to obtain a connection with a database then there are two options for the java program</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1. A java program can use DriverManager class of java.sql package to obtain a connection.</a:t>
            </a:r>
            <a:endParaRPr/>
          </a:p>
          <a:p>
            <a:pPr indent="0" lvl="0" marL="0" rtl="0" algn="l">
              <a:spcBef>
                <a:spcPts val="360"/>
              </a:spcBef>
              <a:spcAft>
                <a:spcPts val="0"/>
              </a:spcAft>
              <a:buNone/>
            </a:pPr>
            <a:r>
              <a:rPr lang="en-US"/>
              <a:t>2. A java program can use DataSource interface of java.sql package to obtain a connection with a database.</a:t>
            </a:r>
            <a:endParaRPr/>
          </a:p>
        </p:txBody>
      </p:sp>
      <p:sp>
        <p:nvSpPr>
          <p:cNvPr id="446" name="Google Shape;446;g1f687ab63a3_0_0"/>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1f687ab63a3_0_14"/>
          <p:cNvSpPr txBox="1"/>
          <p:nvPr>
            <p:ph idx="1" type="body"/>
          </p:nvPr>
        </p:nvSpPr>
        <p:spPr>
          <a:xfrm>
            <a:off x="362700" y="3147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following are the major drawbacks of DriverManager class</a:t>
            </a:r>
            <a:endParaRPr/>
          </a:p>
          <a:p>
            <a:pPr indent="0" lvl="0" marL="0" rtl="0" algn="l">
              <a:spcBef>
                <a:spcPts val="360"/>
              </a:spcBef>
              <a:spcAft>
                <a:spcPts val="0"/>
              </a:spcAft>
              <a:buNone/>
            </a:pPr>
            <a:r>
              <a:rPr lang="en-US"/>
              <a:t>1. DriverManager class takes atleast three or four seconds of time to open database connection in a network so it decreases the burden on or performance of java application.</a:t>
            </a:r>
            <a:endParaRPr/>
          </a:p>
          <a:p>
            <a:pPr indent="0" lvl="0" marL="0" rtl="0" algn="l">
              <a:spcBef>
                <a:spcPts val="360"/>
              </a:spcBef>
              <a:spcAft>
                <a:spcPts val="0"/>
              </a:spcAft>
              <a:buNone/>
            </a:pPr>
            <a:r>
              <a:rPr lang="en-US"/>
              <a:t>2. To obtain a connection using DriverManager a programmer has to remember driver class name it's url and username, password so it increase the burden on a programmer.</a:t>
            </a:r>
            <a:endParaRPr/>
          </a:p>
          <a:p>
            <a:pPr indent="0" lvl="0" marL="0" rtl="0" algn="l">
              <a:spcBef>
                <a:spcPts val="360"/>
              </a:spcBef>
              <a:spcAft>
                <a:spcPts val="0"/>
              </a:spcAft>
              <a:buNone/>
            </a:pPr>
            <a:r>
              <a:rPr lang="en-US"/>
              <a:t>3. DriverManager class opens a separate connection for each client so number of connections on database server will be increased so it's performance is decrease.</a:t>
            </a:r>
            <a:endParaRPr/>
          </a:p>
          <a:p>
            <a:pPr indent="0" lvl="0" marL="0" rtl="0" algn="l">
              <a:spcBef>
                <a:spcPts val="360"/>
              </a:spcBef>
              <a:spcAft>
                <a:spcPts val="0"/>
              </a:spcAft>
              <a:buNone/>
            </a:pPr>
            <a:r>
              <a:rPr lang="en-US"/>
              <a:t>4. DriverManager opens non reusable connections with a database so it increase burden on database server.</a:t>
            </a:r>
            <a:endParaRPr/>
          </a:p>
        </p:txBody>
      </p:sp>
      <p:sp>
        <p:nvSpPr>
          <p:cNvPr id="453" name="Google Shape;453;g1f687ab63a3_0_14"/>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1f687ab63a3_0_7"/>
          <p:cNvSpPr txBox="1"/>
          <p:nvPr>
            <p:ph idx="1" type="body"/>
          </p:nvPr>
        </p:nvSpPr>
        <p:spPr>
          <a:xfrm>
            <a:off x="457200" y="6096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Why connection pooling:</a:t>
            </a:r>
            <a:endParaRPr/>
          </a:p>
          <a:p>
            <a:pPr indent="0" lvl="0" marL="0" rtl="0" algn="l">
              <a:spcBef>
                <a:spcPts val="360"/>
              </a:spcBef>
              <a:spcAft>
                <a:spcPts val="0"/>
              </a:spcAft>
              <a:buNone/>
            </a:pPr>
            <a:r>
              <a:rPr lang="en-US"/>
              <a:t> When we use driver manager or datasource the connection opened with a datasource is a non reusable. For each client if a new connection is opened then burden on database server will be increase so to reduce the burden on database server we use connection pooling.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What is connection pooling:</a:t>
            </a:r>
            <a:endParaRPr/>
          </a:p>
          <a:p>
            <a:pPr indent="0" lvl="0" marL="0" rtl="0" algn="l">
              <a:spcBef>
                <a:spcPts val="360"/>
              </a:spcBef>
              <a:spcAft>
                <a:spcPts val="0"/>
              </a:spcAft>
              <a:buNone/>
            </a:pPr>
            <a:r>
              <a:rPr lang="en-US"/>
              <a:t> Connection pooling is a mechanism which makes a database connection as a reusable for more than one client so burden on a database server will be reduced. A connection pooling makes database connections as reusable. A connection pool contains set of pooled connections(reusable connections).</a:t>
            </a:r>
            <a:endParaRPr/>
          </a:p>
          <a:p>
            <a:pPr indent="0" lvl="0" marL="0" rtl="0" algn="l">
              <a:spcBef>
                <a:spcPts val="360"/>
              </a:spcBef>
              <a:spcAft>
                <a:spcPts val="0"/>
              </a:spcAft>
              <a:buNone/>
            </a:pPr>
            <a:r>
              <a:t/>
            </a:r>
            <a:endParaRPr/>
          </a:p>
        </p:txBody>
      </p:sp>
      <p:sp>
        <p:nvSpPr>
          <p:cNvPr id="460" name="Google Shape;460;g1f687ab63a3_0_7"/>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1f687ab63a3_0_22"/>
          <p:cNvSpPr txBox="1"/>
          <p:nvPr>
            <p:ph idx="1" type="body"/>
          </p:nvPr>
        </p:nvSpPr>
        <p:spPr>
          <a:xfrm>
            <a:off x="457200" y="4227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How connection pooling works: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1. A server administrator prepares a connection pool with a setoff connections and also a mediator object as DataSource object to access the pool.</a:t>
            </a:r>
            <a:endParaRPr/>
          </a:p>
          <a:p>
            <a:pPr indent="0" lvl="0" marL="0" rtl="0" algn="l">
              <a:spcBef>
                <a:spcPts val="360"/>
              </a:spcBef>
              <a:spcAft>
                <a:spcPts val="0"/>
              </a:spcAft>
              <a:buNone/>
            </a:pPr>
            <a:r>
              <a:rPr lang="en-US"/>
              <a:t>2. An administrator stores DataSource object into JNDI registry (java naming directory interface) .</a:t>
            </a:r>
            <a:endParaRPr/>
          </a:p>
          <a:p>
            <a:pPr indent="0" lvl="0" marL="0" rtl="0" algn="l">
              <a:spcBef>
                <a:spcPts val="360"/>
              </a:spcBef>
              <a:spcAft>
                <a:spcPts val="0"/>
              </a:spcAft>
              <a:buNone/>
            </a:pPr>
            <a:r>
              <a:rPr lang="en-US"/>
              <a:t>3. A java application reads DataSource object from JNDI registry and asks for a connection from a pool.</a:t>
            </a:r>
            <a:endParaRPr/>
          </a:p>
          <a:p>
            <a:pPr indent="0" lvl="0" marL="0" rtl="0" algn="l">
              <a:spcBef>
                <a:spcPts val="360"/>
              </a:spcBef>
              <a:spcAft>
                <a:spcPts val="0"/>
              </a:spcAft>
              <a:buNone/>
            </a:pPr>
            <a:r>
              <a:rPr lang="en-US"/>
              <a:t>4. A DataSource object takes a connection from a pool and creates a proxy or logical connection do it and then sends the proxy connection to java program.</a:t>
            </a:r>
            <a:endParaRPr/>
          </a:p>
          <a:p>
            <a:pPr indent="0" lvl="0" marL="0" rtl="0" algn="l">
              <a:spcBef>
                <a:spcPts val="360"/>
              </a:spcBef>
              <a:spcAft>
                <a:spcPts val="0"/>
              </a:spcAft>
              <a:buNone/>
            </a:pPr>
            <a:r>
              <a:rPr lang="en-US"/>
              <a:t>5. When a java program closes proxy connection the DataSource will done real connection back to the pool.</a:t>
            </a:r>
            <a:endParaRPr/>
          </a:p>
        </p:txBody>
      </p:sp>
      <p:sp>
        <p:nvSpPr>
          <p:cNvPr id="467" name="Google Shape;467;g1f687ab63a3_0_22"/>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1f687ab63a3_0_29"/>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pic>
        <p:nvPicPr>
          <p:cNvPr id="474" name="Google Shape;474;g1f687ab63a3_0_29"/>
          <p:cNvPicPr preferRelativeResize="0"/>
          <p:nvPr/>
        </p:nvPicPr>
        <p:blipFill>
          <a:blip r:embed="rId3">
            <a:alphaModFix/>
          </a:blip>
          <a:stretch>
            <a:fillRect/>
          </a:stretch>
        </p:blipFill>
        <p:spPr>
          <a:xfrm>
            <a:off x="52388" y="666750"/>
            <a:ext cx="9039225" cy="5524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12050c56a8a_0_61"/>
          <p:cNvSpPr txBox="1"/>
          <p:nvPr>
            <p:ph idx="1" type="body"/>
          </p:nvPr>
        </p:nvSpPr>
        <p:spPr>
          <a:xfrm>
            <a:off x="2447725" y="2981100"/>
            <a:ext cx="4783500" cy="895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3800"/>
              <a:t>Thank You !!!</a:t>
            </a:r>
            <a:endParaRPr sz="3800"/>
          </a:p>
        </p:txBody>
      </p:sp>
      <p:sp>
        <p:nvSpPr>
          <p:cNvPr id="481" name="Google Shape;481;g12050c56a8a_0_61"/>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1e953b6952_0_101"/>
          <p:cNvSpPr txBox="1"/>
          <p:nvPr>
            <p:ph type="title"/>
          </p:nvPr>
        </p:nvSpPr>
        <p:spPr>
          <a:xfrm>
            <a:off x="457200" y="228600"/>
            <a:ext cx="82296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i="0" lang="en-US" sz="2600"/>
              <a:t>Three-tier model</a:t>
            </a:r>
            <a:endParaRPr/>
          </a:p>
        </p:txBody>
      </p:sp>
      <p:sp>
        <p:nvSpPr>
          <p:cNvPr id="133" name="Google Shape;133;g11e953b6952_0_101"/>
          <p:cNvSpPr txBox="1"/>
          <p:nvPr>
            <p:ph idx="1" type="body"/>
          </p:nvPr>
        </p:nvSpPr>
        <p:spPr>
          <a:xfrm>
            <a:off x="457200" y="1219200"/>
            <a:ext cx="8229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In this, the user’s queries are sent to middle-tier services, from which the commands are again sent to the data source. The results are sent back to the middle tier, and from there to the user.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This type of model is found very useful by management information system directors.</a:t>
            </a:r>
            <a:endParaRPr/>
          </a:p>
          <a:p>
            <a:pPr indent="0" lvl="0" marL="0" rtl="0" algn="l">
              <a:spcBef>
                <a:spcPts val="360"/>
              </a:spcBef>
              <a:spcAft>
                <a:spcPts val="0"/>
              </a:spcAft>
              <a:buNone/>
            </a:pPr>
            <a:r>
              <a:t/>
            </a:r>
            <a:endParaRPr/>
          </a:p>
        </p:txBody>
      </p:sp>
      <p:sp>
        <p:nvSpPr>
          <p:cNvPr id="134" name="Google Shape;134;g11e953b6952_0_101"/>
          <p:cNvSpPr txBox="1"/>
          <p:nvPr>
            <p:ph idx="12" type="sldNum"/>
          </p:nvPr>
        </p:nvSpPr>
        <p:spPr>
          <a:xfrm>
            <a:off x="6921500" y="6438900"/>
            <a:ext cx="21336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1200"/>
              <a:buFont typeface="Times New Roman"/>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JDBC Components (3-tier Architecture)</a:t>
            </a:r>
            <a:endParaRPr/>
          </a:p>
        </p:txBody>
      </p:sp>
      <p:sp>
        <p:nvSpPr>
          <p:cNvPr id="140" name="Google Shape;140;p5"/>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pic>
        <p:nvPicPr>
          <p:cNvPr id="141" name="Google Shape;141;p5"/>
          <p:cNvPicPr preferRelativeResize="0"/>
          <p:nvPr>
            <p:ph idx="1" type="body"/>
          </p:nvPr>
        </p:nvPicPr>
        <p:blipFill rotWithShape="1">
          <a:blip r:embed="rId3">
            <a:alphaModFix/>
          </a:blip>
          <a:srcRect b="0" l="0" r="0" t="0"/>
          <a:stretch/>
        </p:blipFill>
        <p:spPr>
          <a:xfrm>
            <a:off x="838200" y="1600200"/>
            <a:ext cx="5943600" cy="411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JDBC Components</a:t>
            </a:r>
            <a:endParaRPr/>
          </a:p>
        </p:txBody>
      </p:sp>
      <p:sp>
        <p:nvSpPr>
          <p:cNvPr id="147" name="Google Shape;147;p6"/>
          <p:cNvSpPr txBox="1"/>
          <p:nvPr>
            <p:ph idx="1" type="body"/>
          </p:nvPr>
        </p:nvSpPr>
        <p:spPr>
          <a:xfrm>
            <a:off x="457200" y="1219200"/>
            <a:ext cx="83058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None/>
            </a:pPr>
            <a:r>
              <a:rPr b="0" i="0" lang="en-US" sz="2600" u="none">
                <a:solidFill>
                  <a:schemeClr val="lt1"/>
                </a:solidFill>
                <a:latin typeface="Times New Roman"/>
                <a:ea typeface="Times New Roman"/>
                <a:cs typeface="Times New Roman"/>
                <a:sym typeface="Times New Roman"/>
              </a:rPr>
              <a:t>JDBC includes four components:</a:t>
            </a:r>
            <a:endParaRPr/>
          </a:p>
          <a:p>
            <a:pPr indent="-342900" lvl="0" marL="342900" marR="0" rtl="0" algn="l">
              <a:lnSpc>
                <a:spcPct val="100000"/>
              </a:lnSpc>
              <a:spcBef>
                <a:spcPts val="520"/>
              </a:spcBef>
              <a:spcAft>
                <a:spcPts val="0"/>
              </a:spcAft>
              <a:buClr>
                <a:schemeClr val="dk1"/>
              </a:buClr>
              <a:buSzPts val="1950"/>
              <a:buFont typeface="Noto Sans Symbols"/>
              <a:buChar char="■"/>
            </a:pPr>
            <a:r>
              <a:rPr b="1" i="0" lang="en-US" sz="2600" u="sng">
                <a:solidFill>
                  <a:schemeClr val="lt1"/>
                </a:solidFill>
                <a:latin typeface="Times New Roman"/>
                <a:ea typeface="Times New Roman"/>
                <a:cs typeface="Times New Roman"/>
                <a:sym typeface="Times New Roman"/>
              </a:rPr>
              <a:t>The JDBC API: </a:t>
            </a:r>
            <a:endParaRPr b="0" i="0" sz="2600" u="sng">
              <a:solidFill>
                <a:schemeClr val="lt1"/>
              </a:solidFill>
              <a:latin typeface="Times New Roman"/>
              <a:ea typeface="Times New Roman"/>
              <a:cs typeface="Times New Roman"/>
              <a:sym typeface="Times New Roman"/>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The JDBC API gives programmatic access to relational data from Java. Using the JDBC API, applications can execute SQL statements, retrieve results, and propagate changes back to an underlying data source.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The JDBC API can also interact with multiple data sources in a distributed, heterogeneous environment.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The JDBC API is part of the Java platform; it includes the Java Standard Edition (Java SE) and Java Enterprise Edition (JEE). The JDBC 4.0 API is divided into two packages: java.sql and javax.sql. Both packages are included in the Java SE and Java EE platforms.</a:t>
            </a:r>
            <a:endParaRPr/>
          </a:p>
          <a:p>
            <a:pPr indent="-228600" lvl="0" marL="342900" marR="0" rtl="0" algn="l">
              <a:spcBef>
                <a:spcPts val="480"/>
              </a:spcBef>
              <a:spcAft>
                <a:spcPts val="0"/>
              </a:spcAft>
              <a:buClr>
                <a:schemeClr val="dk1"/>
              </a:buClr>
              <a:buSzPts val="1800"/>
              <a:buFont typeface="Noto Sans Symbols"/>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8" name="Google Shape;148;p6"/>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Times New Roman"/>
              <a:buNone/>
            </a:pPr>
            <a:r>
              <a:rPr b="0" i="1" lang="en-US" sz="3800" u="none">
                <a:solidFill>
                  <a:schemeClr val="lt1"/>
                </a:solidFill>
                <a:latin typeface="Times New Roman"/>
                <a:ea typeface="Times New Roman"/>
                <a:cs typeface="Times New Roman"/>
                <a:sym typeface="Times New Roman"/>
              </a:rPr>
              <a:t>JDBC Components</a:t>
            </a:r>
            <a:endParaRPr/>
          </a:p>
        </p:txBody>
      </p:sp>
      <p:sp>
        <p:nvSpPr>
          <p:cNvPr id="154" name="Google Shape;154;p7"/>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50"/>
              <a:buFont typeface="Noto Sans Symbols"/>
              <a:buChar char="■"/>
            </a:pPr>
            <a:r>
              <a:rPr b="1" i="0" lang="en-US" sz="2600" u="sng">
                <a:solidFill>
                  <a:schemeClr val="lt1"/>
                </a:solidFill>
                <a:latin typeface="Times New Roman"/>
                <a:ea typeface="Times New Roman"/>
                <a:cs typeface="Times New Roman"/>
                <a:sym typeface="Times New Roman"/>
              </a:rPr>
              <a:t>JDBC Driver Manager :</a:t>
            </a:r>
            <a:endParaRPr b="0" i="0" sz="2600" u="sng">
              <a:solidFill>
                <a:schemeClr val="lt1"/>
              </a:solidFill>
              <a:latin typeface="Times New Roman"/>
              <a:ea typeface="Times New Roman"/>
              <a:cs typeface="Times New Roman"/>
              <a:sym typeface="Times New Roman"/>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The JDBC DriverManager class defines objects which can connect Java applications to a JDBC driver.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DriverManager has traditionally been the backbone of the JDBC architecture. It is quite small and simple.</a:t>
            </a:r>
            <a:endParaRPr/>
          </a:p>
          <a:p>
            <a:pPr indent="-342900" lvl="0" marL="342900" marR="0" rtl="0" algn="l">
              <a:lnSpc>
                <a:spcPct val="100000"/>
              </a:lnSpc>
              <a:spcBef>
                <a:spcPts val="520"/>
              </a:spcBef>
              <a:spcAft>
                <a:spcPts val="0"/>
              </a:spcAft>
              <a:buClr>
                <a:schemeClr val="dk1"/>
              </a:buClr>
              <a:buSzPts val="1950"/>
              <a:buFont typeface="Noto Sans Symbols"/>
              <a:buChar char="■"/>
            </a:pPr>
            <a:r>
              <a:rPr b="1" i="0" lang="en-US" sz="2600" u="sng">
                <a:solidFill>
                  <a:schemeClr val="lt1"/>
                </a:solidFill>
                <a:latin typeface="Times New Roman"/>
                <a:ea typeface="Times New Roman"/>
                <a:cs typeface="Times New Roman"/>
                <a:sym typeface="Times New Roman"/>
              </a:rPr>
              <a:t>JDBC Test Suite:</a:t>
            </a:r>
            <a:endParaRPr b="0" i="0" sz="2600" u="sng">
              <a:solidFill>
                <a:schemeClr val="lt1"/>
              </a:solidFill>
              <a:latin typeface="Times New Roman"/>
              <a:ea typeface="Times New Roman"/>
              <a:cs typeface="Times New Roman"/>
              <a:sym typeface="Times New Roman"/>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The JDBC driver test suite helps JDBC drivers to run your program.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lt1"/>
                </a:solidFill>
                <a:latin typeface="Times New Roman"/>
                <a:ea typeface="Times New Roman"/>
                <a:cs typeface="Times New Roman"/>
                <a:sym typeface="Times New Roman"/>
              </a:rPr>
              <a:t>These tests are not comprehensive or exhaustive, but they do exercise many of the important features in the JDBC API.</a:t>
            </a:r>
            <a:endParaRPr/>
          </a:p>
          <a:p>
            <a:pPr indent="-219075" lvl="0" marL="342900" marR="0" rtl="0" algn="l">
              <a:lnSpc>
                <a:spcPct val="100000"/>
              </a:lnSpc>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a:p>
            <a:pPr indent="-219075" lvl="0" marL="342900" marR="0" rtl="0" algn="l">
              <a:spcBef>
                <a:spcPts val="520"/>
              </a:spcBef>
              <a:spcAft>
                <a:spcPts val="0"/>
              </a:spcAft>
              <a:buClr>
                <a:schemeClr val="dk1"/>
              </a:buClr>
              <a:buSzPts val="1950"/>
              <a:buFont typeface="Noto Sans Symbols"/>
              <a:buNone/>
            </a:pPr>
            <a:r>
              <a:t/>
            </a:r>
            <a:endParaRPr b="0" i="0" sz="2600" u="none">
              <a:solidFill>
                <a:schemeClr val="lt1"/>
              </a:solidFill>
              <a:latin typeface="Times New Roman"/>
              <a:ea typeface="Times New Roman"/>
              <a:cs typeface="Times New Roman"/>
              <a:sym typeface="Times New Roman"/>
            </a:endParaRPr>
          </a:p>
        </p:txBody>
      </p:sp>
      <p:sp>
        <p:nvSpPr>
          <p:cNvPr id="155" name="Google Shape;155;p7"/>
          <p:cNvSpPr txBox="1"/>
          <p:nvPr/>
        </p:nvSpPr>
        <p:spPr>
          <a:xfrm>
            <a:off x="6921500" y="6438900"/>
            <a:ext cx="21336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Times New Roman"/>
              <a:buNone/>
            </a:pPr>
            <a:fld id="{00000000-1234-1234-1234-123412341234}" type="slidenum">
              <a:rPr b="0" i="0" lang="en-US" sz="1200" u="none">
                <a:solidFill>
                  <a:schemeClr val="lt1"/>
                </a:solidFill>
                <a:latin typeface="Times New Roman"/>
                <a:ea typeface="Times New Roman"/>
                <a:cs typeface="Times New Roman"/>
                <a:sym typeface="Times New Roman"/>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_Pixel">
  <a:themeElements>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Pixel">
  <a:themeElements>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2010-02-20T12:44:27Z</dcterms:created>
  <dc:creator>Shalaka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