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4" r:id="rId6"/>
    <p:sldId id="264" r:id="rId7"/>
    <p:sldId id="260" r:id="rId8"/>
    <p:sldId id="261" r:id="rId9"/>
    <p:sldId id="262" r:id="rId10"/>
    <p:sldId id="263"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349"/>
    <a:srgbClr val="FF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5/2/2022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16349"/>
                </a:solidFill>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lvl1pPr>
              <a:defRPr sz="2400"/>
            </a:lvl1pPr>
            <a:lvl2pPr>
              <a:buClr>
                <a:schemeClr val="accent1">
                  <a:lumMod val="75000"/>
                </a:schemeClr>
              </a:buClr>
              <a:defRPr>
                <a:solidFill>
                  <a:schemeClr val="tx1"/>
                </a:solidFill>
              </a:defRPr>
            </a:lvl2pPr>
            <a:lvl3pPr>
              <a:buClr>
                <a:schemeClr val="accent3">
                  <a:lumMod val="50000"/>
                </a:schemeClr>
              </a:buClr>
              <a:defRPr>
                <a:solidFill>
                  <a:schemeClr val="tx1"/>
                </a:solidFill>
              </a:defRPr>
            </a:lvl3pPr>
            <a:lvl4pPr>
              <a:buClr>
                <a:schemeClr val="accent4">
                  <a:lumMod val="75000"/>
                </a:schemeClr>
              </a:buClr>
              <a:defRPr>
                <a:solidFill>
                  <a:schemeClr val="tx1"/>
                </a:solidFill>
              </a:defRPr>
            </a:lvl4pPr>
            <a:lvl5pPr>
              <a:defRPr>
                <a:solidFill>
                  <a:schemeClr val="tx1"/>
                </a:solidFill>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5/2/2022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5/2/2022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Server Pages (JSP)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Lifecycle of a JSP Page</a:t>
            </a:r>
          </a:p>
        </p:txBody>
      </p:sp>
      <p:sp>
        <p:nvSpPr>
          <p:cNvPr id="3" name="Content Placeholder 2"/>
          <p:cNvSpPr>
            <a:spLocks noGrp="1"/>
          </p:cNvSpPr>
          <p:nvPr>
            <p:ph sz="quarter" idx="1"/>
          </p:nvPr>
        </p:nvSpPr>
        <p:spPr/>
        <p:txBody>
          <a:bodyPr>
            <a:normAutofit/>
          </a:bodyPr>
          <a:lstStyle/>
          <a:p>
            <a:r>
              <a:rPr lang="en-US" dirty="0"/>
              <a:t>Handling errors:</a:t>
            </a:r>
          </a:p>
          <a:p>
            <a:pPr lvl="1"/>
            <a:r>
              <a:rPr lang="en-US" dirty="0"/>
              <a:t>To specify an error, the Web container should forward the control to an error page.</a:t>
            </a:r>
          </a:p>
          <a:p>
            <a:pPr lvl="1"/>
            <a:r>
              <a:rPr lang="en-US" dirty="0"/>
              <a:t>If an exception occurs, include the following page directive at the beginning of your JSP page:</a:t>
            </a:r>
          </a:p>
          <a:p>
            <a:pPr>
              <a:buNone/>
            </a:pPr>
            <a:r>
              <a:rPr lang="en-US" dirty="0"/>
              <a:t>	</a:t>
            </a:r>
            <a:r>
              <a:rPr lang="en-US" sz="2000" dirty="0">
                <a:latin typeface="Courier New" pitchFamily="49" charset="0"/>
                <a:cs typeface="Courier New" pitchFamily="49" charset="0"/>
              </a:rPr>
              <a:t>&lt;%@ page </a:t>
            </a:r>
            <a:r>
              <a:rPr lang="en-US" sz="2000" dirty="0" err="1">
                <a:latin typeface="Courier New" pitchFamily="49" charset="0"/>
                <a:cs typeface="Courier New" pitchFamily="49" charset="0"/>
              </a:rPr>
              <a:t>errorPage</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file_name</a:t>
            </a:r>
            <a:r>
              <a:rPr lang="en-US" sz="2000" dirty="0">
                <a:latin typeface="Courier New" pitchFamily="49" charset="0"/>
                <a:cs typeface="Courier New" pitchFamily="49" charset="0"/>
              </a:rPr>
              <a:t>"%&gt;</a:t>
            </a:r>
            <a:endParaRPr lang="en-US" dirty="0">
              <a:latin typeface="Courier New" pitchFamily="49" charset="0"/>
              <a:cs typeface="Courier New" pitchFamily="49" charset="0"/>
            </a:endParaRPr>
          </a:p>
          <a:p>
            <a:pPr>
              <a:buNone/>
            </a:pPr>
            <a:r>
              <a:rPr lang="en-US" sz="2000" dirty="0"/>
              <a:t>	Example:</a:t>
            </a:r>
          </a:p>
          <a:p>
            <a:pPr>
              <a:buNone/>
            </a:pPr>
            <a:r>
              <a:rPr lang="en-US" sz="2000" dirty="0"/>
              <a:t>	</a:t>
            </a:r>
            <a:r>
              <a:rPr lang="en-US" sz="2000" dirty="0">
                <a:latin typeface="Courier New" pitchFamily="49" charset="0"/>
                <a:cs typeface="Courier New" pitchFamily="49" charset="0"/>
              </a:rPr>
              <a:t>&lt;%@ page </a:t>
            </a:r>
            <a:r>
              <a:rPr lang="en-US" sz="2000" dirty="0" err="1">
                <a:latin typeface="Courier New" pitchFamily="49" charset="0"/>
                <a:cs typeface="Courier New" pitchFamily="49" charset="0"/>
              </a:rPr>
              <a:t>errorPage</a:t>
            </a:r>
            <a:r>
              <a:rPr lang="en-US" sz="2000" dirty="0">
                <a:latin typeface="Courier New" pitchFamily="49" charset="0"/>
                <a:cs typeface="Courier New" pitchFamily="49" charset="0"/>
              </a:rPr>
              <a:t>="errorpage.jsp"%&gt;</a:t>
            </a:r>
          </a:p>
          <a:p>
            <a:pPr>
              <a:buNone/>
            </a:pPr>
            <a:r>
              <a:rPr lang="en-US" sz="2000" dirty="0"/>
              <a:t>	The following page directive at the beginning of errorpage.jsp indicates that it is serving as an error page:</a:t>
            </a:r>
          </a:p>
          <a:p>
            <a:pPr>
              <a:buNone/>
            </a:pPr>
            <a:r>
              <a:rPr lang="en-US" sz="2000" dirty="0"/>
              <a:t>	</a:t>
            </a:r>
            <a:r>
              <a:rPr lang="en-US" sz="2000" dirty="0">
                <a:latin typeface="Courier New" pitchFamily="49" charset="0"/>
                <a:cs typeface="Courier New" pitchFamily="49" charset="0"/>
              </a:rPr>
              <a:t>&lt;%@ page </a:t>
            </a:r>
            <a:r>
              <a:rPr lang="en-US" sz="2000" dirty="0" err="1">
                <a:latin typeface="Courier New" pitchFamily="49" charset="0"/>
                <a:cs typeface="Courier New" pitchFamily="49" charset="0"/>
              </a:rPr>
              <a:t>isErrorPage</a:t>
            </a:r>
            <a:r>
              <a:rPr lang="en-US" sz="2000" dirty="0">
                <a:latin typeface="Courier New" pitchFamily="49" charset="0"/>
                <a:cs typeface="Courier New" pitchFamily="49" charset="0"/>
              </a:rPr>
              <a:t>="true" %&gt;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JSP</a:t>
            </a:r>
          </a:p>
        </p:txBody>
      </p:sp>
      <p:sp>
        <p:nvSpPr>
          <p:cNvPr id="3" name="Content Placeholder 2"/>
          <p:cNvSpPr>
            <a:spLocks noGrp="1"/>
          </p:cNvSpPr>
          <p:nvPr>
            <p:ph sz="quarter" idx="1"/>
          </p:nvPr>
        </p:nvSpPr>
        <p:spPr>
          <a:xfrm>
            <a:off x="301752" y="1527048"/>
            <a:ext cx="8503920" cy="4949952"/>
          </a:xfrm>
        </p:spPr>
        <p:txBody>
          <a:bodyPr>
            <a:normAutofit/>
          </a:bodyPr>
          <a:lstStyle/>
          <a:p>
            <a:r>
              <a:rPr lang="en-US" dirty="0"/>
              <a:t>JSPs are text files that combine standard HTML and new scripting tags. JSPs look like HTML, but they get compiled into Java servlets the first time they are invoked. The resulting servlet is a combination of HTML from the JSP file and embedded dynamic content specified by the new tags. </a:t>
            </a:r>
          </a:p>
          <a:p>
            <a:r>
              <a:rPr lang="en-US" dirty="0"/>
              <a:t>JSP is a tag-based language. The tags help the container to interpret the enclosed script suitably. JSP tags are case sensitive. JSP tags fall into the following categories:</a:t>
            </a:r>
          </a:p>
          <a:p>
            <a:pPr lvl="1"/>
            <a:r>
              <a:rPr lang="en-US" dirty="0"/>
              <a:t>Directives</a:t>
            </a:r>
          </a:p>
          <a:p>
            <a:pPr lvl="1"/>
            <a:r>
              <a:rPr lang="en-US" dirty="0"/>
              <a:t>Scripting Elements</a:t>
            </a:r>
          </a:p>
          <a:p>
            <a:pPr lvl="1"/>
            <a:r>
              <a:rPr lang="en-US" dirty="0"/>
              <a:t>Standard Actions</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sz="quarter" idx="1"/>
          </p:nvPr>
        </p:nvSpPr>
        <p:spPr/>
        <p:txBody>
          <a:bodyPr/>
          <a:lstStyle/>
          <a:p>
            <a:r>
              <a:rPr lang="en-US" dirty="0"/>
              <a:t>Directives affect the overall structure of the servlet that results from the translation of JSP.</a:t>
            </a:r>
          </a:p>
          <a:p>
            <a:r>
              <a:rPr lang="en-US" dirty="0"/>
              <a:t>These are used to set global values for the JSP file as a whole.</a:t>
            </a:r>
          </a:p>
          <a:p>
            <a:pPr>
              <a:buNone/>
            </a:pPr>
            <a:r>
              <a:rPr lang="en-US" b="1" dirty="0"/>
              <a:t>page directive:</a:t>
            </a:r>
          </a:p>
          <a:p>
            <a:r>
              <a:rPr lang="en-US" dirty="0"/>
              <a:t>Defines the attributes like import, session, and so on, which is common to the entire JSP page.</a:t>
            </a:r>
          </a:p>
          <a:p>
            <a:r>
              <a:rPr lang="en-US" dirty="0"/>
              <a:t>The syntax for the page directive is:</a:t>
            </a:r>
          </a:p>
          <a:p>
            <a:pPr>
              <a:buNone/>
            </a:pPr>
            <a:r>
              <a:rPr lang="fr-FR" dirty="0"/>
              <a:t>	</a:t>
            </a:r>
            <a:r>
              <a:rPr lang="fr-FR" dirty="0">
                <a:latin typeface="Courier New" pitchFamily="49" charset="0"/>
                <a:cs typeface="Courier New" pitchFamily="49" charset="0"/>
              </a:rPr>
              <a:t>&lt;% page import=”java.rmi.*,</a:t>
            </a:r>
            <a:r>
              <a:rPr lang="fr-FR" dirty="0" err="1">
                <a:latin typeface="Courier New" pitchFamily="49" charset="0"/>
                <a:cs typeface="Courier New" pitchFamily="49" charset="0"/>
              </a:rPr>
              <a:t>java.utils</a:t>
            </a:r>
            <a:r>
              <a:rPr lang="fr-FR" dirty="0">
                <a:latin typeface="Courier New" pitchFamily="49" charset="0"/>
                <a:cs typeface="Courier New" pitchFamily="49" charset="0"/>
              </a:rPr>
              <a:t>.*” session=”</a:t>
            </a:r>
            <a:r>
              <a:rPr lang="fr-FR" dirty="0" err="1">
                <a:latin typeface="Courier New" pitchFamily="49" charset="0"/>
                <a:cs typeface="Courier New" pitchFamily="49" charset="0"/>
              </a:rPr>
              <a:t>true</a:t>
            </a:r>
            <a:r>
              <a:rPr lang="fr-FR" dirty="0">
                <a:latin typeface="Courier New" pitchFamily="49" charset="0"/>
                <a:cs typeface="Courier New" pitchFamily="49" charset="0"/>
              </a:rPr>
              <a:t>”%&gt;</a:t>
            </a:r>
            <a:endParaRPr lang="en-US" dirty="0">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sz="quarter" idx="1"/>
          </p:nvPr>
        </p:nvSpPr>
        <p:spPr>
          <a:xfrm>
            <a:off x="301752" y="1424178"/>
            <a:ext cx="8503920" cy="5178552"/>
          </a:xfrm>
        </p:spPr>
        <p:txBody>
          <a:bodyPr>
            <a:normAutofit/>
          </a:bodyPr>
          <a:lstStyle/>
          <a:p>
            <a:pPr>
              <a:buNone/>
            </a:pPr>
            <a:r>
              <a:rPr lang="en-US" b="1" dirty="0"/>
              <a:t>include directive:</a:t>
            </a:r>
          </a:p>
          <a:p>
            <a:r>
              <a:rPr lang="en-US" dirty="0"/>
              <a:t>It directs the container to include the specified JSP, HTML, and other file types, in the current file.</a:t>
            </a:r>
          </a:p>
          <a:p>
            <a:r>
              <a:rPr lang="en-US" dirty="0"/>
              <a:t>The specified resource is copied inline. This happens during translation time.</a:t>
            </a:r>
          </a:p>
          <a:p>
            <a:r>
              <a:rPr lang="en-US" dirty="0"/>
              <a:t>Any subsequent changes to the included resource will not be reflected in the JSP, unless the JSP undergoes some modification forcing the container to recompile it.</a:t>
            </a:r>
          </a:p>
          <a:p>
            <a:r>
              <a:rPr lang="en-US" dirty="0"/>
              <a:t>The file is included as follows:</a:t>
            </a:r>
          </a:p>
          <a:p>
            <a:pPr>
              <a:buNone/>
            </a:pPr>
            <a:r>
              <a:rPr lang="en-US" dirty="0"/>
              <a:t>	</a:t>
            </a:r>
            <a:r>
              <a:rPr lang="en-US" dirty="0">
                <a:latin typeface="Courier New" pitchFamily="49" charset="0"/>
                <a:cs typeface="Courier New" pitchFamily="49" charset="0"/>
              </a:rPr>
              <a:t>&lt;% include file=”/hello.html” %&gt;</a:t>
            </a:r>
          </a:p>
          <a:p>
            <a:pPr>
              <a:buNone/>
            </a:pPr>
            <a:r>
              <a:rPr lang="en-US" dirty="0"/>
              <a:t>The </a:t>
            </a:r>
            <a:r>
              <a:rPr lang="en-US" b="1" dirty="0" err="1"/>
              <a:t>taglib</a:t>
            </a:r>
            <a:r>
              <a:rPr lang="en-US" b="1" dirty="0"/>
              <a:t> directive:</a:t>
            </a:r>
          </a:p>
          <a:p>
            <a:r>
              <a:rPr lang="en-US" dirty="0"/>
              <a:t>Allows the page to use custom JSP tags.</a:t>
            </a:r>
          </a:p>
          <a:p>
            <a:pPr>
              <a:buNone/>
            </a:pPr>
            <a:endParaRPr lang="en-US" dirty="0">
              <a:latin typeface="Courier New" pitchFamily="49" charset="0"/>
              <a:cs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Scripting Elements</a:t>
            </a:r>
          </a:p>
        </p:txBody>
      </p:sp>
      <p:sp>
        <p:nvSpPr>
          <p:cNvPr id="3" name="Content Placeholder 2"/>
          <p:cNvSpPr>
            <a:spLocks noGrp="1"/>
          </p:cNvSpPr>
          <p:nvPr>
            <p:ph sz="quarter" idx="1"/>
          </p:nvPr>
        </p:nvSpPr>
        <p:spPr/>
        <p:txBody>
          <a:bodyPr>
            <a:normAutofit/>
          </a:bodyPr>
          <a:lstStyle/>
          <a:p>
            <a:r>
              <a:rPr lang="en-US" dirty="0"/>
              <a:t>Scripting elements are further subdivided into</a:t>
            </a:r>
          </a:p>
          <a:p>
            <a:pPr lvl="1"/>
            <a:r>
              <a:rPr lang="en-US" dirty="0"/>
              <a:t>Declarations:</a:t>
            </a:r>
          </a:p>
          <a:p>
            <a:pPr lvl="2"/>
            <a:r>
              <a:rPr lang="en-US" dirty="0"/>
              <a:t>Declarations enclose Java code that defines class-wide variables and methods.</a:t>
            </a:r>
          </a:p>
          <a:p>
            <a:pPr lvl="2"/>
            <a:r>
              <a:rPr lang="en-US" dirty="0"/>
              <a:t>They are declared using </a:t>
            </a:r>
            <a:r>
              <a:rPr lang="en-US" dirty="0">
                <a:latin typeface="Courier New" pitchFamily="49" charset="0"/>
                <a:cs typeface="Courier New" pitchFamily="49" charset="0"/>
              </a:rPr>
              <a:t>&lt;% ! </a:t>
            </a:r>
            <a:r>
              <a:rPr lang="en-US" dirty="0" err="1">
                <a:latin typeface="Courier New" pitchFamily="49" charset="0"/>
                <a:cs typeface="Courier New" pitchFamily="49" charset="0"/>
              </a:rPr>
              <a:t>javacode</a:t>
            </a:r>
            <a:r>
              <a:rPr lang="en-US" dirty="0">
                <a:latin typeface="Courier New" pitchFamily="49" charset="0"/>
                <a:cs typeface="Courier New" pitchFamily="49" charset="0"/>
              </a:rPr>
              <a:t> %&gt; </a:t>
            </a:r>
            <a:r>
              <a:rPr lang="en-US" dirty="0"/>
              <a:t>tag sets.</a:t>
            </a:r>
          </a:p>
          <a:p>
            <a:pPr lvl="2"/>
            <a:r>
              <a:rPr lang="en-US" dirty="0"/>
              <a:t>Declarations are initialized when the JSP page is initialized.</a:t>
            </a:r>
          </a:p>
          <a:p>
            <a:pPr lvl="2"/>
            <a:r>
              <a:rPr lang="en-US" dirty="0"/>
              <a:t>They are automatically made available to other declarations, expressions, and code within that page.</a:t>
            </a:r>
          </a:p>
          <a:p>
            <a:pPr lvl="1"/>
            <a:r>
              <a:rPr lang="en-US" dirty="0" err="1"/>
              <a:t>Scriptlets</a:t>
            </a:r>
            <a:r>
              <a:rPr lang="en-US" dirty="0"/>
              <a:t>:</a:t>
            </a:r>
          </a:p>
          <a:p>
            <a:pPr lvl="2"/>
            <a:r>
              <a:rPr lang="en-US" dirty="0"/>
              <a:t>A </a:t>
            </a:r>
            <a:r>
              <a:rPr lang="en-US" dirty="0" err="1"/>
              <a:t>scriptlet</a:t>
            </a:r>
            <a:r>
              <a:rPr lang="en-US" dirty="0"/>
              <a:t> is a block of Java code that will be executed during run time (request processing time) by the JSP container.</a:t>
            </a:r>
          </a:p>
          <a:p>
            <a:pPr lvl="2"/>
            <a:r>
              <a:rPr lang="en-US" dirty="0"/>
              <a:t> It is enclosed with </a:t>
            </a:r>
            <a:r>
              <a:rPr lang="en-US" dirty="0">
                <a:latin typeface="Courier New" pitchFamily="49" charset="0"/>
                <a:cs typeface="Courier New" pitchFamily="49" charset="0"/>
              </a:rPr>
              <a:t>&lt;% java statements %&gt;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Scripting Elements</a:t>
            </a:r>
          </a:p>
        </p:txBody>
      </p:sp>
      <p:sp>
        <p:nvSpPr>
          <p:cNvPr id="3" name="Content Placeholder 2"/>
          <p:cNvSpPr>
            <a:spLocks noGrp="1"/>
          </p:cNvSpPr>
          <p:nvPr>
            <p:ph sz="quarter" idx="1"/>
          </p:nvPr>
        </p:nvSpPr>
        <p:spPr/>
        <p:txBody>
          <a:bodyPr>
            <a:normAutofit/>
          </a:bodyPr>
          <a:lstStyle/>
          <a:p>
            <a:pPr lvl="2"/>
            <a:r>
              <a:rPr lang="en-US" dirty="0"/>
              <a:t>Multiple </a:t>
            </a:r>
            <a:r>
              <a:rPr lang="en-US" dirty="0" err="1"/>
              <a:t>scriptlets</a:t>
            </a:r>
            <a:r>
              <a:rPr lang="en-US" dirty="0"/>
              <a:t> in the same JSP page are combined together in the same order when the container generates the servlet.</a:t>
            </a:r>
          </a:p>
          <a:p>
            <a:pPr lvl="2"/>
            <a:r>
              <a:rPr lang="en-US" dirty="0"/>
              <a:t> Because the </a:t>
            </a:r>
            <a:r>
              <a:rPr lang="en-US" dirty="0" err="1"/>
              <a:t>scriptlets</a:t>
            </a:r>
            <a:r>
              <a:rPr lang="en-US" dirty="0"/>
              <a:t> allow you to write fully functional Java code, these are powerful tools in the hands of the JSP programmer.</a:t>
            </a:r>
          </a:p>
          <a:p>
            <a:pPr lvl="1"/>
            <a:r>
              <a:rPr lang="en-US" dirty="0"/>
              <a:t>Expressions:</a:t>
            </a:r>
          </a:p>
          <a:p>
            <a:pPr lvl="2"/>
            <a:r>
              <a:rPr lang="en-US" dirty="0"/>
              <a:t>An expression is a </a:t>
            </a:r>
            <a:r>
              <a:rPr lang="en-US" dirty="0" err="1"/>
              <a:t>scriptlet</a:t>
            </a:r>
            <a:r>
              <a:rPr lang="en-US" dirty="0"/>
              <a:t> that is </a:t>
            </a:r>
            <a:r>
              <a:rPr lang="en-US" dirty="0" err="1"/>
              <a:t>evlauated</a:t>
            </a:r>
            <a:r>
              <a:rPr lang="en-US" dirty="0"/>
              <a:t> by the JSP Container and “sent to the client” for being displayed.</a:t>
            </a:r>
          </a:p>
          <a:p>
            <a:pPr lvl="2"/>
            <a:r>
              <a:rPr lang="en-US" dirty="0"/>
              <a:t>The tags discussed earlier normally instruct the container and are not involved in display.</a:t>
            </a:r>
          </a:p>
          <a:p>
            <a:pPr lvl="2"/>
            <a:r>
              <a:rPr lang="en-US" dirty="0"/>
              <a:t>You enclose an expression in a tag as:</a:t>
            </a:r>
          </a:p>
          <a:p>
            <a:pPr lvl="2">
              <a:buNone/>
            </a:pPr>
            <a:r>
              <a:rPr lang="en-US" dirty="0">
                <a:latin typeface="Courier New" pitchFamily="49" charset="0"/>
                <a:cs typeface="Courier New" pitchFamily="49" charset="0"/>
              </a:rPr>
              <a:t>	&lt;%= “the value of </a:t>
            </a:r>
            <a:r>
              <a:rPr lang="en-US" dirty="0" err="1">
                <a:latin typeface="Courier New" pitchFamily="49" charset="0"/>
                <a:cs typeface="Courier New" pitchFamily="49" charset="0"/>
              </a:rPr>
              <a:t>i</a:t>
            </a:r>
            <a:r>
              <a:rPr lang="en-US" dirty="0">
                <a:latin typeface="Courier New" pitchFamily="49" charset="0"/>
                <a:cs typeface="Courier New" pitchFamily="49" charset="0"/>
              </a:rPr>
              <a:t> = “ </a:t>
            </a:r>
            <a:r>
              <a:rPr lang="en-US" dirty="0" err="1">
                <a:latin typeface="Courier New" pitchFamily="49" charset="0"/>
                <a:cs typeface="Courier New" pitchFamily="49" charset="0"/>
              </a:rPr>
              <a:t>i</a:t>
            </a:r>
            <a:r>
              <a:rPr lang="en-US" dirty="0">
                <a:latin typeface="Courier New" pitchFamily="49" charset="0"/>
                <a:cs typeface="Courier New" pitchFamily="49" charset="0"/>
              </a:rPr>
              <a:t> %&gt;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Actions</a:t>
            </a:r>
          </a:p>
        </p:txBody>
      </p:sp>
      <p:sp>
        <p:nvSpPr>
          <p:cNvPr id="3" name="Content Placeholder 2"/>
          <p:cNvSpPr>
            <a:spLocks noGrp="1"/>
          </p:cNvSpPr>
          <p:nvPr>
            <p:ph sz="quarter" idx="1"/>
          </p:nvPr>
        </p:nvSpPr>
        <p:spPr/>
        <p:txBody>
          <a:bodyPr>
            <a:normAutofit fontScale="92500"/>
          </a:bodyPr>
          <a:lstStyle/>
          <a:p>
            <a:r>
              <a:rPr lang="en-US" dirty="0"/>
              <a:t>Standard actions have the tags that define the behavior of the JSP during run time.</a:t>
            </a:r>
          </a:p>
          <a:p>
            <a:r>
              <a:rPr lang="en-US" dirty="0"/>
              <a:t>The result of a standard action command is normally sent to the client.</a:t>
            </a:r>
          </a:p>
          <a:p>
            <a:r>
              <a:rPr lang="en-US" dirty="0"/>
              <a:t>A standard action tag is incorporated as follows:</a:t>
            </a:r>
          </a:p>
          <a:p>
            <a:pPr>
              <a:buNone/>
            </a:pPr>
            <a:r>
              <a:rPr lang="en-US" dirty="0"/>
              <a:t>	</a:t>
            </a:r>
            <a:r>
              <a:rPr lang="en-US" dirty="0">
                <a:latin typeface="Courier New" pitchFamily="49" charset="0"/>
                <a:cs typeface="Courier New" pitchFamily="49" charset="0"/>
              </a:rPr>
              <a:t>&lt;</a:t>
            </a:r>
            <a:r>
              <a:rPr lang="en-US" dirty="0" err="1">
                <a:latin typeface="Courier New" pitchFamily="49" charset="0"/>
                <a:cs typeface="Courier New" pitchFamily="49" charset="0"/>
              </a:rPr>
              <a:t>jsp:include</a:t>
            </a:r>
            <a:r>
              <a:rPr lang="en-US" dirty="0">
                <a:latin typeface="Courier New" pitchFamily="49" charset="0"/>
                <a:cs typeface="Courier New" pitchFamily="49" charset="0"/>
              </a:rPr>
              <a:t> page=”myjsp.jsp” flush=”true” /&gt;</a:t>
            </a:r>
          </a:p>
          <a:p>
            <a:r>
              <a:rPr lang="en-US" dirty="0"/>
              <a:t>The include action covers the file contents during run time (request processing time) unlike the include directive, which includes the file contents during compile time (translation time).</a:t>
            </a:r>
          </a:p>
          <a:p>
            <a:r>
              <a:rPr lang="en-US" dirty="0"/>
              <a:t>So, if the included file is modified subsequently, the include action output will reflect the change, whereas the include directive will not.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Actions</a:t>
            </a:r>
          </a:p>
        </p:txBody>
      </p:sp>
      <p:sp>
        <p:nvSpPr>
          <p:cNvPr id="3" name="Content Placeholder 2"/>
          <p:cNvSpPr>
            <a:spLocks noGrp="1"/>
          </p:cNvSpPr>
          <p:nvPr>
            <p:ph sz="quarter" idx="1"/>
          </p:nvPr>
        </p:nvSpPr>
        <p:spPr/>
        <p:txBody>
          <a:bodyPr/>
          <a:lstStyle/>
          <a:p>
            <a:r>
              <a:rPr lang="en-US" dirty="0"/>
              <a:t>Other frequently used standard action tags are:</a:t>
            </a:r>
          </a:p>
          <a:p>
            <a:pPr lvl="1">
              <a:buNone/>
            </a:pPr>
            <a:r>
              <a:rPr lang="en-US" dirty="0"/>
              <a:t>&lt;</a:t>
            </a:r>
            <a:r>
              <a:rPr lang="en-US" dirty="0" err="1"/>
              <a:t>jsp:useBean</a:t>
            </a:r>
            <a:r>
              <a:rPr lang="en-US" dirty="0"/>
              <a:t>&gt;</a:t>
            </a:r>
          </a:p>
          <a:p>
            <a:pPr lvl="1">
              <a:buNone/>
            </a:pPr>
            <a:r>
              <a:rPr lang="en-US" dirty="0"/>
              <a:t>&lt;</a:t>
            </a:r>
            <a:r>
              <a:rPr lang="en-US" dirty="0" err="1"/>
              <a:t>jsp:setProperty</a:t>
            </a:r>
            <a:r>
              <a:rPr lang="en-US" dirty="0"/>
              <a:t>&gt;</a:t>
            </a:r>
          </a:p>
          <a:p>
            <a:pPr lvl="1">
              <a:buNone/>
            </a:pPr>
            <a:r>
              <a:rPr lang="en-US" dirty="0"/>
              <a:t>&lt;</a:t>
            </a:r>
            <a:r>
              <a:rPr lang="en-US" dirty="0" err="1"/>
              <a:t>jsp:getProperty</a:t>
            </a:r>
            <a:r>
              <a:rPr lang="en-US" dirty="0"/>
              <a:t>&gt;</a:t>
            </a:r>
          </a:p>
          <a:p>
            <a:pPr lvl="1">
              <a:buNone/>
            </a:pPr>
            <a:r>
              <a:rPr lang="en-US" dirty="0"/>
              <a:t>&lt;</a:t>
            </a:r>
            <a:r>
              <a:rPr lang="en-US" dirty="0" err="1"/>
              <a:t>jsp:param</a:t>
            </a:r>
            <a:r>
              <a:rPr lang="en-US" dirty="0"/>
              <a:t>&gt;</a:t>
            </a:r>
          </a:p>
          <a:p>
            <a:pPr lvl="1">
              <a:buNone/>
            </a:pPr>
            <a:r>
              <a:rPr lang="en-US" dirty="0"/>
              <a:t>&lt;</a:t>
            </a:r>
            <a:r>
              <a:rPr lang="en-US" dirty="0" err="1"/>
              <a:t>jsp:include</a:t>
            </a:r>
            <a:r>
              <a:rPr lang="en-US" dirty="0"/>
              <a:t>&gt;</a:t>
            </a:r>
          </a:p>
          <a:p>
            <a:pPr lvl="1">
              <a:buNone/>
            </a:pPr>
            <a:r>
              <a:rPr lang="en-US" dirty="0"/>
              <a:t>&lt;</a:t>
            </a:r>
            <a:r>
              <a:rPr lang="en-US" dirty="0" err="1"/>
              <a:t>jsp:forward</a:t>
            </a:r>
            <a:r>
              <a:rPr lang="en-US" dirty="0"/>
              <a:t>&gt;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JSP Code</a:t>
            </a:r>
          </a:p>
        </p:txBody>
      </p:sp>
      <p:sp>
        <p:nvSpPr>
          <p:cNvPr id="3" name="Content Placeholder 2"/>
          <p:cNvSpPr>
            <a:spLocks noGrp="1"/>
          </p:cNvSpPr>
          <p:nvPr>
            <p:ph sz="quarter" idx="1"/>
          </p:nvPr>
        </p:nvSpPr>
        <p:spPr/>
        <p:txBody>
          <a:bodyPr/>
          <a:lstStyle/>
          <a:p>
            <a:pPr>
              <a:buNone/>
            </a:pPr>
            <a:r>
              <a:rPr lang="en-US" dirty="0">
                <a:latin typeface="Courier New" pitchFamily="49" charset="0"/>
                <a:cs typeface="Courier New" pitchFamily="49" charset="0"/>
              </a:rPr>
              <a:t>&lt;%@ page language = "java"%&gt;</a:t>
            </a:r>
          </a:p>
          <a:p>
            <a:pPr>
              <a:buNone/>
            </a:pPr>
            <a:r>
              <a:rPr lang="en-US" dirty="0">
                <a:latin typeface="Courier New" pitchFamily="49" charset="0"/>
                <a:cs typeface="Courier New" pitchFamily="49" charset="0"/>
              </a:rPr>
              <a:t>&lt;html&gt;</a:t>
            </a:r>
          </a:p>
          <a:p>
            <a:pPr>
              <a:buNone/>
            </a:pPr>
            <a:r>
              <a:rPr lang="en-US" dirty="0">
                <a:latin typeface="Courier New" pitchFamily="49" charset="0"/>
                <a:cs typeface="Courier New" pitchFamily="49" charset="0"/>
              </a:rPr>
              <a:t>	&lt;body&gt;</a:t>
            </a:r>
          </a:p>
          <a:p>
            <a:pPr>
              <a:buNone/>
            </a:pP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&lt;%! </a:t>
            </a:r>
            <a:r>
              <a:rPr lang="en-US" dirty="0" err="1">
                <a:latin typeface="Courier New" pitchFamily="49" charset="0"/>
                <a:cs typeface="Courier New" pitchFamily="49" charset="0"/>
              </a:rPr>
              <a:t>int</a:t>
            </a:r>
            <a:r>
              <a:rPr lang="en-US" dirty="0">
                <a:latin typeface="Courier New" pitchFamily="49" charset="0"/>
                <a:cs typeface="Courier New" pitchFamily="49" charset="0"/>
              </a:rPr>
              <a:t> count = 0; %&gt;</a:t>
            </a:r>
          </a:p>
          <a:p>
            <a:pPr>
              <a:buNone/>
            </a:pPr>
            <a:r>
              <a:rPr lang="en-US" dirty="0">
                <a:latin typeface="Courier New" pitchFamily="49" charset="0"/>
                <a:cs typeface="Courier New" pitchFamily="49" charset="0"/>
              </a:rPr>
              <a:t>		&lt;% count++; %&gt;</a:t>
            </a:r>
          </a:p>
          <a:p>
            <a:pPr>
              <a:buNone/>
            </a:pPr>
            <a:r>
              <a:rPr lang="en-US" dirty="0">
                <a:latin typeface="Courier New" pitchFamily="49" charset="0"/>
                <a:cs typeface="Courier New" pitchFamily="49" charset="0"/>
              </a:rPr>
              <a:t>		Welcome you are visitor no:</a:t>
            </a:r>
          </a:p>
          <a:p>
            <a:pPr>
              <a:buNone/>
            </a:pPr>
            <a:r>
              <a:rPr lang="en-US" dirty="0">
                <a:latin typeface="Courier New" pitchFamily="49" charset="0"/>
                <a:cs typeface="Courier New" pitchFamily="49" charset="0"/>
              </a:rPr>
              <a:t>		&lt;%=count %&gt;</a:t>
            </a:r>
          </a:p>
          <a:p>
            <a:pPr>
              <a:buNone/>
            </a:pPr>
            <a:r>
              <a:rPr lang="en-US" dirty="0">
                <a:latin typeface="Courier New" pitchFamily="49" charset="0"/>
                <a:cs typeface="Courier New" pitchFamily="49" charset="0"/>
              </a:rPr>
              <a:t>	&lt;/body&gt;</a:t>
            </a:r>
          </a:p>
          <a:p>
            <a:pPr>
              <a:buNone/>
            </a:pPr>
            <a:r>
              <a:rPr lang="en-US">
                <a:latin typeface="Courier New" pitchFamily="49" charset="0"/>
                <a:cs typeface="Courier New" pitchFamily="49" charset="0"/>
              </a:rPr>
              <a:t>&lt;/html&gt;</a:t>
            </a:r>
            <a:endParaRPr lang="en-US"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Java Server Pages (JSP) Introduction</a:t>
            </a:r>
          </a:p>
        </p:txBody>
      </p:sp>
      <p:sp>
        <p:nvSpPr>
          <p:cNvPr id="7" name="Content Placeholder 6"/>
          <p:cNvSpPr>
            <a:spLocks noGrp="1"/>
          </p:cNvSpPr>
          <p:nvPr>
            <p:ph sz="quarter" idx="1"/>
          </p:nvPr>
        </p:nvSpPr>
        <p:spPr>
          <a:xfrm>
            <a:off x="301752" y="1527048"/>
            <a:ext cx="8503920" cy="5178552"/>
          </a:xfrm>
        </p:spPr>
        <p:txBody>
          <a:bodyPr>
            <a:normAutofit/>
          </a:bodyPr>
          <a:lstStyle/>
          <a:p>
            <a:r>
              <a:rPr lang="en-US" sz="2400" dirty="0"/>
              <a:t>JSP is Sun's solution for developing dynamic web sites. JSPs provide a way to separate the generation of dynamic content (java) from its presentation (html). </a:t>
            </a:r>
          </a:p>
          <a:p>
            <a:r>
              <a:rPr lang="en-US" sz="2400" dirty="0"/>
              <a:t>JSP provide excellent server side scripting support for creating database driven web applications.</a:t>
            </a:r>
          </a:p>
          <a:p>
            <a:r>
              <a:rPr lang="en-US" sz="2400" dirty="0"/>
              <a:t>JSP enable the developers to directly insert java code into </a:t>
            </a:r>
            <a:r>
              <a:rPr lang="en-US" sz="2400" dirty="0" err="1"/>
              <a:t>jsp</a:t>
            </a:r>
            <a:r>
              <a:rPr lang="en-US" sz="2400" dirty="0"/>
              <a:t> file, this makes the development process very simple and its maintenance also becomes very easy.</a:t>
            </a:r>
          </a:p>
          <a:p>
            <a:r>
              <a:rPr lang="en-US" sz="2400" dirty="0"/>
              <a:t>Servlets generate the content as well as the necessary HTML syntax to present them to the browser. JSPs differentiate content from presentation.</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Server Pages (JSP) Introduction</a:t>
            </a:r>
          </a:p>
        </p:txBody>
      </p:sp>
      <p:sp>
        <p:nvSpPr>
          <p:cNvPr id="3" name="Content Placeholder 2"/>
          <p:cNvSpPr>
            <a:spLocks noGrp="1"/>
          </p:cNvSpPr>
          <p:nvPr>
            <p:ph sz="quarter" idx="1"/>
          </p:nvPr>
        </p:nvSpPr>
        <p:spPr/>
        <p:txBody>
          <a:bodyPr>
            <a:normAutofit/>
          </a:bodyPr>
          <a:lstStyle/>
          <a:p>
            <a:r>
              <a:rPr lang="en-US" sz="2400" dirty="0"/>
              <a:t>JSPs appear like an HTML document, embedded with JSP specific tags and have a file extension “.</a:t>
            </a:r>
            <a:r>
              <a:rPr lang="en-US" sz="2400" dirty="0" err="1"/>
              <a:t>jsp</a:t>
            </a:r>
            <a:r>
              <a:rPr lang="en-US" sz="2400" dirty="0"/>
              <a:t>”.</a:t>
            </a:r>
          </a:p>
          <a:p>
            <a:r>
              <a:rPr lang="en-US" sz="2400" dirty="0"/>
              <a:t>The JSP directives are responsible for generating dynamic content while HTML part takes care of formatting and presentation. </a:t>
            </a:r>
          </a:p>
          <a:p>
            <a:r>
              <a:rPr lang="en-US" sz="2400" dirty="0"/>
              <a:t>JSPs are ultimately implemented as Servlets.</a:t>
            </a:r>
          </a:p>
          <a:p>
            <a:r>
              <a:rPr lang="en-US" sz="2400" dirty="0"/>
              <a:t>A “.</a:t>
            </a:r>
            <a:r>
              <a:rPr lang="en-US" sz="2400" dirty="0" err="1"/>
              <a:t>jsp</a:t>
            </a:r>
            <a:r>
              <a:rPr lang="en-US" sz="2400" dirty="0"/>
              <a:t>” file is always compiled to servlets when they are loaded for the first time, and subsequently whenever the JSP Page is modified.</a:t>
            </a:r>
          </a:p>
          <a:p>
            <a:r>
              <a:rPr lang="en-US" sz="2400" dirty="0"/>
              <a:t>JSPs are much simpler than servlets and are easier to develop</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Lifecycle of a JSP Page</a:t>
            </a:r>
          </a:p>
        </p:txBody>
      </p:sp>
      <p:sp>
        <p:nvSpPr>
          <p:cNvPr id="3" name="Content Placeholder 2"/>
          <p:cNvSpPr>
            <a:spLocks noGrp="1"/>
          </p:cNvSpPr>
          <p:nvPr>
            <p:ph sz="quarter" idx="1"/>
          </p:nvPr>
        </p:nvSpPr>
        <p:spPr>
          <a:xfrm>
            <a:off x="152400" y="1546860"/>
            <a:ext cx="8503920" cy="5105400"/>
          </a:xfrm>
        </p:spPr>
        <p:txBody>
          <a:bodyPr>
            <a:normAutofit/>
          </a:bodyPr>
          <a:lstStyle/>
          <a:p>
            <a:r>
              <a:rPr lang="en-US" sz="2400" dirty="0"/>
              <a:t>What happens during a JSP Page Request?</a:t>
            </a:r>
          </a:p>
          <a:p>
            <a:pPr lvl="1"/>
            <a:r>
              <a:rPr lang="en-US" sz="2300" dirty="0"/>
              <a:t>When a request is mapped to a JSP page, the Web container first checks whether the JSP page's servlet is older than the JSP page.</a:t>
            </a:r>
          </a:p>
          <a:p>
            <a:pPr lvl="1"/>
            <a:r>
              <a:rPr lang="en-US" sz="2300" dirty="0"/>
              <a:t>If the servlet is older, then the Web container translates the JSP page into a servlet class and compiles the class. </a:t>
            </a:r>
          </a:p>
          <a:p>
            <a:pPr lvl="1"/>
            <a:r>
              <a:rPr lang="en-US" sz="2300" dirty="0"/>
              <a:t>During development, one of the advantages of JSP pages over  servlets is that the build process is performed automatically.</a:t>
            </a:r>
          </a:p>
          <a:p>
            <a:r>
              <a:rPr lang="en-US" sz="2400" dirty="0"/>
              <a:t>The lifecycle of a JSP page contains the following phases:</a:t>
            </a:r>
          </a:p>
          <a:p>
            <a:pPr lvl="1"/>
            <a:r>
              <a:rPr lang="en-US" dirty="0"/>
              <a:t>Translation and compilation phase</a:t>
            </a:r>
          </a:p>
          <a:p>
            <a:pPr lvl="1"/>
            <a:r>
              <a:rPr lang="en-US" dirty="0"/>
              <a:t>Execution phase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Diagram</a:t>
            </a:r>
          </a:p>
        </p:txBody>
      </p:sp>
      <p:sp>
        <p:nvSpPr>
          <p:cNvPr id="4" name="Rectangle 3"/>
          <p:cNvSpPr>
            <a:spLocks noChangeArrowheads="1"/>
          </p:cNvSpPr>
          <p:nvPr/>
        </p:nvSpPr>
        <p:spPr bwMode="auto">
          <a:xfrm>
            <a:off x="2133600" y="2895600"/>
            <a:ext cx="1219200" cy="1789112"/>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dirty="0"/>
              <a:t>Web Server</a:t>
            </a:r>
            <a:endParaRPr kumimoji="0" lang="en-US" sz="1400" b="0" dirty="0"/>
          </a:p>
        </p:txBody>
      </p:sp>
      <p:sp>
        <p:nvSpPr>
          <p:cNvPr id="6" name="Rectangle 5"/>
          <p:cNvSpPr>
            <a:spLocks noChangeArrowheads="1"/>
          </p:cNvSpPr>
          <p:nvPr/>
        </p:nvSpPr>
        <p:spPr bwMode="auto">
          <a:xfrm>
            <a:off x="457200" y="2743200"/>
            <a:ext cx="838200" cy="22098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b="0" dirty="0"/>
              <a:t>Browser</a:t>
            </a:r>
          </a:p>
        </p:txBody>
      </p:sp>
      <p:sp>
        <p:nvSpPr>
          <p:cNvPr id="7" name="Text Box 6"/>
          <p:cNvSpPr txBox="1">
            <a:spLocks noChangeArrowheads="1"/>
          </p:cNvSpPr>
          <p:nvPr/>
        </p:nvSpPr>
        <p:spPr bwMode="auto">
          <a:xfrm>
            <a:off x="304800" y="1981200"/>
            <a:ext cx="1739900" cy="730250"/>
          </a:xfrm>
          <a:prstGeom prst="rect">
            <a:avLst/>
          </a:prstGeom>
          <a:noFill/>
          <a:ln w="9525">
            <a:noFill/>
            <a:miter lim="800000"/>
            <a:headEnd/>
            <a:tailEnd/>
          </a:ln>
        </p:spPr>
        <p:txBody>
          <a:bodyPr>
            <a:spAutoFit/>
          </a:bodyPr>
          <a:lstStyle/>
          <a:p>
            <a:pPr>
              <a:spcBef>
                <a:spcPct val="50000"/>
              </a:spcBef>
            </a:pPr>
            <a:r>
              <a:rPr kumimoji="0" lang="en-US" sz="1400" b="0" dirty="0"/>
              <a:t>1. Browser sends request to Web Server</a:t>
            </a:r>
            <a:endParaRPr kumimoji="0" lang="en-US" sz="3000" b="0" dirty="0"/>
          </a:p>
        </p:txBody>
      </p:sp>
      <p:sp>
        <p:nvSpPr>
          <p:cNvPr id="8" name="Text Box 8"/>
          <p:cNvSpPr txBox="1">
            <a:spLocks noChangeArrowheads="1"/>
          </p:cNvSpPr>
          <p:nvPr/>
        </p:nvSpPr>
        <p:spPr bwMode="auto">
          <a:xfrm>
            <a:off x="2057400" y="2133600"/>
            <a:ext cx="1600200" cy="730250"/>
          </a:xfrm>
          <a:prstGeom prst="rect">
            <a:avLst/>
          </a:prstGeom>
          <a:noFill/>
          <a:ln w="9525">
            <a:noFill/>
            <a:miter lim="800000"/>
            <a:headEnd/>
            <a:tailEnd/>
          </a:ln>
        </p:spPr>
        <p:txBody>
          <a:bodyPr>
            <a:spAutoFit/>
          </a:bodyPr>
          <a:lstStyle/>
          <a:p>
            <a:pPr>
              <a:spcBef>
                <a:spcPct val="50000"/>
              </a:spcBef>
            </a:pPr>
            <a:r>
              <a:rPr kumimoji="0" lang="en-US" sz="1400" b="0" dirty="0"/>
              <a:t>2. Web Server sends request to Servlet Engine</a:t>
            </a:r>
          </a:p>
        </p:txBody>
      </p:sp>
      <p:cxnSp>
        <p:nvCxnSpPr>
          <p:cNvPr id="16" name="Straight Arrow Connector 15"/>
          <p:cNvCxnSpPr/>
          <p:nvPr/>
        </p:nvCxnSpPr>
        <p:spPr>
          <a:xfrm>
            <a:off x="1295400" y="33528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1295400" y="39624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AutoShape 28"/>
          <p:cNvSpPr>
            <a:spLocks noChangeArrowheads="1"/>
          </p:cNvSpPr>
          <p:nvPr/>
        </p:nvSpPr>
        <p:spPr bwMode="auto">
          <a:xfrm>
            <a:off x="4038600" y="2895600"/>
            <a:ext cx="1447800" cy="1752600"/>
          </a:xfrm>
          <a:prstGeom prst="can">
            <a:avLst>
              <a:gd name="adj" fmla="val 44479"/>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dirty="0"/>
              <a:t>JSP Engine</a:t>
            </a:r>
          </a:p>
        </p:txBody>
      </p:sp>
      <p:sp>
        <p:nvSpPr>
          <p:cNvPr id="24" name="Rectangle 33"/>
          <p:cNvSpPr>
            <a:spLocks noChangeArrowheads="1"/>
          </p:cNvSpPr>
          <p:nvPr/>
        </p:nvSpPr>
        <p:spPr bwMode="auto">
          <a:xfrm>
            <a:off x="6477000" y="2438400"/>
            <a:ext cx="2133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dirty="0"/>
              <a:t>Servlet Generation &amp; </a:t>
            </a:r>
          </a:p>
          <a:p>
            <a:pPr algn="ctr"/>
            <a:r>
              <a:rPr kumimoji="0" lang="en-US" sz="1400" dirty="0"/>
              <a:t>compilation</a:t>
            </a:r>
          </a:p>
        </p:txBody>
      </p:sp>
      <p:sp>
        <p:nvSpPr>
          <p:cNvPr id="25" name="Rectangle 33"/>
          <p:cNvSpPr>
            <a:spLocks noChangeArrowheads="1"/>
          </p:cNvSpPr>
          <p:nvPr/>
        </p:nvSpPr>
        <p:spPr bwMode="auto">
          <a:xfrm>
            <a:off x="6477000" y="3733800"/>
            <a:ext cx="2133600" cy="608012"/>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dirty="0"/>
              <a:t>Servlet reloaded</a:t>
            </a:r>
          </a:p>
        </p:txBody>
      </p:sp>
      <p:sp>
        <p:nvSpPr>
          <p:cNvPr id="27" name="Text Box 8"/>
          <p:cNvSpPr txBox="1">
            <a:spLocks noChangeArrowheads="1"/>
          </p:cNvSpPr>
          <p:nvPr/>
        </p:nvSpPr>
        <p:spPr bwMode="auto">
          <a:xfrm>
            <a:off x="4038600" y="2133600"/>
            <a:ext cx="1600200" cy="738664"/>
          </a:xfrm>
          <a:prstGeom prst="rect">
            <a:avLst/>
          </a:prstGeom>
          <a:noFill/>
          <a:ln w="9525">
            <a:noFill/>
            <a:miter lim="800000"/>
            <a:headEnd/>
            <a:tailEnd/>
          </a:ln>
        </p:spPr>
        <p:txBody>
          <a:bodyPr>
            <a:spAutoFit/>
          </a:bodyPr>
          <a:lstStyle/>
          <a:p>
            <a:pPr>
              <a:spcBef>
                <a:spcPct val="50000"/>
              </a:spcBef>
            </a:pPr>
            <a:r>
              <a:rPr lang="en-US" sz="1400" dirty="0"/>
              <a:t>3</a:t>
            </a:r>
            <a:r>
              <a:rPr kumimoji="0" lang="en-US" sz="1400" b="0" dirty="0"/>
              <a:t>. First request? Is the servlet loaded?</a:t>
            </a:r>
          </a:p>
        </p:txBody>
      </p:sp>
      <p:cxnSp>
        <p:nvCxnSpPr>
          <p:cNvPr id="29" name="Straight Arrow Connector 28"/>
          <p:cNvCxnSpPr/>
          <p:nvPr/>
        </p:nvCxnSpPr>
        <p:spPr>
          <a:xfrm flipV="1">
            <a:off x="5486400" y="2514600"/>
            <a:ext cx="990600" cy="8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V="1">
            <a:off x="5486400" y="2819400"/>
            <a:ext cx="9906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 Box 8"/>
          <p:cNvSpPr txBox="1">
            <a:spLocks noChangeArrowheads="1"/>
          </p:cNvSpPr>
          <p:nvPr/>
        </p:nvSpPr>
        <p:spPr bwMode="auto">
          <a:xfrm>
            <a:off x="5486400" y="4267200"/>
            <a:ext cx="990600" cy="307777"/>
          </a:xfrm>
          <a:prstGeom prst="rect">
            <a:avLst/>
          </a:prstGeom>
          <a:noFill/>
          <a:ln w="9525">
            <a:noFill/>
            <a:miter lim="800000"/>
            <a:headEnd/>
            <a:tailEnd/>
          </a:ln>
        </p:spPr>
        <p:txBody>
          <a:bodyPr wrap="square">
            <a:spAutoFit/>
          </a:bodyPr>
          <a:lstStyle/>
          <a:p>
            <a:pPr>
              <a:spcBef>
                <a:spcPct val="50000"/>
              </a:spcBef>
            </a:pPr>
            <a:r>
              <a:rPr kumimoji="0" lang="en-US" sz="1400" b="0" dirty="0"/>
              <a:t>response</a:t>
            </a:r>
          </a:p>
        </p:txBody>
      </p:sp>
      <p:sp>
        <p:nvSpPr>
          <p:cNvPr id="35" name="Text Box 8"/>
          <p:cNvSpPr txBox="1">
            <a:spLocks noChangeArrowheads="1"/>
          </p:cNvSpPr>
          <p:nvPr/>
        </p:nvSpPr>
        <p:spPr bwMode="auto">
          <a:xfrm>
            <a:off x="5562600" y="2686050"/>
            <a:ext cx="533400" cy="304800"/>
          </a:xfrm>
          <a:prstGeom prst="rect">
            <a:avLst/>
          </a:prstGeom>
          <a:noFill/>
          <a:ln w="9525">
            <a:noFill/>
            <a:miter lim="800000"/>
            <a:headEnd/>
            <a:tailEnd/>
          </a:ln>
        </p:spPr>
        <p:txBody>
          <a:bodyPr wrap="square">
            <a:spAutoFit/>
          </a:bodyPr>
          <a:lstStyle/>
          <a:p>
            <a:pPr>
              <a:spcBef>
                <a:spcPct val="50000"/>
              </a:spcBef>
            </a:pPr>
            <a:r>
              <a:rPr kumimoji="0" lang="en-US" sz="1400" b="0" dirty="0"/>
              <a:t>YES</a:t>
            </a:r>
          </a:p>
        </p:txBody>
      </p:sp>
      <p:cxnSp>
        <p:nvCxnSpPr>
          <p:cNvPr id="37" name="Straight Arrow Connector 36"/>
          <p:cNvCxnSpPr/>
          <p:nvPr/>
        </p:nvCxnSpPr>
        <p:spPr>
          <a:xfrm flipV="1">
            <a:off x="5486400" y="3886200"/>
            <a:ext cx="990600"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5486400" y="41910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 Box 8"/>
          <p:cNvSpPr txBox="1">
            <a:spLocks noChangeArrowheads="1"/>
          </p:cNvSpPr>
          <p:nvPr/>
        </p:nvSpPr>
        <p:spPr bwMode="auto">
          <a:xfrm>
            <a:off x="5905500" y="3154680"/>
            <a:ext cx="990600" cy="307777"/>
          </a:xfrm>
          <a:prstGeom prst="rect">
            <a:avLst/>
          </a:prstGeom>
          <a:noFill/>
          <a:ln w="9525">
            <a:noFill/>
            <a:miter lim="800000"/>
            <a:headEnd/>
            <a:tailEnd/>
          </a:ln>
        </p:spPr>
        <p:txBody>
          <a:bodyPr wrap="square">
            <a:spAutoFit/>
          </a:bodyPr>
          <a:lstStyle/>
          <a:p>
            <a:pPr>
              <a:spcBef>
                <a:spcPct val="50000"/>
              </a:spcBef>
            </a:pPr>
            <a:r>
              <a:rPr kumimoji="0" lang="en-US" sz="1400" b="0" dirty="0"/>
              <a:t>response</a:t>
            </a:r>
          </a:p>
        </p:txBody>
      </p:sp>
      <p:sp>
        <p:nvSpPr>
          <p:cNvPr id="42" name="Text Box 8"/>
          <p:cNvSpPr txBox="1">
            <a:spLocks noChangeArrowheads="1"/>
          </p:cNvSpPr>
          <p:nvPr/>
        </p:nvSpPr>
        <p:spPr bwMode="auto">
          <a:xfrm>
            <a:off x="5715000" y="3615690"/>
            <a:ext cx="533400" cy="304800"/>
          </a:xfrm>
          <a:prstGeom prst="rect">
            <a:avLst/>
          </a:prstGeom>
          <a:noFill/>
          <a:ln w="9525">
            <a:noFill/>
            <a:miter lim="800000"/>
            <a:headEnd/>
            <a:tailEnd/>
          </a:ln>
        </p:spPr>
        <p:txBody>
          <a:bodyPr wrap="square">
            <a:spAutoFit/>
          </a:bodyPr>
          <a:lstStyle/>
          <a:p>
            <a:pPr>
              <a:spcBef>
                <a:spcPct val="50000"/>
              </a:spcBef>
            </a:pPr>
            <a:r>
              <a:rPr kumimoji="0" lang="en-US" sz="1400" b="0" dirty="0"/>
              <a:t>NO</a:t>
            </a:r>
          </a:p>
        </p:txBody>
      </p:sp>
      <p:cxnSp>
        <p:nvCxnSpPr>
          <p:cNvPr id="43" name="Straight Arrow Connector 42"/>
          <p:cNvCxnSpPr/>
          <p:nvPr/>
        </p:nvCxnSpPr>
        <p:spPr>
          <a:xfrm>
            <a:off x="3352800" y="35814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a:off x="3352800" y="38862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 Box 7"/>
          <p:cNvSpPr txBox="1">
            <a:spLocks noChangeArrowheads="1"/>
          </p:cNvSpPr>
          <p:nvPr/>
        </p:nvSpPr>
        <p:spPr bwMode="auto">
          <a:xfrm>
            <a:off x="350837" y="5029200"/>
            <a:ext cx="1782763" cy="523220"/>
          </a:xfrm>
          <a:prstGeom prst="rect">
            <a:avLst/>
          </a:prstGeom>
          <a:noFill/>
          <a:ln w="9525">
            <a:noFill/>
            <a:miter lim="800000"/>
            <a:headEnd/>
            <a:tailEnd/>
          </a:ln>
        </p:spPr>
        <p:txBody>
          <a:bodyPr>
            <a:spAutoFit/>
          </a:bodyPr>
          <a:lstStyle/>
          <a:p>
            <a:pPr>
              <a:spcBef>
                <a:spcPct val="50000"/>
              </a:spcBef>
            </a:pPr>
            <a:r>
              <a:rPr kumimoji="0" lang="en-US" sz="1400" b="0" dirty="0"/>
              <a:t>5. Web Server sends HTML to Browser</a:t>
            </a:r>
          </a:p>
        </p:txBody>
      </p:sp>
      <p:sp>
        <p:nvSpPr>
          <p:cNvPr id="48" name="Text Box 14"/>
          <p:cNvSpPr txBox="1">
            <a:spLocks noChangeArrowheads="1"/>
          </p:cNvSpPr>
          <p:nvPr/>
        </p:nvSpPr>
        <p:spPr bwMode="auto">
          <a:xfrm>
            <a:off x="2133600" y="4724400"/>
            <a:ext cx="1506537" cy="523220"/>
          </a:xfrm>
          <a:prstGeom prst="rect">
            <a:avLst/>
          </a:prstGeom>
          <a:noFill/>
          <a:ln w="9525">
            <a:noFill/>
            <a:miter lim="800000"/>
            <a:headEnd/>
            <a:tailEnd/>
          </a:ln>
        </p:spPr>
        <p:txBody>
          <a:bodyPr>
            <a:spAutoFit/>
          </a:bodyPr>
          <a:lstStyle/>
          <a:p>
            <a:pPr>
              <a:spcBef>
                <a:spcPct val="50000"/>
              </a:spcBef>
            </a:pPr>
            <a:r>
              <a:rPr kumimoji="0" lang="en-US" sz="1400" b="0" dirty="0"/>
              <a:t>4. JSP(Servlet) returns  HTML</a:t>
            </a:r>
            <a:r>
              <a:rPr kumimoji="0" lang="en-US" sz="14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Diagram</a:t>
            </a:r>
          </a:p>
        </p:txBody>
      </p:sp>
      <p:grpSp>
        <p:nvGrpSpPr>
          <p:cNvPr id="3" name="Group 46"/>
          <p:cNvGrpSpPr/>
          <p:nvPr/>
        </p:nvGrpSpPr>
        <p:grpSpPr>
          <a:xfrm>
            <a:off x="243840" y="1447800"/>
            <a:ext cx="8763000" cy="5105400"/>
            <a:chOff x="457200" y="1676400"/>
            <a:chExt cx="8763000" cy="5105400"/>
          </a:xfrm>
        </p:grpSpPr>
        <p:sp>
          <p:nvSpPr>
            <p:cNvPr id="48" name="Rectangle 2"/>
            <p:cNvSpPr>
              <a:spLocks noChangeArrowheads="1"/>
            </p:cNvSpPr>
            <p:nvPr/>
          </p:nvSpPr>
          <p:spPr bwMode="auto">
            <a:xfrm>
              <a:off x="3657600" y="2743200"/>
              <a:ext cx="4572000" cy="3660775"/>
            </a:xfrm>
            <a:prstGeom prst="rect">
              <a:avLst/>
            </a:prstGeom>
            <a:solidFill>
              <a:schemeClr val="accent1"/>
            </a:solidFill>
            <a:ln w="9525">
              <a:solidFill>
                <a:schemeClr val="tx1"/>
              </a:solidFill>
              <a:miter lim="800000"/>
              <a:headEnd/>
              <a:tailEnd/>
            </a:ln>
          </p:spPr>
          <p:txBody>
            <a:bodyPr wrap="none" anchor="ctr"/>
            <a:lstStyle/>
            <a:p>
              <a:pPr algn="ctr"/>
              <a:endParaRPr kumimoji="0" lang="en-US" sz="3000"/>
            </a:p>
          </p:txBody>
        </p:sp>
        <p:sp>
          <p:nvSpPr>
            <p:cNvPr id="49" name="Line 5"/>
            <p:cNvSpPr>
              <a:spLocks noChangeShapeType="1"/>
            </p:cNvSpPr>
            <p:nvPr/>
          </p:nvSpPr>
          <p:spPr bwMode="auto">
            <a:xfrm flipV="1">
              <a:off x="1295400" y="4038600"/>
              <a:ext cx="304800" cy="0"/>
            </a:xfrm>
            <a:prstGeom prst="line">
              <a:avLst/>
            </a:prstGeom>
            <a:noFill/>
            <a:ln w="9525">
              <a:solidFill>
                <a:schemeClr val="tx1"/>
              </a:solidFill>
              <a:miter lim="800000"/>
              <a:headEnd/>
              <a:tailEnd type="triangle" w="med" len="med"/>
            </a:ln>
          </p:spPr>
          <p:txBody>
            <a:bodyPr wrap="none" anchor="ctr"/>
            <a:lstStyle/>
            <a:p>
              <a:endParaRPr lang="en-US"/>
            </a:p>
          </p:txBody>
        </p:sp>
        <p:sp>
          <p:nvSpPr>
            <p:cNvPr id="50" name="Text Box 6"/>
            <p:cNvSpPr txBox="1">
              <a:spLocks noChangeArrowheads="1"/>
            </p:cNvSpPr>
            <p:nvPr/>
          </p:nvSpPr>
          <p:spPr bwMode="auto">
            <a:xfrm>
              <a:off x="457200" y="2743200"/>
              <a:ext cx="1739900" cy="730250"/>
            </a:xfrm>
            <a:prstGeom prst="rect">
              <a:avLst/>
            </a:prstGeom>
            <a:noFill/>
            <a:ln w="9525">
              <a:noFill/>
              <a:miter lim="800000"/>
              <a:headEnd/>
              <a:tailEnd/>
            </a:ln>
          </p:spPr>
          <p:txBody>
            <a:bodyPr>
              <a:spAutoFit/>
            </a:bodyPr>
            <a:lstStyle/>
            <a:p>
              <a:pPr>
                <a:spcBef>
                  <a:spcPct val="50000"/>
                </a:spcBef>
              </a:pPr>
              <a:r>
                <a:rPr kumimoji="0" lang="en-US" sz="1400" b="0" dirty="0"/>
                <a:t>1. Browser sends request to Web Server</a:t>
              </a:r>
              <a:endParaRPr kumimoji="0" lang="en-US" sz="3000" b="0" dirty="0"/>
            </a:p>
          </p:txBody>
        </p:sp>
        <p:sp>
          <p:nvSpPr>
            <p:cNvPr id="51" name="Text Box 7"/>
            <p:cNvSpPr txBox="1">
              <a:spLocks noChangeArrowheads="1"/>
            </p:cNvSpPr>
            <p:nvPr/>
          </p:nvSpPr>
          <p:spPr bwMode="auto">
            <a:xfrm>
              <a:off x="520700" y="5975350"/>
              <a:ext cx="1782763" cy="523220"/>
            </a:xfrm>
            <a:prstGeom prst="rect">
              <a:avLst/>
            </a:prstGeom>
            <a:noFill/>
            <a:ln w="9525">
              <a:noFill/>
              <a:miter lim="800000"/>
              <a:headEnd/>
              <a:tailEnd/>
            </a:ln>
          </p:spPr>
          <p:txBody>
            <a:bodyPr>
              <a:spAutoFit/>
            </a:bodyPr>
            <a:lstStyle/>
            <a:p>
              <a:pPr>
                <a:spcBef>
                  <a:spcPct val="50000"/>
                </a:spcBef>
              </a:pPr>
              <a:r>
                <a:rPr kumimoji="0" lang="en-US" sz="1400" b="0" dirty="0"/>
                <a:t>7. Web Server sends HTML to Browser</a:t>
              </a:r>
            </a:p>
          </p:txBody>
        </p:sp>
        <p:sp>
          <p:nvSpPr>
            <p:cNvPr id="52" name="Text Box 8"/>
            <p:cNvSpPr txBox="1">
              <a:spLocks noChangeArrowheads="1"/>
            </p:cNvSpPr>
            <p:nvPr/>
          </p:nvSpPr>
          <p:spPr bwMode="auto">
            <a:xfrm>
              <a:off x="2209800" y="2819400"/>
              <a:ext cx="1600200" cy="730250"/>
            </a:xfrm>
            <a:prstGeom prst="rect">
              <a:avLst/>
            </a:prstGeom>
            <a:noFill/>
            <a:ln w="9525">
              <a:noFill/>
              <a:miter lim="800000"/>
              <a:headEnd/>
              <a:tailEnd/>
            </a:ln>
          </p:spPr>
          <p:txBody>
            <a:bodyPr>
              <a:spAutoFit/>
            </a:bodyPr>
            <a:lstStyle/>
            <a:p>
              <a:pPr>
                <a:spcBef>
                  <a:spcPct val="50000"/>
                </a:spcBef>
              </a:pPr>
              <a:r>
                <a:rPr kumimoji="0" lang="en-US" sz="1400" b="0" dirty="0"/>
                <a:t>2. Web Server sends request to Servlet Engine</a:t>
              </a:r>
            </a:p>
          </p:txBody>
        </p:sp>
        <p:sp>
          <p:nvSpPr>
            <p:cNvPr id="53" name="Oval 52"/>
            <p:cNvSpPr>
              <a:spLocks noChangeArrowheads="1"/>
            </p:cNvSpPr>
            <p:nvPr/>
          </p:nvSpPr>
          <p:spPr bwMode="auto">
            <a:xfrm>
              <a:off x="5943600" y="3746500"/>
              <a:ext cx="944563" cy="688975"/>
            </a:xfrm>
            <a:prstGeom prst="ellipse">
              <a:avLst/>
            </a:prstGeom>
            <a:solidFill>
              <a:schemeClr val="accent1"/>
            </a:solidFill>
            <a:ln w="9525">
              <a:solidFill>
                <a:schemeClr val="tx1"/>
              </a:solidFill>
              <a:miter lim="800000"/>
              <a:headEnd/>
              <a:tailEnd/>
            </a:ln>
          </p:spPr>
          <p:txBody>
            <a:bodyPr wrap="none" anchor="ctr"/>
            <a:lstStyle/>
            <a:p>
              <a:pPr algn="ctr"/>
              <a:r>
                <a:rPr kumimoji="0" lang="en-US" sz="1400"/>
                <a:t>Servlet</a:t>
              </a:r>
            </a:p>
          </p:txBody>
        </p:sp>
        <p:sp>
          <p:nvSpPr>
            <p:cNvPr id="54" name="Oval 53"/>
            <p:cNvSpPr>
              <a:spLocks noChangeArrowheads="1"/>
            </p:cNvSpPr>
            <p:nvPr/>
          </p:nvSpPr>
          <p:spPr bwMode="auto">
            <a:xfrm>
              <a:off x="5913438" y="4572000"/>
              <a:ext cx="1020762" cy="601663"/>
            </a:xfrm>
            <a:prstGeom prst="ellipse">
              <a:avLst/>
            </a:prstGeom>
            <a:solidFill>
              <a:schemeClr val="accent1"/>
            </a:solidFill>
            <a:ln w="9525">
              <a:solidFill>
                <a:schemeClr val="tx1"/>
              </a:solidFill>
              <a:miter lim="800000"/>
              <a:headEnd/>
              <a:tailEnd/>
            </a:ln>
          </p:spPr>
          <p:txBody>
            <a:bodyPr wrap="none" anchor="ctr"/>
            <a:lstStyle/>
            <a:p>
              <a:pPr algn="ctr"/>
              <a:r>
                <a:rPr kumimoji="0" lang="en-US" sz="1400"/>
                <a:t>Servlet</a:t>
              </a:r>
            </a:p>
          </p:txBody>
        </p:sp>
        <p:sp>
          <p:nvSpPr>
            <p:cNvPr id="55" name="Oval 54"/>
            <p:cNvSpPr>
              <a:spLocks noChangeArrowheads="1"/>
            </p:cNvSpPr>
            <p:nvPr/>
          </p:nvSpPr>
          <p:spPr bwMode="auto">
            <a:xfrm>
              <a:off x="5867400" y="5410200"/>
              <a:ext cx="1066800" cy="620713"/>
            </a:xfrm>
            <a:prstGeom prst="ellipse">
              <a:avLst/>
            </a:prstGeom>
            <a:solidFill>
              <a:schemeClr val="accent1"/>
            </a:solidFill>
            <a:ln w="9525">
              <a:solidFill>
                <a:schemeClr val="tx1"/>
              </a:solidFill>
              <a:miter lim="800000"/>
              <a:headEnd/>
              <a:tailEnd/>
            </a:ln>
          </p:spPr>
          <p:txBody>
            <a:bodyPr wrap="none" anchor="ctr"/>
            <a:lstStyle/>
            <a:p>
              <a:pPr algn="ctr"/>
              <a:r>
                <a:rPr kumimoji="0" lang="en-US" sz="1400"/>
                <a:t>Servlet</a:t>
              </a:r>
            </a:p>
          </p:txBody>
        </p:sp>
        <p:sp>
          <p:nvSpPr>
            <p:cNvPr id="56" name="Line 12"/>
            <p:cNvSpPr>
              <a:spLocks noChangeShapeType="1"/>
            </p:cNvSpPr>
            <p:nvPr/>
          </p:nvSpPr>
          <p:spPr bwMode="auto">
            <a:xfrm>
              <a:off x="2819400" y="3940175"/>
              <a:ext cx="838200" cy="0"/>
            </a:xfrm>
            <a:prstGeom prst="line">
              <a:avLst/>
            </a:prstGeom>
            <a:noFill/>
            <a:ln w="9525">
              <a:solidFill>
                <a:schemeClr val="tx1"/>
              </a:solidFill>
              <a:miter lim="800000"/>
              <a:headEnd/>
              <a:tailEnd type="triangle" w="med" len="med"/>
            </a:ln>
          </p:spPr>
          <p:txBody>
            <a:bodyPr wrap="none" anchor="ctr"/>
            <a:lstStyle/>
            <a:p>
              <a:endParaRPr lang="en-US"/>
            </a:p>
          </p:txBody>
        </p:sp>
        <p:sp>
          <p:nvSpPr>
            <p:cNvPr id="57" name="Line 13"/>
            <p:cNvSpPr>
              <a:spLocks noChangeShapeType="1"/>
            </p:cNvSpPr>
            <p:nvPr/>
          </p:nvSpPr>
          <p:spPr bwMode="auto">
            <a:xfrm flipH="1" flipV="1">
              <a:off x="2819400" y="5334000"/>
              <a:ext cx="838200" cy="0"/>
            </a:xfrm>
            <a:prstGeom prst="line">
              <a:avLst/>
            </a:prstGeom>
            <a:noFill/>
            <a:ln w="9525">
              <a:solidFill>
                <a:schemeClr val="tx1"/>
              </a:solidFill>
              <a:miter lim="800000"/>
              <a:headEnd/>
              <a:tailEnd type="triangle" w="med" len="med"/>
            </a:ln>
          </p:spPr>
          <p:txBody>
            <a:bodyPr wrap="none" anchor="ctr"/>
            <a:lstStyle/>
            <a:p>
              <a:endParaRPr lang="en-US"/>
            </a:p>
          </p:txBody>
        </p:sp>
        <p:sp>
          <p:nvSpPr>
            <p:cNvPr id="58" name="Text Box 14"/>
            <p:cNvSpPr txBox="1">
              <a:spLocks noChangeArrowheads="1"/>
            </p:cNvSpPr>
            <p:nvPr/>
          </p:nvSpPr>
          <p:spPr bwMode="auto">
            <a:xfrm>
              <a:off x="2303463" y="5670550"/>
              <a:ext cx="1506537" cy="517525"/>
            </a:xfrm>
            <a:prstGeom prst="rect">
              <a:avLst/>
            </a:prstGeom>
            <a:noFill/>
            <a:ln w="9525">
              <a:noFill/>
              <a:miter lim="800000"/>
              <a:headEnd/>
              <a:tailEnd/>
            </a:ln>
          </p:spPr>
          <p:txBody>
            <a:bodyPr>
              <a:spAutoFit/>
            </a:bodyPr>
            <a:lstStyle/>
            <a:p>
              <a:pPr>
                <a:spcBef>
                  <a:spcPct val="50000"/>
                </a:spcBef>
              </a:pPr>
              <a:r>
                <a:rPr kumimoji="0" lang="en-US" sz="1400" b="0" dirty="0"/>
                <a:t>6. JSP(Servlet) returns  HTML</a:t>
              </a:r>
              <a:r>
                <a:rPr kumimoji="0" lang="en-US" sz="1400" dirty="0"/>
                <a:t> </a:t>
              </a:r>
            </a:p>
          </p:txBody>
        </p:sp>
        <p:sp>
          <p:nvSpPr>
            <p:cNvPr id="59" name="Line 15"/>
            <p:cNvSpPr>
              <a:spLocks noChangeShapeType="1"/>
            </p:cNvSpPr>
            <p:nvPr/>
          </p:nvSpPr>
          <p:spPr bwMode="auto">
            <a:xfrm flipH="1">
              <a:off x="1295400" y="5029200"/>
              <a:ext cx="304800" cy="0"/>
            </a:xfrm>
            <a:prstGeom prst="line">
              <a:avLst/>
            </a:prstGeom>
            <a:noFill/>
            <a:ln w="12700" cap="sq">
              <a:solidFill>
                <a:schemeClr val="tx1"/>
              </a:solidFill>
              <a:miter lim="800000"/>
              <a:headEnd type="none" w="sm" len="sm"/>
              <a:tailEnd type="triangle" w="sm" len="sm"/>
            </a:ln>
          </p:spPr>
          <p:txBody>
            <a:bodyPr wrap="none" anchor="ctr"/>
            <a:lstStyle/>
            <a:p>
              <a:endParaRPr lang="en-US"/>
            </a:p>
          </p:txBody>
        </p:sp>
        <p:sp>
          <p:nvSpPr>
            <p:cNvPr id="60" name="Rectangle 59"/>
            <p:cNvSpPr>
              <a:spLocks noChangeArrowheads="1"/>
            </p:cNvSpPr>
            <p:nvPr/>
          </p:nvSpPr>
          <p:spPr bwMode="auto">
            <a:xfrm rot="5400000">
              <a:off x="-344487" y="4352925"/>
              <a:ext cx="2392362" cy="788988"/>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dirty="0"/>
                <a:t>browser</a:t>
              </a:r>
            </a:p>
          </p:txBody>
        </p:sp>
        <p:sp>
          <p:nvSpPr>
            <p:cNvPr id="61" name="Rectangle 60"/>
            <p:cNvSpPr>
              <a:spLocks noChangeArrowheads="1"/>
            </p:cNvSpPr>
            <p:nvPr/>
          </p:nvSpPr>
          <p:spPr bwMode="auto">
            <a:xfrm>
              <a:off x="1600200" y="3849688"/>
              <a:ext cx="1219200" cy="1789112"/>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a:t>Web Server</a:t>
              </a:r>
              <a:endParaRPr kumimoji="0" lang="en-US" sz="1400" b="0"/>
            </a:p>
          </p:txBody>
        </p:sp>
        <p:sp>
          <p:nvSpPr>
            <p:cNvPr id="62" name="Text Box 18"/>
            <p:cNvSpPr txBox="1">
              <a:spLocks noChangeArrowheads="1"/>
            </p:cNvSpPr>
            <p:nvPr/>
          </p:nvSpPr>
          <p:spPr bwMode="auto">
            <a:xfrm>
              <a:off x="6019800" y="2987675"/>
              <a:ext cx="1138238" cy="51752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1400" dirty="0"/>
                <a:t>Servlet Container</a:t>
              </a:r>
            </a:p>
          </p:txBody>
        </p:sp>
        <p:sp>
          <p:nvSpPr>
            <p:cNvPr id="63" name="AutoShape 19"/>
            <p:cNvSpPr>
              <a:spLocks noChangeArrowheads="1"/>
            </p:cNvSpPr>
            <p:nvPr/>
          </p:nvSpPr>
          <p:spPr bwMode="auto">
            <a:xfrm>
              <a:off x="8382000" y="4852988"/>
              <a:ext cx="685800" cy="1243012"/>
            </a:xfrm>
            <a:prstGeom prst="can">
              <a:avLst>
                <a:gd name="adj" fmla="val 45312"/>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a:t>DB</a:t>
              </a:r>
            </a:p>
          </p:txBody>
        </p:sp>
        <p:sp>
          <p:nvSpPr>
            <p:cNvPr id="64" name="Line 23"/>
            <p:cNvSpPr>
              <a:spLocks noChangeShapeType="1"/>
            </p:cNvSpPr>
            <p:nvPr/>
          </p:nvSpPr>
          <p:spPr bwMode="auto">
            <a:xfrm>
              <a:off x="6934200" y="5715000"/>
              <a:ext cx="1447800" cy="0"/>
            </a:xfrm>
            <a:prstGeom prst="line">
              <a:avLst/>
            </a:prstGeom>
            <a:noFill/>
            <a:ln w="12700" cap="sq">
              <a:solidFill>
                <a:schemeClr val="tx1"/>
              </a:solidFill>
              <a:miter lim="800000"/>
              <a:headEnd type="triangle" w="sm" len="sm"/>
              <a:tailEnd type="triangle" w="sm" len="sm"/>
            </a:ln>
          </p:spPr>
          <p:txBody>
            <a:bodyPr wrap="none" anchor="ctr"/>
            <a:lstStyle/>
            <a:p>
              <a:endParaRPr lang="en-US"/>
            </a:p>
          </p:txBody>
        </p:sp>
        <p:sp>
          <p:nvSpPr>
            <p:cNvPr id="65" name="Line 24"/>
            <p:cNvSpPr>
              <a:spLocks noChangeShapeType="1"/>
            </p:cNvSpPr>
            <p:nvPr/>
          </p:nvSpPr>
          <p:spPr bwMode="auto">
            <a:xfrm flipV="1">
              <a:off x="7696200" y="5410200"/>
              <a:ext cx="685800" cy="0"/>
            </a:xfrm>
            <a:prstGeom prst="line">
              <a:avLst/>
            </a:prstGeom>
            <a:noFill/>
            <a:ln w="12700" cap="sq">
              <a:solidFill>
                <a:schemeClr val="tx1"/>
              </a:solidFill>
              <a:miter lim="800000"/>
              <a:headEnd type="triangle" w="sm" len="sm"/>
              <a:tailEnd type="triangle" w="sm" len="sm"/>
            </a:ln>
          </p:spPr>
          <p:txBody>
            <a:bodyPr wrap="none" anchor="ctr"/>
            <a:lstStyle/>
            <a:p>
              <a:endParaRPr lang="en-US"/>
            </a:p>
          </p:txBody>
        </p:sp>
        <p:sp>
          <p:nvSpPr>
            <p:cNvPr id="66" name="Text Box 25"/>
            <p:cNvSpPr txBox="1">
              <a:spLocks noChangeArrowheads="1"/>
            </p:cNvSpPr>
            <p:nvPr/>
          </p:nvSpPr>
          <p:spPr bwMode="auto">
            <a:xfrm>
              <a:off x="4343400" y="6477000"/>
              <a:ext cx="4876800" cy="304800"/>
            </a:xfrm>
            <a:prstGeom prst="rect">
              <a:avLst/>
            </a:prstGeom>
            <a:noFill/>
            <a:ln w="9525">
              <a:noFill/>
              <a:miter lim="800000"/>
              <a:headEnd/>
              <a:tailEnd/>
            </a:ln>
          </p:spPr>
          <p:txBody>
            <a:bodyPr>
              <a:spAutoFit/>
            </a:bodyPr>
            <a:lstStyle/>
            <a:p>
              <a:pPr>
                <a:spcBef>
                  <a:spcPct val="50000"/>
                </a:spcBef>
              </a:pPr>
              <a:r>
                <a:rPr kumimoji="0" lang="en-US" sz="1400" b="0"/>
                <a:t>5. JSP interacts with Java Bean(s) and/or Servlets</a:t>
              </a:r>
              <a:r>
                <a:rPr kumimoji="0" lang="en-US" sz="1400"/>
                <a:t> </a:t>
              </a:r>
            </a:p>
          </p:txBody>
        </p:sp>
        <p:sp>
          <p:nvSpPr>
            <p:cNvPr id="67" name="Rectangle 26"/>
            <p:cNvSpPr>
              <a:spLocks noChangeArrowheads="1"/>
            </p:cNvSpPr>
            <p:nvPr/>
          </p:nvSpPr>
          <p:spPr bwMode="auto">
            <a:xfrm rot="5400000">
              <a:off x="7705725" y="5343525"/>
              <a:ext cx="66675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a:t>jdbc</a:t>
              </a:r>
            </a:p>
          </p:txBody>
        </p:sp>
        <p:sp>
          <p:nvSpPr>
            <p:cNvPr id="68" name="Text Box 27"/>
            <p:cNvSpPr txBox="1">
              <a:spLocks noChangeArrowheads="1"/>
            </p:cNvSpPr>
            <p:nvPr/>
          </p:nvSpPr>
          <p:spPr bwMode="auto">
            <a:xfrm>
              <a:off x="5961063" y="1905000"/>
              <a:ext cx="2039937" cy="517525"/>
            </a:xfrm>
            <a:prstGeom prst="rect">
              <a:avLst/>
            </a:prstGeom>
            <a:noFill/>
            <a:ln w="9525">
              <a:noFill/>
              <a:miter lim="800000"/>
              <a:headEnd/>
              <a:tailEnd/>
            </a:ln>
          </p:spPr>
          <p:txBody>
            <a:bodyPr>
              <a:spAutoFit/>
            </a:bodyPr>
            <a:lstStyle/>
            <a:p>
              <a:pPr>
                <a:spcBef>
                  <a:spcPct val="50000"/>
                </a:spcBef>
              </a:pPr>
              <a:r>
                <a:rPr kumimoji="0" lang="en-US" sz="1400" b="0"/>
                <a:t>4. Servlet Container runs the JSP (Servlet)</a:t>
              </a:r>
              <a:endParaRPr kumimoji="0" lang="en-US" sz="1400"/>
            </a:p>
          </p:txBody>
        </p:sp>
        <p:sp>
          <p:nvSpPr>
            <p:cNvPr id="69" name="AutoShape 28"/>
            <p:cNvSpPr>
              <a:spLocks noChangeArrowheads="1"/>
            </p:cNvSpPr>
            <p:nvPr/>
          </p:nvSpPr>
          <p:spPr bwMode="auto">
            <a:xfrm>
              <a:off x="4114800" y="1676400"/>
              <a:ext cx="381000" cy="677863"/>
            </a:xfrm>
            <a:prstGeom prst="can">
              <a:avLst>
                <a:gd name="adj" fmla="val 44479"/>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dirty="0" err="1"/>
                <a:t>jsp</a:t>
              </a:r>
              <a:endParaRPr kumimoji="0" lang="en-US" sz="1400" dirty="0"/>
            </a:p>
          </p:txBody>
        </p:sp>
        <p:sp>
          <p:nvSpPr>
            <p:cNvPr id="70" name="Rectangle 29"/>
            <p:cNvSpPr>
              <a:spLocks noChangeArrowheads="1"/>
            </p:cNvSpPr>
            <p:nvPr/>
          </p:nvSpPr>
          <p:spPr bwMode="auto">
            <a:xfrm>
              <a:off x="3733800" y="3048000"/>
              <a:ext cx="1160463" cy="42545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400" dirty="0"/>
                <a:t>JSP Engine</a:t>
              </a:r>
            </a:p>
          </p:txBody>
        </p:sp>
        <p:sp>
          <p:nvSpPr>
            <p:cNvPr id="71" name="AutoShape 30"/>
            <p:cNvSpPr>
              <a:spLocks noChangeArrowheads="1"/>
            </p:cNvSpPr>
            <p:nvPr/>
          </p:nvSpPr>
          <p:spPr bwMode="auto">
            <a:xfrm>
              <a:off x="3810000" y="3670300"/>
              <a:ext cx="1084263" cy="825500"/>
            </a:xfrm>
            <a:prstGeom prst="can">
              <a:avLst>
                <a:gd name="adj" fmla="val 25000"/>
              </a:avLst>
            </a:prstGeom>
            <a:solidFill>
              <a:schemeClr val="accent1"/>
            </a:solidFill>
            <a:ln w="12700" cap="sq">
              <a:solidFill>
                <a:schemeClr val="tx1"/>
              </a:solidFill>
              <a:miter lim="800000"/>
              <a:headEnd type="none" w="sm" len="sm"/>
              <a:tailEnd type="none" w="sm" len="sm"/>
            </a:ln>
          </p:spPr>
          <p:txBody>
            <a:bodyPr wrap="none" anchor="ctr"/>
            <a:lstStyle/>
            <a:p>
              <a:pPr algn="ctr"/>
              <a:endParaRPr kumimoji="0" lang="en-US" sz="1400"/>
            </a:p>
          </p:txBody>
        </p:sp>
        <p:sp>
          <p:nvSpPr>
            <p:cNvPr id="72" name="Text Box 31"/>
            <p:cNvSpPr txBox="1">
              <a:spLocks noChangeArrowheads="1"/>
            </p:cNvSpPr>
            <p:nvPr/>
          </p:nvSpPr>
          <p:spPr bwMode="auto">
            <a:xfrm>
              <a:off x="3962400" y="3886200"/>
              <a:ext cx="855663" cy="54927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1000"/>
                <a:t>Servlet source code</a:t>
              </a:r>
            </a:p>
          </p:txBody>
        </p:sp>
        <p:sp>
          <p:nvSpPr>
            <p:cNvPr id="73" name="Rectangle 33"/>
            <p:cNvSpPr>
              <a:spLocks noChangeArrowheads="1"/>
            </p:cNvSpPr>
            <p:nvPr/>
          </p:nvSpPr>
          <p:spPr bwMode="auto">
            <a:xfrm>
              <a:off x="3810000" y="4802188"/>
              <a:ext cx="1084263" cy="608012"/>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endParaRPr kumimoji="0" lang="en-US" sz="1400"/>
            </a:p>
          </p:txBody>
        </p:sp>
        <p:sp>
          <p:nvSpPr>
            <p:cNvPr id="74" name="Line 34"/>
            <p:cNvSpPr>
              <a:spLocks noChangeShapeType="1"/>
            </p:cNvSpPr>
            <p:nvPr/>
          </p:nvSpPr>
          <p:spPr bwMode="auto">
            <a:xfrm>
              <a:off x="4343400" y="2430463"/>
              <a:ext cx="0" cy="312737"/>
            </a:xfrm>
            <a:prstGeom prst="line">
              <a:avLst/>
            </a:prstGeom>
            <a:noFill/>
            <a:ln w="12700" cap="sq">
              <a:solidFill>
                <a:schemeClr val="tx1"/>
              </a:solidFill>
              <a:miter lim="800000"/>
              <a:headEnd type="none" w="sm" len="sm"/>
              <a:tailEnd type="triangle" w="sm" len="sm"/>
            </a:ln>
          </p:spPr>
          <p:txBody>
            <a:bodyPr wrap="none" anchor="ctr"/>
            <a:lstStyle/>
            <a:p>
              <a:endParaRPr lang="en-US"/>
            </a:p>
          </p:txBody>
        </p:sp>
        <p:sp>
          <p:nvSpPr>
            <p:cNvPr id="75" name="Line 35"/>
            <p:cNvSpPr>
              <a:spLocks noChangeShapeType="1"/>
            </p:cNvSpPr>
            <p:nvPr/>
          </p:nvSpPr>
          <p:spPr bwMode="auto">
            <a:xfrm>
              <a:off x="4343400" y="3505200"/>
              <a:ext cx="0" cy="152400"/>
            </a:xfrm>
            <a:prstGeom prst="line">
              <a:avLst/>
            </a:prstGeom>
            <a:noFill/>
            <a:ln w="12700" cap="sq">
              <a:solidFill>
                <a:schemeClr val="tx1"/>
              </a:solidFill>
              <a:miter lim="800000"/>
              <a:headEnd type="none" w="sm" len="sm"/>
              <a:tailEnd type="triangle" w="sm" len="sm"/>
            </a:ln>
          </p:spPr>
          <p:txBody>
            <a:bodyPr wrap="none" anchor="ctr"/>
            <a:lstStyle/>
            <a:p>
              <a:endParaRPr lang="en-US"/>
            </a:p>
          </p:txBody>
        </p:sp>
        <p:sp>
          <p:nvSpPr>
            <p:cNvPr id="76" name="Line 36"/>
            <p:cNvSpPr>
              <a:spLocks noChangeShapeType="1"/>
            </p:cNvSpPr>
            <p:nvPr/>
          </p:nvSpPr>
          <p:spPr bwMode="auto">
            <a:xfrm>
              <a:off x="4343400" y="4495800"/>
              <a:ext cx="0" cy="236538"/>
            </a:xfrm>
            <a:prstGeom prst="line">
              <a:avLst/>
            </a:prstGeom>
            <a:noFill/>
            <a:ln w="12700" cap="sq">
              <a:solidFill>
                <a:schemeClr val="tx1"/>
              </a:solidFill>
              <a:miter lim="800000"/>
              <a:headEnd type="none" w="sm" len="sm"/>
              <a:tailEnd type="triangle" w="sm" len="sm"/>
            </a:ln>
          </p:spPr>
          <p:txBody>
            <a:bodyPr wrap="none" anchor="ctr"/>
            <a:lstStyle/>
            <a:p>
              <a:endParaRPr lang="en-US"/>
            </a:p>
          </p:txBody>
        </p:sp>
        <p:sp>
          <p:nvSpPr>
            <p:cNvPr id="77" name="Line 39"/>
            <p:cNvSpPr>
              <a:spLocks noChangeShapeType="1"/>
            </p:cNvSpPr>
            <p:nvPr/>
          </p:nvSpPr>
          <p:spPr bwMode="auto">
            <a:xfrm>
              <a:off x="4343400" y="5105400"/>
              <a:ext cx="0" cy="236538"/>
            </a:xfrm>
            <a:prstGeom prst="line">
              <a:avLst/>
            </a:prstGeom>
            <a:noFill/>
            <a:ln w="12700" cap="sq">
              <a:solidFill>
                <a:schemeClr val="tx1"/>
              </a:solidFill>
              <a:miter lim="800000"/>
              <a:headEnd type="none" w="sm" len="sm"/>
              <a:tailEnd type="triangle" w="sm" len="sm"/>
            </a:ln>
          </p:spPr>
          <p:txBody>
            <a:bodyPr wrap="none" anchor="ctr"/>
            <a:lstStyle/>
            <a:p>
              <a:endParaRPr lang="en-US"/>
            </a:p>
          </p:txBody>
        </p:sp>
        <p:sp>
          <p:nvSpPr>
            <p:cNvPr id="78" name="Text Box 41"/>
            <p:cNvSpPr txBox="1">
              <a:spLocks noChangeArrowheads="1"/>
            </p:cNvSpPr>
            <p:nvPr/>
          </p:nvSpPr>
          <p:spPr bwMode="auto">
            <a:xfrm>
              <a:off x="3810000" y="4876800"/>
              <a:ext cx="1020763" cy="51752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1400" dirty="0"/>
                <a:t>Java Compiler</a:t>
              </a:r>
            </a:p>
          </p:txBody>
        </p:sp>
        <p:sp>
          <p:nvSpPr>
            <p:cNvPr id="79" name="Oval 44"/>
            <p:cNvSpPr>
              <a:spLocks noChangeArrowheads="1"/>
            </p:cNvSpPr>
            <p:nvPr/>
          </p:nvSpPr>
          <p:spPr bwMode="auto">
            <a:xfrm>
              <a:off x="4495800" y="5565775"/>
              <a:ext cx="1096963" cy="838200"/>
            </a:xfrm>
            <a:prstGeom prst="ellipse">
              <a:avLst/>
            </a:prstGeom>
            <a:solidFill>
              <a:schemeClr val="accent1"/>
            </a:solidFill>
            <a:ln w="9525">
              <a:solidFill>
                <a:schemeClr val="tx1"/>
              </a:solidFill>
              <a:miter lim="800000"/>
              <a:headEnd/>
              <a:tailEnd/>
            </a:ln>
          </p:spPr>
          <p:txBody>
            <a:bodyPr wrap="none" anchor="ctr"/>
            <a:lstStyle/>
            <a:p>
              <a:pPr algn="ctr"/>
              <a:endParaRPr kumimoji="0" lang="en-US" sz="1400"/>
            </a:p>
          </p:txBody>
        </p:sp>
        <p:sp>
          <p:nvSpPr>
            <p:cNvPr id="80" name="Text Box 45"/>
            <p:cNvSpPr txBox="1">
              <a:spLocks noChangeArrowheads="1"/>
            </p:cNvSpPr>
            <p:nvPr/>
          </p:nvSpPr>
          <p:spPr bwMode="auto">
            <a:xfrm>
              <a:off x="4587875" y="5638800"/>
              <a:ext cx="1004888" cy="51752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1400"/>
                <a:t>JSP      (Servlet) </a:t>
              </a:r>
            </a:p>
          </p:txBody>
        </p:sp>
        <p:sp>
          <p:nvSpPr>
            <p:cNvPr id="81" name="Oval 46"/>
            <p:cNvSpPr>
              <a:spLocks noChangeArrowheads="1"/>
            </p:cNvSpPr>
            <p:nvPr/>
          </p:nvSpPr>
          <p:spPr bwMode="auto">
            <a:xfrm>
              <a:off x="4940300" y="4038600"/>
              <a:ext cx="973138" cy="838200"/>
            </a:xfrm>
            <a:prstGeom prst="ellipse">
              <a:avLst/>
            </a:prstGeom>
            <a:solidFill>
              <a:schemeClr val="accent1"/>
            </a:solidFill>
            <a:ln w="12700" cap="sq">
              <a:solidFill>
                <a:schemeClr val="tx1"/>
              </a:solidFill>
              <a:miter lim="800000"/>
              <a:headEnd type="none" w="sm" len="sm"/>
              <a:tailEnd type="none" w="sm" len="sm"/>
            </a:ln>
          </p:spPr>
          <p:txBody>
            <a:bodyPr wrap="none" anchor="ctr"/>
            <a:lstStyle/>
            <a:p>
              <a:pPr algn="ctr"/>
              <a:endParaRPr kumimoji="0" lang="en-US" sz="1400"/>
            </a:p>
          </p:txBody>
        </p:sp>
        <p:sp>
          <p:nvSpPr>
            <p:cNvPr id="82" name="Text Box 47"/>
            <p:cNvSpPr txBox="1">
              <a:spLocks noChangeArrowheads="1"/>
            </p:cNvSpPr>
            <p:nvPr/>
          </p:nvSpPr>
          <p:spPr bwMode="auto">
            <a:xfrm>
              <a:off x="5046663" y="4214813"/>
              <a:ext cx="744537" cy="51752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1400"/>
                <a:t>Java Bean</a:t>
              </a:r>
            </a:p>
          </p:txBody>
        </p:sp>
        <p:sp>
          <p:nvSpPr>
            <p:cNvPr id="83" name="Line 48"/>
            <p:cNvSpPr>
              <a:spLocks noChangeShapeType="1"/>
            </p:cNvSpPr>
            <p:nvPr/>
          </p:nvSpPr>
          <p:spPr bwMode="auto">
            <a:xfrm>
              <a:off x="4343400" y="5410200"/>
              <a:ext cx="244475" cy="304800"/>
            </a:xfrm>
            <a:prstGeom prst="line">
              <a:avLst/>
            </a:prstGeom>
            <a:noFill/>
            <a:ln w="12700" cap="sq">
              <a:solidFill>
                <a:schemeClr val="tx1"/>
              </a:solidFill>
              <a:miter lim="800000"/>
              <a:headEnd type="none" w="sm" len="sm"/>
              <a:tailEnd type="triangle" w="sm" len="sm"/>
            </a:ln>
          </p:spPr>
          <p:txBody>
            <a:bodyPr wrap="none" anchor="ctr"/>
            <a:lstStyle/>
            <a:p>
              <a:endParaRPr lang="en-US"/>
            </a:p>
          </p:txBody>
        </p:sp>
        <p:sp>
          <p:nvSpPr>
            <p:cNvPr id="84" name="Line 49"/>
            <p:cNvSpPr>
              <a:spLocks noChangeShapeType="1"/>
            </p:cNvSpPr>
            <p:nvPr/>
          </p:nvSpPr>
          <p:spPr bwMode="auto">
            <a:xfrm flipV="1">
              <a:off x="5046663" y="4876800"/>
              <a:ext cx="287337" cy="688975"/>
            </a:xfrm>
            <a:prstGeom prst="line">
              <a:avLst/>
            </a:prstGeom>
            <a:noFill/>
            <a:ln w="12700" cap="sq">
              <a:solidFill>
                <a:schemeClr val="tx1"/>
              </a:solidFill>
              <a:miter lim="800000"/>
              <a:headEnd type="triangle" w="sm" len="sm"/>
              <a:tailEnd type="triangle" w="sm" len="sm"/>
            </a:ln>
          </p:spPr>
          <p:txBody>
            <a:bodyPr wrap="none" anchor="ctr"/>
            <a:lstStyle/>
            <a:p>
              <a:endParaRPr lang="en-US"/>
            </a:p>
          </p:txBody>
        </p:sp>
        <p:sp>
          <p:nvSpPr>
            <p:cNvPr id="85" name="Line 52"/>
            <p:cNvSpPr>
              <a:spLocks noChangeShapeType="1"/>
            </p:cNvSpPr>
            <p:nvPr/>
          </p:nvSpPr>
          <p:spPr bwMode="auto">
            <a:xfrm flipV="1">
              <a:off x="5334000" y="5029200"/>
              <a:ext cx="685800" cy="609600"/>
            </a:xfrm>
            <a:prstGeom prst="line">
              <a:avLst/>
            </a:prstGeom>
            <a:noFill/>
            <a:ln w="12700" cap="sq">
              <a:solidFill>
                <a:schemeClr val="tx1"/>
              </a:solidFill>
              <a:miter lim="800000"/>
              <a:headEnd type="triangle" w="sm" len="sm"/>
              <a:tailEnd type="triangle" w="sm" len="sm"/>
            </a:ln>
          </p:spPr>
          <p:txBody>
            <a:bodyPr wrap="none" anchor="ctr"/>
            <a:lstStyle/>
            <a:p>
              <a:endParaRPr lang="en-US"/>
            </a:p>
          </p:txBody>
        </p:sp>
        <p:sp>
          <p:nvSpPr>
            <p:cNvPr id="86" name="Line 53"/>
            <p:cNvSpPr>
              <a:spLocks noChangeShapeType="1"/>
            </p:cNvSpPr>
            <p:nvPr/>
          </p:nvSpPr>
          <p:spPr bwMode="auto">
            <a:xfrm flipV="1">
              <a:off x="5562600" y="5730875"/>
              <a:ext cx="304800" cy="136525"/>
            </a:xfrm>
            <a:prstGeom prst="line">
              <a:avLst/>
            </a:prstGeom>
            <a:noFill/>
            <a:ln w="12700" cap="sq">
              <a:solidFill>
                <a:schemeClr val="tx1"/>
              </a:solidFill>
              <a:miter lim="800000"/>
              <a:headEnd type="triangle" w="sm" len="sm"/>
              <a:tailEnd type="triangle" w="sm" len="sm"/>
            </a:ln>
          </p:spPr>
          <p:txBody>
            <a:bodyPr wrap="none" anchor="ctr"/>
            <a:lstStyle/>
            <a:p>
              <a:endParaRPr lang="en-US"/>
            </a:p>
          </p:txBody>
        </p:sp>
        <p:sp>
          <p:nvSpPr>
            <p:cNvPr id="87" name="Text Box 54"/>
            <p:cNvSpPr txBox="1">
              <a:spLocks noChangeArrowheads="1"/>
            </p:cNvSpPr>
            <p:nvPr/>
          </p:nvSpPr>
          <p:spPr bwMode="auto">
            <a:xfrm>
              <a:off x="4587875" y="1752600"/>
              <a:ext cx="1203325" cy="94297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1400" b="0"/>
                <a:t>3. JSP Engine generates servlet</a:t>
              </a:r>
            </a:p>
          </p:txBody>
        </p:sp>
        <p:sp>
          <p:nvSpPr>
            <p:cNvPr id="88" name="Line 55"/>
            <p:cNvSpPr>
              <a:spLocks noChangeShapeType="1"/>
            </p:cNvSpPr>
            <p:nvPr/>
          </p:nvSpPr>
          <p:spPr bwMode="auto">
            <a:xfrm flipH="1" flipV="1">
              <a:off x="3657600" y="5341938"/>
              <a:ext cx="838200" cy="688975"/>
            </a:xfrm>
            <a:prstGeom prst="line">
              <a:avLst/>
            </a:prstGeom>
            <a:noFill/>
            <a:ln w="12700">
              <a:solidFill>
                <a:schemeClr val="tx1"/>
              </a:solidFill>
              <a:miter lim="800000"/>
              <a:headEnd type="none" w="sm" len="sm"/>
              <a:tailEnd type="triangle" w="sm" len="sm"/>
            </a:ln>
          </p:spPr>
          <p:txBody>
            <a:bodyPr wrap="none"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Lifecycle of a JSP Page</a:t>
            </a:r>
          </a:p>
        </p:txBody>
      </p:sp>
      <p:sp>
        <p:nvSpPr>
          <p:cNvPr id="3" name="Content Placeholder 2"/>
          <p:cNvSpPr>
            <a:spLocks noGrp="1"/>
          </p:cNvSpPr>
          <p:nvPr>
            <p:ph sz="quarter" idx="1"/>
          </p:nvPr>
        </p:nvSpPr>
        <p:spPr/>
        <p:txBody>
          <a:bodyPr>
            <a:normAutofit/>
          </a:bodyPr>
          <a:lstStyle/>
          <a:p>
            <a:r>
              <a:rPr lang="en-US" dirty="0"/>
              <a:t>Translation and compilation phase:</a:t>
            </a:r>
          </a:p>
          <a:p>
            <a:pPr lvl="1"/>
            <a:r>
              <a:rPr lang="en-US" dirty="0"/>
              <a:t>During the translation phase, static data is transformed into code that will emit the data into the response stream.</a:t>
            </a:r>
          </a:p>
          <a:p>
            <a:pPr lvl="1"/>
            <a:r>
              <a:rPr lang="en-US" dirty="0"/>
              <a:t>JSP elements are treated as follows:</a:t>
            </a:r>
          </a:p>
          <a:p>
            <a:pPr lvl="2"/>
            <a:r>
              <a:rPr lang="en-US" dirty="0"/>
              <a:t>Directives are used to control how the Web container translates and executes the JSP page.</a:t>
            </a:r>
          </a:p>
          <a:p>
            <a:pPr lvl="2"/>
            <a:r>
              <a:rPr lang="en-US" dirty="0"/>
              <a:t>Scripting elements are inserted into the JSP page's servlet class.</a:t>
            </a:r>
          </a:p>
          <a:p>
            <a:pPr lvl="2"/>
            <a:r>
              <a:rPr lang="en-US" dirty="0"/>
              <a:t>Expression language expressions are passed as parameters to calls to the JSP expression evaluator.</a:t>
            </a:r>
          </a:p>
          <a:p>
            <a:pPr lvl="2"/>
            <a:r>
              <a:rPr lang="en-US" dirty="0" err="1">
                <a:latin typeface="Courier New" pitchFamily="49" charset="0"/>
                <a:cs typeface="Courier New" pitchFamily="49" charset="0"/>
              </a:rPr>
              <a:t>jsp</a:t>
            </a:r>
            <a:r>
              <a:rPr lang="en-US" dirty="0">
                <a:latin typeface="Courier New" pitchFamily="49" charset="0"/>
                <a:cs typeface="Courier New" pitchFamily="49" charset="0"/>
              </a:rPr>
              <a:t>:[</a:t>
            </a:r>
            <a:r>
              <a:rPr lang="en-US" dirty="0" err="1">
                <a:latin typeface="Courier New" pitchFamily="49" charset="0"/>
                <a:cs typeface="Courier New" pitchFamily="49" charset="0"/>
              </a:rPr>
              <a:t>set|get</a:t>
            </a:r>
            <a:r>
              <a:rPr lang="en-US" dirty="0">
                <a:latin typeface="Courier New" pitchFamily="49" charset="0"/>
                <a:cs typeface="Courier New" pitchFamily="49" charset="0"/>
              </a:rPr>
              <a:t>]Property </a:t>
            </a:r>
            <a:r>
              <a:rPr lang="en-US" dirty="0"/>
              <a:t>elements are converted into method calls to JavaBeans components.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Lifecycle of a JSP Page</a:t>
            </a:r>
          </a:p>
        </p:txBody>
      </p:sp>
      <p:sp>
        <p:nvSpPr>
          <p:cNvPr id="3" name="Content Placeholder 2"/>
          <p:cNvSpPr>
            <a:spLocks noGrp="1"/>
          </p:cNvSpPr>
          <p:nvPr>
            <p:ph sz="quarter" idx="1"/>
          </p:nvPr>
        </p:nvSpPr>
        <p:spPr/>
        <p:txBody>
          <a:bodyPr>
            <a:normAutofit/>
          </a:bodyPr>
          <a:lstStyle/>
          <a:p>
            <a:pPr lvl="2"/>
            <a:r>
              <a:rPr lang="en-US" dirty="0" err="1">
                <a:latin typeface="Courier New" pitchFamily="49" charset="0"/>
                <a:cs typeface="Courier New" pitchFamily="49" charset="0"/>
              </a:rPr>
              <a:t>jsp</a:t>
            </a:r>
            <a:r>
              <a:rPr lang="en-US" dirty="0">
                <a:latin typeface="Courier New" pitchFamily="49" charset="0"/>
                <a:cs typeface="Courier New" pitchFamily="49" charset="0"/>
              </a:rPr>
              <a:t>:[</a:t>
            </a:r>
            <a:r>
              <a:rPr lang="en-US" dirty="0" err="1">
                <a:latin typeface="Courier New" pitchFamily="49" charset="0"/>
                <a:cs typeface="Courier New" pitchFamily="49" charset="0"/>
              </a:rPr>
              <a:t>include|forward</a:t>
            </a:r>
            <a:r>
              <a:rPr lang="en-US" dirty="0">
                <a:latin typeface="Courier New" pitchFamily="49" charset="0"/>
                <a:cs typeface="Courier New" pitchFamily="49" charset="0"/>
              </a:rPr>
              <a:t>]</a:t>
            </a:r>
            <a:r>
              <a:rPr lang="en-US" dirty="0"/>
              <a:t> elements are converted into invocations of the Java Servlet API.</a:t>
            </a:r>
          </a:p>
          <a:p>
            <a:pPr lvl="2"/>
            <a:r>
              <a:rPr lang="en-US" dirty="0"/>
              <a:t>The </a:t>
            </a:r>
            <a:r>
              <a:rPr lang="en-US" dirty="0" err="1">
                <a:latin typeface="Courier New" pitchFamily="49" charset="0"/>
                <a:cs typeface="Courier New" pitchFamily="49" charset="0"/>
              </a:rPr>
              <a:t>jsp:plugin</a:t>
            </a:r>
            <a:r>
              <a:rPr lang="en-US" dirty="0"/>
              <a:t> element is converted into browser-specific markup for activating an applet.</a:t>
            </a:r>
          </a:p>
          <a:p>
            <a:pPr lvl="2"/>
            <a:r>
              <a:rPr lang="en-US" dirty="0"/>
              <a:t>Custom tags are converted into calls to the tag handler that implements the custom tag.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Lifecycle of a JSP Page</a:t>
            </a:r>
          </a:p>
        </p:txBody>
      </p:sp>
      <p:sp>
        <p:nvSpPr>
          <p:cNvPr id="3" name="Content Placeholder 2"/>
          <p:cNvSpPr>
            <a:spLocks noGrp="1"/>
          </p:cNvSpPr>
          <p:nvPr>
            <p:ph sz="quarter" idx="1"/>
          </p:nvPr>
        </p:nvSpPr>
        <p:spPr>
          <a:xfrm>
            <a:off x="301752" y="1527048"/>
            <a:ext cx="8503920" cy="4949952"/>
          </a:xfrm>
        </p:spPr>
        <p:txBody>
          <a:bodyPr>
            <a:normAutofit fontScale="92500" lnSpcReduction="10000"/>
          </a:bodyPr>
          <a:lstStyle/>
          <a:p>
            <a:pPr>
              <a:buNone/>
            </a:pPr>
            <a:r>
              <a:rPr lang="en-US" sz="2600" dirty="0"/>
              <a:t>Execution phase:</a:t>
            </a:r>
          </a:p>
          <a:p>
            <a:pPr>
              <a:buNone/>
            </a:pPr>
            <a:r>
              <a:rPr lang="en-US" dirty="0"/>
              <a:t>	This phase can control various JSP page execution parameters by using page directives. The following are the two parts of the Execution phase:</a:t>
            </a:r>
          </a:p>
          <a:p>
            <a:r>
              <a:rPr lang="en-US" sz="2600" dirty="0"/>
              <a:t>Buffering:</a:t>
            </a:r>
          </a:p>
          <a:p>
            <a:pPr lvl="1"/>
            <a:r>
              <a:rPr lang="en-US" dirty="0"/>
              <a:t>When a JSP page is executed, the output written to the response object is automatically buffered.</a:t>
            </a:r>
          </a:p>
          <a:p>
            <a:pPr lvl="1"/>
            <a:r>
              <a:rPr lang="en-US" dirty="0"/>
              <a:t>The size of the page buffer can be set using the following page directive</a:t>
            </a:r>
            <a:r>
              <a:rPr lang="en-US" dirty="0">
                <a:latin typeface="Courier New" pitchFamily="49" charset="0"/>
                <a:cs typeface="Courier New" pitchFamily="49" charset="0"/>
              </a:rPr>
              <a:t>:&lt;%@ page buffer="</a:t>
            </a:r>
            <a:r>
              <a:rPr lang="en-US" dirty="0" err="1">
                <a:latin typeface="Courier New" pitchFamily="49" charset="0"/>
                <a:cs typeface="Courier New" pitchFamily="49" charset="0"/>
              </a:rPr>
              <a:t>none|</a:t>
            </a:r>
            <a:r>
              <a:rPr lang="en-US" i="1" dirty="0" err="1">
                <a:latin typeface="Courier New" pitchFamily="49" charset="0"/>
                <a:cs typeface="Courier New" pitchFamily="49" charset="0"/>
              </a:rPr>
              <a:t>xxxkb</a:t>
            </a:r>
            <a:r>
              <a:rPr lang="en-US" i="1" dirty="0">
                <a:latin typeface="Courier New" pitchFamily="49" charset="0"/>
                <a:cs typeface="Courier New" pitchFamily="49" charset="0"/>
              </a:rPr>
              <a:t>" %&gt;</a:t>
            </a:r>
          </a:p>
          <a:p>
            <a:pPr lvl="1"/>
            <a:r>
              <a:rPr lang="en-US" dirty="0"/>
              <a:t>A larger buffer allows more content to be written before anything is actually sent back to the client, thus providing the JSP page with more time to set appropriate status codes and headers or to forward to </a:t>
            </a:r>
            <a:r>
              <a:rPr lang="en-US"/>
              <a:t>another web </a:t>
            </a:r>
            <a:r>
              <a:rPr lang="en-US" dirty="0"/>
              <a:t>resource. A smaller buffer decreases server memory load.</a:t>
            </a:r>
          </a:p>
          <a:p>
            <a:pPr lvl="1"/>
            <a:r>
              <a:rPr lang="en-US" dirty="0"/>
              <a:t>Allows the client to start receiving data more quickly.</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93</TotalTime>
  <Words>1523</Words>
  <Application>Microsoft Office PowerPoint</Application>
  <PresentationFormat>On-screen Show (4:3)</PresentationFormat>
  <Paragraphs>153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Courier New</vt:lpstr>
      <vt:lpstr>Georgia</vt:lpstr>
      <vt:lpstr>Wingdings</vt:lpstr>
      <vt:lpstr>Wingdings 2</vt:lpstr>
      <vt:lpstr>Civic</vt:lpstr>
      <vt:lpstr>Java Server Pages (JSP)</vt:lpstr>
      <vt:lpstr>Java Server Pages (JSP) Introduction</vt:lpstr>
      <vt:lpstr>Java Server Pages (JSP) Introduction</vt:lpstr>
      <vt:lpstr>The Lifecycle of a JSP Page</vt:lpstr>
      <vt:lpstr>JSP Diagram</vt:lpstr>
      <vt:lpstr>JSP Diagram</vt:lpstr>
      <vt:lpstr>The Lifecycle of a JSP Page</vt:lpstr>
      <vt:lpstr>The Lifecycle of a JSP Page</vt:lpstr>
      <vt:lpstr>The Lifecycle of a JSP Page</vt:lpstr>
      <vt:lpstr>The Lifecycle of a JSP Page</vt:lpstr>
      <vt:lpstr>Components of JSP</vt:lpstr>
      <vt:lpstr>Directives</vt:lpstr>
      <vt:lpstr>Directives</vt:lpstr>
      <vt:lpstr>Scripting Elements</vt:lpstr>
      <vt:lpstr>Scripting Elements</vt:lpstr>
      <vt:lpstr>Standard Actions</vt:lpstr>
      <vt:lpstr>Standard Actions</vt:lpstr>
      <vt:lpstr>Sample JSP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Server Pages (JSP)</dc:title>
  <dc:creator/>
  <cp:lastModifiedBy>Komal</cp:lastModifiedBy>
  <cp:revision>77</cp:revision>
  <dcterms:created xsi:type="dcterms:W3CDTF">2006-08-16T00:00:00Z</dcterms:created>
  <dcterms:modified xsi:type="dcterms:W3CDTF">2022-05-01T19:35:02Z</dcterms:modified>
</cp:coreProperties>
</file>