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2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19-Apr-21</a:t>
            </a:fld>
            <a:endParaRPr lang="en-US" dirty="0"/>
          </a:p>
        </p:txBody>
      </p:sp>
      <p:sp>
        <p:nvSpPr>
          <p:cNvPr id="5" name="Footer Placeholder 4">
            <a:extLst>
              <a:ext uri="{FF2B5EF4-FFF2-40B4-BE49-F238E27FC236}">
                <a16:creationId xmlns=""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13113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19-Apr-21</a:t>
            </a:fld>
            <a:endParaRPr lang="en-US"/>
          </a:p>
        </p:txBody>
      </p:sp>
      <p:sp>
        <p:nvSpPr>
          <p:cNvPr id="5" name="Footer Placeholder 4">
            <a:extLst>
              <a:ext uri="{FF2B5EF4-FFF2-40B4-BE49-F238E27FC236}">
                <a16:creationId xmlns=""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6451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19-Apr-21</a:t>
            </a:fld>
            <a:endParaRPr lang="en-US"/>
          </a:p>
        </p:txBody>
      </p:sp>
      <p:sp>
        <p:nvSpPr>
          <p:cNvPr id="5" name="Footer Placeholder 4">
            <a:extLst>
              <a:ext uri="{FF2B5EF4-FFF2-40B4-BE49-F238E27FC236}">
                <a16:creationId xmlns=""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3354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19-Apr-21</a:t>
            </a:fld>
            <a:endParaRPr lang="en-US"/>
          </a:p>
        </p:txBody>
      </p:sp>
      <p:sp>
        <p:nvSpPr>
          <p:cNvPr id="5" name="Footer Placeholder 4">
            <a:extLst>
              <a:ext uri="{FF2B5EF4-FFF2-40B4-BE49-F238E27FC236}">
                <a16:creationId xmlns=""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6229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19-Apr-21</a:t>
            </a:fld>
            <a:endParaRPr lang="en-US"/>
          </a:p>
        </p:txBody>
      </p:sp>
      <p:sp>
        <p:nvSpPr>
          <p:cNvPr id="5" name="Footer Placeholder 4">
            <a:extLst>
              <a:ext uri="{FF2B5EF4-FFF2-40B4-BE49-F238E27FC236}">
                <a16:creationId xmlns=""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2885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19-Apr-21</a:t>
            </a:fld>
            <a:endParaRPr lang="en-US"/>
          </a:p>
        </p:txBody>
      </p:sp>
      <p:sp>
        <p:nvSpPr>
          <p:cNvPr id="6" name="Footer Placeholder 5">
            <a:extLst>
              <a:ext uri="{FF2B5EF4-FFF2-40B4-BE49-F238E27FC236}">
                <a16:creationId xmlns=""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4257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19-Apr-21</a:t>
            </a:fld>
            <a:endParaRPr lang="en-US"/>
          </a:p>
        </p:txBody>
      </p:sp>
      <p:sp>
        <p:nvSpPr>
          <p:cNvPr id="8" name="Footer Placeholder 7">
            <a:extLst>
              <a:ext uri="{FF2B5EF4-FFF2-40B4-BE49-F238E27FC236}">
                <a16:creationId xmlns=""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6579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19-Apr-21</a:t>
            </a:fld>
            <a:endParaRPr lang="en-US"/>
          </a:p>
        </p:txBody>
      </p:sp>
      <p:sp>
        <p:nvSpPr>
          <p:cNvPr id="4" name="Footer Placeholder 3">
            <a:extLst>
              <a:ext uri="{FF2B5EF4-FFF2-40B4-BE49-F238E27FC236}">
                <a16:creationId xmlns=""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3132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19-Apr-21</a:t>
            </a:fld>
            <a:endParaRPr lang="en-US"/>
          </a:p>
        </p:txBody>
      </p:sp>
      <p:sp>
        <p:nvSpPr>
          <p:cNvPr id="3" name="Footer Placeholder 2">
            <a:extLst>
              <a:ext uri="{FF2B5EF4-FFF2-40B4-BE49-F238E27FC236}">
                <a16:creationId xmlns=""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8026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19-Apr-21</a:t>
            </a:fld>
            <a:endParaRPr lang="en-US"/>
          </a:p>
        </p:txBody>
      </p:sp>
      <p:sp>
        <p:nvSpPr>
          <p:cNvPr id="6" name="Footer Placeholder 5">
            <a:extLst>
              <a:ext uri="{FF2B5EF4-FFF2-40B4-BE49-F238E27FC236}">
                <a16:creationId xmlns=""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9757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19-Apr-21</a:t>
            </a:fld>
            <a:endParaRPr lang="en-US"/>
          </a:p>
        </p:txBody>
      </p:sp>
      <p:sp>
        <p:nvSpPr>
          <p:cNvPr id="6" name="Footer Placeholder 5">
            <a:extLst>
              <a:ext uri="{FF2B5EF4-FFF2-40B4-BE49-F238E27FC236}">
                <a16:creationId xmlns=""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95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19-Apr-21</a:t>
            </a:fld>
            <a:endParaRPr lang="en-US" sz="1000" dirty="0"/>
          </a:p>
        </p:txBody>
      </p:sp>
      <p:sp>
        <p:nvSpPr>
          <p:cNvPr id="5" name="Footer Placeholder 4">
            <a:extLst>
              <a:ext uri="{FF2B5EF4-FFF2-40B4-BE49-F238E27FC236}">
                <a16:creationId xmlns=""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31827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 xmlns:a16="http://schemas.microsoft.com/office/drawing/2014/main" id="{733E0473-C315-42D8-A82A-A2FE49DC67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 xmlns:a16="http://schemas.microsoft.com/office/drawing/2014/main" id="{AD23A251-68F2-43E5-812B-4BBAE1AF53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Times New Roman" panose="02020603050405020304" pitchFamily="18" charset="0"/>
              <a:cs typeface="Times New Roman" panose="02020603050405020304" pitchFamily="18" charset="0"/>
            </a:endParaRPr>
          </a:p>
        </p:txBody>
      </p:sp>
      <p:pic>
        <p:nvPicPr>
          <p:cNvPr id="14" name="Picture 3" descr="Paint in motion from the bottom of the view">
            <a:extLst>
              <a:ext uri="{FF2B5EF4-FFF2-40B4-BE49-F238E27FC236}">
                <a16:creationId xmlns="" xmlns:a16="http://schemas.microsoft.com/office/drawing/2014/main" id="{40BBDE0D-22BE-4366-BDD5-76F0AE9EEB7B}"/>
              </a:ext>
            </a:extLst>
          </p:cNvPr>
          <p:cNvPicPr>
            <a:picLocks noChangeAspect="1"/>
          </p:cNvPicPr>
          <p:nvPr/>
        </p:nvPicPr>
        <p:blipFill rotWithShape="1">
          <a:blip r:embed="rId2">
            <a:alphaModFix amt="40000"/>
          </a:blip>
          <a:srcRect t="12769" r="-1" b="-1"/>
          <a:stretch/>
        </p:blipFill>
        <p:spPr>
          <a:xfrm>
            <a:off x="1525" y="10"/>
            <a:ext cx="12188951" cy="6857990"/>
          </a:xfrm>
          <a:prstGeom prst="rect">
            <a:avLst/>
          </a:prstGeom>
        </p:spPr>
      </p:pic>
      <p:grpSp>
        <p:nvGrpSpPr>
          <p:cNvPr id="23" name="decorative circle">
            <a:extLst>
              <a:ext uri="{FF2B5EF4-FFF2-40B4-BE49-F238E27FC236}">
                <a16:creationId xmlns="" xmlns:a16="http://schemas.microsoft.com/office/drawing/2014/main" id="{0350AF23-2606-421F-AB7B-23D9B48F3E9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4102" y="236341"/>
            <a:ext cx="11340713" cy="5464029"/>
            <a:chOff x="314102" y="236341"/>
            <a:chExt cx="11340713" cy="5464029"/>
          </a:xfrm>
        </p:grpSpPr>
        <p:sp>
          <p:nvSpPr>
            <p:cNvPr id="24" name="Oval 23">
              <a:extLst>
                <a:ext uri="{FF2B5EF4-FFF2-40B4-BE49-F238E27FC236}">
                  <a16:creationId xmlns="" xmlns:a16="http://schemas.microsoft.com/office/drawing/2014/main" id="{526A544A-3C76-4502-A741-F4DB0E2CD2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 xmlns:a16="http://schemas.microsoft.com/office/drawing/2014/main" id="{017B8593-D171-47B5-8D1A-E34E7B13847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 xmlns:a16="http://schemas.microsoft.com/office/drawing/2014/main" id="{1FEF60D4-64F6-450F-B86D-383EEA1C84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 xmlns:a16="http://schemas.microsoft.com/office/drawing/2014/main" id="{A97D4A7C-B520-46CB-9A94-711F53997BD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 xmlns:a16="http://schemas.microsoft.com/office/drawing/2014/main" id="{2B7B976F-E84B-4936-90D7-C8298A5E7BD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 xmlns:a16="http://schemas.microsoft.com/office/drawing/2014/main" id="{DC91FFEC-59DF-4D22-A925-F515207692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 xmlns:a16="http://schemas.microsoft.com/office/drawing/2014/main" id="{58931E95-0847-47E4-8AEC-312312A0323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 xmlns:a16="http://schemas.microsoft.com/office/drawing/2014/main" id="{3C094915-EF93-49A0-9B90-C44FB9B500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2" name="Title 1">
            <a:extLst>
              <a:ext uri="{FF2B5EF4-FFF2-40B4-BE49-F238E27FC236}">
                <a16:creationId xmlns="" xmlns:a16="http://schemas.microsoft.com/office/drawing/2014/main" id="{4015381C-3976-4417-A564-57E705A8EB98}"/>
              </a:ext>
            </a:extLst>
          </p:cNvPr>
          <p:cNvSpPr>
            <a:spLocks noGrp="1"/>
          </p:cNvSpPr>
          <p:nvPr>
            <p:ph type="ctrTitle"/>
          </p:nvPr>
        </p:nvSpPr>
        <p:spPr>
          <a:xfrm>
            <a:off x="2562606" y="1122363"/>
            <a:ext cx="7063739" cy="2387600"/>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Hotel Booking Management System</a:t>
            </a:r>
          </a:p>
        </p:txBody>
      </p:sp>
      <p:sp>
        <p:nvSpPr>
          <p:cNvPr id="3" name="Subtitle 2">
            <a:extLst>
              <a:ext uri="{FF2B5EF4-FFF2-40B4-BE49-F238E27FC236}">
                <a16:creationId xmlns="" xmlns:a16="http://schemas.microsoft.com/office/drawing/2014/main" id="{022BFF7B-93BC-47BC-9CFF-93EB6DEF7DCB}"/>
              </a:ext>
            </a:extLst>
          </p:cNvPr>
          <p:cNvSpPr>
            <a:spLocks noGrp="1"/>
          </p:cNvSpPr>
          <p:nvPr>
            <p:ph type="subTitle" idx="1"/>
          </p:nvPr>
        </p:nvSpPr>
        <p:spPr>
          <a:xfrm>
            <a:off x="427469" y="3647642"/>
            <a:ext cx="7063739" cy="3210347"/>
          </a:xfrm>
        </p:spPr>
        <p:txBody>
          <a:bodyPr>
            <a:normAutofit/>
          </a:bodyPr>
          <a:lstStyle/>
          <a:p>
            <a:pPr algn="l"/>
            <a:r>
              <a:rPr lang="en-US" dirty="0">
                <a:solidFill>
                  <a:srgbClr val="FFFFFF"/>
                </a:solidFill>
                <a:latin typeface="Times New Roman" panose="02020603050405020304" pitchFamily="18" charset="0"/>
                <a:cs typeface="Times New Roman" panose="02020603050405020304" pitchFamily="18" charset="0"/>
              </a:rPr>
              <a:t>Submitted To-</a:t>
            </a:r>
          </a:p>
          <a:p>
            <a:pPr algn="l"/>
            <a:r>
              <a:rPr lang="en-US" sz="2000" b="1" dirty="0" err="1">
                <a:solidFill>
                  <a:srgbClr val="FFFFFF"/>
                </a:solidFill>
                <a:latin typeface="Times New Roman" panose="02020603050405020304" pitchFamily="18" charset="0"/>
                <a:cs typeface="Times New Roman" panose="02020603050405020304" pitchFamily="18" charset="0"/>
              </a:rPr>
              <a:t>Mahfujur</a:t>
            </a:r>
            <a:r>
              <a:rPr lang="en-US" sz="2000" b="1" dirty="0">
                <a:solidFill>
                  <a:srgbClr val="FFFFFF"/>
                </a:solidFill>
                <a:latin typeface="Times New Roman" panose="02020603050405020304" pitchFamily="18" charset="0"/>
                <a:cs typeface="Times New Roman" panose="02020603050405020304" pitchFamily="18" charset="0"/>
              </a:rPr>
              <a:t> Rahman</a:t>
            </a:r>
          </a:p>
          <a:p>
            <a:pPr algn="l"/>
            <a:r>
              <a:rPr lang="en-US" sz="1400" dirty="0">
                <a:solidFill>
                  <a:srgbClr val="FFFFFF"/>
                </a:solidFill>
                <a:latin typeface="Times New Roman" panose="02020603050405020304" pitchFamily="18" charset="0"/>
                <a:cs typeface="Times New Roman" panose="02020603050405020304" pitchFamily="18" charset="0"/>
              </a:rPr>
              <a:t>Lecturer, Computer Science</a:t>
            </a:r>
          </a:p>
          <a:p>
            <a:pPr algn="l"/>
            <a:r>
              <a:rPr lang="en-US" sz="2000" dirty="0">
                <a:solidFill>
                  <a:srgbClr val="FFFFFF"/>
                </a:solidFill>
                <a:latin typeface="Times New Roman" panose="02020603050405020304" pitchFamily="18" charset="0"/>
                <a:cs typeface="Times New Roman" panose="02020603050405020304" pitchFamily="18" charset="0"/>
              </a:rPr>
              <a:t>Submitted By-</a:t>
            </a:r>
          </a:p>
          <a:p>
            <a:pPr algn="l"/>
            <a:endParaRPr lang="en-US" sz="2000"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 xmlns:a16="http://schemas.microsoft.com/office/drawing/2014/main" id="{F68DEF87-AFC7-47D4-B05E-78A4B9A85738}"/>
              </a:ext>
            </a:extLst>
          </p:cNvPr>
          <p:cNvGraphicFramePr>
            <a:graphicFrameLocks noGrp="1"/>
          </p:cNvGraphicFramePr>
          <p:nvPr>
            <p:extLst>
              <p:ext uri="{D42A27DB-BD31-4B8C-83A1-F6EECF244321}">
                <p14:modId xmlns:p14="http://schemas.microsoft.com/office/powerpoint/2010/main" val="2430433638"/>
              </p:ext>
            </p:extLst>
          </p:nvPr>
        </p:nvGraphicFramePr>
        <p:xfrm>
          <a:off x="540837" y="5358937"/>
          <a:ext cx="4366723" cy="1385814"/>
        </p:xfrm>
        <a:graphic>
          <a:graphicData uri="http://schemas.openxmlformats.org/drawingml/2006/table">
            <a:tbl>
              <a:tblPr firstRow="1" firstCol="1" bandRow="1">
                <a:tableStyleId>{5C22544A-7EE6-4342-B048-85BDC9FD1C3A}</a:tableStyleId>
              </a:tblPr>
              <a:tblGrid>
                <a:gridCol w="660071">
                  <a:extLst>
                    <a:ext uri="{9D8B030D-6E8A-4147-A177-3AD203B41FA5}">
                      <a16:colId xmlns="" xmlns:a16="http://schemas.microsoft.com/office/drawing/2014/main" val="1414568740"/>
                    </a:ext>
                  </a:extLst>
                </a:gridCol>
                <a:gridCol w="2562778">
                  <a:extLst>
                    <a:ext uri="{9D8B030D-6E8A-4147-A177-3AD203B41FA5}">
                      <a16:colId xmlns="" xmlns:a16="http://schemas.microsoft.com/office/drawing/2014/main" val="1459131213"/>
                    </a:ext>
                  </a:extLst>
                </a:gridCol>
                <a:gridCol w="1143874">
                  <a:extLst>
                    <a:ext uri="{9D8B030D-6E8A-4147-A177-3AD203B41FA5}">
                      <a16:colId xmlns="" xmlns:a16="http://schemas.microsoft.com/office/drawing/2014/main" val="1151010989"/>
                    </a:ext>
                  </a:extLst>
                </a:gridCol>
              </a:tblGrid>
              <a:tr h="230969">
                <a:tc>
                  <a:txBody>
                    <a:bodyPr/>
                    <a:lstStyle/>
                    <a:p>
                      <a:pPr marL="0" marR="0">
                        <a:spcBef>
                          <a:spcPts val="0"/>
                        </a:spcBef>
                        <a:spcAft>
                          <a:spcPts val="0"/>
                        </a:spcAft>
                      </a:pPr>
                      <a:r>
                        <a:rPr lang="en-US" sz="1200">
                          <a:effectLst/>
                        </a:rPr>
                        <a:t>SL No</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Student Name</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Student ID</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696519644"/>
                  </a:ext>
                </a:extLst>
              </a:tr>
              <a:tr h="230969">
                <a:tc>
                  <a:txBody>
                    <a:bodyPr/>
                    <a:lstStyle/>
                    <a:p>
                      <a:pPr marL="0" marR="0">
                        <a:spcBef>
                          <a:spcPts val="0"/>
                        </a:spcBef>
                        <a:spcAft>
                          <a:spcPts val="0"/>
                        </a:spcAft>
                      </a:pPr>
                      <a:r>
                        <a:rPr lang="en-US" sz="1200">
                          <a:effectLst/>
                        </a:rPr>
                        <a:t>01</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Saiydur Rahman</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19-39890-1</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36505289"/>
                  </a:ext>
                </a:extLst>
              </a:tr>
              <a:tr h="230969">
                <a:tc>
                  <a:txBody>
                    <a:bodyPr/>
                    <a:lstStyle/>
                    <a:p>
                      <a:pPr marL="0" marR="0">
                        <a:spcBef>
                          <a:spcPts val="0"/>
                        </a:spcBef>
                        <a:spcAft>
                          <a:spcPts val="0"/>
                        </a:spcAft>
                      </a:pPr>
                      <a:r>
                        <a:rPr lang="en-US" sz="1200">
                          <a:effectLst/>
                        </a:rPr>
                        <a:t>02</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JIHAD SHAHARIAR JOY</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19-40068-1</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224977996"/>
                  </a:ext>
                </a:extLst>
              </a:tr>
              <a:tr h="230969">
                <a:tc>
                  <a:txBody>
                    <a:bodyPr/>
                    <a:lstStyle/>
                    <a:p>
                      <a:pPr marL="0" marR="0">
                        <a:spcBef>
                          <a:spcPts val="0"/>
                        </a:spcBef>
                        <a:spcAft>
                          <a:spcPts val="0"/>
                        </a:spcAft>
                      </a:pPr>
                      <a:r>
                        <a:rPr lang="en-US" sz="1200">
                          <a:effectLst/>
                        </a:rPr>
                        <a:t>03</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ASHFAT AL RASHID</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19-40195-1</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41786534"/>
                  </a:ext>
                </a:extLst>
              </a:tr>
              <a:tr h="230969">
                <a:tc>
                  <a:txBody>
                    <a:bodyPr/>
                    <a:lstStyle/>
                    <a:p>
                      <a:pPr marL="0" marR="0">
                        <a:spcBef>
                          <a:spcPts val="0"/>
                        </a:spcBef>
                        <a:spcAft>
                          <a:spcPts val="0"/>
                        </a:spcAft>
                      </a:pPr>
                      <a:r>
                        <a:rPr lang="en-US" sz="1200">
                          <a:effectLst/>
                        </a:rPr>
                        <a:t>04</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MD. MAHINUR RAHMAN</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19-40226-1</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802991830"/>
                  </a:ext>
                </a:extLst>
              </a:tr>
              <a:tr h="230969">
                <a:tc>
                  <a:txBody>
                    <a:bodyPr/>
                    <a:lstStyle/>
                    <a:p>
                      <a:pPr marL="0" marR="0">
                        <a:spcBef>
                          <a:spcPts val="0"/>
                        </a:spcBef>
                        <a:spcAft>
                          <a:spcPts val="0"/>
                        </a:spcAft>
                      </a:pPr>
                      <a:r>
                        <a:rPr lang="en-US" sz="1200">
                          <a:effectLst/>
                        </a:rPr>
                        <a:t>05</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MD. RAZIB MOLLAH</a:t>
                      </a:r>
                      <a:endParaRPr lang="en-US" sz="12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20-42153-1</a:t>
                      </a:r>
                      <a:endParaRPr lang="en-US" sz="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6903729"/>
                  </a:ext>
                </a:extLst>
              </a:tr>
            </a:tbl>
          </a:graphicData>
        </a:graphic>
      </p:graphicFrame>
    </p:spTree>
    <p:extLst>
      <p:ext uri="{BB962C8B-B14F-4D97-AF65-F5344CB8AC3E}">
        <p14:creationId xmlns:p14="http://schemas.microsoft.com/office/powerpoint/2010/main" val="350798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C015D-25B6-4411-90F6-6F70EC95E8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Achievements</a:t>
            </a:r>
          </a:p>
        </p:txBody>
      </p:sp>
      <p:sp>
        <p:nvSpPr>
          <p:cNvPr id="3" name="Content Placeholder 2">
            <a:extLst>
              <a:ext uri="{FF2B5EF4-FFF2-40B4-BE49-F238E27FC236}">
                <a16:creationId xmlns="" xmlns:a16="http://schemas.microsoft.com/office/drawing/2014/main" id="{2483A0BE-850B-4789-9D77-2F58D8D4AD5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Computerized system replaces to the manual booking system.</a:t>
            </a:r>
          </a:p>
          <a:p>
            <a:r>
              <a:rPr lang="en-US" dirty="0">
                <a:latin typeface="Times New Roman" panose="02020603050405020304" pitchFamily="18" charset="0"/>
                <a:cs typeface="Times New Roman" panose="02020603050405020304" pitchFamily="18" charset="0"/>
              </a:rPr>
              <a:t>Save time wasting hotel employees and guests.</a:t>
            </a:r>
          </a:p>
          <a:p>
            <a:r>
              <a:rPr lang="en-US" dirty="0">
                <a:latin typeface="Times New Roman" panose="02020603050405020304" pitchFamily="18" charset="0"/>
                <a:cs typeface="Times New Roman" panose="02020603050405020304" pitchFamily="18" charset="0"/>
              </a:rPr>
              <a:t>Develop database which stored guest details when they entered their details.</a:t>
            </a:r>
          </a:p>
          <a:p>
            <a:r>
              <a:rPr lang="en-US" dirty="0">
                <a:latin typeface="Times New Roman" panose="02020603050405020304" pitchFamily="18" charset="0"/>
                <a:cs typeface="Times New Roman" panose="02020603050405020304" pitchFamily="18" charset="0"/>
              </a:rPr>
              <a:t>Create and easy to understand user friendly environment.</a:t>
            </a:r>
          </a:p>
          <a:p>
            <a:r>
              <a:rPr lang="en-US" dirty="0">
                <a:latin typeface="Times New Roman" panose="02020603050405020304" pitchFamily="18" charset="0"/>
                <a:cs typeface="Times New Roman" panose="02020603050405020304" pitchFamily="18" charset="0"/>
              </a:rPr>
              <a:t>Guest can get </a:t>
            </a:r>
            <a:r>
              <a:rPr lang="en-US" dirty="0" smtClean="0">
                <a:latin typeface="Times New Roman" panose="02020603050405020304" pitchFamily="18" charset="0"/>
                <a:cs typeface="Times New Roman" panose="02020603050405020304" pitchFamily="18" charset="0"/>
              </a:rPr>
              <a:t>speed </a:t>
            </a:r>
            <a:r>
              <a:rPr lang="en-US" dirty="0">
                <a:latin typeface="Times New Roman" panose="02020603050405020304" pitchFamily="18" charset="0"/>
                <a:cs typeface="Times New Roman" panose="02020603050405020304" pitchFamily="18" charset="0"/>
              </a:rPr>
              <a:t>registration service.</a:t>
            </a:r>
          </a:p>
          <a:p>
            <a:r>
              <a:rPr lang="en-US" dirty="0">
                <a:latin typeface="Times New Roman" panose="02020603050405020304" pitchFamily="18" charset="0"/>
                <a:cs typeface="Times New Roman" panose="02020603050405020304" pitchFamily="18" charset="0"/>
              </a:rPr>
              <a:t>No hassle for payment.</a:t>
            </a:r>
          </a:p>
          <a:p>
            <a:r>
              <a:rPr lang="en-US" dirty="0">
                <a:latin typeface="Times New Roman" panose="02020603050405020304" pitchFamily="18" charset="0"/>
                <a:cs typeface="Times New Roman" panose="02020603050405020304" pitchFamily="18" charset="0"/>
              </a:rPr>
              <a:t>24/7 Services with less stuff.</a:t>
            </a:r>
          </a:p>
          <a:p>
            <a:r>
              <a:rPr lang="en-US" dirty="0">
                <a:latin typeface="Times New Roman" panose="02020603050405020304" pitchFamily="18" charset="0"/>
                <a:cs typeface="Times New Roman" panose="02020603050405020304" pitchFamily="18" charset="0"/>
              </a:rPr>
              <a:t>Low cost with best affordability.</a:t>
            </a:r>
          </a:p>
        </p:txBody>
      </p:sp>
    </p:spTree>
    <p:extLst>
      <p:ext uri="{BB962C8B-B14F-4D97-AF65-F5344CB8AC3E}">
        <p14:creationId xmlns:p14="http://schemas.microsoft.com/office/powerpoint/2010/main" val="1512989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D71FFC-F7B5-46FD-B79D-F980531331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5072A16E-C235-4975-B840-188F71619758}"/>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We are trying to give a best solution for this problematic situation and hope this is the best solution for every hotel, and they should implement this software on there hotel because after this software they need less stuff, and they can give 24/7-hour facilities. User have good affordability, changes and cancellation, details about hotel, room details, discount deals by using this software. The best thing is no mistake with bill calculation and hassle-free payment.</a:t>
            </a:r>
          </a:p>
        </p:txBody>
      </p:sp>
    </p:spTree>
    <p:extLst>
      <p:ext uri="{BB962C8B-B14F-4D97-AF65-F5344CB8AC3E}">
        <p14:creationId xmlns:p14="http://schemas.microsoft.com/office/powerpoint/2010/main" val="1151548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413C1D-E198-4F9E-8C4E-A43ED967C125}"/>
              </a:ext>
            </a:extLst>
          </p:cNvPr>
          <p:cNvSpPr>
            <a:spLocks noGrp="1"/>
          </p:cNvSpPr>
          <p:nvPr>
            <p:ph type="title"/>
          </p:nvPr>
        </p:nvSpPr>
        <p:spPr>
          <a:xfrm>
            <a:off x="777240" y="365125"/>
            <a:ext cx="10659110" cy="6262178"/>
          </a:xfrm>
        </p:spPr>
        <p:txBody>
          <a:bodyPr>
            <a:normAutofit/>
          </a:bodyPr>
          <a:lstStyle/>
          <a:p>
            <a:pPr algn="ctr"/>
            <a:r>
              <a:rPr lang="en-US" sz="19900" dirty="0"/>
              <a:t>Thank You </a:t>
            </a:r>
            <a:r>
              <a:rPr lang="en-US" sz="19900" dirty="0">
                <a:sym typeface="Wingdings" panose="05000000000000000000" pitchFamily="2" charset="2"/>
              </a:rPr>
              <a:t></a:t>
            </a:r>
            <a:endParaRPr lang="en-US" sz="19900" dirty="0"/>
          </a:p>
        </p:txBody>
      </p:sp>
    </p:spTree>
    <p:extLst>
      <p:ext uri="{BB962C8B-B14F-4D97-AF65-F5344CB8AC3E}">
        <p14:creationId xmlns:p14="http://schemas.microsoft.com/office/powerpoint/2010/main" val="3967575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D313BF-A7DC-4B1D-B44D-AE84AF2783A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Outlines</a:t>
            </a:r>
          </a:p>
        </p:txBody>
      </p:sp>
      <p:sp>
        <p:nvSpPr>
          <p:cNvPr id="3" name="Content Placeholder 2">
            <a:extLst>
              <a:ext uri="{FF2B5EF4-FFF2-40B4-BE49-F238E27FC236}">
                <a16:creationId xmlns="" xmlns:a16="http://schemas.microsoft.com/office/drawing/2014/main" id="{4DF2FFB6-9F15-405F-8B31-AB41D401B232}"/>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p>
          <a:p>
            <a:r>
              <a:rPr lang="en-US" sz="4000" dirty="0">
                <a:latin typeface="Times New Roman" panose="02020603050405020304" pitchFamily="18" charset="0"/>
                <a:cs typeface="Times New Roman" panose="02020603050405020304" pitchFamily="18" charset="0"/>
              </a:rPr>
              <a:t>Motivation</a:t>
            </a:r>
          </a:p>
          <a:p>
            <a:r>
              <a:rPr lang="en-US" sz="4000" dirty="0">
                <a:latin typeface="Times New Roman" panose="02020603050405020304" pitchFamily="18" charset="0"/>
                <a:cs typeface="Times New Roman" panose="02020603050405020304" pitchFamily="18" charset="0"/>
              </a:rPr>
              <a:t>Diagrams</a:t>
            </a:r>
          </a:p>
          <a:p>
            <a:r>
              <a:rPr lang="en-US" sz="4000" dirty="0">
                <a:latin typeface="Times New Roman" panose="02020603050405020304" pitchFamily="18" charset="0"/>
                <a:cs typeface="Times New Roman" panose="02020603050405020304" pitchFamily="18" charset="0"/>
              </a:rPr>
              <a:t>Achievements</a:t>
            </a:r>
          </a:p>
          <a:p>
            <a:r>
              <a:rPr lang="en-US" sz="4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52991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B77AD7-5747-4C32-9B85-79474C4990A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93398748-35D1-4B82-BB9A-31C0C4A0EDAD}"/>
              </a:ext>
            </a:extLst>
          </p:cNvPr>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Most of the hotel are using manual system for booking or reservation.</a:t>
            </a:r>
          </a:p>
          <a:p>
            <a:r>
              <a:rPr lang="en-US" sz="2800" dirty="0">
                <a:latin typeface="Times New Roman" panose="02020603050405020304" pitchFamily="18" charset="0"/>
                <a:cs typeface="Times New Roman" panose="02020603050405020304" pitchFamily="18" charset="0"/>
              </a:rPr>
              <a:t>Where all booking details are recorded in a handwritten file.</a:t>
            </a:r>
          </a:p>
          <a:p>
            <a:r>
              <a:rPr lang="en-US" sz="2800" dirty="0">
                <a:latin typeface="Times New Roman" panose="02020603050405020304" pitchFamily="18" charset="0"/>
                <a:cs typeface="Times New Roman" panose="02020603050405020304" pitchFamily="18" charset="0"/>
              </a:rPr>
              <a:t>Calculation of bills and inventory items are also done by manually.</a:t>
            </a:r>
          </a:p>
          <a:p>
            <a:r>
              <a:rPr lang="en-US" sz="2800" dirty="0">
                <a:latin typeface="Times New Roman" panose="02020603050405020304" pitchFamily="18" charset="0"/>
                <a:cs typeface="Times New Roman" panose="02020603050405020304" pitchFamily="18" charset="0"/>
              </a:rPr>
              <a:t>As the current system is a file based on, management of the hotel must put much effort on security those files. Also, it can be damaged day by day.</a:t>
            </a:r>
          </a:p>
          <a:p>
            <a:r>
              <a:rPr lang="en-US" sz="2800" dirty="0">
                <a:latin typeface="Times New Roman" panose="02020603050405020304" pitchFamily="18" charset="0"/>
                <a:cs typeface="Times New Roman" panose="02020603050405020304" pitchFamily="18" charset="0"/>
              </a:rPr>
              <a:t>More than 1million people are visited hotel and each hotel has more than 500 people which is difficult to manage their guests.</a:t>
            </a:r>
          </a:p>
          <a:p>
            <a:r>
              <a:rPr lang="en-US" sz="2800" dirty="0">
                <a:latin typeface="Times New Roman" panose="02020603050405020304" pitchFamily="18" charset="0"/>
                <a:cs typeface="Times New Roman" panose="02020603050405020304" pitchFamily="18" charset="0"/>
              </a:rPr>
              <a:t>Billing system is also poor because they only accepted cash which is hassle for a guest/tourist.</a:t>
            </a:r>
          </a:p>
        </p:txBody>
      </p:sp>
    </p:spTree>
    <p:extLst>
      <p:ext uri="{BB962C8B-B14F-4D97-AF65-F5344CB8AC3E}">
        <p14:creationId xmlns:p14="http://schemas.microsoft.com/office/powerpoint/2010/main" val="2375064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410E0D-B3C2-45F2-BA3F-85F152CCD1E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 xmlns:a16="http://schemas.microsoft.com/office/drawing/2014/main" id="{B4E917F5-660E-4C3E-BF74-C57CC34182E9}"/>
              </a:ext>
            </a:extLst>
          </p:cNvPr>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We decide to develop a software-based Hotel Booking Management System to give quick service for guest.</a:t>
            </a:r>
          </a:p>
          <a:p>
            <a:r>
              <a:rPr lang="en-US" sz="2800" dirty="0">
                <a:latin typeface="Times New Roman" panose="02020603050405020304" pitchFamily="18" charset="0"/>
                <a:cs typeface="Times New Roman" panose="02020603050405020304" pitchFamily="18" charset="0"/>
              </a:rPr>
              <a:t>Computerized system replaces the manual booking system</a:t>
            </a:r>
          </a:p>
          <a:p>
            <a:r>
              <a:rPr lang="en-US" sz="2800" dirty="0">
                <a:latin typeface="Times New Roman" panose="02020603050405020304" pitchFamily="18" charset="0"/>
                <a:cs typeface="Times New Roman" panose="02020603050405020304" pitchFamily="18" charset="0"/>
              </a:rPr>
              <a:t>This system is hassle-free for guest and hotel manager to give them service and other utilities.</a:t>
            </a:r>
          </a:p>
          <a:p>
            <a:r>
              <a:rPr lang="en-US" sz="2800" dirty="0">
                <a:latin typeface="Times New Roman" panose="02020603050405020304" pitchFamily="18" charset="0"/>
                <a:cs typeface="Times New Roman" panose="02020603050405020304" pitchFamily="18" charset="0"/>
              </a:rPr>
              <a:t>Guest can check their room by phone and check that the room is available or not. </a:t>
            </a:r>
          </a:p>
          <a:p>
            <a:r>
              <a:rPr lang="en-US" sz="2800" dirty="0">
                <a:latin typeface="Times New Roman" panose="02020603050405020304" pitchFamily="18" charset="0"/>
                <a:cs typeface="Times New Roman" panose="02020603050405020304" pitchFamily="18" charset="0"/>
              </a:rPr>
              <a:t>Building super safe and secure file system which is cloud database system.</a:t>
            </a:r>
          </a:p>
          <a:p>
            <a:r>
              <a:rPr lang="en-US" sz="2800" dirty="0">
                <a:latin typeface="Times New Roman" panose="02020603050405020304" pitchFamily="18" charset="0"/>
                <a:cs typeface="Times New Roman" panose="02020603050405020304" pitchFamily="18" charset="0"/>
              </a:rPr>
              <a:t> Give users a friendly booking system environment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820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4D9AA5-2F0B-40C8-89BB-8AD541CE0F58}"/>
              </a:ext>
            </a:extLst>
          </p:cNvPr>
          <p:cNvSpPr>
            <a:spLocks noGrp="1"/>
          </p:cNvSpPr>
          <p:nvPr>
            <p:ph type="title"/>
          </p:nvPr>
        </p:nvSpPr>
        <p:spPr>
          <a:xfrm>
            <a:off x="190011" y="2768876"/>
            <a:ext cx="10659110" cy="700277"/>
          </a:xfrm>
        </p:spPr>
        <p:txBody>
          <a:bodyPr>
            <a:normAutofit/>
          </a:bodyPr>
          <a:lstStyle/>
          <a:p>
            <a:r>
              <a:rPr lang="en-US" sz="4000" dirty="0">
                <a:latin typeface="Times New Roman" panose="02020603050405020304" pitchFamily="18" charset="0"/>
                <a:cs typeface="Times New Roman" panose="02020603050405020304" pitchFamily="18" charset="0"/>
              </a:rPr>
              <a:t>Use Case Diagram</a:t>
            </a:r>
          </a:p>
        </p:txBody>
      </p:sp>
      <p:pic>
        <p:nvPicPr>
          <p:cNvPr id="11" name="Content Placeholder 10">
            <a:extLst>
              <a:ext uri="{FF2B5EF4-FFF2-40B4-BE49-F238E27FC236}">
                <a16:creationId xmlns="" xmlns:a16="http://schemas.microsoft.com/office/drawing/2014/main" id="{65D136B6-6A45-452B-95E2-DA6AA13E508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86649" y="71510"/>
            <a:ext cx="6730767" cy="6786490"/>
          </a:xfrm>
          <a:prstGeom prst="rect">
            <a:avLst/>
          </a:prstGeom>
        </p:spPr>
      </p:pic>
    </p:spTree>
    <p:extLst>
      <p:ext uri="{BB962C8B-B14F-4D97-AF65-F5344CB8AC3E}">
        <p14:creationId xmlns:p14="http://schemas.microsoft.com/office/powerpoint/2010/main" val="19694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026C9-BEEC-4274-94F3-D1BE88AB248D}"/>
              </a:ext>
            </a:extLst>
          </p:cNvPr>
          <p:cNvSpPr>
            <a:spLocks noGrp="1"/>
          </p:cNvSpPr>
          <p:nvPr>
            <p:ph type="title"/>
          </p:nvPr>
        </p:nvSpPr>
        <p:spPr>
          <a:xfrm>
            <a:off x="389191" y="2558539"/>
            <a:ext cx="10659110" cy="1325563"/>
          </a:xfrm>
        </p:spPr>
        <p:txBody>
          <a:bodyPr>
            <a:normAutofit/>
          </a:bodyPr>
          <a:lstStyle/>
          <a:p>
            <a:r>
              <a:rPr lang="en-US" sz="4800" dirty="0">
                <a:latin typeface="Times New Roman" panose="02020603050405020304" pitchFamily="18" charset="0"/>
                <a:cs typeface="Times New Roman" panose="02020603050405020304" pitchFamily="18" charset="0"/>
              </a:rPr>
              <a:t>Class Diagram</a:t>
            </a:r>
          </a:p>
        </p:txBody>
      </p:sp>
      <p:pic>
        <p:nvPicPr>
          <p:cNvPr id="4" name="Content Placeholder 3">
            <a:extLst>
              <a:ext uri="{FF2B5EF4-FFF2-40B4-BE49-F238E27FC236}">
                <a16:creationId xmlns="" xmlns:a16="http://schemas.microsoft.com/office/drawing/2014/main" id="{D07BF30C-5615-4300-8572-867DB2DA414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7559" y="129249"/>
            <a:ext cx="6140742" cy="6514832"/>
          </a:xfrm>
          <a:prstGeom prst="rect">
            <a:avLst/>
          </a:prstGeom>
          <a:noFill/>
          <a:ln>
            <a:noFill/>
          </a:ln>
        </p:spPr>
      </p:pic>
    </p:spTree>
    <p:extLst>
      <p:ext uri="{BB962C8B-B14F-4D97-AF65-F5344CB8AC3E}">
        <p14:creationId xmlns:p14="http://schemas.microsoft.com/office/powerpoint/2010/main" val="3121196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9C5EDC-B25B-4ACC-B0E8-2D14B395D9A8}"/>
              </a:ext>
            </a:extLst>
          </p:cNvPr>
          <p:cNvSpPr>
            <a:spLocks noGrp="1"/>
          </p:cNvSpPr>
          <p:nvPr>
            <p:ph type="title"/>
          </p:nvPr>
        </p:nvSpPr>
        <p:spPr>
          <a:xfrm>
            <a:off x="802407" y="50028"/>
            <a:ext cx="10659110" cy="872762"/>
          </a:xfrm>
        </p:spPr>
        <p:txBody>
          <a:bodyPr>
            <a:normAutofit/>
          </a:bodyPr>
          <a:lstStyle/>
          <a:p>
            <a:r>
              <a:rPr lang="en-US" sz="4800" dirty="0">
                <a:latin typeface="Times New Roman" panose="02020603050405020304" pitchFamily="18" charset="0"/>
                <a:cs typeface="Times New Roman" panose="02020603050405020304" pitchFamily="18" charset="0"/>
              </a:rPr>
              <a:t>Sequence Diagram</a:t>
            </a:r>
          </a:p>
        </p:txBody>
      </p:sp>
      <p:pic>
        <p:nvPicPr>
          <p:cNvPr id="4" name="Picture 3">
            <a:extLst>
              <a:ext uri="{FF2B5EF4-FFF2-40B4-BE49-F238E27FC236}">
                <a16:creationId xmlns="" xmlns:a16="http://schemas.microsoft.com/office/drawing/2014/main" id="{4FB0CB9D-65F0-4418-90AC-35146B0F444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95244" y="922790"/>
            <a:ext cx="8078598" cy="5830348"/>
          </a:xfrm>
          <a:prstGeom prst="rect">
            <a:avLst/>
          </a:prstGeom>
        </p:spPr>
      </p:pic>
    </p:spTree>
    <p:extLst>
      <p:ext uri="{BB962C8B-B14F-4D97-AF65-F5344CB8AC3E}">
        <p14:creationId xmlns:p14="http://schemas.microsoft.com/office/powerpoint/2010/main" val="3734274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752AE4-77E9-47D8-B447-262B979A5BCC}"/>
              </a:ext>
            </a:extLst>
          </p:cNvPr>
          <p:cNvSpPr>
            <a:spLocks noGrp="1"/>
          </p:cNvSpPr>
          <p:nvPr>
            <p:ph type="title"/>
          </p:nvPr>
        </p:nvSpPr>
        <p:spPr>
          <a:xfrm>
            <a:off x="72565" y="2672097"/>
            <a:ext cx="10659110" cy="1325563"/>
          </a:xfrm>
        </p:spPr>
        <p:txBody>
          <a:bodyPr>
            <a:normAutofit/>
          </a:bodyPr>
          <a:lstStyle/>
          <a:p>
            <a:r>
              <a:rPr lang="en-US" sz="4800" dirty="0">
                <a:latin typeface="Times New Roman" panose="02020603050405020304" pitchFamily="18" charset="0"/>
                <a:cs typeface="Times New Roman" panose="02020603050405020304" pitchFamily="18" charset="0"/>
              </a:rPr>
              <a:t>State Chart Diagram</a:t>
            </a:r>
          </a:p>
        </p:txBody>
      </p:sp>
      <p:pic>
        <p:nvPicPr>
          <p:cNvPr id="4" name="Picture 3">
            <a:extLst>
              <a:ext uri="{FF2B5EF4-FFF2-40B4-BE49-F238E27FC236}">
                <a16:creationId xmlns="" xmlns:a16="http://schemas.microsoft.com/office/drawing/2014/main" id="{33F43816-C881-4F43-8617-3CA5BC350108}"/>
              </a:ext>
            </a:extLst>
          </p:cNvPr>
          <p:cNvPicPr/>
          <p:nvPr/>
        </p:nvPicPr>
        <p:blipFill>
          <a:blip r:embed="rId2">
            <a:extLst>
              <a:ext uri="{28A0092B-C50C-407E-A947-70E740481C1C}">
                <a14:useLocalDpi xmlns:a14="http://schemas.microsoft.com/office/drawing/2010/main" val="0"/>
              </a:ext>
            </a:extLst>
          </a:blip>
          <a:stretch>
            <a:fillRect/>
          </a:stretch>
        </p:blipFill>
        <p:spPr>
          <a:xfrm>
            <a:off x="6031685" y="-1"/>
            <a:ext cx="4999838" cy="6795083"/>
          </a:xfrm>
          <a:prstGeom prst="rect">
            <a:avLst/>
          </a:prstGeom>
        </p:spPr>
      </p:pic>
    </p:spTree>
    <p:extLst>
      <p:ext uri="{BB962C8B-B14F-4D97-AF65-F5344CB8AC3E}">
        <p14:creationId xmlns:p14="http://schemas.microsoft.com/office/powerpoint/2010/main" val="3151185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26AC8-0B0E-4DF5-833E-1C7CABB263D5}"/>
              </a:ext>
            </a:extLst>
          </p:cNvPr>
          <p:cNvSpPr>
            <a:spLocks noGrp="1"/>
          </p:cNvSpPr>
          <p:nvPr>
            <p:ph type="title"/>
          </p:nvPr>
        </p:nvSpPr>
        <p:spPr>
          <a:xfrm>
            <a:off x="64176" y="2355784"/>
            <a:ext cx="10659110" cy="1365640"/>
          </a:xfrm>
        </p:spPr>
        <p:txBody>
          <a:bodyPr>
            <a:normAutofit/>
          </a:bodyPr>
          <a:lstStyle/>
          <a:p>
            <a:r>
              <a:rPr lang="en-US" sz="4800" dirty="0">
                <a:latin typeface="Times New Roman" panose="02020603050405020304" pitchFamily="18" charset="0"/>
                <a:cs typeface="Times New Roman" panose="02020603050405020304" pitchFamily="18" charset="0"/>
              </a:rPr>
              <a:t>Activity Diagram</a:t>
            </a:r>
          </a:p>
        </p:txBody>
      </p:sp>
      <p:pic>
        <p:nvPicPr>
          <p:cNvPr id="4" name="Picture 3">
            <a:extLst>
              <a:ext uri="{FF2B5EF4-FFF2-40B4-BE49-F238E27FC236}">
                <a16:creationId xmlns="" xmlns:a16="http://schemas.microsoft.com/office/drawing/2014/main" id="{2DC35AA1-AC96-49B0-B6C4-F62B3AE8CE12}"/>
              </a:ext>
            </a:extLst>
          </p:cNvPr>
          <p:cNvPicPr/>
          <p:nvPr/>
        </p:nvPicPr>
        <p:blipFill>
          <a:blip r:embed="rId2">
            <a:extLst>
              <a:ext uri="{28A0092B-C50C-407E-A947-70E740481C1C}">
                <a14:useLocalDpi xmlns:a14="http://schemas.microsoft.com/office/drawing/2010/main" val="0"/>
              </a:ext>
            </a:extLst>
          </a:blip>
          <a:stretch>
            <a:fillRect/>
          </a:stretch>
        </p:blipFill>
        <p:spPr>
          <a:xfrm>
            <a:off x="4647501" y="0"/>
            <a:ext cx="7457813" cy="6858000"/>
          </a:xfrm>
          <a:prstGeom prst="rect">
            <a:avLst/>
          </a:prstGeom>
        </p:spPr>
      </p:pic>
    </p:spTree>
    <p:extLst>
      <p:ext uri="{BB962C8B-B14F-4D97-AF65-F5344CB8AC3E}">
        <p14:creationId xmlns:p14="http://schemas.microsoft.com/office/powerpoint/2010/main" val="2689357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200</TotalTime>
  <Words>405</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SimSun</vt:lpstr>
      <vt:lpstr>Arial</vt:lpstr>
      <vt:lpstr>Calibri</vt:lpstr>
      <vt:lpstr>Gill Sans Nova</vt:lpstr>
      <vt:lpstr>Times New Roman</vt:lpstr>
      <vt:lpstr>Wingdings</vt:lpstr>
      <vt:lpstr>ConfettiVTI</vt:lpstr>
      <vt:lpstr>Hotel Booking Management System</vt:lpstr>
      <vt:lpstr>Outlines</vt:lpstr>
      <vt:lpstr>Introduction</vt:lpstr>
      <vt:lpstr>Motivation</vt:lpstr>
      <vt:lpstr>Use Case Diagram</vt:lpstr>
      <vt:lpstr>Class Diagram</vt:lpstr>
      <vt:lpstr>Sequence Diagram</vt:lpstr>
      <vt:lpstr>State Chart Diagram</vt:lpstr>
      <vt:lpstr>Activity Diagram</vt:lpstr>
      <vt:lpstr>Achievements</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Management System</dc:title>
  <dc:creator>Saiydur Rahman</dc:creator>
  <cp:lastModifiedBy>Jihad Shahariar Joy</cp:lastModifiedBy>
  <cp:revision>23</cp:revision>
  <dcterms:created xsi:type="dcterms:W3CDTF">2021-04-17T07:25:21Z</dcterms:created>
  <dcterms:modified xsi:type="dcterms:W3CDTF">2021-04-19T05:39:08Z</dcterms:modified>
</cp:coreProperties>
</file>