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 id="2147483648" r:id="rId2"/>
  </p:sldMasterIdLst>
  <p:notesMasterIdLst>
    <p:notesMasterId r:id="rId25"/>
  </p:notesMasterIdLst>
  <p:handoutMasterIdLst>
    <p:handoutMasterId r:id="rId26"/>
  </p:handoutMasterIdLst>
  <p:sldIdLst>
    <p:sldId id="257" r:id="rId3"/>
    <p:sldId id="258" r:id="rId4"/>
    <p:sldId id="259" r:id="rId5"/>
    <p:sldId id="264" r:id="rId6"/>
    <p:sldId id="265" r:id="rId7"/>
    <p:sldId id="266" r:id="rId8"/>
    <p:sldId id="267" r:id="rId9"/>
    <p:sldId id="260" r:id="rId10"/>
    <p:sldId id="262" r:id="rId11"/>
    <p:sldId id="277" r:id="rId12"/>
    <p:sldId id="278" r:id="rId13"/>
    <p:sldId id="263" r:id="rId14"/>
    <p:sldId id="269" r:id="rId15"/>
    <p:sldId id="261" r:id="rId16"/>
    <p:sldId id="268" r:id="rId17"/>
    <p:sldId id="270" r:id="rId18"/>
    <p:sldId id="276" r:id="rId19"/>
    <p:sldId id="272" r:id="rId20"/>
    <p:sldId id="273" r:id="rId21"/>
    <p:sldId id="274" r:id="rId22"/>
    <p:sldId id="279"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0171D-1712-49AB-ABFB-02136448C7D6}" v="205" dt="2022-12-06T18:06:36.461"/>
    <p1510:client id="{72F5B526-2ED0-4E04-8886-44F3AB2A4AE8}" v="522" dt="2022-12-06T18:37:28.561"/>
    <p1510:client id="{9EDF3F4C-74CE-4B6B-B610-477663617066}" v="1562" dt="2022-12-06T17:58:47.980"/>
    <p1510:client id="{A1967249-1979-4553-9114-37773DAE2BFC}" v="489" dt="2022-12-06T18:20:27.943"/>
    <p1510:client id="{A992B3C4-2A0B-4F32-BC89-5A3898B1ABFE}" v="446" dt="2022-12-06T16:56:04.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19" autoAdjust="0"/>
  </p:normalViewPr>
  <p:slideViewPr>
    <p:cSldViewPr snapToGrid="0">
      <p:cViewPr varScale="1">
        <p:scale>
          <a:sx n="68" d="100"/>
          <a:sy n="68" d="100"/>
        </p:scale>
        <p:origin x="1234" y="53"/>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12/7/2022</a:t>
            </a:fld>
            <a:endParaRPr lang="en-US"/>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8</a:t>
            </a:fld>
            <a:endParaRPr lang="en-US"/>
          </a:p>
        </p:txBody>
      </p:sp>
    </p:spTree>
    <p:extLst>
      <p:ext uri="{BB962C8B-B14F-4D97-AF65-F5344CB8AC3E}">
        <p14:creationId xmlns:p14="http://schemas.microsoft.com/office/powerpoint/2010/main" val="172085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12</a:t>
            </a:fld>
            <a:endParaRPr lang="en-US"/>
          </a:p>
        </p:txBody>
      </p:sp>
    </p:spTree>
    <p:extLst>
      <p:ext uri="{BB962C8B-B14F-4D97-AF65-F5344CB8AC3E}">
        <p14:creationId xmlns:p14="http://schemas.microsoft.com/office/powerpoint/2010/main" val="172072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51814-3B91-4036-94D2-3977634EE214}" type="slidenum">
              <a:rPr lang="en-US" smtClean="0"/>
              <a:t>13</a:t>
            </a:fld>
            <a:endParaRPr lang="en-US"/>
          </a:p>
        </p:txBody>
      </p:sp>
    </p:spTree>
    <p:extLst>
      <p:ext uri="{BB962C8B-B14F-4D97-AF65-F5344CB8AC3E}">
        <p14:creationId xmlns:p14="http://schemas.microsoft.com/office/powerpoint/2010/main" val="1429119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6DC51814-3B91-4036-94D2-3977634EE214}" type="slidenum">
              <a:rPr lang="en-US" smtClean="0"/>
              <a:t>16</a:t>
            </a:fld>
            <a:endParaRPr lang="en-US"/>
          </a:p>
        </p:txBody>
      </p:sp>
    </p:spTree>
    <p:extLst>
      <p:ext uri="{BB962C8B-B14F-4D97-AF65-F5344CB8AC3E}">
        <p14:creationId xmlns:p14="http://schemas.microsoft.com/office/powerpoint/2010/main" val="56948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51814-3B91-4036-94D2-3977634EE214}" type="slidenum">
              <a:rPr lang="en-US" smtClean="0"/>
              <a:t>17</a:t>
            </a:fld>
            <a:endParaRPr lang="en-US"/>
          </a:p>
        </p:txBody>
      </p:sp>
    </p:spTree>
    <p:extLst>
      <p:ext uri="{BB962C8B-B14F-4D97-AF65-F5344CB8AC3E}">
        <p14:creationId xmlns:p14="http://schemas.microsoft.com/office/powerpoint/2010/main" val="2844629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51814-3B91-4036-94D2-3977634EE214}" type="slidenum">
              <a:rPr lang="en-US" smtClean="0"/>
              <a:t>18</a:t>
            </a:fld>
            <a:endParaRPr lang="en-US"/>
          </a:p>
        </p:txBody>
      </p:sp>
    </p:spTree>
    <p:extLst>
      <p:ext uri="{BB962C8B-B14F-4D97-AF65-F5344CB8AC3E}">
        <p14:creationId xmlns:p14="http://schemas.microsoft.com/office/powerpoint/2010/main" val="1728910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51814-3B91-4036-94D2-3977634EE214}" type="slidenum">
              <a:rPr lang="en-US" smtClean="0"/>
              <a:t>21</a:t>
            </a:fld>
            <a:endParaRPr lang="en-US"/>
          </a:p>
        </p:txBody>
      </p:sp>
    </p:spTree>
    <p:extLst>
      <p:ext uri="{BB962C8B-B14F-4D97-AF65-F5344CB8AC3E}">
        <p14:creationId xmlns:p14="http://schemas.microsoft.com/office/powerpoint/2010/main" val="389041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8337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9324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1020844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39031890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80341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58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5064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402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24177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765105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42422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231463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1849025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12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96254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079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9570541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4439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738872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68640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785911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788562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098826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5725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774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03873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209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038504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15905557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2962939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262866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Tree>
    <p:extLst>
      <p:ext uri="{BB962C8B-B14F-4D97-AF65-F5344CB8AC3E}">
        <p14:creationId xmlns:p14="http://schemas.microsoft.com/office/powerpoint/2010/main" val="4751107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14140179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12615174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6193049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320622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0946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1727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28510033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15121208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37244936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1141375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61842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30730033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16966554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4450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131902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89201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a:t>Thank You</a:t>
            </a:r>
          </a:p>
        </p:txBody>
      </p:sp>
    </p:spTree>
    <p:extLst>
      <p:ext uri="{BB962C8B-B14F-4D97-AF65-F5344CB8AC3E}">
        <p14:creationId xmlns:p14="http://schemas.microsoft.com/office/powerpoint/2010/main" val="31359015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24005419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37283502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48106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50855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550443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8364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283791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849792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37717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666493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405330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136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796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6206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8144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622333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8833402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544582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18766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7010374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0182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2589608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69587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9110570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22160925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1144738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3599560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10350859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61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4549417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8519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194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8154248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5654903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6818698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58826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272809251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6277322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25895297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384059300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50" Type="http://schemas.openxmlformats.org/officeDocument/2006/relationships/slideLayout" Target="../slideLayouts/slideLayout102.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slideLayout" Target="../slideLayouts/slideLayout101.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52" Type="http://schemas.openxmlformats.org/officeDocument/2006/relationships/theme" Target="../theme/theme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slideLayout" Target="../slideLayouts/slideLayout100.xml"/><Relationship Id="rId8" Type="http://schemas.openxmlformats.org/officeDocument/2006/relationships/slideLayout" Target="../slideLayouts/slideLayout60.xml"/><Relationship Id="rId51" Type="http://schemas.openxmlformats.org/officeDocument/2006/relationships/slideLayout" Target="../slideLayouts/slideLayout103.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587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 id="2147483751" r:id="rId48"/>
    <p:sldLayoutId id="2147483752" r:id="rId49"/>
    <p:sldLayoutId id="2147483753" r:id="rId50"/>
    <p:sldLayoutId id="2147483754" r:id="rId51"/>
    <p:sldLayoutId id="2147483755" r:id="rId52"/>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9" r:id="rId11"/>
    <p:sldLayoutId id="2147483651" r:id="rId12"/>
    <p:sldLayoutId id="2147483670" r:id="rId13"/>
    <p:sldLayoutId id="2147483671" r:id="rId14"/>
    <p:sldLayoutId id="2147483672" r:id="rId15"/>
    <p:sldLayoutId id="2147483673" r:id="rId16"/>
    <p:sldLayoutId id="2147483652" r:id="rId17"/>
    <p:sldLayoutId id="2147483674" r:id="rId18"/>
    <p:sldLayoutId id="2147483675" r:id="rId19"/>
    <p:sldLayoutId id="2147483676" r:id="rId20"/>
    <p:sldLayoutId id="2147483677" r:id="rId21"/>
    <p:sldLayoutId id="2147483655" r:id="rId22"/>
    <p:sldLayoutId id="2147483678" r:id="rId23"/>
    <p:sldLayoutId id="2147483679" r:id="rId24"/>
    <p:sldLayoutId id="2147483680" r:id="rId25"/>
    <p:sldLayoutId id="2147483681" r:id="rId26"/>
    <p:sldLayoutId id="2147483653" r:id="rId27"/>
    <p:sldLayoutId id="2147483682" r:id="rId28"/>
    <p:sldLayoutId id="2147483683" r:id="rId29"/>
    <p:sldLayoutId id="2147483684" r:id="rId30"/>
    <p:sldLayoutId id="2147483685" r:id="rId31"/>
    <p:sldLayoutId id="2147483654" r:id="rId32"/>
    <p:sldLayoutId id="2147483686" r:id="rId33"/>
    <p:sldLayoutId id="2147483687" r:id="rId34"/>
    <p:sldLayoutId id="2147483689" r:id="rId35"/>
    <p:sldLayoutId id="2147483688" r:id="rId36"/>
    <p:sldLayoutId id="2147483690" r:id="rId37"/>
    <p:sldLayoutId id="2147483691" r:id="rId38"/>
    <p:sldLayoutId id="2147483692" r:id="rId39"/>
    <p:sldLayoutId id="2147483693" r:id="rId40"/>
    <p:sldLayoutId id="2147483694" r:id="rId41"/>
    <p:sldLayoutId id="2147483695" r:id="rId42"/>
    <p:sldLayoutId id="2147483696" r:id="rId43"/>
    <p:sldLayoutId id="2147483697" r:id="rId44"/>
    <p:sldLayoutId id="2147483698" r:id="rId45"/>
    <p:sldLayoutId id="2147483699" r:id="rId46"/>
    <p:sldLayoutId id="2147483700" r:id="rId47"/>
    <p:sldLayoutId id="2147483701" r:id="rId48"/>
    <p:sldLayoutId id="2147483702" r:id="rId49"/>
    <p:sldLayoutId id="2147483656" r:id="rId50"/>
    <p:sldLayoutId id="2147483657" r:id="rId5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title"/>
          </p:nvPr>
        </p:nvSpPr>
        <p:spPr>
          <a:xfrm>
            <a:off x="6619197" y="1296176"/>
            <a:ext cx="5272764" cy="1551573"/>
          </a:xfrm>
        </p:spPr>
        <p:txBody>
          <a:bodyPr anchor="b">
            <a:normAutofit/>
          </a:bodyPr>
          <a:lstStyle/>
          <a:p>
            <a:r>
              <a:rPr lang="en-US"/>
              <a:t>SRS Document of makemoney.com</a:t>
            </a:r>
          </a:p>
        </p:txBody>
      </p:sp>
      <p:sp>
        <p:nvSpPr>
          <p:cNvPr id="4" name="Subtitle 3">
            <a:extLst>
              <a:ext uri="{FF2B5EF4-FFF2-40B4-BE49-F238E27FC236}">
                <a16:creationId xmlns:a16="http://schemas.microsoft.com/office/drawing/2014/main" id="{C6D24F99-E026-485A-96CD-AEC98137262A}"/>
              </a:ext>
            </a:extLst>
          </p:cNvPr>
          <p:cNvSpPr>
            <a:spLocks noGrp="1"/>
          </p:cNvSpPr>
          <p:nvPr>
            <p:ph idx="1"/>
          </p:nvPr>
        </p:nvSpPr>
        <p:spPr>
          <a:xfrm>
            <a:off x="6619198" y="3073967"/>
            <a:ext cx="5272764" cy="2557463"/>
          </a:xfrm>
        </p:spPr>
        <p:txBody>
          <a:bodyPr>
            <a:normAutofit/>
          </a:bodyPr>
          <a:lstStyle/>
          <a:p>
            <a:pPr marL="0" indent="0">
              <a:buNone/>
            </a:pPr>
            <a:r>
              <a:rPr lang="en-US"/>
              <a:t>By System86</a:t>
            </a:r>
          </a:p>
        </p:txBody>
      </p:sp>
      <p:sp>
        <p:nvSpPr>
          <p:cNvPr id="17" name="Slide Number Placeholder 3">
            <a:extLst>
              <a:ext uri="{FF2B5EF4-FFF2-40B4-BE49-F238E27FC236}">
                <a16:creationId xmlns:a16="http://schemas.microsoft.com/office/drawing/2014/main" id="{F32E744D-00BA-D497-1405-5DC659D1D7B3}"/>
              </a:ext>
            </a:extLst>
          </p:cNvPr>
          <p:cNvSpPr>
            <a:spLocks noGrp="1"/>
          </p:cNvSpPr>
          <p:nvPr>
            <p:ph type="sldNum" sz="quarter" idx="12"/>
          </p:nvPr>
        </p:nvSpPr>
        <p:spPr/>
        <p:txBody>
          <a:bodyPr/>
          <a:lstStyle/>
          <a:p>
            <a:pPr>
              <a:spcAft>
                <a:spcPts val="600"/>
              </a:spcAft>
            </a:pPr>
            <a:fld id="{03DC2DEF-D2FE-4B45-ABA4-9F153FD1C98A}" type="slidenum">
              <a:rPr lang="en-US" smtClean="0"/>
              <a:pPr>
                <a:spcAft>
                  <a:spcPts val="600"/>
                </a:spcAft>
              </a:pPr>
              <a:t>1</a:t>
            </a:fld>
            <a:endParaRPr lang="en-US"/>
          </a:p>
        </p:txBody>
      </p:sp>
      <p:pic>
        <p:nvPicPr>
          <p:cNvPr id="5" name="Picture 4" descr="Graphical user interface&#10;&#10;Description automatically generated">
            <a:extLst>
              <a:ext uri="{FF2B5EF4-FFF2-40B4-BE49-F238E27FC236}">
                <a16:creationId xmlns:a16="http://schemas.microsoft.com/office/drawing/2014/main" id="{8BCE0AE9-450C-16FE-DE56-366A1D031BEA}"/>
              </a:ext>
            </a:extLst>
          </p:cNvPr>
          <p:cNvPicPr>
            <a:picLocks noChangeAspect="1"/>
          </p:cNvPicPr>
          <p:nvPr/>
        </p:nvPicPr>
        <p:blipFill rotWithShape="1">
          <a:blip r:embed="rId2">
            <a:extLst>
              <a:ext uri="{28A0092B-C50C-407E-A947-70E740481C1C}">
                <a14:useLocalDpi xmlns:a14="http://schemas.microsoft.com/office/drawing/2010/main" val="0"/>
              </a:ext>
            </a:extLst>
          </a:blip>
          <a:srcRect r="-1" b="3106"/>
          <a:stretch/>
        </p:blipFill>
        <p:spPr>
          <a:xfrm>
            <a:off x="1117601" y="1016000"/>
            <a:ext cx="5138058" cy="4978400"/>
          </a:xfrm>
          <a:prstGeom prst="rect">
            <a:avLst/>
          </a:prstGeom>
          <a:noFill/>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70FB-23CF-3CA0-168E-A59E4F6001B7}"/>
              </a:ext>
            </a:extLst>
          </p:cNvPr>
          <p:cNvSpPr>
            <a:spLocks noGrp="1"/>
          </p:cNvSpPr>
          <p:nvPr>
            <p:ph type="title"/>
          </p:nvPr>
        </p:nvSpPr>
        <p:spPr/>
        <p:txBody>
          <a:bodyPr/>
          <a:lstStyle/>
          <a:p>
            <a:r>
              <a:rPr lang="en-US" dirty="0"/>
              <a:t>Overall Description (1/2)</a:t>
            </a:r>
          </a:p>
        </p:txBody>
      </p:sp>
      <p:sp>
        <p:nvSpPr>
          <p:cNvPr id="3" name="Content Placeholder 2">
            <a:extLst>
              <a:ext uri="{FF2B5EF4-FFF2-40B4-BE49-F238E27FC236}">
                <a16:creationId xmlns:a16="http://schemas.microsoft.com/office/drawing/2014/main" id="{19A7C839-24D5-3E59-A02F-E505821645F1}"/>
              </a:ext>
            </a:extLst>
          </p:cNvPr>
          <p:cNvSpPr>
            <a:spLocks noGrp="1"/>
          </p:cNvSpPr>
          <p:nvPr>
            <p:ph idx="1"/>
          </p:nvPr>
        </p:nvSpPr>
        <p:spPr/>
        <p:txBody>
          <a:bodyPr>
            <a:normAutofit lnSpcReduction="10000"/>
          </a:bodyPr>
          <a:lstStyle/>
          <a:p>
            <a:r>
              <a:rPr lang="en-US" dirty="0"/>
              <a:t>Product perspective</a:t>
            </a:r>
          </a:p>
          <a:p>
            <a:pPr lvl="1">
              <a:buFont typeface="Wingdings" panose="05000000000000000000" pitchFamily="2" charset="2"/>
              <a:buChar char="Ø"/>
            </a:pPr>
            <a:r>
              <a:rPr lang="en-US" dirty="0"/>
              <a:t>Is the system being follow up or completely new product or not and is this will going to replace any existing system.</a:t>
            </a:r>
          </a:p>
          <a:p>
            <a:r>
              <a:rPr lang="en-US" dirty="0"/>
              <a:t>Product function</a:t>
            </a:r>
          </a:p>
          <a:p>
            <a:pPr lvl="1">
              <a:buFont typeface="Wingdings" panose="05000000000000000000" pitchFamily="2" charset="2"/>
              <a:buChar char="Ø"/>
            </a:pPr>
            <a:r>
              <a:rPr lang="en-US" dirty="0"/>
              <a:t>Overall high-level function of the product </a:t>
            </a:r>
          </a:p>
          <a:p>
            <a:pPr lvl="1">
              <a:buFont typeface="Wingdings" panose="05000000000000000000" pitchFamily="2" charset="2"/>
              <a:buChar char="Ø"/>
            </a:pPr>
            <a:r>
              <a:rPr lang="en-US" dirty="0"/>
              <a:t>User registration</a:t>
            </a:r>
          </a:p>
          <a:p>
            <a:pPr lvl="1">
              <a:buFont typeface="Wingdings" panose="05000000000000000000" pitchFamily="2" charset="2"/>
              <a:buChar char="Ø"/>
            </a:pPr>
            <a:r>
              <a:rPr lang="en-US" dirty="0"/>
              <a:t>Login,</a:t>
            </a:r>
          </a:p>
          <a:p>
            <a:pPr lvl="1">
              <a:buFont typeface="Wingdings" panose="05000000000000000000" pitchFamily="2" charset="2"/>
              <a:buChar char="Ø"/>
            </a:pPr>
            <a:r>
              <a:rPr lang="en-US" dirty="0"/>
              <a:t>Profile management</a:t>
            </a:r>
          </a:p>
          <a:p>
            <a:r>
              <a:rPr lang="en-US" dirty="0"/>
              <a:t>User class and characteristics</a:t>
            </a:r>
          </a:p>
          <a:p>
            <a:pPr lvl="1">
              <a:buFont typeface="Wingdings" panose="05000000000000000000" pitchFamily="2" charset="2"/>
              <a:buChar char="Ø"/>
            </a:pPr>
            <a:r>
              <a:rPr lang="en-US" dirty="0"/>
              <a:t>Customer</a:t>
            </a:r>
          </a:p>
          <a:p>
            <a:pPr lvl="1">
              <a:buFont typeface="Wingdings" panose="05000000000000000000" pitchFamily="2" charset="2"/>
              <a:buChar char="Ø"/>
            </a:pPr>
            <a:r>
              <a:rPr lang="en-US" dirty="0"/>
              <a:t>Renter</a:t>
            </a:r>
          </a:p>
          <a:p>
            <a:pPr lvl="1">
              <a:buFont typeface="Wingdings" panose="05000000000000000000" pitchFamily="2" charset="2"/>
              <a:buChar char="Ø"/>
            </a:pPr>
            <a:r>
              <a:rPr lang="en-US" dirty="0"/>
              <a:t>Admin</a:t>
            </a:r>
          </a:p>
        </p:txBody>
      </p:sp>
      <p:sp>
        <p:nvSpPr>
          <p:cNvPr id="4" name="Slide Number Placeholder 3">
            <a:extLst>
              <a:ext uri="{FF2B5EF4-FFF2-40B4-BE49-F238E27FC236}">
                <a16:creationId xmlns:a16="http://schemas.microsoft.com/office/drawing/2014/main" id="{8AB81077-22E1-3188-E0F8-8BF170621003}"/>
              </a:ext>
            </a:extLst>
          </p:cNvPr>
          <p:cNvSpPr>
            <a:spLocks noGrp="1"/>
          </p:cNvSpPr>
          <p:nvPr>
            <p:ph type="sldNum" sz="quarter" idx="12"/>
          </p:nvPr>
        </p:nvSpPr>
        <p:spPr/>
        <p:txBody>
          <a:bodyPr/>
          <a:lstStyle/>
          <a:p>
            <a:fld id="{03DC2DEF-D2FE-4B45-ABA4-9F153FD1C98A}" type="slidenum">
              <a:rPr lang="en-US" smtClean="0"/>
              <a:t>10</a:t>
            </a:fld>
            <a:endParaRPr lang="en-US"/>
          </a:p>
        </p:txBody>
      </p:sp>
    </p:spTree>
    <p:extLst>
      <p:ext uri="{BB962C8B-B14F-4D97-AF65-F5344CB8AC3E}">
        <p14:creationId xmlns:p14="http://schemas.microsoft.com/office/powerpoint/2010/main" val="42820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70FB-23CF-3CA0-168E-A59E4F6001B7}"/>
              </a:ext>
            </a:extLst>
          </p:cNvPr>
          <p:cNvSpPr>
            <a:spLocks noGrp="1"/>
          </p:cNvSpPr>
          <p:nvPr>
            <p:ph type="title"/>
          </p:nvPr>
        </p:nvSpPr>
        <p:spPr/>
        <p:txBody>
          <a:bodyPr/>
          <a:lstStyle/>
          <a:p>
            <a:r>
              <a:rPr lang="en-US" dirty="0"/>
              <a:t>Overall Description (2/2)</a:t>
            </a:r>
          </a:p>
        </p:txBody>
      </p:sp>
      <p:sp>
        <p:nvSpPr>
          <p:cNvPr id="3" name="Content Placeholder 2">
            <a:extLst>
              <a:ext uri="{FF2B5EF4-FFF2-40B4-BE49-F238E27FC236}">
                <a16:creationId xmlns:a16="http://schemas.microsoft.com/office/drawing/2014/main" id="{19A7C839-24D5-3E59-A02F-E505821645F1}"/>
              </a:ext>
            </a:extLst>
          </p:cNvPr>
          <p:cNvSpPr>
            <a:spLocks noGrp="1"/>
          </p:cNvSpPr>
          <p:nvPr>
            <p:ph idx="1"/>
          </p:nvPr>
        </p:nvSpPr>
        <p:spPr>
          <a:xfrm>
            <a:off x="371474" y="1794933"/>
            <a:ext cx="11520487" cy="4382030"/>
          </a:xfrm>
        </p:spPr>
        <p:txBody>
          <a:bodyPr/>
          <a:lstStyle/>
          <a:p>
            <a:r>
              <a:rPr lang="en-US" dirty="0"/>
              <a:t>Operating environment</a:t>
            </a:r>
          </a:p>
          <a:p>
            <a:pPr lvl="1">
              <a:buFont typeface="Wingdings" panose="05000000000000000000" pitchFamily="2" charset="2"/>
              <a:buChar char="Ø"/>
            </a:pPr>
            <a:r>
              <a:rPr lang="en-US" dirty="0"/>
              <a:t>What is be the software operating environment such as OS version or system version</a:t>
            </a:r>
          </a:p>
          <a:p>
            <a:r>
              <a:rPr lang="en-US" dirty="0"/>
              <a:t>Design and implementation and constraints.</a:t>
            </a:r>
          </a:p>
          <a:p>
            <a:pPr lvl="1">
              <a:buFont typeface="Wingdings" panose="05000000000000000000" pitchFamily="2" charset="2"/>
              <a:buChar char="Ø"/>
            </a:pPr>
            <a:r>
              <a:rPr lang="en-US" dirty="0"/>
              <a:t>Corporate or regulatory policies how the system will develop. What hardware limitations or software can occur.</a:t>
            </a:r>
          </a:p>
          <a:p>
            <a:r>
              <a:rPr lang="en-US" dirty="0"/>
              <a:t>User documentation</a:t>
            </a:r>
          </a:p>
          <a:p>
            <a:r>
              <a:rPr lang="en-US" dirty="0"/>
              <a:t>Assumption and dependencies</a:t>
            </a:r>
          </a:p>
          <a:p>
            <a:r>
              <a:rPr lang="en-US" dirty="0"/>
              <a:t>How the system is related to third-party software or libraries.</a:t>
            </a:r>
          </a:p>
        </p:txBody>
      </p:sp>
      <p:sp>
        <p:nvSpPr>
          <p:cNvPr id="4" name="Slide Number Placeholder 3">
            <a:extLst>
              <a:ext uri="{FF2B5EF4-FFF2-40B4-BE49-F238E27FC236}">
                <a16:creationId xmlns:a16="http://schemas.microsoft.com/office/drawing/2014/main" id="{8AB81077-22E1-3188-E0F8-8BF170621003}"/>
              </a:ext>
            </a:extLst>
          </p:cNvPr>
          <p:cNvSpPr>
            <a:spLocks noGrp="1"/>
          </p:cNvSpPr>
          <p:nvPr>
            <p:ph type="sldNum" sz="quarter" idx="12"/>
          </p:nvPr>
        </p:nvSpPr>
        <p:spPr/>
        <p:txBody>
          <a:bodyPr/>
          <a:lstStyle/>
          <a:p>
            <a:fld id="{03DC2DEF-D2FE-4B45-ABA4-9F153FD1C98A}" type="slidenum">
              <a:rPr lang="en-US" smtClean="0"/>
              <a:t>11</a:t>
            </a:fld>
            <a:endParaRPr lang="en-US"/>
          </a:p>
        </p:txBody>
      </p:sp>
    </p:spTree>
    <p:extLst>
      <p:ext uri="{BB962C8B-B14F-4D97-AF65-F5344CB8AC3E}">
        <p14:creationId xmlns:p14="http://schemas.microsoft.com/office/powerpoint/2010/main" val="329614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C606-2FF0-39E5-D0E4-396A3A6265EF}"/>
              </a:ext>
            </a:extLst>
          </p:cNvPr>
          <p:cNvSpPr>
            <a:spLocks noGrp="1"/>
          </p:cNvSpPr>
          <p:nvPr>
            <p:ph type="title"/>
          </p:nvPr>
        </p:nvSpPr>
        <p:spPr/>
        <p:txBody>
          <a:bodyPr>
            <a:normAutofit/>
          </a:bodyPr>
          <a:lstStyle/>
          <a:p>
            <a:r>
              <a:rPr lang="en-US"/>
              <a:t>External interface requirements (1/2)</a:t>
            </a:r>
          </a:p>
        </p:txBody>
      </p:sp>
      <p:sp>
        <p:nvSpPr>
          <p:cNvPr id="3" name="Content Placeholder 2">
            <a:extLst>
              <a:ext uri="{FF2B5EF4-FFF2-40B4-BE49-F238E27FC236}">
                <a16:creationId xmlns:a16="http://schemas.microsoft.com/office/drawing/2014/main" id="{6711492B-3BDB-C101-3B26-427C155B3C24}"/>
              </a:ext>
            </a:extLst>
          </p:cNvPr>
          <p:cNvSpPr>
            <a:spLocks noGrp="1"/>
          </p:cNvSpPr>
          <p:nvPr>
            <p:ph idx="1"/>
          </p:nvPr>
        </p:nvSpPr>
        <p:spPr/>
        <p:txBody>
          <a:bodyPr/>
          <a:lstStyle/>
          <a:p>
            <a:r>
              <a:rPr lang="en-US"/>
              <a:t>User interfaces</a:t>
            </a:r>
          </a:p>
          <a:p>
            <a:pPr lvl="1">
              <a:buFont typeface="Wingdings" panose="05000000000000000000" pitchFamily="2" charset="2"/>
              <a:buChar char="Ø"/>
            </a:pPr>
            <a:r>
              <a:rPr lang="en-US"/>
              <a:t>UI will support both English and Bengali</a:t>
            </a:r>
          </a:p>
          <a:p>
            <a:pPr lvl="1">
              <a:buFont typeface="Wingdings" panose="05000000000000000000" pitchFamily="2" charset="2"/>
              <a:buChar char="Ø"/>
            </a:pPr>
            <a:r>
              <a:rPr lang="en-US"/>
              <a:t>How the GUI will look like.</a:t>
            </a:r>
          </a:p>
          <a:p>
            <a:endParaRPr lang="en-US"/>
          </a:p>
        </p:txBody>
      </p:sp>
      <p:sp>
        <p:nvSpPr>
          <p:cNvPr id="4" name="Slide Number Placeholder 3">
            <a:extLst>
              <a:ext uri="{FF2B5EF4-FFF2-40B4-BE49-F238E27FC236}">
                <a16:creationId xmlns:a16="http://schemas.microsoft.com/office/drawing/2014/main" id="{17C73ABB-04F2-CF79-089F-2F0AA79F57E0}"/>
              </a:ext>
            </a:extLst>
          </p:cNvPr>
          <p:cNvSpPr>
            <a:spLocks noGrp="1"/>
          </p:cNvSpPr>
          <p:nvPr>
            <p:ph type="sldNum" sz="quarter" idx="12"/>
          </p:nvPr>
        </p:nvSpPr>
        <p:spPr/>
        <p:txBody>
          <a:bodyPr/>
          <a:lstStyle/>
          <a:p>
            <a:fld id="{03DC2DEF-D2FE-4B45-ABA4-9F153FD1C98A}" type="slidenum">
              <a:rPr lang="en-US" smtClean="0"/>
              <a:t>12</a:t>
            </a:fld>
            <a:endParaRPr lang="en-US"/>
          </a:p>
        </p:txBody>
      </p:sp>
      <p:pic>
        <p:nvPicPr>
          <p:cNvPr id="5" name="image7.png" descr="A close-up of a cell phone&#10;&#10;Description automatically generated with medium confidence">
            <a:extLst>
              <a:ext uri="{FF2B5EF4-FFF2-40B4-BE49-F238E27FC236}">
                <a16:creationId xmlns:a16="http://schemas.microsoft.com/office/drawing/2014/main" id="{B6796F8D-F032-2B65-5FEC-C16DAB13900A}"/>
              </a:ext>
            </a:extLst>
          </p:cNvPr>
          <p:cNvPicPr/>
          <p:nvPr/>
        </p:nvPicPr>
        <p:blipFill>
          <a:blip r:embed="rId3"/>
          <a:srcRect/>
          <a:stretch>
            <a:fillRect/>
          </a:stretch>
        </p:blipFill>
        <p:spPr>
          <a:xfrm>
            <a:off x="2964321" y="2751772"/>
            <a:ext cx="1720850" cy="2865120"/>
          </a:xfrm>
          <a:prstGeom prst="rect">
            <a:avLst/>
          </a:prstGeom>
          <a:ln/>
        </p:spPr>
      </p:pic>
      <p:pic>
        <p:nvPicPr>
          <p:cNvPr id="6" name="image1.png">
            <a:extLst>
              <a:ext uri="{FF2B5EF4-FFF2-40B4-BE49-F238E27FC236}">
                <a16:creationId xmlns:a16="http://schemas.microsoft.com/office/drawing/2014/main" id="{04842B51-1BCF-9A5F-1134-D0111EC048DE}"/>
              </a:ext>
            </a:extLst>
          </p:cNvPr>
          <p:cNvPicPr/>
          <p:nvPr/>
        </p:nvPicPr>
        <p:blipFill>
          <a:blip r:embed="rId4"/>
          <a:srcRect/>
          <a:stretch>
            <a:fillRect/>
          </a:stretch>
        </p:blipFill>
        <p:spPr>
          <a:xfrm>
            <a:off x="5278261" y="2728912"/>
            <a:ext cx="2011680" cy="2895600"/>
          </a:xfrm>
          <a:prstGeom prst="rect">
            <a:avLst/>
          </a:prstGeom>
          <a:ln/>
        </p:spPr>
      </p:pic>
      <p:pic>
        <p:nvPicPr>
          <p:cNvPr id="7" name="image4.png">
            <a:extLst>
              <a:ext uri="{FF2B5EF4-FFF2-40B4-BE49-F238E27FC236}">
                <a16:creationId xmlns:a16="http://schemas.microsoft.com/office/drawing/2014/main" id="{95D9EF22-AC47-E50D-099A-459D9AC4311C}"/>
              </a:ext>
            </a:extLst>
          </p:cNvPr>
          <p:cNvPicPr/>
          <p:nvPr/>
        </p:nvPicPr>
        <p:blipFill>
          <a:blip r:embed="rId5"/>
          <a:srcRect/>
          <a:stretch>
            <a:fillRect/>
          </a:stretch>
        </p:blipFill>
        <p:spPr>
          <a:xfrm>
            <a:off x="7488061" y="2737802"/>
            <a:ext cx="1920240" cy="3014345"/>
          </a:xfrm>
          <a:prstGeom prst="rect">
            <a:avLst/>
          </a:prstGeom>
          <a:ln/>
        </p:spPr>
      </p:pic>
    </p:spTree>
    <p:extLst>
      <p:ext uri="{BB962C8B-B14F-4D97-AF65-F5344CB8AC3E}">
        <p14:creationId xmlns:p14="http://schemas.microsoft.com/office/powerpoint/2010/main" val="306603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C606-2FF0-39E5-D0E4-396A3A6265EF}"/>
              </a:ext>
            </a:extLst>
          </p:cNvPr>
          <p:cNvSpPr>
            <a:spLocks noGrp="1"/>
          </p:cNvSpPr>
          <p:nvPr>
            <p:ph type="title"/>
          </p:nvPr>
        </p:nvSpPr>
        <p:spPr/>
        <p:txBody>
          <a:bodyPr>
            <a:normAutofit/>
          </a:bodyPr>
          <a:lstStyle/>
          <a:p>
            <a:r>
              <a:rPr lang="en-US"/>
              <a:t>External interface requirements (</a:t>
            </a:r>
            <a:r>
              <a:rPr lang="en-US" dirty="0"/>
              <a:t>2/2</a:t>
            </a:r>
            <a:r>
              <a:rPr lang="en-US"/>
              <a:t>)</a:t>
            </a:r>
          </a:p>
        </p:txBody>
      </p:sp>
      <p:sp>
        <p:nvSpPr>
          <p:cNvPr id="3" name="Content Placeholder 2">
            <a:extLst>
              <a:ext uri="{FF2B5EF4-FFF2-40B4-BE49-F238E27FC236}">
                <a16:creationId xmlns:a16="http://schemas.microsoft.com/office/drawing/2014/main" id="{6711492B-3BDB-C101-3B26-427C155B3C24}"/>
              </a:ext>
            </a:extLst>
          </p:cNvPr>
          <p:cNvSpPr>
            <a:spLocks noGrp="1"/>
          </p:cNvSpPr>
          <p:nvPr>
            <p:ph idx="1"/>
          </p:nvPr>
        </p:nvSpPr>
        <p:spPr>
          <a:xfrm>
            <a:off x="371474" y="1930400"/>
            <a:ext cx="11520487" cy="4246563"/>
          </a:xfrm>
        </p:spPr>
        <p:txBody>
          <a:bodyPr/>
          <a:lstStyle/>
          <a:p>
            <a:r>
              <a:rPr lang="en-US" dirty="0"/>
              <a:t>Hardware interface.</a:t>
            </a:r>
          </a:p>
          <a:p>
            <a:pPr lvl="1">
              <a:buFont typeface="Wingdings" panose="05000000000000000000" pitchFamily="2" charset="2"/>
              <a:buChar char="Ø"/>
            </a:pPr>
            <a:r>
              <a:rPr lang="en-US" dirty="0"/>
              <a:t> CPU</a:t>
            </a:r>
          </a:p>
          <a:p>
            <a:pPr lvl="1">
              <a:buFont typeface="Wingdings" panose="05000000000000000000" pitchFamily="2" charset="2"/>
              <a:buChar char="Ø"/>
            </a:pPr>
            <a:r>
              <a:rPr lang="en-US" dirty="0"/>
              <a:t> Camera</a:t>
            </a:r>
          </a:p>
          <a:p>
            <a:pPr lvl="1">
              <a:buFont typeface="Wingdings" panose="05000000000000000000" pitchFamily="2" charset="2"/>
              <a:buChar char="Ø"/>
            </a:pPr>
            <a:r>
              <a:rPr lang="en-US" dirty="0"/>
              <a:t> Sensors (GPS, Proximity)</a:t>
            </a:r>
          </a:p>
          <a:p>
            <a:r>
              <a:rPr lang="en-US" dirty="0"/>
              <a:t>Software interface</a:t>
            </a:r>
          </a:p>
          <a:p>
            <a:pPr lvl="1">
              <a:buFont typeface="Wingdings" panose="05000000000000000000" pitchFamily="2" charset="2"/>
              <a:buChar char="Ø"/>
            </a:pPr>
            <a:r>
              <a:rPr lang="en-US" dirty="0"/>
              <a:t> Supported Operation system, server operating system</a:t>
            </a:r>
          </a:p>
          <a:p>
            <a:r>
              <a:rPr lang="en-US" dirty="0"/>
              <a:t>Communication interface.</a:t>
            </a:r>
          </a:p>
          <a:p>
            <a:pPr lvl="1">
              <a:buFont typeface="Wingdings" panose="05000000000000000000" pitchFamily="2" charset="2"/>
              <a:buChar char="Ø"/>
            </a:pPr>
            <a:r>
              <a:rPr lang="en-US" dirty="0"/>
              <a:t> How the system will communicate throughout the system or other external system.</a:t>
            </a:r>
          </a:p>
        </p:txBody>
      </p:sp>
      <p:sp>
        <p:nvSpPr>
          <p:cNvPr id="4" name="Slide Number Placeholder 3">
            <a:extLst>
              <a:ext uri="{FF2B5EF4-FFF2-40B4-BE49-F238E27FC236}">
                <a16:creationId xmlns:a16="http://schemas.microsoft.com/office/drawing/2014/main" id="{17C73ABB-04F2-CF79-089F-2F0AA79F57E0}"/>
              </a:ext>
            </a:extLst>
          </p:cNvPr>
          <p:cNvSpPr>
            <a:spLocks noGrp="1"/>
          </p:cNvSpPr>
          <p:nvPr>
            <p:ph type="sldNum" sz="quarter" idx="12"/>
          </p:nvPr>
        </p:nvSpPr>
        <p:spPr/>
        <p:txBody>
          <a:bodyPr/>
          <a:lstStyle/>
          <a:p>
            <a:fld id="{03DC2DEF-D2FE-4B45-ABA4-9F153FD1C98A}" type="slidenum">
              <a:rPr lang="en-US" smtClean="0"/>
              <a:t>13</a:t>
            </a:fld>
            <a:endParaRPr lang="en-US"/>
          </a:p>
        </p:txBody>
      </p:sp>
    </p:spTree>
    <p:extLst>
      <p:ext uri="{BB962C8B-B14F-4D97-AF65-F5344CB8AC3E}">
        <p14:creationId xmlns:p14="http://schemas.microsoft.com/office/powerpoint/2010/main" val="155865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19E5-7576-7C45-1BC5-7B448A1069AF}"/>
              </a:ext>
            </a:extLst>
          </p:cNvPr>
          <p:cNvSpPr>
            <a:spLocks noGrp="1"/>
          </p:cNvSpPr>
          <p:nvPr>
            <p:ph type="title"/>
          </p:nvPr>
        </p:nvSpPr>
        <p:spPr/>
        <p:txBody>
          <a:bodyPr/>
          <a:lstStyle/>
          <a:p>
            <a:r>
              <a:rPr lang="en-US">
                <a:ea typeface="Calibri"/>
                <a:cs typeface="Calibri"/>
              </a:rPr>
              <a:t>System Features (1/2)</a:t>
            </a:r>
            <a:endParaRPr lang="en-US"/>
          </a:p>
        </p:txBody>
      </p:sp>
      <p:sp>
        <p:nvSpPr>
          <p:cNvPr id="3" name="Content Placeholder 2">
            <a:extLst>
              <a:ext uri="{FF2B5EF4-FFF2-40B4-BE49-F238E27FC236}">
                <a16:creationId xmlns:a16="http://schemas.microsoft.com/office/drawing/2014/main" id="{E99E4423-8AFF-147D-3664-DD550A4B6B8F}"/>
              </a:ext>
            </a:extLst>
          </p:cNvPr>
          <p:cNvSpPr>
            <a:spLocks noGrp="1"/>
          </p:cNvSpPr>
          <p:nvPr>
            <p:ph idx="1"/>
          </p:nvPr>
        </p:nvSpPr>
        <p:spPr>
          <a:xfrm>
            <a:off x="371474" y="1305360"/>
            <a:ext cx="11520487" cy="5235028"/>
          </a:xfrm>
        </p:spPr>
        <p:txBody>
          <a:bodyPr vert="horz" lIns="91440" tIns="45720" rIns="91440" bIns="45720" rtlCol="0" anchor="t">
            <a:normAutofit/>
          </a:bodyPr>
          <a:lstStyle/>
          <a:p>
            <a:pPr>
              <a:buFont typeface="Arial,Sans-Serif"/>
              <a:buChar char="•"/>
            </a:pPr>
            <a:r>
              <a:rPr lang="en-US">
                <a:ea typeface="+mn-lt"/>
                <a:cs typeface="+mn-lt"/>
              </a:rPr>
              <a:t>Authentication and Authorization (User Registration and Login)</a:t>
            </a:r>
          </a:p>
          <a:p>
            <a:pPr lvl="1">
              <a:buFont typeface="Wingdings" panose="05000000000000000000" pitchFamily="2" charset="2"/>
              <a:buChar char="Ø"/>
            </a:pPr>
            <a:r>
              <a:rPr lang="en-US">
                <a:ea typeface="+mn-lt"/>
                <a:cs typeface="Calibri Light"/>
              </a:rPr>
              <a:t>Users are authenticated by registration and authorized by login.</a:t>
            </a:r>
          </a:p>
          <a:p>
            <a:pPr lvl="1">
              <a:buFont typeface="Wingdings" panose="05000000000000000000" pitchFamily="2" charset="2"/>
              <a:buChar char="Ø"/>
            </a:pPr>
            <a:r>
              <a:rPr lang="en-US">
                <a:ea typeface="Calibri Light"/>
                <a:cs typeface="Calibri Light"/>
              </a:rPr>
              <a:t>Both has high priority of 8 in a 1 to 9 scale</a:t>
            </a:r>
          </a:p>
          <a:p>
            <a:pPr>
              <a:buFont typeface="Arial,Sans-Serif"/>
              <a:buChar char="•"/>
            </a:pPr>
            <a:r>
              <a:rPr lang="en-US">
                <a:ea typeface="Calibri Light"/>
                <a:cs typeface="Calibri Light"/>
              </a:rPr>
              <a:t>Search</a:t>
            </a:r>
            <a:endParaRPr lang="en-US">
              <a:ea typeface="+mn-lt"/>
              <a:cs typeface="+mn-lt"/>
            </a:endParaRPr>
          </a:p>
          <a:p>
            <a:pPr lvl="1">
              <a:buFont typeface="Wingdings" panose="05000000000000000000" pitchFamily="2" charset="2"/>
              <a:buChar char="Ø"/>
            </a:pPr>
            <a:r>
              <a:rPr lang="en-US">
                <a:ea typeface="Calibri Light"/>
                <a:cs typeface="Calibri Light"/>
              </a:rPr>
              <a:t>Users finds specific items through this feature</a:t>
            </a:r>
          </a:p>
          <a:p>
            <a:pPr lvl="1">
              <a:buFont typeface="Wingdings" panose="05000000000000000000" pitchFamily="2" charset="2"/>
              <a:buChar char="Ø"/>
            </a:pPr>
            <a:r>
              <a:rPr lang="en-US">
                <a:ea typeface="+mn-lt"/>
                <a:cs typeface="+mn-lt"/>
              </a:rPr>
              <a:t>Medium priority of 5 in a 1 to 9 scale</a:t>
            </a:r>
          </a:p>
          <a:p>
            <a:pPr>
              <a:buFont typeface="Arial,Sans-Serif"/>
              <a:buChar char="•"/>
            </a:pPr>
            <a:r>
              <a:rPr lang="en-US">
                <a:ea typeface="+mn-lt"/>
                <a:cs typeface="+mn-lt"/>
              </a:rPr>
              <a:t>Profile Management</a:t>
            </a:r>
          </a:p>
          <a:p>
            <a:pPr lvl="1">
              <a:buFont typeface="Wingdings" panose="05000000000000000000" pitchFamily="2" charset="2"/>
              <a:buChar char="Ø"/>
            </a:pPr>
            <a:r>
              <a:rPr lang="en-US">
                <a:ea typeface="+mn-lt"/>
                <a:cs typeface="+mn-lt"/>
              </a:rPr>
              <a:t>Users manages and updates their profile information through this feature.</a:t>
            </a:r>
          </a:p>
          <a:p>
            <a:pPr lvl="1">
              <a:buFont typeface="Wingdings" panose="05000000000000000000" pitchFamily="2" charset="2"/>
              <a:buChar char="Ø"/>
            </a:pPr>
            <a:r>
              <a:rPr lang="en-US">
                <a:ea typeface="+mn-lt"/>
                <a:cs typeface="+mn-lt"/>
              </a:rPr>
              <a:t>High priority of 8 in a 1 to 9 scale </a:t>
            </a:r>
            <a:endParaRPr lang="en-US">
              <a:ea typeface="Calibri Light"/>
              <a:cs typeface="Calibri Light"/>
            </a:endParaRPr>
          </a:p>
          <a:p>
            <a:pPr>
              <a:buFont typeface="Arial,Sans-Serif"/>
              <a:buChar char="•"/>
            </a:pPr>
            <a:r>
              <a:rPr lang="en-US">
                <a:ea typeface="+mn-lt"/>
                <a:cs typeface="+mn-lt"/>
              </a:rPr>
              <a:t>Upload Product Information</a:t>
            </a:r>
          </a:p>
          <a:p>
            <a:pPr lvl="1">
              <a:buFont typeface="Wingdings" panose="05000000000000000000" pitchFamily="2" charset="2"/>
              <a:buChar char="Ø"/>
            </a:pPr>
            <a:r>
              <a:rPr lang="en-US">
                <a:ea typeface="+mn-lt"/>
                <a:cs typeface="+mn-lt"/>
              </a:rPr>
              <a:t>Users who want to provide rent, can upload the item's information with pictures.</a:t>
            </a:r>
            <a:endParaRPr lang="en-US">
              <a:ea typeface="Calibri Light"/>
              <a:cs typeface="Calibri Light"/>
            </a:endParaRPr>
          </a:p>
          <a:p>
            <a:pPr lvl="1">
              <a:buFont typeface="Wingdings" panose="05000000000000000000" pitchFamily="2" charset="2"/>
              <a:buChar char="Ø"/>
            </a:pPr>
            <a:r>
              <a:rPr lang="en-US">
                <a:cs typeface="Calibri Light"/>
              </a:rPr>
              <a:t>As a core feature, this has the highest priority of 9 in a 1 to 9 scale </a:t>
            </a:r>
            <a:endParaRPr lang="en-US">
              <a:ea typeface="+mn-lt"/>
              <a:cs typeface="+mn-lt"/>
            </a:endParaRPr>
          </a:p>
          <a:p>
            <a:pPr>
              <a:buFont typeface="Arial"/>
              <a:buChar char="•"/>
            </a:pPr>
            <a:endParaRPr lang="en-US">
              <a:cs typeface="Calibri Light"/>
            </a:endParaRPr>
          </a:p>
          <a:p>
            <a:pPr>
              <a:buFont typeface="Arial" panose="020B0604020202020204" pitchFamily="34" charset="0"/>
              <a:buChar char="•"/>
            </a:pPr>
            <a:endParaRPr lang="en-US">
              <a:ea typeface="+mn-lt"/>
              <a:cs typeface="+mn-lt"/>
            </a:endParaRPr>
          </a:p>
        </p:txBody>
      </p:sp>
      <p:sp>
        <p:nvSpPr>
          <p:cNvPr id="4" name="Slide Number Placeholder 3">
            <a:extLst>
              <a:ext uri="{FF2B5EF4-FFF2-40B4-BE49-F238E27FC236}">
                <a16:creationId xmlns:a16="http://schemas.microsoft.com/office/drawing/2014/main" id="{EC60169F-8188-CD0A-177A-0F99E88E55F4}"/>
              </a:ext>
            </a:extLst>
          </p:cNvPr>
          <p:cNvSpPr>
            <a:spLocks noGrp="1"/>
          </p:cNvSpPr>
          <p:nvPr>
            <p:ph type="sldNum" sz="quarter" idx="12"/>
          </p:nvPr>
        </p:nvSpPr>
        <p:spPr/>
        <p:txBody>
          <a:bodyPr/>
          <a:lstStyle/>
          <a:p>
            <a:fld id="{03DC2DEF-D2FE-4B45-ABA4-9F153FD1C98A}" type="slidenum">
              <a:rPr lang="en-US" smtClean="0"/>
              <a:t>14</a:t>
            </a:fld>
            <a:endParaRPr lang="en-US"/>
          </a:p>
        </p:txBody>
      </p:sp>
    </p:spTree>
    <p:extLst>
      <p:ext uri="{BB962C8B-B14F-4D97-AF65-F5344CB8AC3E}">
        <p14:creationId xmlns:p14="http://schemas.microsoft.com/office/powerpoint/2010/main" val="338802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036D-16AE-4BBE-8811-A78415AB9BA6}"/>
              </a:ext>
            </a:extLst>
          </p:cNvPr>
          <p:cNvSpPr>
            <a:spLocks noGrp="1"/>
          </p:cNvSpPr>
          <p:nvPr>
            <p:ph type="title"/>
          </p:nvPr>
        </p:nvSpPr>
        <p:spPr/>
        <p:txBody>
          <a:bodyPr/>
          <a:lstStyle/>
          <a:p>
            <a:r>
              <a:rPr lang="en-US">
                <a:ea typeface="Calibri"/>
                <a:cs typeface="Calibri"/>
              </a:rPr>
              <a:t>System Features (2/2)</a:t>
            </a:r>
            <a:endParaRPr lang="en-US"/>
          </a:p>
        </p:txBody>
      </p:sp>
      <p:sp>
        <p:nvSpPr>
          <p:cNvPr id="3" name="Content Placeholder 2">
            <a:extLst>
              <a:ext uri="{FF2B5EF4-FFF2-40B4-BE49-F238E27FC236}">
                <a16:creationId xmlns:a16="http://schemas.microsoft.com/office/drawing/2014/main" id="{775F8552-A203-724F-3BD1-F883828F21F1}"/>
              </a:ext>
            </a:extLst>
          </p:cNvPr>
          <p:cNvSpPr>
            <a:spLocks noGrp="1"/>
          </p:cNvSpPr>
          <p:nvPr>
            <p:ph idx="1"/>
          </p:nvPr>
        </p:nvSpPr>
        <p:spPr>
          <a:xfrm>
            <a:off x="371474" y="1462088"/>
            <a:ext cx="11520487" cy="4943475"/>
          </a:xfrm>
        </p:spPr>
        <p:txBody>
          <a:bodyPr vert="horz" lIns="91440" tIns="45720" rIns="91440" bIns="45720" rtlCol="0" anchor="t">
            <a:normAutofit/>
          </a:bodyPr>
          <a:lstStyle/>
          <a:p>
            <a:pPr>
              <a:buFont typeface="Arial"/>
              <a:buChar char="•"/>
            </a:pPr>
            <a:r>
              <a:rPr lang="en-US">
                <a:ea typeface="Calibri Light"/>
                <a:cs typeface="Calibri Light"/>
              </a:rPr>
              <a:t>Renting a Product</a:t>
            </a:r>
            <a:endParaRPr lang="en-US">
              <a:ea typeface="+mn-lt"/>
              <a:cs typeface="+mn-lt"/>
            </a:endParaRPr>
          </a:p>
          <a:p>
            <a:pPr lvl="1">
              <a:buFont typeface="Wingdings" panose="020B0604020202020204" pitchFamily="34" charset="0"/>
              <a:buChar char="Ø"/>
            </a:pPr>
            <a:r>
              <a:rPr lang="en-US">
                <a:ea typeface="+mn-lt"/>
                <a:cs typeface="+mn-lt"/>
              </a:rPr>
              <a:t>To rent an item, this feature is necessary.</a:t>
            </a:r>
          </a:p>
          <a:p>
            <a:pPr lvl="1">
              <a:buFont typeface="Wingdings,Sans-Serif" panose="020B0604020202020204" pitchFamily="34" charset="0"/>
              <a:buChar char="Ø"/>
            </a:pPr>
            <a:r>
              <a:rPr lang="en-US">
                <a:ea typeface="Calibri Light"/>
                <a:cs typeface="Calibri Light"/>
              </a:rPr>
              <a:t>Like 'Uploading Product Information' this also has </a:t>
            </a:r>
            <a:r>
              <a:rPr lang="en-US">
                <a:ea typeface="+mn-lt"/>
                <a:cs typeface="+mn-lt"/>
              </a:rPr>
              <a:t>highest priority of 9 in a 1 to 9 scale </a:t>
            </a:r>
          </a:p>
          <a:p>
            <a:pPr>
              <a:buFont typeface="Arial"/>
              <a:buChar char="•"/>
            </a:pPr>
            <a:r>
              <a:rPr lang="en-US">
                <a:ea typeface="Calibri Light"/>
                <a:cs typeface="Calibri Light"/>
              </a:rPr>
              <a:t>Payments</a:t>
            </a:r>
            <a:endParaRPr lang="en-US">
              <a:ea typeface="+mn-lt"/>
              <a:cs typeface="+mn-lt"/>
            </a:endParaRPr>
          </a:p>
          <a:p>
            <a:pPr lvl="1">
              <a:buFont typeface="Wingdings" panose="020B0604020202020204" pitchFamily="34" charset="0"/>
              <a:buChar char="Ø"/>
            </a:pPr>
            <a:r>
              <a:rPr lang="en-US">
                <a:ea typeface="+mn-lt"/>
                <a:cs typeface="+mn-lt"/>
              </a:rPr>
              <a:t>Another core feature is payment, which is used to pay for the rented items.</a:t>
            </a:r>
            <a:endParaRPr lang="en-US">
              <a:ea typeface="+mn-lt"/>
              <a:cs typeface="Calibri Light"/>
            </a:endParaRPr>
          </a:p>
          <a:p>
            <a:pPr lvl="1">
              <a:buFont typeface="Wingdings" panose="020B0604020202020204" pitchFamily="34" charset="0"/>
              <a:buChar char="Ø"/>
            </a:pPr>
            <a:r>
              <a:rPr lang="en-US">
                <a:ea typeface="Calibri Light"/>
                <a:cs typeface="Calibri Light"/>
              </a:rPr>
              <a:t>Highest p</a:t>
            </a:r>
            <a:r>
              <a:rPr lang="en-US">
                <a:ea typeface="+mn-lt"/>
                <a:cs typeface="+mn-lt"/>
              </a:rPr>
              <a:t>riority of 9 in a 1 to 9 scale </a:t>
            </a:r>
            <a:endParaRPr lang="en-US"/>
          </a:p>
          <a:p>
            <a:pPr>
              <a:buFont typeface="Arial,Sans-Serif"/>
              <a:buChar char="•"/>
            </a:pPr>
            <a:r>
              <a:rPr lang="en-US">
                <a:ea typeface="+mn-lt"/>
                <a:cs typeface="+mn-lt"/>
              </a:rPr>
              <a:t>Admin Control Panel</a:t>
            </a:r>
          </a:p>
          <a:p>
            <a:pPr marL="971550" lvl="1" indent="-285750">
              <a:buFont typeface="Wingdings,Sans-Serif"/>
              <a:buChar char="Ø"/>
            </a:pPr>
            <a:r>
              <a:rPr lang="en-US">
                <a:cs typeface="Calibri Light"/>
              </a:rPr>
              <a:t>A</a:t>
            </a:r>
            <a:r>
              <a:rPr lang="en-US">
                <a:ea typeface="+mn-lt"/>
                <a:cs typeface="+mn-lt"/>
              </a:rPr>
              <a:t>dmin manages, monitors, and controls the whole system through here</a:t>
            </a:r>
            <a:r>
              <a:rPr lang="en-US">
                <a:cs typeface="Calibri Light"/>
              </a:rPr>
              <a:t>.</a:t>
            </a:r>
            <a:endParaRPr lang="en-US">
              <a:ea typeface="+mn-lt"/>
              <a:cs typeface="+mn-lt"/>
            </a:endParaRPr>
          </a:p>
          <a:p>
            <a:pPr marL="971550" lvl="1" indent="-285750">
              <a:buFont typeface="Wingdings,Sans-Serif"/>
              <a:buChar char="Ø"/>
            </a:pPr>
            <a:r>
              <a:rPr lang="en-US">
                <a:ea typeface="+mn-lt"/>
                <a:cs typeface="+mn-lt"/>
              </a:rPr>
              <a:t>From adding staff to banning a user, from viewing logistics to revenue everything admin can do through his dashboard</a:t>
            </a:r>
            <a:endParaRPr lang="en-US">
              <a:cs typeface="Calibri Light"/>
            </a:endParaRPr>
          </a:p>
          <a:p>
            <a:pPr marL="971550" lvl="1" indent="-285750">
              <a:buFont typeface="Wingdings,Sans-Serif"/>
              <a:buChar char="Ø"/>
            </a:pPr>
            <a:r>
              <a:rPr lang="en-US">
                <a:ea typeface="+mn-lt"/>
                <a:cs typeface="+mn-lt"/>
              </a:rPr>
              <a:t>This feature for admin has a high priority of 8 in a 1 to 9 scale</a:t>
            </a:r>
          </a:p>
        </p:txBody>
      </p:sp>
      <p:sp>
        <p:nvSpPr>
          <p:cNvPr id="4" name="Slide Number Placeholder 3">
            <a:extLst>
              <a:ext uri="{FF2B5EF4-FFF2-40B4-BE49-F238E27FC236}">
                <a16:creationId xmlns:a16="http://schemas.microsoft.com/office/drawing/2014/main" id="{B5E17CA8-D92E-220D-FA8B-DCF7E087DFEF}"/>
              </a:ext>
            </a:extLst>
          </p:cNvPr>
          <p:cNvSpPr>
            <a:spLocks noGrp="1"/>
          </p:cNvSpPr>
          <p:nvPr>
            <p:ph type="sldNum" sz="quarter" idx="12"/>
          </p:nvPr>
        </p:nvSpPr>
        <p:spPr/>
        <p:txBody>
          <a:bodyPr/>
          <a:lstStyle/>
          <a:p>
            <a:fld id="{03DC2DEF-D2FE-4B45-ABA4-9F153FD1C98A}" type="slidenum">
              <a:rPr lang="en-US" smtClean="0"/>
              <a:t>15</a:t>
            </a:fld>
            <a:endParaRPr lang="en-US"/>
          </a:p>
        </p:txBody>
      </p:sp>
    </p:spTree>
    <p:extLst>
      <p:ext uri="{BB962C8B-B14F-4D97-AF65-F5344CB8AC3E}">
        <p14:creationId xmlns:p14="http://schemas.microsoft.com/office/powerpoint/2010/main" val="5966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EE56-B96D-AF9E-0D86-9AA94AFEFE72}"/>
              </a:ext>
            </a:extLst>
          </p:cNvPr>
          <p:cNvSpPr>
            <a:spLocks noGrp="1"/>
          </p:cNvSpPr>
          <p:nvPr>
            <p:ph type="title"/>
          </p:nvPr>
        </p:nvSpPr>
        <p:spPr/>
        <p:txBody>
          <a:bodyPr/>
          <a:lstStyle/>
          <a:p>
            <a:r>
              <a:rPr lang="en-US"/>
              <a:t>Other nonfunctional requirements (1/2)</a:t>
            </a:r>
          </a:p>
        </p:txBody>
      </p:sp>
      <p:sp>
        <p:nvSpPr>
          <p:cNvPr id="3" name="Content Placeholder 2">
            <a:extLst>
              <a:ext uri="{FF2B5EF4-FFF2-40B4-BE49-F238E27FC236}">
                <a16:creationId xmlns:a16="http://schemas.microsoft.com/office/drawing/2014/main" id="{83AF92BD-DF6A-D0F3-4F90-8186741E3FD8}"/>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Light"/>
              </a:rPr>
              <a:t>Performance Requirements</a:t>
            </a:r>
          </a:p>
          <a:p>
            <a:pPr marL="457200" indent="-457200">
              <a:buFont typeface="Wingdings" panose="020B0604020202020204" pitchFamily="34" charset="0"/>
              <a:buChar char="Ø"/>
            </a:pPr>
            <a:r>
              <a:rPr lang="en-US" dirty="0">
                <a:ea typeface="+mn-lt"/>
                <a:cs typeface="+mn-lt"/>
              </a:rPr>
              <a:t>The system should always load in less than 0.01 seconds.</a:t>
            </a:r>
            <a:endParaRPr lang="en-US" dirty="0">
              <a:cs typeface="Calibri Light"/>
            </a:endParaRPr>
          </a:p>
          <a:p>
            <a:pPr marL="0" indent="0">
              <a:buNone/>
            </a:pPr>
            <a:endParaRPr lang="en-US" dirty="0">
              <a:cs typeface="Calibri Light"/>
            </a:endParaRPr>
          </a:p>
          <a:p>
            <a:r>
              <a:rPr lang="en-US" dirty="0">
                <a:cs typeface="Calibri Light"/>
              </a:rPr>
              <a:t>Safety Requirement</a:t>
            </a:r>
          </a:p>
          <a:p>
            <a:pPr>
              <a:buFont typeface="Wingdings" panose="020B0604020202020204" pitchFamily="34" charset="0"/>
              <a:buChar char="Ø"/>
            </a:pPr>
            <a:r>
              <a:rPr lang="en-US" dirty="0">
                <a:cs typeface="Calibri Light"/>
              </a:rPr>
              <a:t>  </a:t>
            </a:r>
            <a:r>
              <a:rPr lang="en-US" dirty="0">
                <a:ea typeface="+mn-lt"/>
                <a:cs typeface="+mn-lt"/>
              </a:rPr>
              <a:t>Users of the system shouldn't be harmed by it.</a:t>
            </a:r>
            <a:r>
              <a:rPr lang="en-US" dirty="0">
                <a:cs typeface="Calibri Light"/>
              </a:rPr>
              <a:t>  </a:t>
            </a:r>
          </a:p>
          <a:p>
            <a:pPr>
              <a:buFont typeface="Wingdings" panose="020B0604020202020204" pitchFamily="34" charset="0"/>
              <a:buChar char="Ø"/>
            </a:pPr>
            <a:r>
              <a:rPr lang="en-US" dirty="0">
                <a:cs typeface="Calibri Light"/>
              </a:rPr>
              <a:t>  Important information should also be kept in hard copy.</a:t>
            </a:r>
          </a:p>
          <a:p>
            <a:pPr>
              <a:buFont typeface="Wingdings" panose="020B0604020202020204" pitchFamily="34" charset="0"/>
              <a:buChar char="Ø"/>
            </a:pPr>
            <a:endParaRPr lang="en-US" dirty="0">
              <a:cs typeface="Calibri Light"/>
            </a:endParaRPr>
          </a:p>
          <a:p>
            <a:r>
              <a:rPr lang="en-US" dirty="0">
                <a:cs typeface="Calibri Light"/>
              </a:rPr>
              <a:t>Security Requirement</a:t>
            </a:r>
          </a:p>
          <a:p>
            <a:pPr marL="457200" indent="-457200">
              <a:buFont typeface="Wingdings" panose="020B0604020202020204" pitchFamily="34" charset="0"/>
              <a:buChar char="Ø"/>
            </a:pPr>
            <a:r>
              <a:rPr lang="en-US" dirty="0">
                <a:ea typeface="+mn-lt"/>
                <a:cs typeface="+mn-lt"/>
              </a:rPr>
              <a:t>Private and crucial information relating to clients and staff must be stirred in encrypted form.</a:t>
            </a:r>
          </a:p>
          <a:p>
            <a:pPr marL="457200" indent="-457200">
              <a:buFont typeface="Wingdings" panose="020B0604020202020204" pitchFamily="34" charset="0"/>
              <a:buChar char="Ø"/>
            </a:pPr>
            <a:r>
              <a:rPr lang="en-US" dirty="0">
                <a:cs typeface="Calibri Light"/>
              </a:rPr>
              <a:t>A current version of the software for systems and stakeholders must be utilized.</a:t>
            </a:r>
          </a:p>
        </p:txBody>
      </p:sp>
      <p:sp>
        <p:nvSpPr>
          <p:cNvPr id="4" name="Slide Number Placeholder 3">
            <a:extLst>
              <a:ext uri="{FF2B5EF4-FFF2-40B4-BE49-F238E27FC236}">
                <a16:creationId xmlns:a16="http://schemas.microsoft.com/office/drawing/2014/main" id="{7D736115-5717-FAA0-E36A-43487F015628}"/>
              </a:ext>
            </a:extLst>
          </p:cNvPr>
          <p:cNvSpPr>
            <a:spLocks noGrp="1"/>
          </p:cNvSpPr>
          <p:nvPr>
            <p:ph type="sldNum" sz="quarter" idx="12"/>
          </p:nvPr>
        </p:nvSpPr>
        <p:spPr/>
        <p:txBody>
          <a:bodyPr/>
          <a:lstStyle/>
          <a:p>
            <a:fld id="{03DC2DEF-D2FE-4B45-ABA4-9F153FD1C98A}" type="slidenum">
              <a:rPr lang="en-US" smtClean="0"/>
              <a:t>16</a:t>
            </a:fld>
            <a:endParaRPr lang="en-US"/>
          </a:p>
        </p:txBody>
      </p:sp>
    </p:spTree>
    <p:extLst>
      <p:ext uri="{BB962C8B-B14F-4D97-AF65-F5344CB8AC3E}">
        <p14:creationId xmlns:p14="http://schemas.microsoft.com/office/powerpoint/2010/main" val="208696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EE56-B96D-AF9E-0D86-9AA94AFEFE72}"/>
              </a:ext>
            </a:extLst>
          </p:cNvPr>
          <p:cNvSpPr>
            <a:spLocks noGrp="1"/>
          </p:cNvSpPr>
          <p:nvPr>
            <p:ph type="title"/>
          </p:nvPr>
        </p:nvSpPr>
        <p:spPr/>
        <p:txBody>
          <a:bodyPr/>
          <a:lstStyle/>
          <a:p>
            <a:r>
              <a:rPr lang="en-US"/>
              <a:t>Other nonfunctional requirements (2/2)</a:t>
            </a:r>
          </a:p>
        </p:txBody>
      </p:sp>
      <p:sp>
        <p:nvSpPr>
          <p:cNvPr id="3" name="Content Placeholder 2">
            <a:extLst>
              <a:ext uri="{FF2B5EF4-FFF2-40B4-BE49-F238E27FC236}">
                <a16:creationId xmlns:a16="http://schemas.microsoft.com/office/drawing/2014/main" id="{83AF92BD-DF6A-D0F3-4F90-8186741E3FD8}"/>
              </a:ext>
            </a:extLst>
          </p:cNvPr>
          <p:cNvSpPr>
            <a:spLocks noGrp="1"/>
          </p:cNvSpPr>
          <p:nvPr>
            <p:ph idx="1"/>
          </p:nvPr>
        </p:nvSpPr>
        <p:spPr/>
        <p:txBody>
          <a:bodyPr vert="horz" lIns="91440" tIns="45720" rIns="91440" bIns="45720" rtlCol="0" anchor="t">
            <a:normAutofit lnSpcReduction="10000"/>
          </a:bodyPr>
          <a:lstStyle/>
          <a:p>
            <a:r>
              <a:rPr lang="en-US" dirty="0">
                <a:cs typeface="Calibri Light"/>
              </a:rPr>
              <a:t>Software  Quality Attributes</a:t>
            </a:r>
          </a:p>
          <a:p>
            <a:pPr marL="0" indent="0">
              <a:buNone/>
            </a:pPr>
            <a:endParaRPr lang="en-US" dirty="0">
              <a:cs typeface="Calibri Light"/>
            </a:endParaRPr>
          </a:p>
          <a:p>
            <a:pPr>
              <a:buFont typeface="Wingdings" panose="020B0604020202020204" pitchFamily="34" charset="0"/>
              <a:buChar char="Ø"/>
            </a:pPr>
            <a:r>
              <a:rPr lang="en-US" dirty="0">
                <a:ea typeface="+mn-lt"/>
                <a:cs typeface="+mn-lt"/>
              </a:rPr>
              <a:t>The software should be user-friendly.</a:t>
            </a:r>
            <a:endParaRPr lang="en-US" dirty="0">
              <a:cs typeface="Calibri Light"/>
            </a:endParaRPr>
          </a:p>
          <a:p>
            <a:pPr>
              <a:buFont typeface="Wingdings" panose="020B0604020202020204" pitchFamily="34" charset="0"/>
              <a:buChar char="Ø"/>
            </a:pPr>
            <a:r>
              <a:rPr lang="en-US" dirty="0">
                <a:ea typeface="+mn-lt"/>
                <a:cs typeface="+mn-lt"/>
              </a:rPr>
              <a:t>Software should have used easy interfaces.</a:t>
            </a:r>
            <a:endParaRPr lang="en-US" dirty="0">
              <a:cs typeface="Calibri Light"/>
            </a:endParaRPr>
          </a:p>
          <a:p>
            <a:pPr>
              <a:buFont typeface="Wingdings" panose="020B0604020202020204" pitchFamily="34" charset="0"/>
              <a:buChar char="Ø"/>
            </a:pPr>
            <a:endParaRPr lang="en-US" dirty="0">
              <a:cs typeface="Calibri Light"/>
            </a:endParaRPr>
          </a:p>
          <a:p>
            <a:r>
              <a:rPr lang="en-US" dirty="0">
                <a:cs typeface="Calibri Light"/>
              </a:rPr>
              <a:t>Business Rules</a:t>
            </a:r>
          </a:p>
          <a:p>
            <a:endParaRPr lang="en-US" dirty="0">
              <a:cs typeface="Calibri Light"/>
            </a:endParaRPr>
          </a:p>
          <a:p>
            <a:pPr>
              <a:buFont typeface="Wingdings" panose="020B0604020202020204" pitchFamily="34" charset="0"/>
              <a:buChar char="Ø"/>
            </a:pPr>
            <a:r>
              <a:rPr lang="en-US" dirty="0">
                <a:ea typeface="+mn-lt"/>
                <a:cs typeface="+mn-lt"/>
              </a:rPr>
              <a:t>Existing business policies should be maintained properly.</a:t>
            </a:r>
          </a:p>
          <a:p>
            <a:pPr>
              <a:buFont typeface="Wingdings" panose="020B0604020202020204" pitchFamily="34" charset="0"/>
              <a:buChar char="Ø"/>
            </a:pPr>
            <a:r>
              <a:rPr lang="en-US" dirty="0">
                <a:ea typeface="+mn-lt"/>
                <a:cs typeface="+mn-lt"/>
              </a:rPr>
              <a:t>Shouldn’t keep any kind of feature which can be harmful in the future.</a:t>
            </a:r>
            <a:endParaRPr lang="en-US" dirty="0">
              <a:cs typeface="Calibri Light"/>
            </a:endParaRPr>
          </a:p>
          <a:p>
            <a:pPr marL="0" indent="0">
              <a:buNone/>
            </a:pPr>
            <a:r>
              <a:rPr lang="en-US" dirty="0">
                <a:cs typeface="Calibri Light"/>
              </a:rPr>
              <a:t>  </a:t>
            </a:r>
          </a:p>
          <a:p>
            <a:pPr>
              <a:buFont typeface="Wingdings" panose="020B0604020202020204" pitchFamily="34" charset="0"/>
              <a:buChar char="Ø"/>
            </a:pPr>
            <a:endParaRPr lang="en-US" dirty="0">
              <a:cs typeface="Calibri Light"/>
            </a:endParaRPr>
          </a:p>
          <a:p>
            <a:endParaRPr lang="en-US" dirty="0">
              <a:cs typeface="Calibri Light"/>
            </a:endParaRPr>
          </a:p>
          <a:p>
            <a:endParaRPr lang="en-US" dirty="0">
              <a:cs typeface="Calibri Light"/>
            </a:endParaRPr>
          </a:p>
          <a:p>
            <a:endParaRPr lang="en-US" dirty="0">
              <a:cs typeface="Calibri Light"/>
            </a:endParaRPr>
          </a:p>
        </p:txBody>
      </p:sp>
      <p:sp>
        <p:nvSpPr>
          <p:cNvPr id="4" name="Slide Number Placeholder 3">
            <a:extLst>
              <a:ext uri="{FF2B5EF4-FFF2-40B4-BE49-F238E27FC236}">
                <a16:creationId xmlns:a16="http://schemas.microsoft.com/office/drawing/2014/main" id="{7D736115-5717-FAA0-E36A-43487F015628}"/>
              </a:ext>
            </a:extLst>
          </p:cNvPr>
          <p:cNvSpPr>
            <a:spLocks noGrp="1"/>
          </p:cNvSpPr>
          <p:nvPr>
            <p:ph type="sldNum" sz="quarter" idx="12"/>
          </p:nvPr>
        </p:nvSpPr>
        <p:spPr/>
        <p:txBody>
          <a:bodyPr/>
          <a:lstStyle/>
          <a:p>
            <a:fld id="{03DC2DEF-D2FE-4B45-ABA4-9F153FD1C98A}" type="slidenum">
              <a:rPr lang="en-US" smtClean="0"/>
              <a:t>17</a:t>
            </a:fld>
            <a:endParaRPr lang="en-US"/>
          </a:p>
        </p:txBody>
      </p:sp>
    </p:spTree>
    <p:extLst>
      <p:ext uri="{BB962C8B-B14F-4D97-AF65-F5344CB8AC3E}">
        <p14:creationId xmlns:p14="http://schemas.microsoft.com/office/powerpoint/2010/main" val="402560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Requirements (1/3)</a:t>
            </a:r>
          </a:p>
        </p:txBody>
      </p:sp>
      <p:sp>
        <p:nvSpPr>
          <p:cNvPr id="3" name="Content Placeholder 2"/>
          <p:cNvSpPr>
            <a:spLocks noGrp="1"/>
          </p:cNvSpPr>
          <p:nvPr>
            <p:ph idx="1"/>
          </p:nvPr>
        </p:nvSpPr>
        <p:spPr/>
        <p:txBody>
          <a:bodyPr/>
          <a:lstStyle/>
          <a:p>
            <a:r>
              <a:rPr lang="en-US" dirty="0"/>
              <a:t>Database Requirement </a:t>
            </a:r>
          </a:p>
          <a:p>
            <a:r>
              <a:rPr lang="en-US" dirty="0"/>
              <a:t>Object Oriented Approach</a:t>
            </a:r>
          </a:p>
          <a:p>
            <a:r>
              <a:rPr lang="en-US" dirty="0"/>
              <a:t>Appendix A: Glossary</a:t>
            </a:r>
          </a:p>
          <a:p>
            <a:pPr lvl="2">
              <a:buFont typeface="Wingdings" panose="05000000000000000000" pitchFamily="2" charset="2"/>
              <a:buChar char="Ø"/>
            </a:pPr>
            <a:r>
              <a:rPr lang="en-US" sz="2400" dirty="0"/>
              <a:t>All the term that is necessary to explain the SRS is defined here. Including API, HTTP, HTTPS, SMTP, TDP, MFS, CRUD, OTP, NID, RAM, ROM, UI, IOS, CPU, GPS, GPU, SDK, and JDK.</a:t>
            </a:r>
          </a:p>
          <a:p>
            <a:pPr lvl="2"/>
            <a:endParaRPr lang="en-US" dirty="0"/>
          </a:p>
          <a:p>
            <a:r>
              <a:rPr lang="en-US" dirty="0"/>
              <a:t>Appendix B: Analysis Model</a:t>
            </a:r>
          </a:p>
          <a:p>
            <a:pPr lvl="2">
              <a:buFont typeface="Wingdings" panose="05000000000000000000" pitchFamily="2" charset="2"/>
              <a:buChar char="Ø"/>
            </a:pPr>
            <a:r>
              <a:rPr lang="en-US" sz="2400" dirty="0"/>
              <a:t>A state diagram has been drawn here to express the scenario.</a:t>
            </a:r>
          </a:p>
        </p:txBody>
      </p:sp>
      <p:sp>
        <p:nvSpPr>
          <p:cNvPr id="4" name="Slide Number Placeholder 3"/>
          <p:cNvSpPr>
            <a:spLocks noGrp="1"/>
          </p:cNvSpPr>
          <p:nvPr>
            <p:ph type="sldNum" sz="quarter" idx="12"/>
          </p:nvPr>
        </p:nvSpPr>
        <p:spPr/>
        <p:txBody>
          <a:bodyPr/>
          <a:lstStyle/>
          <a:p>
            <a:fld id="{03DC2DEF-D2FE-4B45-ABA4-9F153FD1C98A}" type="slidenum">
              <a:rPr lang="en-US" smtClean="0"/>
              <a:t>18</a:t>
            </a:fld>
            <a:endParaRPr lang="en-US"/>
          </a:p>
        </p:txBody>
      </p:sp>
    </p:spTree>
    <p:extLst>
      <p:ext uri="{BB962C8B-B14F-4D97-AF65-F5344CB8AC3E}">
        <p14:creationId xmlns:p14="http://schemas.microsoft.com/office/powerpoint/2010/main" val="163218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Requirements (2/3)</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996" y="1094632"/>
            <a:ext cx="4338734" cy="5487346"/>
          </a:xfrm>
        </p:spPr>
      </p:pic>
      <p:sp>
        <p:nvSpPr>
          <p:cNvPr id="4" name="Slide Number Placeholder 3"/>
          <p:cNvSpPr>
            <a:spLocks noGrp="1"/>
          </p:cNvSpPr>
          <p:nvPr>
            <p:ph type="sldNum" sz="quarter" idx="12"/>
          </p:nvPr>
        </p:nvSpPr>
        <p:spPr/>
        <p:txBody>
          <a:bodyPr/>
          <a:lstStyle/>
          <a:p>
            <a:fld id="{03DC2DEF-D2FE-4B45-ABA4-9F153FD1C98A}" type="slidenum">
              <a:rPr lang="en-US" smtClean="0"/>
              <a:t>19</a:t>
            </a:fld>
            <a:endParaRPr lang="en-US"/>
          </a:p>
        </p:txBody>
      </p:sp>
    </p:spTree>
    <p:extLst>
      <p:ext uri="{BB962C8B-B14F-4D97-AF65-F5344CB8AC3E}">
        <p14:creationId xmlns:p14="http://schemas.microsoft.com/office/powerpoint/2010/main" val="39815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0FD409F-A762-3678-FC53-27425BAEF925}"/>
              </a:ext>
            </a:extLst>
          </p:cNvPr>
          <p:cNvSpPr>
            <a:spLocks noGrp="1"/>
          </p:cNvSpPr>
          <p:nvPr>
            <p:ph type="title"/>
          </p:nvPr>
        </p:nvSpPr>
        <p:spPr/>
        <p:txBody>
          <a:bodyPr/>
          <a:lstStyle/>
          <a:p>
            <a:r>
              <a:rPr lang="en-US"/>
              <a:t>Presented by</a:t>
            </a:r>
          </a:p>
        </p:txBody>
      </p:sp>
      <p:sp>
        <p:nvSpPr>
          <p:cNvPr id="4" name="Slide Number Placeholder 3">
            <a:extLst>
              <a:ext uri="{FF2B5EF4-FFF2-40B4-BE49-F238E27FC236}">
                <a16:creationId xmlns:a16="http://schemas.microsoft.com/office/drawing/2014/main" id="{A6D0A9BF-BA79-B8B2-A3C6-CDA7A915A501}"/>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a:t>
            </a:fld>
            <a:endParaRPr lang="en-US" sz="800"/>
          </a:p>
        </p:txBody>
      </p:sp>
      <p:graphicFrame>
        <p:nvGraphicFramePr>
          <p:cNvPr id="6" name="Table 5">
            <a:extLst>
              <a:ext uri="{FF2B5EF4-FFF2-40B4-BE49-F238E27FC236}">
                <a16:creationId xmlns:a16="http://schemas.microsoft.com/office/drawing/2014/main" id="{10DC330F-B428-6DBF-D9BC-2B91130049A8}"/>
              </a:ext>
            </a:extLst>
          </p:cNvPr>
          <p:cNvGraphicFramePr>
            <a:graphicFrameLocks noGrp="1"/>
          </p:cNvGraphicFramePr>
          <p:nvPr>
            <p:extLst>
              <p:ext uri="{D42A27DB-BD31-4B8C-83A1-F6EECF244321}">
                <p14:modId xmlns:p14="http://schemas.microsoft.com/office/powerpoint/2010/main" val="4080871791"/>
              </p:ext>
            </p:extLst>
          </p:nvPr>
        </p:nvGraphicFramePr>
        <p:xfrm>
          <a:off x="371474" y="1546087"/>
          <a:ext cx="11520488" cy="4318282"/>
        </p:xfrm>
        <a:graphic>
          <a:graphicData uri="http://schemas.openxmlformats.org/drawingml/2006/table">
            <a:tbl>
              <a:tblPr firstRow="1" firstCol="1" bandRow="1">
                <a:tableStyleId>{69012ECD-51FC-41F1-AA8D-1B2483CD663E}</a:tableStyleId>
              </a:tblPr>
              <a:tblGrid>
                <a:gridCol w="7419008">
                  <a:extLst>
                    <a:ext uri="{9D8B030D-6E8A-4147-A177-3AD203B41FA5}">
                      <a16:colId xmlns:a16="http://schemas.microsoft.com/office/drawing/2014/main" val="768382936"/>
                    </a:ext>
                  </a:extLst>
                </a:gridCol>
                <a:gridCol w="4101480">
                  <a:extLst>
                    <a:ext uri="{9D8B030D-6E8A-4147-A177-3AD203B41FA5}">
                      <a16:colId xmlns:a16="http://schemas.microsoft.com/office/drawing/2014/main" val="839361951"/>
                    </a:ext>
                  </a:extLst>
                </a:gridCol>
              </a:tblGrid>
              <a:tr h="889022">
                <a:tc>
                  <a:txBody>
                    <a:bodyPr/>
                    <a:lstStyle/>
                    <a:p>
                      <a:pPr marL="0" marR="0">
                        <a:lnSpc>
                          <a:spcPct val="107000"/>
                        </a:lnSpc>
                        <a:spcBef>
                          <a:spcPts val="0"/>
                        </a:spcBef>
                        <a:spcAft>
                          <a:spcPts val="0"/>
                        </a:spcAft>
                      </a:pPr>
                      <a:r>
                        <a:rPr lang="en-US" sz="4000" b="0" cap="none" spc="0">
                          <a:solidFill>
                            <a:schemeClr val="bg1"/>
                          </a:solidFill>
                          <a:effectLst/>
                        </a:rPr>
                        <a:t>Name</a:t>
                      </a:r>
                      <a:endParaRPr lang="en-US" sz="4000" b="0" cap="none" spc="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nchor="ctr"/>
                </a:tc>
                <a:tc>
                  <a:txBody>
                    <a:bodyPr/>
                    <a:lstStyle/>
                    <a:p>
                      <a:pPr marL="0" marR="0">
                        <a:lnSpc>
                          <a:spcPct val="107000"/>
                        </a:lnSpc>
                        <a:spcBef>
                          <a:spcPts val="0"/>
                        </a:spcBef>
                        <a:spcAft>
                          <a:spcPts val="0"/>
                        </a:spcAft>
                      </a:pPr>
                      <a:r>
                        <a:rPr lang="en-US" sz="4000" b="0" cap="none" spc="0">
                          <a:solidFill>
                            <a:schemeClr val="bg1"/>
                          </a:solidFill>
                          <a:effectLst/>
                        </a:rPr>
                        <a:t>Id</a:t>
                      </a:r>
                      <a:endParaRPr lang="en-US" sz="4000" b="0" cap="none" spc="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nchor="ctr"/>
                </a:tc>
                <a:extLst>
                  <a:ext uri="{0D108BD9-81ED-4DB2-BD59-A6C34878D82A}">
                    <a16:rowId xmlns:a16="http://schemas.microsoft.com/office/drawing/2014/main" val="658894893"/>
                  </a:ext>
                </a:extLst>
              </a:tr>
              <a:tr h="685852">
                <a:tc>
                  <a:txBody>
                    <a:bodyPr/>
                    <a:lstStyle/>
                    <a:p>
                      <a:pPr marL="0" marR="0">
                        <a:lnSpc>
                          <a:spcPct val="107000"/>
                        </a:lnSpc>
                        <a:spcBef>
                          <a:spcPts val="0"/>
                        </a:spcBef>
                        <a:spcAft>
                          <a:spcPts val="0"/>
                        </a:spcAft>
                      </a:pPr>
                      <a:r>
                        <a:rPr lang="en-US" sz="2700" b="1" cap="none" spc="0">
                          <a:solidFill>
                            <a:schemeClr val="tx1"/>
                          </a:solidFill>
                          <a:effectLst/>
                        </a:rPr>
                        <a:t>ALIMUL MAHFUZ TUSHAR</a:t>
                      </a:r>
                      <a:endParaRPr lang="en-US" sz="27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tc>
                  <a:txBody>
                    <a:bodyPr/>
                    <a:lstStyle/>
                    <a:p>
                      <a:pPr marL="0" marR="0">
                        <a:lnSpc>
                          <a:spcPct val="107000"/>
                        </a:lnSpc>
                        <a:spcBef>
                          <a:spcPts val="0"/>
                        </a:spcBef>
                        <a:spcAft>
                          <a:spcPts val="0"/>
                        </a:spcAft>
                      </a:pPr>
                      <a:r>
                        <a:rPr lang="en-US" sz="2700" cap="none" spc="0">
                          <a:solidFill>
                            <a:schemeClr val="tx1"/>
                          </a:solidFill>
                          <a:effectLst/>
                        </a:rPr>
                        <a:t>19-39831-1</a:t>
                      </a:r>
                      <a:endParaRPr lang="en-US" sz="27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extLst>
                  <a:ext uri="{0D108BD9-81ED-4DB2-BD59-A6C34878D82A}">
                    <a16:rowId xmlns:a16="http://schemas.microsoft.com/office/drawing/2014/main" val="520942122"/>
                  </a:ext>
                </a:extLst>
              </a:tr>
              <a:tr h="685852">
                <a:tc>
                  <a:txBody>
                    <a:bodyPr/>
                    <a:lstStyle/>
                    <a:p>
                      <a:pPr marL="0" marR="0">
                        <a:lnSpc>
                          <a:spcPct val="107000"/>
                        </a:lnSpc>
                        <a:spcBef>
                          <a:spcPts val="0"/>
                        </a:spcBef>
                        <a:spcAft>
                          <a:spcPts val="0"/>
                        </a:spcAft>
                      </a:pPr>
                      <a:r>
                        <a:rPr lang="en-US" sz="2700" b="1" cap="none" spc="0">
                          <a:solidFill>
                            <a:schemeClr val="tx1"/>
                          </a:solidFill>
                          <a:effectLst/>
                        </a:rPr>
                        <a:t>EHSANUZZAMAN SHAWON</a:t>
                      </a:r>
                      <a:endParaRPr lang="en-US" sz="27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tc>
                  <a:txBody>
                    <a:bodyPr/>
                    <a:lstStyle/>
                    <a:p>
                      <a:pPr marL="0" marR="0">
                        <a:lnSpc>
                          <a:spcPct val="107000"/>
                        </a:lnSpc>
                        <a:spcBef>
                          <a:spcPts val="0"/>
                        </a:spcBef>
                        <a:spcAft>
                          <a:spcPts val="0"/>
                        </a:spcAft>
                      </a:pPr>
                      <a:r>
                        <a:rPr lang="en-US" sz="2700" cap="none" spc="0">
                          <a:solidFill>
                            <a:schemeClr val="tx1"/>
                          </a:solidFill>
                          <a:effectLst/>
                        </a:rPr>
                        <a:t>19-39823-1</a:t>
                      </a:r>
                      <a:endParaRPr lang="en-US" sz="27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extLst>
                  <a:ext uri="{0D108BD9-81ED-4DB2-BD59-A6C34878D82A}">
                    <a16:rowId xmlns:a16="http://schemas.microsoft.com/office/drawing/2014/main" val="392696012"/>
                  </a:ext>
                </a:extLst>
              </a:tr>
              <a:tr h="685852">
                <a:tc>
                  <a:txBody>
                    <a:bodyPr/>
                    <a:lstStyle/>
                    <a:p>
                      <a:pPr marL="0" marR="0">
                        <a:lnSpc>
                          <a:spcPct val="107000"/>
                        </a:lnSpc>
                        <a:spcBef>
                          <a:spcPts val="0"/>
                        </a:spcBef>
                        <a:spcAft>
                          <a:spcPts val="0"/>
                        </a:spcAft>
                      </a:pPr>
                      <a:r>
                        <a:rPr lang="en-US" sz="2700" b="1" cap="none" spc="0">
                          <a:solidFill>
                            <a:schemeClr val="tx1"/>
                          </a:solidFill>
                          <a:effectLst/>
                        </a:rPr>
                        <a:t>JIHAD SHAHARIAR JOY</a:t>
                      </a:r>
                      <a:endParaRPr lang="en-US" sz="27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tc>
                  <a:txBody>
                    <a:bodyPr/>
                    <a:lstStyle/>
                    <a:p>
                      <a:pPr marL="0" marR="0">
                        <a:lnSpc>
                          <a:spcPct val="107000"/>
                        </a:lnSpc>
                        <a:spcBef>
                          <a:spcPts val="0"/>
                        </a:spcBef>
                        <a:spcAft>
                          <a:spcPts val="0"/>
                        </a:spcAft>
                      </a:pPr>
                      <a:r>
                        <a:rPr lang="en-US" sz="2700" cap="none" spc="0">
                          <a:solidFill>
                            <a:schemeClr val="tx1"/>
                          </a:solidFill>
                          <a:effectLst/>
                        </a:rPr>
                        <a:t>19-40068-1</a:t>
                      </a:r>
                      <a:endParaRPr lang="en-US" sz="27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extLst>
                  <a:ext uri="{0D108BD9-81ED-4DB2-BD59-A6C34878D82A}">
                    <a16:rowId xmlns:a16="http://schemas.microsoft.com/office/drawing/2014/main" val="240359709"/>
                  </a:ext>
                </a:extLst>
              </a:tr>
              <a:tr h="685852">
                <a:tc>
                  <a:txBody>
                    <a:bodyPr/>
                    <a:lstStyle/>
                    <a:p>
                      <a:pPr marL="0" marR="0">
                        <a:lnSpc>
                          <a:spcPct val="107000"/>
                        </a:lnSpc>
                        <a:spcBef>
                          <a:spcPts val="0"/>
                        </a:spcBef>
                        <a:spcAft>
                          <a:spcPts val="0"/>
                        </a:spcAft>
                      </a:pPr>
                      <a:r>
                        <a:rPr lang="en-US" sz="2700" b="1" cap="none" spc="0">
                          <a:solidFill>
                            <a:schemeClr val="tx1"/>
                          </a:solidFill>
                          <a:effectLst/>
                        </a:rPr>
                        <a:t>AHMED, MD. KAUSHIQ</a:t>
                      </a:r>
                      <a:endParaRPr lang="en-US" sz="27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tc>
                  <a:txBody>
                    <a:bodyPr/>
                    <a:lstStyle/>
                    <a:p>
                      <a:pPr marL="0" marR="0">
                        <a:lnSpc>
                          <a:spcPct val="107000"/>
                        </a:lnSpc>
                        <a:spcBef>
                          <a:spcPts val="0"/>
                        </a:spcBef>
                        <a:spcAft>
                          <a:spcPts val="0"/>
                        </a:spcAft>
                      </a:pPr>
                      <a:r>
                        <a:rPr lang="en-US" sz="2700" cap="none" spc="0">
                          <a:solidFill>
                            <a:schemeClr val="tx1"/>
                          </a:solidFill>
                          <a:effectLst/>
                        </a:rPr>
                        <a:t>18-37891-2</a:t>
                      </a:r>
                      <a:endParaRPr lang="en-US" sz="27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extLst>
                  <a:ext uri="{0D108BD9-81ED-4DB2-BD59-A6C34878D82A}">
                    <a16:rowId xmlns:a16="http://schemas.microsoft.com/office/drawing/2014/main" val="50418814"/>
                  </a:ext>
                </a:extLst>
              </a:tr>
              <a:tr h="685852">
                <a:tc>
                  <a:txBody>
                    <a:bodyPr/>
                    <a:lstStyle/>
                    <a:p>
                      <a:pPr marL="0" marR="0">
                        <a:lnSpc>
                          <a:spcPct val="107000"/>
                        </a:lnSpc>
                        <a:spcBef>
                          <a:spcPts val="0"/>
                        </a:spcBef>
                        <a:spcAft>
                          <a:spcPts val="0"/>
                        </a:spcAft>
                      </a:pPr>
                      <a:r>
                        <a:rPr lang="en-US" sz="2700" b="1" cap="none" spc="0">
                          <a:solidFill>
                            <a:schemeClr val="tx1"/>
                          </a:solidFill>
                          <a:effectLst/>
                        </a:rPr>
                        <a:t>REYA, RUBINA ISLAM</a:t>
                      </a:r>
                      <a:endParaRPr lang="en-US" sz="27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tc>
                  <a:txBody>
                    <a:bodyPr/>
                    <a:lstStyle/>
                    <a:p>
                      <a:pPr marL="0" marR="0">
                        <a:lnSpc>
                          <a:spcPct val="107000"/>
                        </a:lnSpc>
                        <a:spcBef>
                          <a:spcPts val="0"/>
                        </a:spcBef>
                        <a:spcAft>
                          <a:spcPts val="0"/>
                        </a:spcAft>
                      </a:pPr>
                      <a:r>
                        <a:rPr lang="en-US" sz="2700" cap="none" spc="0">
                          <a:solidFill>
                            <a:schemeClr val="tx1"/>
                          </a:solidFill>
                          <a:effectLst/>
                        </a:rPr>
                        <a:t>19-39811-1</a:t>
                      </a:r>
                      <a:endParaRPr lang="en-US" sz="27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387078" marR="387078" marT="230587" marB="0"/>
                </a:tc>
                <a:extLst>
                  <a:ext uri="{0D108BD9-81ED-4DB2-BD59-A6C34878D82A}">
                    <a16:rowId xmlns:a16="http://schemas.microsoft.com/office/drawing/2014/main" val="2768426995"/>
                  </a:ext>
                </a:extLst>
              </a:tr>
            </a:tbl>
          </a:graphicData>
        </a:graphic>
      </p:graphicFrame>
    </p:spTree>
    <p:extLst>
      <p:ext uri="{BB962C8B-B14F-4D97-AF65-F5344CB8AC3E}">
        <p14:creationId xmlns:p14="http://schemas.microsoft.com/office/powerpoint/2010/main" val="312261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Requirements (3/3)</a:t>
            </a:r>
          </a:p>
        </p:txBody>
      </p:sp>
      <p:sp>
        <p:nvSpPr>
          <p:cNvPr id="4" name="Slide Number Placeholder 3"/>
          <p:cNvSpPr>
            <a:spLocks noGrp="1"/>
          </p:cNvSpPr>
          <p:nvPr>
            <p:ph type="sldNum" sz="quarter" idx="12"/>
          </p:nvPr>
        </p:nvSpPr>
        <p:spPr/>
        <p:txBody>
          <a:bodyPr/>
          <a:lstStyle/>
          <a:p>
            <a:fld id="{03DC2DEF-D2FE-4B45-ABA4-9F153FD1C98A}" type="slidenum">
              <a:rPr lang="en-US" smtClean="0"/>
              <a:t>20</a:t>
            </a:fld>
            <a:endParaRPr lang="en-US"/>
          </a:p>
        </p:txBody>
      </p:sp>
      <p:sp>
        <p:nvSpPr>
          <p:cNvPr id="3" name="Content Placeholder 2"/>
          <p:cNvSpPr>
            <a:spLocks noGrp="1"/>
          </p:cNvSpPr>
          <p:nvPr>
            <p:ph idx="1"/>
          </p:nvPr>
        </p:nvSpPr>
        <p:spPr>
          <a:xfrm>
            <a:off x="371474" y="2540000"/>
            <a:ext cx="11520487" cy="3636963"/>
          </a:xfrm>
        </p:spPr>
        <p:txBody>
          <a:bodyPr/>
          <a:lstStyle/>
          <a:p>
            <a:r>
              <a:rPr lang="en-US" dirty="0"/>
              <a:t>Appendix C: To be Determined List</a:t>
            </a:r>
          </a:p>
          <a:p>
            <a:pPr lvl="1">
              <a:buFont typeface="Wingdings" panose="05000000000000000000" pitchFamily="2" charset="2"/>
              <a:buChar char="Ø"/>
            </a:pPr>
            <a:r>
              <a:rPr lang="en-US" sz="2800" dirty="0"/>
              <a:t>Here Product Backlog is given. If any adjustments needed to be made, any form of clarification that will be necessary is given in this part of the SRS.</a:t>
            </a:r>
          </a:p>
        </p:txBody>
      </p:sp>
    </p:spTree>
    <p:extLst>
      <p:ext uri="{BB962C8B-B14F-4D97-AF65-F5344CB8AC3E}">
        <p14:creationId xmlns:p14="http://schemas.microsoft.com/office/powerpoint/2010/main" val="2908956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EE56-B96D-AF9E-0D86-9AA94AFEFE72}"/>
              </a:ext>
            </a:extLst>
          </p:cNvPr>
          <p:cNvSpPr>
            <a:spLocks noGrp="1"/>
          </p:cNvSpPr>
          <p:nvPr>
            <p:ph type="title"/>
          </p:nvPr>
        </p:nvSpPr>
        <p:spPr/>
        <p:txBody>
          <a:bodyPr/>
          <a:lstStyle/>
          <a:p>
            <a:r>
              <a:rPr lang="en-US"/>
              <a:t>Other nonfunctional requirements (1/2)</a:t>
            </a:r>
          </a:p>
        </p:txBody>
      </p:sp>
      <p:sp>
        <p:nvSpPr>
          <p:cNvPr id="3" name="Content Placeholder 2">
            <a:extLst>
              <a:ext uri="{FF2B5EF4-FFF2-40B4-BE49-F238E27FC236}">
                <a16:creationId xmlns:a16="http://schemas.microsoft.com/office/drawing/2014/main" id="{83AF92BD-DF6A-D0F3-4F90-8186741E3FD8}"/>
              </a:ext>
            </a:extLst>
          </p:cNvPr>
          <p:cNvSpPr>
            <a:spLocks noGrp="1"/>
          </p:cNvSpPr>
          <p:nvPr>
            <p:ph idx="1"/>
          </p:nvPr>
        </p:nvSpPr>
        <p:spPr>
          <a:xfrm>
            <a:off x="371474" y="2506133"/>
            <a:ext cx="11520487" cy="3670830"/>
          </a:xfrm>
        </p:spPr>
        <p:txBody>
          <a:bodyPr vert="horz" lIns="91440" tIns="45720" rIns="91440" bIns="45720" rtlCol="0" anchor="t">
            <a:normAutofit/>
          </a:bodyPr>
          <a:lstStyle/>
          <a:p>
            <a:r>
              <a:rPr lang="en-US" dirty="0">
                <a:cs typeface="Calibri Light"/>
              </a:rPr>
              <a:t>Performance Requirements</a:t>
            </a:r>
          </a:p>
          <a:p>
            <a:r>
              <a:rPr lang="en-US" dirty="0">
                <a:cs typeface="Calibri Light"/>
              </a:rPr>
              <a:t>Safety Requirement</a:t>
            </a:r>
          </a:p>
          <a:p>
            <a:r>
              <a:rPr lang="en-US" dirty="0">
                <a:cs typeface="Calibri Light"/>
              </a:rPr>
              <a:t>Security Requirement</a:t>
            </a:r>
          </a:p>
        </p:txBody>
      </p:sp>
      <p:sp>
        <p:nvSpPr>
          <p:cNvPr id="4" name="Slide Number Placeholder 3">
            <a:extLst>
              <a:ext uri="{FF2B5EF4-FFF2-40B4-BE49-F238E27FC236}">
                <a16:creationId xmlns:a16="http://schemas.microsoft.com/office/drawing/2014/main" id="{7D736115-5717-FAA0-E36A-43487F015628}"/>
              </a:ext>
            </a:extLst>
          </p:cNvPr>
          <p:cNvSpPr>
            <a:spLocks noGrp="1"/>
          </p:cNvSpPr>
          <p:nvPr>
            <p:ph type="sldNum" sz="quarter" idx="12"/>
          </p:nvPr>
        </p:nvSpPr>
        <p:spPr/>
        <p:txBody>
          <a:bodyPr/>
          <a:lstStyle/>
          <a:p>
            <a:fld id="{03DC2DEF-D2FE-4B45-ABA4-9F153FD1C98A}" type="slidenum">
              <a:rPr lang="en-US" smtClean="0"/>
              <a:t>21</a:t>
            </a:fld>
            <a:endParaRPr lang="en-US"/>
          </a:p>
        </p:txBody>
      </p:sp>
    </p:spTree>
    <p:extLst>
      <p:ext uri="{BB962C8B-B14F-4D97-AF65-F5344CB8AC3E}">
        <p14:creationId xmlns:p14="http://schemas.microsoft.com/office/powerpoint/2010/main" val="607439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8CA4D8-BCD1-EF99-1F05-F53101AF08A1}"/>
              </a:ext>
            </a:extLst>
          </p:cNvPr>
          <p:cNvSpPr txBox="1"/>
          <p:nvPr/>
        </p:nvSpPr>
        <p:spPr>
          <a:xfrm>
            <a:off x="831850" y="2331584"/>
            <a:ext cx="10515600" cy="150018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kern="1200">
                <a:solidFill>
                  <a:schemeClr val="bg1"/>
                </a:solidFill>
                <a:latin typeface="+mj-lt"/>
                <a:ea typeface="+mj-ea"/>
                <a:cs typeface="+mj-cs"/>
              </a:rPr>
              <a:t>THANK YOU</a:t>
            </a:r>
          </a:p>
        </p:txBody>
      </p:sp>
      <p:sp>
        <p:nvSpPr>
          <p:cNvPr id="10" name="Slide Number Placeholder 3">
            <a:extLst>
              <a:ext uri="{FF2B5EF4-FFF2-40B4-BE49-F238E27FC236}">
                <a16:creationId xmlns:a16="http://schemas.microsoft.com/office/drawing/2014/main" id="{7BE0A644-F81E-560C-45BA-4ADE386A7912}"/>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22</a:t>
            </a:fld>
            <a:endParaRPr lang="en-US"/>
          </a:p>
        </p:txBody>
      </p:sp>
    </p:spTree>
    <p:extLst>
      <p:ext uri="{BB962C8B-B14F-4D97-AF65-F5344CB8AC3E}">
        <p14:creationId xmlns:p14="http://schemas.microsoft.com/office/powerpoint/2010/main" val="333284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52A0-C516-3AB4-71E8-1D03D743EA77}"/>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A2457C5F-B1D7-05DC-4617-1A7BDD43A51F}"/>
              </a:ext>
            </a:extLst>
          </p:cNvPr>
          <p:cNvSpPr>
            <a:spLocks noGrp="1"/>
          </p:cNvSpPr>
          <p:nvPr>
            <p:ph idx="1"/>
          </p:nvPr>
        </p:nvSpPr>
        <p:spPr/>
        <p:txBody>
          <a:bodyPr/>
          <a:lstStyle/>
          <a:p>
            <a:r>
              <a:rPr lang="en-US"/>
              <a:t>What is an SRS?</a:t>
            </a:r>
          </a:p>
          <a:p>
            <a:r>
              <a:rPr lang="en-US"/>
              <a:t>Purpose of SRS</a:t>
            </a:r>
          </a:p>
          <a:p>
            <a:r>
              <a:rPr lang="en-US"/>
              <a:t>Content of SRS</a:t>
            </a:r>
          </a:p>
          <a:p>
            <a:pPr lvl="1">
              <a:buFont typeface="Wingdings" panose="05000000000000000000" pitchFamily="2" charset="2"/>
              <a:buChar char="Ø"/>
            </a:pPr>
            <a:r>
              <a:rPr lang="en-US"/>
              <a:t>Introduction</a:t>
            </a:r>
          </a:p>
          <a:p>
            <a:pPr lvl="1">
              <a:buFont typeface="Wingdings" panose="05000000000000000000" pitchFamily="2" charset="2"/>
              <a:buChar char="Ø"/>
            </a:pPr>
            <a:r>
              <a:rPr lang="en-US"/>
              <a:t>Overall description</a:t>
            </a:r>
          </a:p>
          <a:p>
            <a:pPr lvl="1">
              <a:buFont typeface="Wingdings" panose="05000000000000000000" pitchFamily="2" charset="2"/>
              <a:buChar char="Ø"/>
            </a:pPr>
            <a:r>
              <a:rPr lang="en-US"/>
              <a:t>External interface requirements</a:t>
            </a:r>
          </a:p>
          <a:p>
            <a:pPr lvl="1">
              <a:buFont typeface="Wingdings" panose="05000000000000000000" pitchFamily="2" charset="2"/>
              <a:buChar char="Ø"/>
            </a:pPr>
            <a:r>
              <a:rPr lang="en-US"/>
              <a:t>System features</a:t>
            </a:r>
          </a:p>
          <a:p>
            <a:pPr lvl="1">
              <a:buFont typeface="Wingdings" panose="05000000000000000000" pitchFamily="2" charset="2"/>
              <a:buChar char="Ø"/>
            </a:pPr>
            <a:r>
              <a:rPr lang="en-US"/>
              <a:t>Others non-functional requirements</a:t>
            </a:r>
          </a:p>
          <a:p>
            <a:pPr lvl="1">
              <a:buFont typeface="Wingdings" panose="05000000000000000000" pitchFamily="2" charset="2"/>
              <a:buChar char="Ø"/>
            </a:pPr>
            <a:r>
              <a:rPr lang="en-US"/>
              <a:t>Other requirements</a:t>
            </a:r>
          </a:p>
        </p:txBody>
      </p:sp>
      <p:sp>
        <p:nvSpPr>
          <p:cNvPr id="4" name="Slide Number Placeholder 3">
            <a:extLst>
              <a:ext uri="{FF2B5EF4-FFF2-40B4-BE49-F238E27FC236}">
                <a16:creationId xmlns:a16="http://schemas.microsoft.com/office/drawing/2014/main" id="{421EB46F-2A2D-B491-C804-13325793331A}"/>
              </a:ext>
            </a:extLst>
          </p:cNvPr>
          <p:cNvSpPr>
            <a:spLocks noGrp="1"/>
          </p:cNvSpPr>
          <p:nvPr>
            <p:ph type="sldNum" sz="quarter" idx="12"/>
          </p:nvPr>
        </p:nvSpPr>
        <p:spPr/>
        <p:txBody>
          <a:bodyPr/>
          <a:lstStyle/>
          <a:p>
            <a:fld id="{03DC2DEF-D2FE-4B45-ABA4-9F153FD1C98A}" type="slidenum">
              <a:rPr lang="en-US" smtClean="0"/>
              <a:t>3</a:t>
            </a:fld>
            <a:endParaRPr lang="en-US"/>
          </a:p>
        </p:txBody>
      </p:sp>
    </p:spTree>
    <p:extLst>
      <p:ext uri="{BB962C8B-B14F-4D97-AF65-F5344CB8AC3E}">
        <p14:creationId xmlns:p14="http://schemas.microsoft.com/office/powerpoint/2010/main" val="96651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0604-12EB-EB50-AA48-C913E16E65AF}"/>
              </a:ext>
            </a:extLst>
          </p:cNvPr>
          <p:cNvSpPr>
            <a:spLocks noGrp="1"/>
          </p:cNvSpPr>
          <p:nvPr>
            <p:ph type="title"/>
          </p:nvPr>
        </p:nvSpPr>
        <p:spPr/>
        <p:txBody>
          <a:bodyPr/>
          <a:lstStyle/>
          <a:p>
            <a:r>
              <a:rPr lang="en-US"/>
              <a:t>What is an SRS?</a:t>
            </a:r>
          </a:p>
        </p:txBody>
      </p:sp>
      <p:sp>
        <p:nvSpPr>
          <p:cNvPr id="3" name="Content Placeholder 2">
            <a:extLst>
              <a:ext uri="{FF2B5EF4-FFF2-40B4-BE49-F238E27FC236}">
                <a16:creationId xmlns:a16="http://schemas.microsoft.com/office/drawing/2014/main" id="{F41733AC-140C-1077-2EC8-61396C88BF77}"/>
              </a:ext>
            </a:extLst>
          </p:cNvPr>
          <p:cNvSpPr>
            <a:spLocks noGrp="1"/>
          </p:cNvSpPr>
          <p:nvPr>
            <p:ph idx="1"/>
          </p:nvPr>
        </p:nvSpPr>
        <p:spPr>
          <a:xfrm>
            <a:off x="371474" y="1907822"/>
            <a:ext cx="11520487" cy="4269141"/>
          </a:xfrm>
        </p:spPr>
        <p:txBody>
          <a:bodyPr vert="horz" lIns="91440" tIns="45720" rIns="91440" bIns="45720" rtlCol="0" anchor="t">
            <a:normAutofit/>
          </a:bodyPr>
          <a:lstStyle/>
          <a:p>
            <a:r>
              <a:rPr lang="en-US" dirty="0">
                <a:cs typeface="Calibri Light"/>
              </a:rPr>
              <a:t>A software requirement specification (SRS) is a document that outlines the functions and performance standards for the software. </a:t>
            </a:r>
          </a:p>
          <a:p>
            <a:r>
              <a:rPr lang="en-US" dirty="0">
                <a:cs typeface="Calibri Light"/>
              </a:rPr>
              <a:t>It also outlines the functionality the product needs to have in order to meet the needs of both business and user stakeholders.</a:t>
            </a:r>
          </a:p>
        </p:txBody>
      </p:sp>
      <p:sp>
        <p:nvSpPr>
          <p:cNvPr id="4" name="Slide Number Placeholder 3">
            <a:extLst>
              <a:ext uri="{FF2B5EF4-FFF2-40B4-BE49-F238E27FC236}">
                <a16:creationId xmlns:a16="http://schemas.microsoft.com/office/drawing/2014/main" id="{D971EDD4-AF42-9277-BB3B-B5CABFF3AB80}"/>
              </a:ext>
            </a:extLst>
          </p:cNvPr>
          <p:cNvSpPr>
            <a:spLocks noGrp="1"/>
          </p:cNvSpPr>
          <p:nvPr>
            <p:ph type="sldNum" sz="quarter" idx="12"/>
          </p:nvPr>
        </p:nvSpPr>
        <p:spPr/>
        <p:txBody>
          <a:bodyPr/>
          <a:lstStyle/>
          <a:p>
            <a:fld id="{03DC2DEF-D2FE-4B45-ABA4-9F153FD1C98A}" type="slidenum">
              <a:rPr lang="en-US" smtClean="0"/>
              <a:t>4</a:t>
            </a:fld>
            <a:endParaRPr lang="en-US"/>
          </a:p>
        </p:txBody>
      </p:sp>
    </p:spTree>
    <p:extLst>
      <p:ext uri="{BB962C8B-B14F-4D97-AF65-F5344CB8AC3E}">
        <p14:creationId xmlns:p14="http://schemas.microsoft.com/office/powerpoint/2010/main" val="4202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0604-12EB-EB50-AA48-C913E16E65AF}"/>
              </a:ext>
            </a:extLst>
          </p:cNvPr>
          <p:cNvSpPr>
            <a:spLocks noGrp="1"/>
          </p:cNvSpPr>
          <p:nvPr>
            <p:ph type="title"/>
          </p:nvPr>
        </p:nvSpPr>
        <p:spPr/>
        <p:txBody>
          <a:bodyPr/>
          <a:lstStyle/>
          <a:p>
            <a:r>
              <a:rPr lang="en-US"/>
              <a:t>Purpose of SRS</a:t>
            </a:r>
          </a:p>
        </p:txBody>
      </p:sp>
      <p:sp>
        <p:nvSpPr>
          <p:cNvPr id="3" name="Content Placeholder 2">
            <a:extLst>
              <a:ext uri="{FF2B5EF4-FFF2-40B4-BE49-F238E27FC236}">
                <a16:creationId xmlns:a16="http://schemas.microsoft.com/office/drawing/2014/main" id="{F41733AC-140C-1077-2EC8-61396C88BF77}"/>
              </a:ext>
            </a:extLst>
          </p:cNvPr>
          <p:cNvSpPr>
            <a:spLocks noGrp="1"/>
          </p:cNvSpPr>
          <p:nvPr>
            <p:ph idx="1"/>
          </p:nvPr>
        </p:nvSpPr>
        <p:spPr>
          <a:xfrm>
            <a:off x="371474" y="2144889"/>
            <a:ext cx="11520487" cy="4032074"/>
          </a:xfrm>
        </p:spPr>
        <p:txBody>
          <a:bodyPr vert="horz" lIns="91440" tIns="45720" rIns="91440" bIns="45720" rtlCol="0" anchor="t">
            <a:normAutofit/>
          </a:bodyPr>
          <a:lstStyle/>
          <a:p>
            <a:r>
              <a:rPr lang="en-US" dirty="0"/>
              <a:t>SRS used to be familiar with all the specifications for creating software, which helped in software design.</a:t>
            </a:r>
          </a:p>
          <a:p>
            <a:r>
              <a:rPr lang="en-US" dirty="0"/>
              <a:t>SRS used to be familiar with all the specifications for creating software, which aided in the process of designing the software.</a:t>
            </a:r>
          </a:p>
          <a:p>
            <a:r>
              <a:rPr lang="en-US" dirty="0"/>
              <a:t>SRS used to be familiar with all the specifications for creating software and was able to assist in its design.</a:t>
            </a:r>
          </a:p>
        </p:txBody>
      </p:sp>
      <p:sp>
        <p:nvSpPr>
          <p:cNvPr id="4" name="Slide Number Placeholder 3">
            <a:extLst>
              <a:ext uri="{FF2B5EF4-FFF2-40B4-BE49-F238E27FC236}">
                <a16:creationId xmlns:a16="http://schemas.microsoft.com/office/drawing/2014/main" id="{D971EDD4-AF42-9277-BB3B-B5CABFF3AB80}"/>
              </a:ext>
            </a:extLst>
          </p:cNvPr>
          <p:cNvSpPr>
            <a:spLocks noGrp="1"/>
          </p:cNvSpPr>
          <p:nvPr>
            <p:ph type="sldNum" sz="quarter" idx="12"/>
          </p:nvPr>
        </p:nvSpPr>
        <p:spPr/>
        <p:txBody>
          <a:bodyPr/>
          <a:lstStyle/>
          <a:p>
            <a:fld id="{03DC2DEF-D2FE-4B45-ABA4-9F153FD1C98A}" type="slidenum">
              <a:rPr lang="en-US" smtClean="0"/>
              <a:t>5</a:t>
            </a:fld>
            <a:endParaRPr lang="en-US"/>
          </a:p>
        </p:txBody>
      </p:sp>
    </p:spTree>
    <p:extLst>
      <p:ext uri="{BB962C8B-B14F-4D97-AF65-F5344CB8AC3E}">
        <p14:creationId xmlns:p14="http://schemas.microsoft.com/office/powerpoint/2010/main" val="263967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4579-49CA-0398-0A52-C78B9EE52FAA}"/>
              </a:ext>
            </a:extLst>
          </p:cNvPr>
          <p:cNvSpPr>
            <a:spLocks noGrp="1"/>
          </p:cNvSpPr>
          <p:nvPr>
            <p:ph type="title"/>
          </p:nvPr>
        </p:nvSpPr>
        <p:spPr/>
        <p:txBody>
          <a:bodyPr>
            <a:normAutofit/>
          </a:bodyPr>
          <a:lstStyle/>
          <a:p>
            <a:r>
              <a:rPr lang="en-US"/>
              <a:t>Content of SRS (1/2)</a:t>
            </a:r>
          </a:p>
        </p:txBody>
      </p:sp>
      <p:sp>
        <p:nvSpPr>
          <p:cNvPr id="3" name="Content Placeholder 2">
            <a:extLst>
              <a:ext uri="{FF2B5EF4-FFF2-40B4-BE49-F238E27FC236}">
                <a16:creationId xmlns:a16="http://schemas.microsoft.com/office/drawing/2014/main" id="{D31A5CCB-D273-B015-1918-70F082F378A6}"/>
              </a:ext>
            </a:extLst>
          </p:cNvPr>
          <p:cNvSpPr>
            <a:spLocks noGrp="1"/>
          </p:cNvSpPr>
          <p:nvPr>
            <p:ph idx="1"/>
          </p:nvPr>
        </p:nvSpPr>
        <p:spPr/>
        <p:txBody>
          <a:bodyPr vert="horz" lIns="91440" tIns="45720" rIns="91440" bIns="45720" rtlCol="0" anchor="t">
            <a:normAutofit fontScale="92500" lnSpcReduction="20000"/>
          </a:bodyPr>
          <a:lstStyle/>
          <a:p>
            <a:r>
              <a:rPr lang="en-US"/>
              <a:t>Introduction</a:t>
            </a:r>
          </a:p>
          <a:p>
            <a:pPr lvl="1"/>
            <a:r>
              <a:rPr lang="en-US"/>
              <a:t>Purpose</a:t>
            </a:r>
            <a:endParaRPr lang="en-US">
              <a:cs typeface="Calibri Light"/>
            </a:endParaRPr>
          </a:p>
          <a:p>
            <a:pPr lvl="1"/>
            <a:r>
              <a:rPr lang="en-US"/>
              <a:t>Document Convention</a:t>
            </a:r>
            <a:endParaRPr lang="en-US">
              <a:cs typeface="Calibri Light"/>
            </a:endParaRPr>
          </a:p>
          <a:p>
            <a:pPr lvl="1"/>
            <a:r>
              <a:rPr lang="en-US"/>
              <a:t>Intended Audience and Reading suggestion</a:t>
            </a:r>
            <a:endParaRPr lang="en-US">
              <a:cs typeface="Calibri Light"/>
            </a:endParaRPr>
          </a:p>
          <a:p>
            <a:pPr lvl="1"/>
            <a:r>
              <a:rPr lang="en-US"/>
              <a:t>Product Scope</a:t>
            </a:r>
            <a:endParaRPr lang="en-US">
              <a:cs typeface="Calibri Light"/>
            </a:endParaRPr>
          </a:p>
          <a:p>
            <a:pPr lvl="1"/>
            <a:r>
              <a:rPr lang="en-US"/>
              <a:t>References</a:t>
            </a:r>
            <a:endParaRPr lang="en-US">
              <a:cs typeface="Calibri Light"/>
            </a:endParaRPr>
          </a:p>
          <a:p>
            <a:pPr lvl="1"/>
            <a:r>
              <a:rPr lang="en-US"/>
              <a:t>Definitions, acronyms and abbreviation</a:t>
            </a:r>
            <a:endParaRPr lang="en-US">
              <a:cs typeface="Calibri Light"/>
            </a:endParaRPr>
          </a:p>
          <a:p>
            <a:r>
              <a:rPr lang="en-US"/>
              <a:t>Overall description</a:t>
            </a:r>
            <a:endParaRPr lang="en-US">
              <a:cs typeface="Calibri Light"/>
            </a:endParaRPr>
          </a:p>
          <a:p>
            <a:pPr lvl="1"/>
            <a:r>
              <a:rPr lang="en-US"/>
              <a:t>Product perspective</a:t>
            </a:r>
            <a:endParaRPr lang="en-US">
              <a:cs typeface="Calibri Light"/>
            </a:endParaRPr>
          </a:p>
          <a:p>
            <a:pPr lvl="1"/>
            <a:r>
              <a:rPr lang="en-US"/>
              <a:t>product function</a:t>
            </a:r>
            <a:endParaRPr lang="en-US">
              <a:cs typeface="Calibri Light"/>
            </a:endParaRPr>
          </a:p>
          <a:p>
            <a:pPr lvl="1"/>
            <a:r>
              <a:rPr lang="en-US"/>
              <a:t>User classes and characteristic</a:t>
            </a:r>
            <a:endParaRPr lang="en-US">
              <a:cs typeface="Calibri Light"/>
            </a:endParaRPr>
          </a:p>
          <a:p>
            <a:pPr lvl="1"/>
            <a:r>
              <a:rPr lang="en-US"/>
              <a:t>Operating environment</a:t>
            </a:r>
            <a:endParaRPr lang="en-US">
              <a:cs typeface="Calibri Light"/>
            </a:endParaRPr>
          </a:p>
          <a:p>
            <a:pPr lvl="1"/>
            <a:r>
              <a:rPr lang="en-US"/>
              <a:t>design and implementation</a:t>
            </a:r>
            <a:endParaRPr lang="en-US">
              <a:cs typeface="Calibri Light"/>
            </a:endParaRPr>
          </a:p>
          <a:p>
            <a:pPr lvl="1"/>
            <a:r>
              <a:rPr lang="en-US"/>
              <a:t>User Documentation</a:t>
            </a:r>
            <a:endParaRPr lang="en-US">
              <a:cs typeface="Calibri Light"/>
            </a:endParaRPr>
          </a:p>
          <a:p>
            <a:pPr lvl="1"/>
            <a:r>
              <a:rPr lang="en-US"/>
              <a:t>Assumption and dependences</a:t>
            </a:r>
            <a:endParaRPr lang="en-US">
              <a:cs typeface="Calibri Light"/>
            </a:endParaRPr>
          </a:p>
          <a:p>
            <a:pPr marL="0" indent="0">
              <a:buNone/>
            </a:pPr>
            <a:endParaRPr lang="en-US"/>
          </a:p>
        </p:txBody>
      </p:sp>
      <p:sp>
        <p:nvSpPr>
          <p:cNvPr id="4" name="Slide Number Placeholder 3">
            <a:extLst>
              <a:ext uri="{FF2B5EF4-FFF2-40B4-BE49-F238E27FC236}">
                <a16:creationId xmlns:a16="http://schemas.microsoft.com/office/drawing/2014/main" id="{E5AFEBE0-F849-315B-84A7-97CBC5C9DB47}"/>
              </a:ext>
            </a:extLst>
          </p:cNvPr>
          <p:cNvSpPr>
            <a:spLocks noGrp="1"/>
          </p:cNvSpPr>
          <p:nvPr>
            <p:ph type="sldNum" sz="quarter" idx="12"/>
          </p:nvPr>
        </p:nvSpPr>
        <p:spPr/>
        <p:txBody>
          <a:bodyPr/>
          <a:lstStyle/>
          <a:p>
            <a:fld id="{03DC2DEF-D2FE-4B45-ABA4-9F153FD1C98A}" type="slidenum">
              <a:rPr lang="en-US" smtClean="0"/>
              <a:t>6</a:t>
            </a:fld>
            <a:endParaRPr lang="en-US"/>
          </a:p>
        </p:txBody>
      </p:sp>
    </p:spTree>
    <p:extLst>
      <p:ext uri="{BB962C8B-B14F-4D97-AF65-F5344CB8AC3E}">
        <p14:creationId xmlns:p14="http://schemas.microsoft.com/office/powerpoint/2010/main" val="272952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5833-295C-32E0-36FA-8DD0FB41BA7F}"/>
              </a:ext>
            </a:extLst>
          </p:cNvPr>
          <p:cNvSpPr>
            <a:spLocks noGrp="1"/>
          </p:cNvSpPr>
          <p:nvPr>
            <p:ph type="title"/>
          </p:nvPr>
        </p:nvSpPr>
        <p:spPr/>
        <p:txBody>
          <a:bodyPr/>
          <a:lstStyle/>
          <a:p>
            <a:r>
              <a:rPr lang="en-US"/>
              <a:t>Content of SRS (2/2)</a:t>
            </a:r>
          </a:p>
        </p:txBody>
      </p:sp>
      <p:sp>
        <p:nvSpPr>
          <p:cNvPr id="3" name="Content Placeholder 2">
            <a:extLst>
              <a:ext uri="{FF2B5EF4-FFF2-40B4-BE49-F238E27FC236}">
                <a16:creationId xmlns:a16="http://schemas.microsoft.com/office/drawing/2014/main" id="{0E186F99-1364-E93A-B15D-CDF03778C01B}"/>
              </a:ext>
            </a:extLst>
          </p:cNvPr>
          <p:cNvSpPr>
            <a:spLocks noGrp="1"/>
          </p:cNvSpPr>
          <p:nvPr>
            <p:ph idx="1"/>
          </p:nvPr>
        </p:nvSpPr>
        <p:spPr/>
        <p:txBody>
          <a:bodyPr>
            <a:normAutofit fontScale="92500" lnSpcReduction="10000"/>
          </a:bodyPr>
          <a:lstStyle/>
          <a:p>
            <a:r>
              <a:rPr lang="en-US" dirty="0"/>
              <a:t>External interface requirements</a:t>
            </a:r>
          </a:p>
          <a:p>
            <a:pPr lvl="1">
              <a:buFont typeface="Wingdings" panose="05000000000000000000" pitchFamily="2" charset="2"/>
              <a:buChar char="Ø"/>
            </a:pPr>
            <a:r>
              <a:rPr lang="en-US" dirty="0"/>
              <a:t>User interfaces</a:t>
            </a:r>
          </a:p>
          <a:p>
            <a:pPr lvl="1">
              <a:buFont typeface="Wingdings" panose="05000000000000000000" pitchFamily="2" charset="2"/>
              <a:buChar char="Ø"/>
            </a:pPr>
            <a:r>
              <a:rPr lang="en-US" dirty="0"/>
              <a:t>Hardware interfaces</a:t>
            </a:r>
          </a:p>
          <a:p>
            <a:pPr lvl="1">
              <a:buFont typeface="Wingdings" panose="05000000000000000000" pitchFamily="2" charset="2"/>
              <a:buChar char="Ø"/>
            </a:pPr>
            <a:r>
              <a:rPr lang="en-US" dirty="0"/>
              <a:t>Software interfaces</a:t>
            </a:r>
          </a:p>
          <a:p>
            <a:pPr lvl="1">
              <a:buFont typeface="Wingdings" panose="05000000000000000000" pitchFamily="2" charset="2"/>
              <a:buChar char="Ø"/>
            </a:pPr>
            <a:r>
              <a:rPr lang="en-US" dirty="0"/>
              <a:t>Communications Interfaces</a:t>
            </a:r>
          </a:p>
          <a:p>
            <a:r>
              <a:rPr lang="en-US" dirty="0"/>
              <a:t>System features</a:t>
            </a:r>
          </a:p>
          <a:p>
            <a:r>
              <a:rPr lang="en-US" dirty="0"/>
              <a:t>Others non-functional requirements</a:t>
            </a:r>
          </a:p>
          <a:p>
            <a:pPr lvl="1">
              <a:buFont typeface="Wingdings" panose="05000000000000000000" pitchFamily="2" charset="2"/>
              <a:buChar char="Ø"/>
            </a:pPr>
            <a:r>
              <a:rPr lang="en-US" dirty="0"/>
              <a:t>Performance Requirements</a:t>
            </a:r>
          </a:p>
          <a:p>
            <a:pPr lvl="1">
              <a:buFont typeface="Wingdings" panose="05000000000000000000" pitchFamily="2" charset="2"/>
              <a:buChar char="Ø"/>
            </a:pPr>
            <a:r>
              <a:rPr lang="en-US" dirty="0"/>
              <a:t>Safety Requirements</a:t>
            </a:r>
          </a:p>
          <a:p>
            <a:pPr lvl="1">
              <a:buFont typeface="Wingdings" panose="05000000000000000000" pitchFamily="2" charset="2"/>
              <a:buChar char="Ø"/>
            </a:pPr>
            <a:r>
              <a:rPr lang="en-US" dirty="0"/>
              <a:t>Security Requirements</a:t>
            </a:r>
          </a:p>
          <a:p>
            <a:pPr lvl="1">
              <a:buFont typeface="Wingdings" panose="05000000000000000000" pitchFamily="2" charset="2"/>
              <a:buChar char="Ø"/>
            </a:pPr>
            <a:r>
              <a:rPr lang="en-US" dirty="0"/>
              <a:t>Software Quality Attributes</a:t>
            </a:r>
          </a:p>
          <a:p>
            <a:pPr lvl="1">
              <a:buFont typeface="Wingdings" panose="05000000000000000000" pitchFamily="2" charset="2"/>
              <a:buChar char="Ø"/>
            </a:pPr>
            <a:r>
              <a:rPr lang="en-US" dirty="0"/>
              <a:t>Business Rules</a:t>
            </a:r>
          </a:p>
          <a:p>
            <a:r>
              <a:rPr lang="en-US" dirty="0"/>
              <a:t>Other requirements</a:t>
            </a:r>
          </a:p>
          <a:p>
            <a:endParaRPr lang="en-US" dirty="0"/>
          </a:p>
        </p:txBody>
      </p:sp>
      <p:sp>
        <p:nvSpPr>
          <p:cNvPr id="4" name="Slide Number Placeholder 3">
            <a:extLst>
              <a:ext uri="{FF2B5EF4-FFF2-40B4-BE49-F238E27FC236}">
                <a16:creationId xmlns:a16="http://schemas.microsoft.com/office/drawing/2014/main" id="{24937CF4-CFC1-8902-E043-18179463227A}"/>
              </a:ext>
            </a:extLst>
          </p:cNvPr>
          <p:cNvSpPr>
            <a:spLocks noGrp="1"/>
          </p:cNvSpPr>
          <p:nvPr>
            <p:ph type="sldNum" sz="quarter" idx="12"/>
          </p:nvPr>
        </p:nvSpPr>
        <p:spPr/>
        <p:txBody>
          <a:bodyPr/>
          <a:lstStyle/>
          <a:p>
            <a:fld id="{03DC2DEF-D2FE-4B45-ABA4-9F153FD1C98A}" type="slidenum">
              <a:rPr lang="en-US" smtClean="0"/>
              <a:t>7</a:t>
            </a:fld>
            <a:endParaRPr lang="en-US"/>
          </a:p>
        </p:txBody>
      </p:sp>
    </p:spTree>
    <p:extLst>
      <p:ext uri="{BB962C8B-B14F-4D97-AF65-F5344CB8AC3E}">
        <p14:creationId xmlns:p14="http://schemas.microsoft.com/office/powerpoint/2010/main" val="26953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1240-03FC-A2E0-4CB5-EECF85BF0B46}"/>
              </a:ext>
            </a:extLst>
          </p:cNvPr>
          <p:cNvSpPr>
            <a:spLocks noGrp="1"/>
          </p:cNvSpPr>
          <p:nvPr>
            <p:ph type="title"/>
          </p:nvPr>
        </p:nvSpPr>
        <p:spPr/>
        <p:txBody>
          <a:bodyPr/>
          <a:lstStyle/>
          <a:p>
            <a:r>
              <a:rPr lang="en-US"/>
              <a:t>Introduction (1/2)</a:t>
            </a:r>
          </a:p>
        </p:txBody>
      </p:sp>
      <p:sp>
        <p:nvSpPr>
          <p:cNvPr id="3" name="Content Placeholder 2">
            <a:extLst>
              <a:ext uri="{FF2B5EF4-FFF2-40B4-BE49-F238E27FC236}">
                <a16:creationId xmlns:a16="http://schemas.microsoft.com/office/drawing/2014/main" id="{78DE3947-5A25-6693-51F1-07A6D8010568}"/>
              </a:ext>
            </a:extLst>
          </p:cNvPr>
          <p:cNvSpPr>
            <a:spLocks noGrp="1"/>
          </p:cNvSpPr>
          <p:nvPr>
            <p:ph idx="1"/>
          </p:nvPr>
        </p:nvSpPr>
        <p:spPr/>
        <p:txBody>
          <a:bodyPr>
            <a:normAutofit/>
          </a:bodyPr>
          <a:lstStyle/>
          <a:p>
            <a:pPr lvl="0"/>
            <a:r>
              <a:rPr lang="en-US"/>
              <a:t>Purpose </a:t>
            </a:r>
          </a:p>
          <a:p>
            <a:pPr lvl="1">
              <a:buFont typeface="Wingdings" panose="05000000000000000000" pitchFamily="2" charset="2"/>
              <a:buChar char="Ø"/>
            </a:pPr>
            <a:r>
              <a:rPr lang="en-US"/>
              <a:t>To enable consumers to search for the products they need from a single interface, we wish to build responsive software. Additionally, give owners and borrowers who wish to rent or buy their products a simple interface.</a:t>
            </a:r>
          </a:p>
          <a:p>
            <a:r>
              <a:rPr lang="en-US"/>
              <a:t>Document Convention</a:t>
            </a:r>
          </a:p>
          <a:p>
            <a:pPr lvl="1">
              <a:buFont typeface="Wingdings" panose="05000000000000000000" pitchFamily="2" charset="2"/>
              <a:buChar char="Ø"/>
            </a:pPr>
            <a:r>
              <a:rPr lang="en-US"/>
              <a:t>In this section how the document is written the convention like font size, font family, margin and layout are discussed here.</a:t>
            </a:r>
          </a:p>
          <a:p>
            <a:pPr lvl="0"/>
            <a:r>
              <a:rPr lang="en-US"/>
              <a:t>Intended Audience and Reading suggestion</a:t>
            </a:r>
          </a:p>
          <a:p>
            <a:pPr lvl="1">
              <a:buFont typeface="Wingdings" panose="05000000000000000000" pitchFamily="2" charset="2"/>
              <a:buChar char="Ø"/>
            </a:pPr>
            <a:r>
              <a:rPr lang="en-US"/>
              <a:t>User group</a:t>
            </a:r>
          </a:p>
          <a:p>
            <a:pPr lvl="1">
              <a:buFont typeface="Wingdings" panose="05000000000000000000" pitchFamily="2" charset="2"/>
              <a:buChar char="Ø"/>
            </a:pPr>
            <a:r>
              <a:rPr lang="en-US"/>
              <a:t>Tester</a:t>
            </a:r>
          </a:p>
          <a:p>
            <a:pPr lvl="1">
              <a:buFont typeface="Wingdings" panose="05000000000000000000" pitchFamily="2" charset="2"/>
              <a:buChar char="Ø"/>
            </a:pPr>
            <a:r>
              <a:rPr lang="en-US"/>
              <a:t>Marketing manager</a:t>
            </a:r>
          </a:p>
          <a:p>
            <a:pPr lvl="1">
              <a:buFont typeface="Wingdings" panose="05000000000000000000" pitchFamily="2" charset="2"/>
              <a:buChar char="Ø"/>
            </a:pPr>
            <a:r>
              <a:rPr lang="en-US"/>
              <a:t>Project manager</a:t>
            </a:r>
          </a:p>
          <a:p>
            <a:pPr marL="0" indent="0">
              <a:buNone/>
            </a:pPr>
            <a:endParaRPr lang="en-US"/>
          </a:p>
        </p:txBody>
      </p:sp>
      <p:sp>
        <p:nvSpPr>
          <p:cNvPr id="4" name="Slide Number Placeholder 3">
            <a:extLst>
              <a:ext uri="{FF2B5EF4-FFF2-40B4-BE49-F238E27FC236}">
                <a16:creationId xmlns:a16="http://schemas.microsoft.com/office/drawing/2014/main" id="{4FCF5F17-2EB1-7983-8270-87D1865CECEA}"/>
              </a:ext>
            </a:extLst>
          </p:cNvPr>
          <p:cNvSpPr>
            <a:spLocks noGrp="1"/>
          </p:cNvSpPr>
          <p:nvPr>
            <p:ph type="sldNum" sz="quarter" idx="12"/>
          </p:nvPr>
        </p:nvSpPr>
        <p:spPr/>
        <p:txBody>
          <a:bodyPr/>
          <a:lstStyle/>
          <a:p>
            <a:fld id="{03DC2DEF-D2FE-4B45-ABA4-9F153FD1C98A}" type="slidenum">
              <a:rPr lang="en-US" smtClean="0"/>
              <a:t>8</a:t>
            </a:fld>
            <a:endParaRPr lang="en-US"/>
          </a:p>
        </p:txBody>
      </p:sp>
    </p:spTree>
    <p:extLst>
      <p:ext uri="{BB962C8B-B14F-4D97-AF65-F5344CB8AC3E}">
        <p14:creationId xmlns:p14="http://schemas.microsoft.com/office/powerpoint/2010/main" val="233724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FFD5-BCD1-3445-6309-0B5474479923}"/>
              </a:ext>
            </a:extLst>
          </p:cNvPr>
          <p:cNvSpPr>
            <a:spLocks noGrp="1"/>
          </p:cNvSpPr>
          <p:nvPr>
            <p:ph type="title"/>
          </p:nvPr>
        </p:nvSpPr>
        <p:spPr/>
        <p:txBody>
          <a:bodyPr/>
          <a:lstStyle/>
          <a:p>
            <a:r>
              <a:rPr lang="en-US"/>
              <a:t>Introduction (2/2)</a:t>
            </a:r>
          </a:p>
        </p:txBody>
      </p:sp>
      <p:sp>
        <p:nvSpPr>
          <p:cNvPr id="3" name="Content Placeholder 2">
            <a:extLst>
              <a:ext uri="{FF2B5EF4-FFF2-40B4-BE49-F238E27FC236}">
                <a16:creationId xmlns:a16="http://schemas.microsoft.com/office/drawing/2014/main" id="{EFFA028A-E0CE-2635-5B7A-6D8149F8BBB0}"/>
              </a:ext>
            </a:extLst>
          </p:cNvPr>
          <p:cNvSpPr>
            <a:spLocks noGrp="1"/>
          </p:cNvSpPr>
          <p:nvPr>
            <p:ph idx="1"/>
          </p:nvPr>
        </p:nvSpPr>
        <p:spPr>
          <a:xfrm>
            <a:off x="371474" y="2257778"/>
            <a:ext cx="11520487" cy="3919185"/>
          </a:xfrm>
        </p:spPr>
        <p:txBody>
          <a:bodyPr/>
          <a:lstStyle/>
          <a:p>
            <a:pPr lvl="0"/>
            <a:r>
              <a:rPr lang="en-US" dirty="0"/>
              <a:t>Product Scope</a:t>
            </a:r>
          </a:p>
          <a:p>
            <a:pPr lvl="1">
              <a:buFont typeface="Wingdings" panose="05000000000000000000" pitchFamily="2" charset="2"/>
              <a:buChar char="Ø"/>
            </a:pPr>
            <a:r>
              <a:rPr lang="en-US" dirty="0"/>
              <a:t>Product scope identifies the characteristics and functions of a product or service</a:t>
            </a:r>
          </a:p>
          <a:p>
            <a:pPr lvl="0"/>
            <a:r>
              <a:rPr lang="en-US" dirty="0"/>
              <a:t>References</a:t>
            </a:r>
          </a:p>
          <a:p>
            <a:pPr lvl="0"/>
            <a:r>
              <a:rPr lang="en-US" dirty="0"/>
              <a:t>Definitions, acronyms and abbreviation</a:t>
            </a:r>
          </a:p>
          <a:p>
            <a:endParaRPr lang="en-US" dirty="0"/>
          </a:p>
        </p:txBody>
      </p:sp>
      <p:sp>
        <p:nvSpPr>
          <p:cNvPr id="4" name="Slide Number Placeholder 3">
            <a:extLst>
              <a:ext uri="{FF2B5EF4-FFF2-40B4-BE49-F238E27FC236}">
                <a16:creationId xmlns:a16="http://schemas.microsoft.com/office/drawing/2014/main" id="{2B1F9E22-27A3-1330-45B8-1FBB2E078B7A}"/>
              </a:ext>
            </a:extLst>
          </p:cNvPr>
          <p:cNvSpPr>
            <a:spLocks noGrp="1"/>
          </p:cNvSpPr>
          <p:nvPr>
            <p:ph type="sldNum" sz="quarter" idx="12"/>
          </p:nvPr>
        </p:nvSpPr>
        <p:spPr/>
        <p:txBody>
          <a:bodyPr/>
          <a:lstStyle/>
          <a:p>
            <a:fld id="{03DC2DEF-D2FE-4B45-ABA4-9F153FD1C98A}" type="slidenum">
              <a:rPr lang="en-US" smtClean="0"/>
              <a:t>9</a:t>
            </a:fld>
            <a:endParaRPr lang="en-US"/>
          </a:p>
        </p:txBody>
      </p:sp>
    </p:spTree>
    <p:extLst>
      <p:ext uri="{BB962C8B-B14F-4D97-AF65-F5344CB8AC3E}">
        <p14:creationId xmlns:p14="http://schemas.microsoft.com/office/powerpoint/2010/main" val="5116221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27</TotalTime>
  <Words>1064</Words>
  <Application>Microsoft Office PowerPoint</Application>
  <PresentationFormat>Widescreen</PresentationFormat>
  <Paragraphs>204</Paragraphs>
  <Slides>22</Slides>
  <Notes>7</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Office Theme</vt:lpstr>
      <vt:lpstr>SRS Document of makemoney.com</vt:lpstr>
      <vt:lpstr>Presented by</vt:lpstr>
      <vt:lpstr>Outline</vt:lpstr>
      <vt:lpstr>What is an SRS?</vt:lpstr>
      <vt:lpstr>Purpose of SRS</vt:lpstr>
      <vt:lpstr>Content of SRS (1/2)</vt:lpstr>
      <vt:lpstr>Content of SRS (2/2)</vt:lpstr>
      <vt:lpstr>Introduction (1/2)</vt:lpstr>
      <vt:lpstr>Introduction (2/2)</vt:lpstr>
      <vt:lpstr>Overall Description (1/2)</vt:lpstr>
      <vt:lpstr>Overall Description (2/2)</vt:lpstr>
      <vt:lpstr>External interface requirements (1/2)</vt:lpstr>
      <vt:lpstr>External interface requirements (2/2)</vt:lpstr>
      <vt:lpstr>System Features (1/2)</vt:lpstr>
      <vt:lpstr>System Features (2/2)</vt:lpstr>
      <vt:lpstr>Other nonfunctional requirements (1/2)</vt:lpstr>
      <vt:lpstr>Other nonfunctional requirements (2/2)</vt:lpstr>
      <vt:lpstr>Other Requirements (1/3)</vt:lpstr>
      <vt:lpstr>Other Requirements (2/3)</vt:lpstr>
      <vt:lpstr>Other Requirements (3/3)</vt:lpstr>
      <vt:lpstr>Other nonfunctional requirements (1/2)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dc:title>
  <dc:creator>Alimul Mahfuz Tushar</dc:creator>
  <cp:lastModifiedBy>Alimul Mahfuz Tushar</cp:lastModifiedBy>
  <cp:revision>2</cp:revision>
  <dcterms:created xsi:type="dcterms:W3CDTF">2022-12-06T16:03:41Z</dcterms:created>
  <dcterms:modified xsi:type="dcterms:W3CDTF">2022-12-07T16:27:25Z</dcterms:modified>
</cp:coreProperties>
</file>