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2"/>
  </p:notesMasterIdLst>
  <p:sldIdLst>
    <p:sldId id="256" r:id="rId2"/>
    <p:sldId id="309" r:id="rId3"/>
    <p:sldId id="258" r:id="rId4"/>
    <p:sldId id="259" r:id="rId5"/>
    <p:sldId id="310" r:id="rId6"/>
    <p:sldId id="313" r:id="rId7"/>
    <p:sldId id="314" r:id="rId8"/>
    <p:sldId id="317" r:id="rId9"/>
    <p:sldId id="316" r:id="rId10"/>
    <p:sldId id="315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Lexend Deca Medium" panose="020B0604020202020204" charset="0"/>
      <p:regular r:id="rId22"/>
      <p:bold r:id="rId23"/>
    </p:embeddedFont>
    <p:embeddedFont>
      <p:font typeface="Lora" panose="020B060402020202020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Poppins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6"/>
    <a:srgbClr val="F9B485"/>
    <a:srgbClr val="F3B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7B8FE-2285-4833-BC58-801468085185}">
  <a:tblStyle styleId="{32D7B8FE-2285-4833-BC58-801468085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12" autoAdjust="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946f55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946f55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93bef6d1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93bef6d17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2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946f55f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946f55f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9964491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9964491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55725"/>
            <a:ext cx="4775400" cy="18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902050"/>
            <a:ext cx="47754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19550" y="-745175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97325" y="-25"/>
            <a:ext cx="1146681" cy="2230826"/>
            <a:chOff x="7997325" y="-25"/>
            <a:chExt cx="1146681" cy="223082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043625" y="1277824"/>
            <a:ext cx="33105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043625" y="3072800"/>
            <a:ext cx="2936100" cy="7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154325" y="2089649"/>
            <a:ext cx="12543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0" y="0"/>
            <a:ext cx="523411" cy="521888"/>
            <a:chOff x="8096875" y="3683400"/>
            <a:chExt cx="523411" cy="521888"/>
          </a:xfrm>
        </p:grpSpPr>
        <p:sp>
          <p:nvSpPr>
            <p:cNvPr id="22" name="Google Shape;22;p3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3;p3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6205363" y="3813048"/>
            <a:ext cx="19659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/>
          </p:nvPr>
        </p:nvSpPr>
        <p:spPr>
          <a:xfrm>
            <a:off x="6205363" y="3171925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5109134" y="3419779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6205363" y="2112264"/>
            <a:ext cx="19659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/>
          </p:nvPr>
        </p:nvSpPr>
        <p:spPr>
          <a:xfrm>
            <a:off x="6205363" y="1472650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5109134" y="1720504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2309468" y="3813048"/>
            <a:ext cx="1964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8"/>
          </p:nvPr>
        </p:nvSpPr>
        <p:spPr>
          <a:xfrm>
            <a:off x="2309468" y="3171925"/>
            <a:ext cx="1964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1213239" y="3419779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2309463" y="2111164"/>
            <a:ext cx="1965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4"/>
          </p:nvPr>
        </p:nvSpPr>
        <p:spPr>
          <a:xfrm>
            <a:off x="2309463" y="1468888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213239" y="1720504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cxnSp>
        <p:nvCxnSpPr>
          <p:cNvPr id="115" name="Google Shape;115;p13"/>
          <p:cNvCxnSpPr/>
          <p:nvPr/>
        </p:nvCxnSpPr>
        <p:spPr>
          <a:xfrm>
            <a:off x="7554099" y="519889"/>
            <a:ext cx="1066500" cy="1066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3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117" name="Google Shape;117;p13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13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3"/>
          <p:cNvSpPr/>
          <p:nvPr/>
        </p:nvSpPr>
        <p:spPr>
          <a:xfrm>
            <a:off x="8102461" y="519888"/>
            <a:ext cx="5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624111" y="-12"/>
            <a:ext cx="5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122" name="Google Shape;122;p13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872625" y="1757113"/>
            <a:ext cx="4866600" cy="16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25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72425" y="3741438"/>
            <a:ext cx="4866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75" y="0"/>
            <a:ext cx="719857" cy="719857"/>
          </a:xfrm>
          <a:custGeom>
            <a:avLst/>
            <a:gdLst/>
            <a:ahLst/>
            <a:cxnLst/>
            <a:rect l="l" t="t" r="r" b="b"/>
            <a:pathLst>
              <a:path w="45880" h="45880" extrusionOk="0">
                <a:moveTo>
                  <a:pt x="22940" y="1"/>
                </a:moveTo>
                <a:lnTo>
                  <a:pt x="1" y="22940"/>
                </a:lnTo>
                <a:lnTo>
                  <a:pt x="22940" y="45879"/>
                </a:lnTo>
                <a:lnTo>
                  <a:pt x="45879" y="22940"/>
                </a:lnTo>
                <a:lnTo>
                  <a:pt x="229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75" y="722670"/>
            <a:ext cx="719857" cy="719496"/>
          </a:xfrm>
          <a:custGeom>
            <a:avLst/>
            <a:gdLst/>
            <a:ahLst/>
            <a:cxnLst/>
            <a:rect l="l" t="t" r="r" b="b"/>
            <a:pathLst>
              <a:path w="45880" h="45857" extrusionOk="0">
                <a:moveTo>
                  <a:pt x="22940" y="1"/>
                </a:moveTo>
                <a:lnTo>
                  <a:pt x="1" y="22918"/>
                </a:lnTo>
                <a:lnTo>
                  <a:pt x="22940" y="45857"/>
                </a:lnTo>
                <a:lnTo>
                  <a:pt x="45879" y="22918"/>
                </a:lnTo>
                <a:lnTo>
                  <a:pt x="229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380538" y="4555918"/>
            <a:ext cx="587578" cy="587578"/>
          </a:xfrm>
          <a:custGeom>
            <a:avLst/>
            <a:gdLst/>
            <a:ahLst/>
            <a:cxnLst/>
            <a:rect l="l" t="t" r="r" b="b"/>
            <a:pathLst>
              <a:path w="18581" h="18581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555678" y="4555918"/>
            <a:ext cx="588305" cy="587578"/>
          </a:xfrm>
          <a:custGeom>
            <a:avLst/>
            <a:gdLst/>
            <a:ahLst/>
            <a:cxnLst/>
            <a:rect l="l" t="t" r="r" b="b"/>
            <a:pathLst>
              <a:path w="18604" h="18581" extrusionOk="0">
                <a:moveTo>
                  <a:pt x="0" y="0"/>
                </a:moveTo>
                <a:lnTo>
                  <a:pt x="0" y="18580"/>
                </a:lnTo>
                <a:lnTo>
                  <a:pt x="18603" y="18580"/>
                </a:lnTo>
                <a:lnTo>
                  <a:pt x="186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968092" y="2198425"/>
            <a:ext cx="1175888" cy="1175818"/>
          </a:xfrm>
          <a:custGeom>
            <a:avLst/>
            <a:gdLst/>
            <a:ahLst/>
            <a:cxnLst/>
            <a:rect l="l" t="t" r="r" b="b"/>
            <a:pathLst>
              <a:path w="28236" h="28236" extrusionOk="0">
                <a:moveTo>
                  <a:pt x="1" y="1"/>
                </a:moveTo>
                <a:lnTo>
                  <a:pt x="1" y="28236"/>
                </a:lnTo>
                <a:lnTo>
                  <a:pt x="28236" y="28236"/>
                </a:lnTo>
                <a:cubicBezTo>
                  <a:pt x="28236" y="12646"/>
                  <a:pt x="1559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 rot="-5400000">
            <a:off x="7438500" y="-525100"/>
            <a:ext cx="1146681" cy="2230826"/>
            <a:chOff x="7997325" y="-25"/>
            <a:chExt cx="1146681" cy="2230826"/>
          </a:xfrm>
        </p:grpSpPr>
        <p:sp>
          <p:nvSpPr>
            <p:cNvPr id="180" name="Google Shape;180;p18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1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514" name="Google Shape;514;p41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519" name="Google Shape;519;p41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41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1" name="Google Shape;521;p41"/>
          <p:cNvSpPr/>
          <p:nvPr/>
        </p:nvSpPr>
        <p:spPr>
          <a:xfrm>
            <a:off x="8549674" y="90738"/>
            <a:ext cx="519900" cy="51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 rot="10800000">
            <a:off x="521650" y="-12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2"/>
          <p:cNvSpPr/>
          <p:nvPr/>
        </p:nvSpPr>
        <p:spPr>
          <a:xfrm rot="10800000">
            <a:off x="0" y="519888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2"/>
          <p:cNvSpPr/>
          <p:nvPr/>
        </p:nvSpPr>
        <p:spPr>
          <a:xfrm rot="5400000" flipH="1">
            <a:off x="7517851" y="-938593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 flipH="1">
            <a:off x="6640801" y="-645505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4048409" y="4482087"/>
            <a:ext cx="1047186" cy="661412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Medium"/>
              <a:buChar char="●"/>
              <a:defRPr sz="18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87" r:id="rId6"/>
    <p:sldLayoutId id="214748368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063840" y="1875438"/>
            <a:ext cx="2620092" cy="1392629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6291650" y="3271825"/>
            <a:ext cx="2852400" cy="18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6"/>
          <p:cNvSpPr txBox="1">
            <a:spLocks noGrp="1"/>
          </p:cNvSpPr>
          <p:nvPr>
            <p:ph type="ctrTitle"/>
          </p:nvPr>
        </p:nvSpPr>
        <p:spPr>
          <a:xfrm>
            <a:off x="399840" y="1783734"/>
            <a:ext cx="4775400" cy="1576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Tx/>
              <a:buSzTx/>
            </a:pPr>
            <a: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Welcome</a:t>
            </a:r>
            <a:b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 To </a:t>
            </a:r>
            <a:b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Our</a:t>
            </a:r>
            <a:r>
              <a:rPr lang="en-US" sz="2400" b="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Project</a:t>
            </a:r>
            <a:r>
              <a:rPr lang="en-US" sz="2400" b="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Presentation</a:t>
            </a:r>
          </a:p>
        </p:txBody>
      </p:sp>
      <p:grpSp>
        <p:nvGrpSpPr>
          <p:cNvPr id="543" name="Google Shape;543;p46"/>
          <p:cNvGrpSpPr/>
          <p:nvPr/>
        </p:nvGrpSpPr>
        <p:grpSpPr>
          <a:xfrm>
            <a:off x="4039490" y="1204387"/>
            <a:ext cx="519905" cy="519892"/>
            <a:chOff x="3917205" y="2296501"/>
            <a:chExt cx="1309585" cy="1309552"/>
          </a:xfrm>
        </p:grpSpPr>
        <p:sp>
          <p:nvSpPr>
            <p:cNvPr id="544" name="Google Shape;544;p46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46"/>
          <p:cNvSpPr/>
          <p:nvPr/>
        </p:nvSpPr>
        <p:spPr>
          <a:xfrm rot="-2700000" flipH="1">
            <a:off x="7370202" y="3008662"/>
            <a:ext cx="2620171" cy="1392634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6067560" y="472974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 rot="2700000">
            <a:off x="5820121" y="3998409"/>
            <a:ext cx="948654" cy="94865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9FF55-C787-49E1-841B-822F9A8A000E}"/>
              </a:ext>
            </a:extLst>
          </p:cNvPr>
          <p:cNvSpPr/>
          <p:nvPr/>
        </p:nvSpPr>
        <p:spPr>
          <a:xfrm>
            <a:off x="3004904" y="2063919"/>
            <a:ext cx="31341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latin typeface="Lora"/>
                <a:cs typeface="Lora"/>
                <a:sym typeface="Lora"/>
              </a:rPr>
              <a:t>Thanks!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64BFC-7FBD-447D-BE73-159063426984}"/>
              </a:ext>
            </a:extLst>
          </p:cNvPr>
          <p:cNvSpPr/>
          <p:nvPr/>
        </p:nvSpPr>
        <p:spPr>
          <a:xfrm>
            <a:off x="4424845" y="3079582"/>
            <a:ext cx="1574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GB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49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0"/>
          <p:cNvSpPr/>
          <p:nvPr/>
        </p:nvSpPr>
        <p:spPr>
          <a:xfrm>
            <a:off x="6204575" y="3967589"/>
            <a:ext cx="1175767" cy="1175767"/>
          </a:xfrm>
          <a:custGeom>
            <a:avLst/>
            <a:gdLst/>
            <a:ahLst/>
            <a:cxnLst/>
            <a:rect l="l" t="t" r="r" b="b"/>
            <a:pathLst>
              <a:path w="57201" h="57201" extrusionOk="0">
                <a:moveTo>
                  <a:pt x="28601" y="8765"/>
                </a:moveTo>
                <a:cubicBezTo>
                  <a:pt x="39557" y="8765"/>
                  <a:pt x="48459" y="17667"/>
                  <a:pt x="48459" y="28600"/>
                </a:cubicBezTo>
                <a:cubicBezTo>
                  <a:pt x="48459" y="39557"/>
                  <a:pt x="39557" y="48458"/>
                  <a:pt x="28601" y="48458"/>
                </a:cubicBezTo>
                <a:cubicBezTo>
                  <a:pt x="17667" y="48458"/>
                  <a:pt x="8743" y="39557"/>
                  <a:pt x="8743" y="28600"/>
                </a:cubicBezTo>
                <a:cubicBezTo>
                  <a:pt x="8743" y="17667"/>
                  <a:pt x="17667" y="8765"/>
                  <a:pt x="28601" y="8765"/>
                </a:cubicBezTo>
                <a:close/>
                <a:moveTo>
                  <a:pt x="28601" y="0"/>
                </a:moveTo>
                <a:cubicBezTo>
                  <a:pt x="12805" y="0"/>
                  <a:pt x="0" y="12805"/>
                  <a:pt x="0" y="28600"/>
                </a:cubicBezTo>
                <a:cubicBezTo>
                  <a:pt x="0" y="44396"/>
                  <a:pt x="12805" y="57201"/>
                  <a:pt x="28601" y="57201"/>
                </a:cubicBezTo>
                <a:cubicBezTo>
                  <a:pt x="44396" y="57201"/>
                  <a:pt x="57201" y="44396"/>
                  <a:pt x="57201" y="28600"/>
                </a:cubicBezTo>
                <a:cubicBezTo>
                  <a:pt x="57201" y="12805"/>
                  <a:pt x="44396" y="0"/>
                  <a:pt x="286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0"/>
          <p:cNvSpPr/>
          <p:nvPr/>
        </p:nvSpPr>
        <p:spPr>
          <a:xfrm>
            <a:off x="7380538" y="3380081"/>
            <a:ext cx="587578" cy="587546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7968108" y="3967620"/>
            <a:ext cx="587578" cy="588305"/>
          </a:xfrm>
          <a:custGeom>
            <a:avLst/>
            <a:gdLst/>
            <a:ahLst/>
            <a:cxnLst/>
            <a:rect l="l" t="t" r="r" b="b"/>
            <a:pathLst>
              <a:path w="18581" h="18604" extrusionOk="0">
                <a:moveTo>
                  <a:pt x="1" y="1"/>
                </a:moveTo>
                <a:lnTo>
                  <a:pt x="1" y="18603"/>
                </a:lnTo>
                <a:lnTo>
                  <a:pt x="18580" y="18603"/>
                </a:lnTo>
                <a:lnTo>
                  <a:pt x="185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55EA3-2DAA-40A1-830F-CF71D96D9E97}"/>
              </a:ext>
            </a:extLst>
          </p:cNvPr>
          <p:cNvSpPr/>
          <p:nvPr/>
        </p:nvSpPr>
        <p:spPr>
          <a:xfrm>
            <a:off x="1379095" y="895025"/>
            <a:ext cx="3312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Presented By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85C07-E2A2-4933-8479-D3F3DEA5D95D}"/>
              </a:ext>
            </a:extLst>
          </p:cNvPr>
          <p:cNvCxnSpPr>
            <a:cxnSpLocks/>
          </p:cNvCxnSpPr>
          <p:nvPr/>
        </p:nvCxnSpPr>
        <p:spPr>
          <a:xfrm>
            <a:off x="719528" y="1064302"/>
            <a:ext cx="6595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C7B22-0BBE-495E-A26E-4E4DE9D831E1}"/>
              </a:ext>
            </a:extLst>
          </p:cNvPr>
          <p:cNvCxnSpPr>
            <a:cxnSpLocks/>
          </p:cNvCxnSpPr>
          <p:nvPr/>
        </p:nvCxnSpPr>
        <p:spPr>
          <a:xfrm>
            <a:off x="2833141" y="1064302"/>
            <a:ext cx="47563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5092438B-9BFB-D4FA-C9B2-3A70406A4417}"/>
              </a:ext>
            </a:extLst>
          </p:cNvPr>
          <p:cNvSpPr txBox="1"/>
          <p:nvPr/>
        </p:nvSpPr>
        <p:spPr>
          <a:xfrm>
            <a:off x="1004340" y="1486012"/>
            <a:ext cx="24416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>
                <a:latin typeface="Bahnschrift" panose="020B0502040204020203" pitchFamily="34" charset="0"/>
              </a:rPr>
              <a:t>Name</a:t>
            </a:r>
            <a:endParaRPr lang="en-US" sz="2200" b="1" dirty="0">
              <a:latin typeface="Bahnschrift" panose="020B0502040204020203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</a:rPr>
              <a:t>Ahsan Habib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Jihad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AFBA12C-0070-EEE1-9F89-33FE0AA9F5AD}"/>
              </a:ext>
            </a:extLst>
          </p:cNvPr>
          <p:cNvSpPr txBox="1"/>
          <p:nvPr/>
        </p:nvSpPr>
        <p:spPr>
          <a:xfrm>
            <a:off x="2833141" y="1421023"/>
            <a:ext cx="26373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latin typeface="Bahnschrift" panose="020B0502040204020203" pitchFamily="34" charset="0"/>
              </a:rPr>
              <a:t>ID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191002299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202002082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3D7E9-EAA3-4794-AE56-6F8ED651EB25}"/>
              </a:ext>
            </a:extLst>
          </p:cNvPr>
          <p:cNvSpPr/>
          <p:nvPr/>
        </p:nvSpPr>
        <p:spPr>
          <a:xfrm>
            <a:off x="1004340" y="2705911"/>
            <a:ext cx="6857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Course name : Data Communication Lab</a:t>
            </a:r>
          </a:p>
          <a:p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Course ID      : CSE 308</a:t>
            </a:r>
          </a:p>
          <a:p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Section	: 202 D1</a:t>
            </a:r>
          </a:p>
          <a:p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Topic            : File Transfer Protocol Using  Cisco Packet Tracer</a:t>
            </a: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7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/>
          <p:nvPr/>
        </p:nvSpPr>
        <p:spPr>
          <a:xfrm>
            <a:off x="-260300" y="469500"/>
            <a:ext cx="4945800" cy="556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580DEC0-6ABC-7C19-FF1A-10907C6DF120}"/>
              </a:ext>
            </a:extLst>
          </p:cNvPr>
          <p:cNvSpPr txBox="1">
            <a:spLocks/>
          </p:cNvSpPr>
          <p:nvPr/>
        </p:nvSpPr>
        <p:spPr>
          <a:xfrm>
            <a:off x="172856" y="469500"/>
            <a:ext cx="9025288" cy="927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CONTENTS TO BE DISCUSSED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99EA75E4-D236-6244-5B1F-7BB7012AEDDB}"/>
              </a:ext>
            </a:extLst>
          </p:cNvPr>
          <p:cNvSpPr txBox="1"/>
          <p:nvPr/>
        </p:nvSpPr>
        <p:spPr>
          <a:xfrm>
            <a:off x="1020677" y="1397318"/>
            <a:ext cx="79504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FTP in Cisco Packet Tracer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Configure FTP Services on Servers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Upload a File to the FTP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Download a File From the FTP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Pros &amp; Cons of FTP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Applications of File Transfer Protocol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9"/>
          <p:cNvSpPr/>
          <p:nvPr/>
        </p:nvSpPr>
        <p:spPr>
          <a:xfrm flipH="1">
            <a:off x="8317904" y="103120"/>
            <a:ext cx="826090" cy="1129539"/>
          </a:xfrm>
          <a:custGeom>
            <a:avLst/>
            <a:gdLst/>
            <a:ahLst/>
            <a:cxnLst/>
            <a:rect l="l" t="t" r="r" b="b"/>
            <a:pathLst>
              <a:path w="29080" h="39762" extrusionOk="0">
                <a:moveTo>
                  <a:pt x="0" y="0"/>
                </a:moveTo>
                <a:lnTo>
                  <a:pt x="0" y="39762"/>
                </a:lnTo>
                <a:lnTo>
                  <a:pt x="29079" y="39762"/>
                </a:lnTo>
                <a:lnTo>
                  <a:pt x="290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/>
          <p:cNvSpPr/>
          <p:nvPr/>
        </p:nvSpPr>
        <p:spPr>
          <a:xfrm flipH="1">
            <a:off x="6613962" y="0"/>
            <a:ext cx="1163715" cy="1879321"/>
          </a:xfrm>
          <a:custGeom>
            <a:avLst/>
            <a:gdLst/>
            <a:ahLst/>
            <a:cxnLst/>
            <a:rect l="l" t="t" r="r" b="b"/>
            <a:pathLst>
              <a:path w="45766" h="73909" extrusionOk="0">
                <a:moveTo>
                  <a:pt x="0" y="1"/>
                </a:moveTo>
                <a:lnTo>
                  <a:pt x="0" y="51038"/>
                </a:lnTo>
                <a:cubicBezTo>
                  <a:pt x="0" y="63660"/>
                  <a:pt x="10249" y="73909"/>
                  <a:pt x="22871" y="73909"/>
                </a:cubicBezTo>
                <a:cubicBezTo>
                  <a:pt x="35516" y="73909"/>
                  <a:pt x="45765" y="63660"/>
                  <a:pt x="45765" y="51038"/>
                </a:cubicBezTo>
                <a:lnTo>
                  <a:pt x="4576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9"/>
          <p:cNvSpPr/>
          <p:nvPr/>
        </p:nvSpPr>
        <p:spPr>
          <a:xfrm flipH="1">
            <a:off x="6942079" y="3396000"/>
            <a:ext cx="1320722" cy="550196"/>
          </a:xfrm>
          <a:custGeom>
            <a:avLst/>
            <a:gdLst/>
            <a:ahLst/>
            <a:cxnLst/>
            <a:rect l="l" t="t" r="r" b="b"/>
            <a:pathLst>
              <a:path w="55945" h="23306" extrusionOk="0">
                <a:moveTo>
                  <a:pt x="11641" y="1"/>
                </a:moveTo>
                <a:cubicBezTo>
                  <a:pt x="5204" y="1"/>
                  <a:pt x="0" y="5228"/>
                  <a:pt x="0" y="11641"/>
                </a:cubicBezTo>
                <a:cubicBezTo>
                  <a:pt x="0" y="18078"/>
                  <a:pt x="5204" y="23305"/>
                  <a:pt x="11641" y="23305"/>
                </a:cubicBezTo>
                <a:lnTo>
                  <a:pt x="44304" y="23305"/>
                </a:lnTo>
                <a:cubicBezTo>
                  <a:pt x="50741" y="23305"/>
                  <a:pt x="55945" y="18078"/>
                  <a:pt x="55945" y="11641"/>
                </a:cubicBezTo>
                <a:cubicBezTo>
                  <a:pt x="55945" y="5228"/>
                  <a:pt x="50741" y="1"/>
                  <a:pt x="44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9"/>
          <p:cNvSpPr/>
          <p:nvPr/>
        </p:nvSpPr>
        <p:spPr>
          <a:xfrm flipH="1">
            <a:off x="7167317" y="3946218"/>
            <a:ext cx="870243" cy="549653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9"/>
          <p:cNvSpPr/>
          <p:nvPr/>
        </p:nvSpPr>
        <p:spPr>
          <a:xfrm flipH="1">
            <a:off x="7396514" y="3396009"/>
            <a:ext cx="1747487" cy="1747487"/>
          </a:xfrm>
          <a:custGeom>
            <a:avLst/>
            <a:gdLst/>
            <a:ahLst/>
            <a:cxnLst/>
            <a:rect l="l" t="t" r="r" b="b"/>
            <a:pathLst>
              <a:path w="61515" h="61515" fill="none" extrusionOk="0">
                <a:moveTo>
                  <a:pt x="61515" y="30769"/>
                </a:moveTo>
                <a:cubicBezTo>
                  <a:pt x="61515" y="47751"/>
                  <a:pt x="47728" y="61514"/>
                  <a:pt x="30746" y="61514"/>
                </a:cubicBezTo>
                <a:cubicBezTo>
                  <a:pt x="13764" y="61514"/>
                  <a:pt x="1" y="47751"/>
                  <a:pt x="1" y="30769"/>
                </a:cubicBezTo>
                <a:cubicBezTo>
                  <a:pt x="1" y="13764"/>
                  <a:pt x="13764" y="0"/>
                  <a:pt x="30746" y="0"/>
                </a:cubicBezTo>
                <a:cubicBezTo>
                  <a:pt x="47728" y="0"/>
                  <a:pt x="61515" y="13764"/>
                  <a:pt x="61515" y="3076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/>
          <p:cNvSpPr/>
          <p:nvPr/>
        </p:nvSpPr>
        <p:spPr>
          <a:xfrm flipH="1">
            <a:off x="7777690" y="367421"/>
            <a:ext cx="873511" cy="435878"/>
          </a:xfrm>
          <a:custGeom>
            <a:avLst/>
            <a:gdLst/>
            <a:ahLst/>
            <a:cxnLst/>
            <a:rect l="l" t="t" r="r" b="b"/>
            <a:pathLst>
              <a:path w="34353" h="17142" extrusionOk="0">
                <a:moveTo>
                  <a:pt x="8583" y="0"/>
                </a:moveTo>
                <a:cubicBezTo>
                  <a:pt x="3835" y="0"/>
                  <a:pt x="0" y="3835"/>
                  <a:pt x="0" y="8582"/>
                </a:cubicBezTo>
                <a:cubicBezTo>
                  <a:pt x="0" y="13307"/>
                  <a:pt x="3835" y="17142"/>
                  <a:pt x="8583" y="17142"/>
                </a:cubicBezTo>
                <a:lnTo>
                  <a:pt x="34352" y="17142"/>
                </a:lnTo>
                <a:lnTo>
                  <a:pt x="343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9"/>
          <p:cNvSpPr/>
          <p:nvPr/>
        </p:nvSpPr>
        <p:spPr>
          <a:xfrm flipH="1">
            <a:off x="6066076" y="367421"/>
            <a:ext cx="1711601" cy="435878"/>
          </a:xfrm>
          <a:custGeom>
            <a:avLst/>
            <a:gdLst/>
            <a:ahLst/>
            <a:cxnLst/>
            <a:rect l="l" t="t" r="r" b="b"/>
            <a:pathLst>
              <a:path w="67313" h="17142" extrusionOk="0">
                <a:moveTo>
                  <a:pt x="0" y="0"/>
                </a:moveTo>
                <a:lnTo>
                  <a:pt x="0" y="17142"/>
                </a:lnTo>
                <a:lnTo>
                  <a:pt x="58753" y="17142"/>
                </a:lnTo>
                <a:cubicBezTo>
                  <a:pt x="63477" y="17142"/>
                  <a:pt x="67312" y="13307"/>
                  <a:pt x="67312" y="8582"/>
                </a:cubicBezTo>
                <a:cubicBezTo>
                  <a:pt x="67312" y="3835"/>
                  <a:pt x="63477" y="0"/>
                  <a:pt x="587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49"/>
          <p:cNvGrpSpPr/>
          <p:nvPr/>
        </p:nvGrpSpPr>
        <p:grpSpPr>
          <a:xfrm>
            <a:off x="7891104" y="793652"/>
            <a:ext cx="952532" cy="947369"/>
            <a:chOff x="8010563" y="568012"/>
            <a:chExt cx="952532" cy="947369"/>
          </a:xfrm>
        </p:grpSpPr>
        <p:sp>
          <p:nvSpPr>
            <p:cNvPr id="599" name="Google Shape;599;p49"/>
            <p:cNvSpPr/>
            <p:nvPr/>
          </p:nvSpPr>
          <p:spPr>
            <a:xfrm flipH="1">
              <a:off x="8010563" y="568012"/>
              <a:ext cx="876030" cy="876030"/>
            </a:xfrm>
            <a:custGeom>
              <a:avLst/>
              <a:gdLst/>
              <a:ahLst/>
              <a:cxnLst/>
              <a:rect l="l" t="t" r="r" b="b"/>
              <a:pathLst>
                <a:path w="30838" h="30838" fill="none" extrusionOk="0">
                  <a:moveTo>
                    <a:pt x="30838" y="1"/>
                  </a:moveTo>
                  <a:lnTo>
                    <a:pt x="1" y="3083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 flipH="1">
              <a:off x="8820433" y="1372690"/>
              <a:ext cx="142662" cy="142691"/>
            </a:xfrm>
            <a:custGeom>
              <a:avLst/>
              <a:gdLst/>
              <a:ahLst/>
              <a:cxnLst/>
              <a:rect l="l" t="t" r="r" b="b"/>
              <a:pathLst>
                <a:path w="5022" h="5023" fill="none" extrusionOk="0">
                  <a:moveTo>
                    <a:pt x="0" y="1"/>
                  </a:moveTo>
                  <a:lnTo>
                    <a:pt x="5022" y="50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9"/>
          <p:cNvGrpSpPr/>
          <p:nvPr/>
        </p:nvGrpSpPr>
        <p:grpSpPr>
          <a:xfrm>
            <a:off x="4312040" y="4343562"/>
            <a:ext cx="519905" cy="519892"/>
            <a:chOff x="3917205" y="2296501"/>
            <a:chExt cx="1309585" cy="1309552"/>
          </a:xfrm>
        </p:grpSpPr>
        <p:sp>
          <p:nvSpPr>
            <p:cNvPr id="602" name="Google Shape;602;p49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9FE031F-7AA1-484A-A57E-658F7B97F78C}"/>
              </a:ext>
            </a:extLst>
          </p:cNvPr>
          <p:cNvSpPr/>
          <p:nvPr/>
        </p:nvSpPr>
        <p:spPr>
          <a:xfrm>
            <a:off x="214999" y="803299"/>
            <a:ext cx="5368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Introduction to FTP in Cisco Packet Tracer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44A14-181C-4C43-9C88-2794BE2E7080}"/>
              </a:ext>
            </a:extLst>
          </p:cNvPr>
          <p:cNvSpPr/>
          <p:nvPr/>
        </p:nvSpPr>
        <p:spPr>
          <a:xfrm>
            <a:off x="259944" y="1231667"/>
            <a:ext cx="6353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this Project, we will configure FTP services. We will then use the FTP services to transfer files between clients and the server.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3F174-200F-45A3-A1C2-E8A68788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7" y="1898934"/>
            <a:ext cx="4203023" cy="3156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607805" y="468129"/>
            <a:ext cx="6917257" cy="811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</a:pPr>
            <a:r>
              <a:rPr lang="fr-FR" sz="2400" b="1" dirty="0"/>
              <a:t>Configure FTP Services on Servers</a:t>
            </a:r>
          </a:p>
        </p:txBody>
      </p:sp>
      <p:grpSp>
        <p:nvGrpSpPr>
          <p:cNvPr id="5" name="Google Shape;601;p49">
            <a:extLst>
              <a:ext uri="{FF2B5EF4-FFF2-40B4-BE49-F238E27FC236}">
                <a16:creationId xmlns:a16="http://schemas.microsoft.com/office/drawing/2014/main" id="{477FEA4D-A15D-49B3-8834-1B98DAA17E69}"/>
              </a:ext>
            </a:extLst>
          </p:cNvPr>
          <p:cNvGrpSpPr/>
          <p:nvPr/>
        </p:nvGrpSpPr>
        <p:grpSpPr>
          <a:xfrm>
            <a:off x="4572000" y="4275298"/>
            <a:ext cx="519905" cy="519892"/>
            <a:chOff x="3917205" y="2296501"/>
            <a:chExt cx="1309585" cy="1309552"/>
          </a:xfrm>
        </p:grpSpPr>
        <p:sp>
          <p:nvSpPr>
            <p:cNvPr id="6" name="Google Shape;602;p49">
              <a:extLst>
                <a:ext uri="{FF2B5EF4-FFF2-40B4-BE49-F238E27FC236}">
                  <a16:creationId xmlns:a16="http://schemas.microsoft.com/office/drawing/2014/main" id="{8BC12EC0-E2A7-4363-B0E0-791C059AB497}"/>
                </a:ext>
              </a:extLst>
            </p:cNvPr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3;p49">
              <a:extLst>
                <a:ext uri="{FF2B5EF4-FFF2-40B4-BE49-F238E27FC236}">
                  <a16:creationId xmlns:a16="http://schemas.microsoft.com/office/drawing/2014/main" id="{E911A5A7-27A2-4FEA-8583-DF20EC5F1DE8}"/>
                </a:ext>
              </a:extLst>
            </p:cNvPr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49">
              <a:extLst>
                <a:ext uri="{FF2B5EF4-FFF2-40B4-BE49-F238E27FC236}">
                  <a16:creationId xmlns:a16="http://schemas.microsoft.com/office/drawing/2014/main" id="{6710D93B-7A04-4192-B462-93490FDF76EE}"/>
                </a:ext>
              </a:extLst>
            </p:cNvPr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05;p49">
              <a:extLst>
                <a:ext uri="{FF2B5EF4-FFF2-40B4-BE49-F238E27FC236}">
                  <a16:creationId xmlns:a16="http://schemas.microsoft.com/office/drawing/2014/main" id="{0C53A45B-CBB9-40C9-ADD1-0B2CA413ED04}"/>
                </a:ext>
              </a:extLst>
            </p:cNvPr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1D25A96D-2369-E955-A178-6A3271888CD4}"/>
              </a:ext>
            </a:extLst>
          </p:cNvPr>
          <p:cNvSpPr txBox="1"/>
          <p:nvPr/>
        </p:nvSpPr>
        <p:spPr>
          <a:xfrm>
            <a:off x="607805" y="1354941"/>
            <a:ext cx="11683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 the FTP service on Central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a. Click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Central Server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 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FTP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b. Click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enable FTP service.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c. In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User Setup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create the following user accounts. Click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Add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add the account: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5ADBD-DDD9-42C8-AC08-A6A55446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73" y="2850525"/>
            <a:ext cx="469648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F5ED06-4094-44EF-83ED-E3C62FEFACD4}"/>
              </a:ext>
            </a:extLst>
          </p:cNvPr>
          <p:cNvSpPr/>
          <p:nvPr/>
        </p:nvSpPr>
        <p:spPr>
          <a:xfrm>
            <a:off x="599438" y="738963"/>
            <a:ext cx="397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Upload a File to the FTP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3661E-8A16-4315-B265-C8E917F0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86" y="1139073"/>
            <a:ext cx="3747541" cy="36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2A0F7-E918-4541-88FA-2E4F02B6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84" y="1169232"/>
            <a:ext cx="4109087" cy="3974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76DB76-72BC-4B66-AC94-D5BD178854EC}"/>
              </a:ext>
            </a:extLst>
          </p:cNvPr>
          <p:cNvSpPr/>
          <p:nvPr/>
        </p:nvSpPr>
        <p:spPr>
          <a:xfrm>
            <a:off x="819053" y="604052"/>
            <a:ext cx="4727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Download a File From the FTP Server</a:t>
            </a:r>
          </a:p>
        </p:txBody>
      </p:sp>
    </p:spTree>
    <p:extLst>
      <p:ext uri="{BB962C8B-B14F-4D97-AF65-F5344CB8AC3E}">
        <p14:creationId xmlns:p14="http://schemas.microsoft.com/office/powerpoint/2010/main" val="9121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925CA1-2E0E-4947-AA69-F00B3757CE61}"/>
              </a:ext>
            </a:extLst>
          </p:cNvPr>
          <p:cNvSpPr/>
          <p:nvPr/>
        </p:nvSpPr>
        <p:spPr>
          <a:xfrm>
            <a:off x="585145" y="619043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Advantages and disadvantages of FTP 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CA58B64-6C04-47CB-AF64-42EEEE984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2"/>
          <a:stretch/>
        </p:blipFill>
        <p:spPr>
          <a:xfrm>
            <a:off x="473255" y="2287955"/>
            <a:ext cx="8197490" cy="18110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9955C0-85C5-4570-9CB4-99E05F535B39}"/>
              </a:ext>
            </a:extLst>
          </p:cNvPr>
          <p:cNvSpPr/>
          <p:nvPr/>
        </p:nvSpPr>
        <p:spPr>
          <a:xfrm>
            <a:off x="1484752" y="1887844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Advantages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D238E-C5ED-480C-9433-A98B07FE44FE}"/>
              </a:ext>
            </a:extLst>
          </p:cNvPr>
          <p:cNvSpPr/>
          <p:nvPr/>
        </p:nvSpPr>
        <p:spPr>
          <a:xfrm>
            <a:off x="5381313" y="1887844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Disadvantages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4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05FF3-BCF8-487D-B00B-01E62D9AFDB1}"/>
              </a:ext>
            </a:extLst>
          </p:cNvPr>
          <p:cNvSpPr/>
          <p:nvPr/>
        </p:nvSpPr>
        <p:spPr>
          <a:xfrm>
            <a:off x="603510" y="693993"/>
            <a:ext cx="4754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Applications of File Transfer Protocol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E50DB-D27C-463D-A0BA-31B49EB14365}"/>
              </a:ext>
            </a:extLst>
          </p:cNvPr>
          <p:cNvSpPr/>
          <p:nvPr/>
        </p:nvSpPr>
        <p:spPr>
          <a:xfrm>
            <a:off x="906905" y="1540698"/>
            <a:ext cx="5194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Civil Engineering, Architecture and Construction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Transcription services and printing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IT consulting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Business consulting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Financial services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Legal services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Media &amp; marketing</a:t>
            </a:r>
          </a:p>
        </p:txBody>
      </p:sp>
    </p:spTree>
    <p:extLst>
      <p:ext uri="{BB962C8B-B14F-4D97-AF65-F5344CB8AC3E}">
        <p14:creationId xmlns:p14="http://schemas.microsoft.com/office/powerpoint/2010/main" val="849744805"/>
      </p:ext>
    </p:extLst>
  </p:cSld>
  <p:clrMapOvr>
    <a:masterClrMapping/>
  </p:clrMapOvr>
</p:sld>
</file>

<file path=ppt/theme/theme1.xml><?xml version="1.0" encoding="utf-8"?>
<a:theme xmlns:a="http://schemas.openxmlformats.org/drawingml/2006/main" name=" Colorful Geometric Consulting Toolkit by Slidesgo">
  <a:themeElements>
    <a:clrScheme name="Simple Light">
      <a:dk1>
        <a:srgbClr val="000000"/>
      </a:dk1>
      <a:lt1>
        <a:srgbClr val="FFFFFF"/>
      </a:lt1>
      <a:dk2>
        <a:srgbClr val="F3BFD1"/>
      </a:dk2>
      <a:lt2>
        <a:srgbClr val="F998BD"/>
      </a:lt2>
      <a:accent1>
        <a:srgbClr val="8D6FFF"/>
      </a:accent1>
      <a:accent2>
        <a:srgbClr val="5A1CFE"/>
      </a:accent2>
      <a:accent3>
        <a:srgbClr val="00CB84"/>
      </a:accent3>
      <a:accent4>
        <a:srgbClr val="F9B485"/>
      </a:accent4>
      <a:accent5>
        <a:srgbClr val="FFFF56"/>
      </a:accent5>
      <a:accent6>
        <a:srgbClr val="FF7F4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198</Words>
  <Application>Microsoft Office PowerPoint</Application>
  <PresentationFormat>On-screen Show (16:9)</PresentationFormat>
  <Paragraphs>42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Poppins Black</vt:lpstr>
      <vt:lpstr>Arial</vt:lpstr>
      <vt:lpstr>Poppins</vt:lpstr>
      <vt:lpstr>Calibri Light</vt:lpstr>
      <vt:lpstr>Arial Black</vt:lpstr>
      <vt:lpstr>Wingdings</vt:lpstr>
      <vt:lpstr>Bahnschrift</vt:lpstr>
      <vt:lpstr>Lexend Deca Medium</vt:lpstr>
      <vt:lpstr>Calibri</vt:lpstr>
      <vt:lpstr>Lora</vt:lpstr>
      <vt:lpstr> Colorful Geometric Consulting Toolkit by Slidesgo</vt:lpstr>
      <vt:lpstr>Welcome  To  Our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Memory Interfacing</dc:title>
  <dc:creator>Aabharan Zihad</dc:creator>
  <cp:lastModifiedBy>Aabharan Zihad</cp:lastModifiedBy>
  <cp:revision>22</cp:revision>
  <dcterms:modified xsi:type="dcterms:W3CDTF">2022-09-02T16:53:45Z</dcterms:modified>
</cp:coreProperties>
</file>