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3" r:id="rId3"/>
    <p:sldId id="280" r:id="rId4"/>
    <p:sldId id="282" r:id="rId5"/>
    <p:sldId id="286" r:id="rId6"/>
    <p:sldId id="285" r:id="rId7"/>
    <p:sldId id="28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2" y="2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9E87D68-9639-4DDC-B62F-5CD9B9CB35AE}" type="datetimeFigureOut">
              <a:rPr lang="en-GB" smtClean="0"/>
              <a:t>23/10/2017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132609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E87D68-9639-4DDC-B62F-5CD9B9CB35AE}" type="datetimeFigureOut">
              <a:rPr lang="en-GB" smtClean="0"/>
              <a:t>23/10/2017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258219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E87D68-9639-4DDC-B62F-5CD9B9CB35AE}" type="datetimeFigureOut">
              <a:rPr lang="en-GB" smtClean="0"/>
              <a:t>23/10/2017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15581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9E87D68-9639-4DDC-B62F-5CD9B9CB35AE}" type="datetimeFigureOut">
              <a:rPr lang="en-GB" smtClean="0"/>
              <a:t>23/10/2017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154666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87D68-9639-4DDC-B62F-5CD9B9CB35AE}" type="datetimeFigureOut">
              <a:rPr lang="en-GB" smtClean="0"/>
              <a:t>23/10/2017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157604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9E87D68-9639-4DDC-B62F-5CD9B9CB35AE}" type="datetimeFigureOut">
              <a:rPr lang="en-GB" smtClean="0"/>
              <a:t>23/10/2017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233416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9E87D68-9639-4DDC-B62F-5CD9B9CB35AE}" type="datetimeFigureOut">
              <a:rPr lang="en-GB" smtClean="0"/>
              <a:t>23/10/2017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96106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9E87D68-9639-4DDC-B62F-5CD9B9CB35AE}" type="datetimeFigureOut">
              <a:rPr lang="en-GB" smtClean="0"/>
              <a:t>23/10/2017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4217403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87D68-9639-4DDC-B62F-5CD9B9CB35AE}" type="datetimeFigureOut">
              <a:rPr lang="en-GB" smtClean="0"/>
              <a:t>23/10/2017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131301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87D68-9639-4DDC-B62F-5CD9B9CB35AE}" type="datetimeFigureOut">
              <a:rPr lang="en-GB" smtClean="0"/>
              <a:t>23/10/2017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361131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87D68-9639-4DDC-B62F-5CD9B9CB35AE}" type="datetimeFigureOut">
              <a:rPr lang="en-GB" smtClean="0"/>
              <a:t>23/10/2017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2FEE05-A372-49F3-BAAF-6BCFC383967F}" type="slidenum">
              <a:rPr lang="en-GB" smtClean="0"/>
              <a:t>‹#›</a:t>
            </a:fld>
            <a:endParaRPr lang="en-GB"/>
          </a:p>
        </p:txBody>
      </p:sp>
    </p:spTree>
    <p:extLst>
      <p:ext uri="{BB962C8B-B14F-4D97-AF65-F5344CB8AC3E}">
        <p14:creationId xmlns:p14="http://schemas.microsoft.com/office/powerpoint/2010/main" val="72666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87D68-9639-4DDC-B62F-5CD9B9CB35AE}" type="datetimeFigureOut">
              <a:rPr lang="en-GB" smtClean="0"/>
              <a:t>23/10/2017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EE05-A372-49F3-BAAF-6BCFC383967F}" type="slidenum">
              <a:rPr lang="en-GB" smtClean="0"/>
              <a:t>‹#›</a:t>
            </a:fld>
            <a:endParaRPr lang="en-GB"/>
          </a:p>
        </p:txBody>
      </p:sp>
    </p:spTree>
    <p:extLst>
      <p:ext uri="{BB962C8B-B14F-4D97-AF65-F5344CB8AC3E}">
        <p14:creationId xmlns:p14="http://schemas.microsoft.com/office/powerpoint/2010/main" val="338214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smtClean="0">
                <a:latin typeface="Arial" panose="020B0604020202020204" pitchFamily="34" charset="0"/>
                <a:cs typeface="Arial" panose="020B0604020202020204" pitchFamily="34" charset="0"/>
              </a:rPr>
              <a:t>Bcl11b</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pic>
        <p:nvPicPr>
          <p:cNvPr id="12" name="Picture 2" descr="I:\lab-f\WHY\Immuno_ATAC-seq\bcl11b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692696"/>
            <a:ext cx="6765926" cy="4584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7545" y="5794231"/>
            <a:ext cx="8136904" cy="1015663"/>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Bcl11b </a:t>
            </a:r>
            <a:r>
              <a:rPr lang="en-US" sz="1000" b="1" dirty="0" smtClean="0">
                <a:latin typeface="Arial" panose="020B0604020202020204" pitchFamily="34" charset="0"/>
                <a:cs typeface="Arial" panose="020B0604020202020204" pitchFamily="34" charset="0"/>
              </a:rPr>
              <a:t>gene locus and predicted enhancer which is about 800kb downstream of </a:t>
            </a:r>
            <a:r>
              <a:rPr lang="en-US" sz="1000" b="1" i="1" dirty="0" smtClean="0">
                <a:latin typeface="Arial" panose="020B0604020202020204" pitchFamily="34" charset="0"/>
                <a:cs typeface="Arial" panose="020B0604020202020204" pitchFamily="34" charset="0"/>
              </a:rPr>
              <a:t>Bcl11b</a:t>
            </a:r>
            <a:r>
              <a:rPr lang="en-US" sz="1000" b="1" dirty="0" smtClean="0">
                <a:latin typeface="Arial" panose="020B0604020202020204" pitchFamily="34" charset="0"/>
                <a:cs typeface="Arial" panose="020B0604020202020204" pitchFamily="34" charset="0"/>
              </a:rPr>
              <a:t>,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i="1" dirty="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More open chromatin state is found from WT DN3b compared to KO in both gene body region and predicted enhancer locus, but there is no change from DN3a.</a:t>
            </a:r>
            <a:endParaRPr lang="en-GB"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smtClean="0">
                <a:latin typeface="Arial" panose="020B0604020202020204" pitchFamily="34" charset="0"/>
                <a:cs typeface="Arial" panose="020B0604020202020204" pitchFamily="34" charset="0"/>
              </a:rPr>
              <a:t>Gata3</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sp>
        <p:nvSpPr>
          <p:cNvPr id="6" name="TextBox 5"/>
          <p:cNvSpPr txBox="1"/>
          <p:nvPr/>
        </p:nvSpPr>
        <p:spPr>
          <a:xfrm>
            <a:off x="467545" y="5373216"/>
            <a:ext cx="8136904" cy="1169551"/>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Gata3 </a:t>
            </a:r>
            <a:r>
              <a:rPr lang="en-US" sz="1000" b="1" dirty="0" smtClean="0">
                <a:latin typeface="Arial" panose="020B0604020202020204" pitchFamily="34" charset="0"/>
                <a:cs typeface="Arial" panose="020B0604020202020204" pitchFamily="34" charset="0"/>
              </a:rPr>
              <a:t>gene locus and predicted enhancer(</a:t>
            </a:r>
            <a:r>
              <a:rPr lang="da-DK" sz="1000" i="1" dirty="0">
                <a:latin typeface="Arial" panose="020B0604020202020204" pitchFamily="34" charset="0"/>
                <a:cs typeface="Arial" panose="020B0604020202020204" pitchFamily="34" charset="0"/>
              </a:rPr>
              <a:t>Sakie Ohmura, et al </a:t>
            </a:r>
            <a:r>
              <a:rPr lang="da-DK" sz="1000" i="1" dirty="0" smtClean="0">
                <a:latin typeface="Arial" panose="020B0604020202020204" pitchFamily="34" charset="0"/>
                <a:cs typeface="Arial" panose="020B0604020202020204" pitchFamily="34" charset="0"/>
              </a:rPr>
              <a:t>2016</a:t>
            </a:r>
            <a:r>
              <a:rPr lang="en-US" sz="1000" b="1" dirty="0" smtClean="0">
                <a:latin typeface="Arial" panose="020B0604020202020204" pitchFamily="34" charset="0"/>
                <a:cs typeface="Arial" panose="020B0604020202020204" pitchFamily="34" charset="0"/>
              </a:rPr>
              <a:t>) which is about 250kb downstream of </a:t>
            </a:r>
            <a:r>
              <a:rPr lang="en-US" sz="1000" b="1" i="1" dirty="0" smtClean="0">
                <a:latin typeface="Arial" panose="020B0604020202020204" pitchFamily="34" charset="0"/>
                <a:cs typeface="Arial" panose="020B0604020202020204" pitchFamily="34" charset="0"/>
              </a:rPr>
              <a:t>Gata3</a:t>
            </a:r>
            <a:r>
              <a:rPr lang="en-US" sz="1000" b="1" dirty="0" smtClean="0">
                <a:latin typeface="Arial" panose="020B0604020202020204" pitchFamily="34" charset="0"/>
                <a:cs typeface="Arial" panose="020B0604020202020204" pitchFamily="34" charset="0"/>
              </a:rPr>
              <a:t>,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i="1" dirty="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More open chromatin state is found from WT DN3b compared to KO in predicted enhancer locus but not in the gene body. </a:t>
            </a:r>
          </a:p>
          <a:p>
            <a:r>
              <a:rPr lang="en-US" sz="1000" b="1" dirty="0" smtClean="0">
                <a:latin typeface="Arial" panose="020B0604020202020204" pitchFamily="34" charset="0"/>
                <a:cs typeface="Arial" panose="020B0604020202020204" pitchFamily="34" charset="0"/>
              </a:rPr>
              <a:t>There is no change from DN3a.</a:t>
            </a:r>
            <a:endParaRPr lang="en-GB" sz="1000" b="1" dirty="0">
              <a:latin typeface="Arial" panose="020B0604020202020204" pitchFamily="34" charset="0"/>
              <a:cs typeface="Arial" panose="020B0604020202020204" pitchFamily="34" charset="0"/>
            </a:endParaRPr>
          </a:p>
        </p:txBody>
      </p:sp>
      <p:pic>
        <p:nvPicPr>
          <p:cNvPr id="1027" name="Picture 3" descr="I:\lab-f\WHY\Immuno_ATAC-seq\Gata3_enhancer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692696"/>
            <a:ext cx="5605462" cy="43799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55100" y="669072"/>
            <a:ext cx="72008" cy="446449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6372200" y="422219"/>
            <a:ext cx="1058303" cy="246221"/>
          </a:xfrm>
          <a:prstGeom prst="rect">
            <a:avLst/>
          </a:prstGeom>
          <a:noFill/>
        </p:spPr>
        <p:txBody>
          <a:bodyPr wrap="none" rtlCol="0">
            <a:spAutoFit/>
          </a:bodyPr>
          <a:lstStyle/>
          <a:p>
            <a:r>
              <a:rPr lang="en-US" sz="1000" b="1" dirty="0" smtClean="0">
                <a:solidFill>
                  <a:srgbClr val="FF0000"/>
                </a:solidFill>
              </a:rPr>
              <a:t>Tcf1 binding site</a:t>
            </a:r>
            <a:endParaRPr lang="en-GB" sz="1000" b="1" dirty="0">
              <a:solidFill>
                <a:srgbClr val="FF0000"/>
              </a:solidFill>
            </a:endParaRPr>
          </a:p>
        </p:txBody>
      </p:sp>
    </p:spTree>
    <p:extLst>
      <p:ext uri="{BB962C8B-B14F-4D97-AF65-F5344CB8AC3E}">
        <p14:creationId xmlns:p14="http://schemas.microsoft.com/office/powerpoint/2010/main" val="366619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lab-f\WHY\Immuno_ATAC-seq\Hes1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76672"/>
            <a:ext cx="4989513" cy="4767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5" y="5520263"/>
            <a:ext cx="8136904" cy="861774"/>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Hes1 </a:t>
            </a:r>
            <a:r>
              <a:rPr lang="en-US" sz="1000" b="1" dirty="0" smtClean="0">
                <a:latin typeface="Arial" panose="020B0604020202020204" pitchFamily="34" charset="0"/>
                <a:cs typeface="Arial" panose="020B0604020202020204" pitchFamily="34" charset="0"/>
              </a:rPr>
              <a:t>gene locus,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dirty="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WT DN3b shows more open chromatin over the gene body of </a:t>
            </a:r>
            <a:r>
              <a:rPr lang="en-US" sz="1000" b="1" i="1" dirty="0" smtClean="0">
                <a:latin typeface="Arial" panose="020B0604020202020204" pitchFamily="34" charset="0"/>
                <a:cs typeface="Arial" panose="020B0604020202020204" pitchFamily="34" charset="0"/>
              </a:rPr>
              <a:t>Hes1</a:t>
            </a:r>
            <a:r>
              <a:rPr lang="en-US" sz="1000" b="1" dirty="0" smtClean="0">
                <a:latin typeface="Arial" panose="020B0604020202020204" pitchFamily="34" charset="0"/>
                <a:cs typeface="Arial" panose="020B0604020202020204" pitchFamily="34" charset="0"/>
              </a:rPr>
              <a:t> compared to KO, but no change is found from DN3a.</a:t>
            </a:r>
            <a:endParaRPr lang="en-GB" sz="1000" b="1" i="1" dirty="0">
              <a:latin typeface="Arial" panose="020B0604020202020204" pitchFamily="34" charset="0"/>
              <a:cs typeface="Arial" panose="020B0604020202020204" pitchFamily="34" charset="0"/>
            </a:endParaRPr>
          </a:p>
        </p:txBody>
      </p:sp>
      <p:sp>
        <p:nvSpPr>
          <p:cNvPr id="5" name="TextBox 4"/>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smtClean="0">
                <a:latin typeface="Arial" panose="020B0604020202020204" pitchFamily="34" charset="0"/>
                <a:cs typeface="Arial" panose="020B0604020202020204" pitchFamily="34" charset="0"/>
              </a:rPr>
              <a:t>Hes1</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6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I:\lab-f\WHY\Immuno_ATAC-seq\TCR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091" y="476672"/>
            <a:ext cx="4849812" cy="493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5" y="5520263"/>
            <a:ext cx="8136904" cy="861774"/>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Trbj-1 </a:t>
            </a:r>
            <a:r>
              <a:rPr lang="en-US" sz="1000" b="1" dirty="0" smtClean="0">
                <a:latin typeface="Arial" panose="020B0604020202020204" pitchFamily="34" charset="0"/>
                <a:cs typeface="Arial" panose="020B0604020202020204" pitchFamily="34" charset="0"/>
              </a:rPr>
              <a:t>and </a:t>
            </a:r>
            <a:r>
              <a:rPr lang="en-US" sz="1000" b="1" i="1" dirty="0" smtClean="0">
                <a:latin typeface="Arial" panose="020B0604020202020204" pitchFamily="34" charset="0"/>
                <a:cs typeface="Arial" panose="020B0604020202020204" pitchFamily="34" charset="0"/>
              </a:rPr>
              <a:t>Trbj-2 </a:t>
            </a:r>
            <a:r>
              <a:rPr lang="en-US" sz="1000" b="1" dirty="0" smtClean="0">
                <a:latin typeface="Arial" panose="020B0604020202020204" pitchFamily="34" charset="0"/>
                <a:cs typeface="Arial" panose="020B0604020202020204" pitchFamily="34" charset="0"/>
              </a:rPr>
              <a:t>clusters,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dirty="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WT DN3b shows higher signal compared to KO , and so does WT DN3a.</a:t>
            </a:r>
            <a:endParaRPr lang="en-GB" sz="1000" b="1" i="1" dirty="0">
              <a:latin typeface="Arial" panose="020B0604020202020204" pitchFamily="34" charset="0"/>
              <a:cs typeface="Arial" panose="020B0604020202020204" pitchFamily="34" charset="0"/>
            </a:endParaRPr>
          </a:p>
        </p:txBody>
      </p:sp>
      <p:sp>
        <p:nvSpPr>
          <p:cNvPr id="4" name="TextBox 3"/>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err="1" smtClean="0">
                <a:latin typeface="Arial" panose="020B0604020202020204" pitchFamily="34" charset="0"/>
                <a:cs typeface="Arial" panose="020B0604020202020204" pitchFamily="34" charset="0"/>
              </a:rPr>
              <a:t>Trbj</a:t>
            </a:r>
            <a:r>
              <a:rPr lang="en-US" sz="2000" b="1" i="1"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clusters)</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434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err="1" smtClean="0">
                <a:latin typeface="Arial" panose="020B0604020202020204" pitchFamily="34" charset="0"/>
                <a:cs typeface="Arial" panose="020B0604020202020204" pitchFamily="34" charset="0"/>
              </a:rPr>
              <a:t>Spib</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pic>
        <p:nvPicPr>
          <p:cNvPr id="2050" name="Picture 2" descr="I:\lab-f\WHY\Immuno_ATAC-seq\Spib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4308" y="422219"/>
            <a:ext cx="2670175" cy="465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5" y="5520263"/>
            <a:ext cx="8136904" cy="861774"/>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err="1" smtClean="0">
                <a:latin typeface="Arial" panose="020B0604020202020204" pitchFamily="34" charset="0"/>
                <a:cs typeface="Arial" panose="020B0604020202020204" pitchFamily="34" charset="0"/>
              </a:rPr>
              <a:t>Spib</a:t>
            </a:r>
            <a:r>
              <a:rPr lang="en-US" sz="1000" b="1"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gene locus,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dirty="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To me, the change between WT DN3b and KO is not very clear, and no change is found from DN3a.</a:t>
            </a:r>
            <a:endParaRPr lang="en-GB"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47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smtClean="0">
                <a:latin typeface="Arial" panose="020B0604020202020204" pitchFamily="34" charset="0"/>
                <a:cs typeface="Arial" panose="020B0604020202020204" pitchFamily="34" charset="0"/>
              </a:rPr>
              <a:t>Cd19</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pic>
        <p:nvPicPr>
          <p:cNvPr id="1026" name="Picture 2" descr="I:\lab-f\WHY\Immuno_ATAC-seq\Cd19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48680"/>
            <a:ext cx="3608388" cy="4556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7545" y="5520263"/>
            <a:ext cx="8136904" cy="861774"/>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Cd19 </a:t>
            </a:r>
            <a:r>
              <a:rPr lang="en-US" sz="1000" b="1" dirty="0" smtClean="0">
                <a:latin typeface="Arial" panose="020B0604020202020204" pitchFamily="34" charset="0"/>
                <a:cs typeface="Arial" panose="020B0604020202020204" pitchFamily="34" charset="0"/>
              </a:rPr>
              <a:t>gene locus,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N</a:t>
            </a:r>
            <a:r>
              <a:rPr lang="en-US" sz="1000" b="1" dirty="0" smtClean="0">
                <a:latin typeface="Arial" panose="020B0604020202020204" pitchFamily="34" charset="0"/>
                <a:cs typeface="Arial" panose="020B0604020202020204" pitchFamily="34" charset="0"/>
              </a:rPr>
              <a:t>o change is found from DN3b and 3a.</a:t>
            </a:r>
            <a:endParaRPr lang="en-GB"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6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 y="22109"/>
            <a:ext cx="471009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ATAC-</a:t>
            </a:r>
            <a:r>
              <a:rPr lang="en-US" sz="2000" b="1" dirty="0" err="1" smtClean="0">
                <a:latin typeface="Arial" panose="020B0604020202020204" pitchFamily="34" charset="0"/>
                <a:cs typeface="Arial" panose="020B0604020202020204" pitchFamily="34" charset="0"/>
              </a:rPr>
              <a:t>seq</a:t>
            </a:r>
            <a:r>
              <a:rPr lang="en-US" sz="2000" b="1" dirty="0" smtClean="0">
                <a:latin typeface="Arial" panose="020B0604020202020204" pitchFamily="34" charset="0"/>
                <a:cs typeface="Arial" panose="020B0604020202020204" pitchFamily="34" charset="0"/>
              </a:rPr>
              <a:t>   (</a:t>
            </a:r>
            <a:r>
              <a:rPr lang="en-US" sz="2000" b="1" i="1" dirty="0" smtClean="0">
                <a:latin typeface="Arial" panose="020B0604020202020204" pitchFamily="34" charset="0"/>
                <a:cs typeface="Arial" panose="020B0604020202020204" pitchFamily="34" charset="0"/>
              </a:rPr>
              <a:t>Kit</a:t>
            </a:r>
            <a:r>
              <a:rPr lang="en-US" sz="2000" b="1" dirty="0" smtClean="0">
                <a:latin typeface="Arial" panose="020B0604020202020204" pitchFamily="34" charset="0"/>
                <a:cs typeface="Arial" panose="020B0604020202020204" pitchFamily="34" charset="0"/>
              </a:rPr>
              <a:t>)</a:t>
            </a:r>
            <a:endParaRPr lang="en-GB" sz="2000" b="1" dirty="0">
              <a:latin typeface="Arial" panose="020B0604020202020204" pitchFamily="34" charset="0"/>
              <a:cs typeface="Arial" panose="020B0604020202020204" pitchFamily="34" charset="0"/>
            </a:endParaRPr>
          </a:p>
        </p:txBody>
      </p:sp>
      <p:pic>
        <p:nvPicPr>
          <p:cNvPr id="3075" name="Picture 3" descr="I:\lab-f\WHY\Immuno_ATAC-seq\Kit_3ab_wash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76672"/>
            <a:ext cx="3216275" cy="4694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545" y="5520263"/>
            <a:ext cx="8136904" cy="861774"/>
          </a:xfrm>
          <a:prstGeom prst="rect">
            <a:avLst/>
          </a:prstGeom>
          <a:noFill/>
        </p:spPr>
        <p:txBody>
          <a:bodyPr wrap="square" rtlCol="0">
            <a:spAutoFit/>
          </a:bodyPr>
          <a:lstStyle/>
          <a:p>
            <a:r>
              <a:rPr lang="en-US" sz="1000" b="1" dirty="0" smtClean="0">
                <a:latin typeface="Arial" panose="020B0604020202020204" pitchFamily="34" charset="0"/>
                <a:cs typeface="Arial" panose="020B0604020202020204" pitchFamily="34" charset="0"/>
              </a:rPr>
              <a:t>Fig: ATAC-</a:t>
            </a:r>
            <a:r>
              <a:rPr lang="en-US" sz="1000" b="1" dirty="0" err="1" smtClean="0">
                <a:latin typeface="Arial" panose="020B0604020202020204" pitchFamily="34" charset="0"/>
                <a:cs typeface="Arial" panose="020B0604020202020204" pitchFamily="34" charset="0"/>
              </a:rPr>
              <a:t>seq</a:t>
            </a:r>
            <a:r>
              <a:rPr lang="en-US" sz="1000" b="1" dirty="0" smtClean="0">
                <a:latin typeface="Arial" panose="020B0604020202020204" pitchFamily="34" charset="0"/>
                <a:cs typeface="Arial" panose="020B0604020202020204" pitchFamily="34" charset="0"/>
              </a:rPr>
              <a:t> tracks in </a:t>
            </a:r>
            <a:r>
              <a:rPr lang="en-US" sz="1000" b="1" i="1" dirty="0" smtClean="0">
                <a:latin typeface="Arial" panose="020B0604020202020204" pitchFamily="34" charset="0"/>
                <a:cs typeface="Arial" panose="020B0604020202020204" pitchFamily="34" charset="0"/>
              </a:rPr>
              <a:t>Kit </a:t>
            </a:r>
            <a:r>
              <a:rPr lang="en-US" sz="1000" b="1" dirty="0" smtClean="0">
                <a:latin typeface="Arial" panose="020B0604020202020204" pitchFamily="34" charset="0"/>
                <a:cs typeface="Arial" panose="020B0604020202020204" pitchFamily="34" charset="0"/>
              </a:rPr>
              <a:t>gene locus, black and gray tracks are from normalized combined WT and KO(DN3b on the top and DN3a at the bottom) datasets. Blue tracks shows the Fold Enrichment(FE) comparing WT to KO. Blue bars show the peaks called by MACS2 using WT against KO dataset. </a:t>
            </a:r>
          </a:p>
          <a:p>
            <a:endParaRPr lang="en-US" sz="1000" b="1"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WT DN3b shows higher signal compared to </a:t>
            </a:r>
            <a:r>
              <a:rPr lang="en-US" sz="1000" b="1" dirty="0" smtClean="0">
                <a:latin typeface="Arial" panose="020B0604020202020204" pitchFamily="34" charset="0"/>
                <a:cs typeface="Arial" panose="020B0604020202020204" pitchFamily="34" charset="0"/>
              </a:rPr>
              <a:t>KO, but there is no big difference between WT and KO DN3a</a:t>
            </a:r>
            <a:endParaRPr lang="en-GB"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818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4616</TotalTime>
  <Words>610</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Tcf1 deficiency  results in partial blocks at early stages of T cell development while induce non T cell development in thymus</dc:title>
  <dc:creator>Famili, F. (IHB)</dc:creator>
  <cp:lastModifiedBy>Wu, H. (HG)</cp:lastModifiedBy>
  <cp:revision>50</cp:revision>
  <dcterms:created xsi:type="dcterms:W3CDTF">2015-03-04T12:37:50Z</dcterms:created>
  <dcterms:modified xsi:type="dcterms:W3CDTF">2017-10-23T18:20:36Z</dcterms:modified>
</cp:coreProperties>
</file>