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602" y="974724"/>
            <a:ext cx="10678794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14350" y="704723"/>
            <a:ext cx="4957826" cy="3300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0080" y="227330"/>
            <a:ext cx="10911839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50389" y="1806257"/>
            <a:ext cx="8491220" cy="3043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u-de.dataplatform.cloud.ibm.com/dashboards/e98a244d-8e6e-4ad8-aced-31d2cdc55338/view/0164a12122b5239651d4c8e407ca2b057b31245be0bbd152d2867b490b317197a93a14c7c82a1f5ddc100635a2ee1b50c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datacommons.org/licenses/odbl/1-0/?utm_medium=Exinfluencer&amp;utm_source=Exinfluencer&amp;utm_content=000026UJ&amp;utm_term=10006555&amp;utm_id=NA-SkillsNetwork-Channel-SkillsNetworkCoursesIBMDA0321ENSkillsNetwork21426264-2021-01-01" TargetMode="External"/><Relationship Id="rId4" Type="http://schemas.openxmlformats.org/officeDocument/2006/relationships/hyperlink" Target="https://stackoverflow.blog/2019/04/09/the-2019-stack-overflow-developer-survey-results-are-in/?utm_medium=Exinfluencer&amp;utm_source=Exinfluencer&amp;utm_content=000026UJ&amp;utm_term=10006555&amp;utm_id=NA-SkillsNetwork-Channel-SkillsNetworkCoursesIBMDA0321ENSkillsNetwork21426264-2021-01-0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8720" y="842010"/>
            <a:ext cx="5911850" cy="55757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36445" marR="5080" indent="-2540" algn="ctr">
              <a:lnSpc>
                <a:spcPct val="100299"/>
              </a:lnSpc>
              <a:spcBef>
                <a:spcPts val="90"/>
              </a:spcBef>
            </a:pPr>
            <a:r>
              <a:rPr sz="3600" b="1" spc="10" dirty="0">
                <a:solidFill>
                  <a:srgbClr val="D9D9D9"/>
                </a:solidFill>
                <a:latin typeface="Courier New"/>
                <a:cs typeface="Courier New"/>
              </a:rPr>
              <a:t>Gender,  </a:t>
            </a:r>
            <a:r>
              <a:rPr sz="3600" b="1" spc="5" dirty="0">
                <a:solidFill>
                  <a:srgbClr val="D9D9D9"/>
                </a:solidFill>
                <a:latin typeface="Courier New"/>
                <a:cs typeface="Courier New"/>
              </a:rPr>
              <a:t>Education,  </a:t>
            </a:r>
            <a:r>
              <a:rPr sz="3600" b="1" spc="10" dirty="0">
                <a:solidFill>
                  <a:srgbClr val="D9D9D9"/>
                </a:solidFill>
                <a:latin typeface="Courier New"/>
                <a:cs typeface="Courier New"/>
              </a:rPr>
              <a:t>Database and  Language  </a:t>
            </a:r>
            <a:r>
              <a:rPr sz="3600" b="1" dirty="0">
                <a:solidFill>
                  <a:srgbClr val="D9D9D9"/>
                </a:solidFill>
                <a:latin typeface="Courier New"/>
                <a:cs typeface="Courier New"/>
              </a:rPr>
              <a:t>Preferences </a:t>
            </a:r>
            <a:r>
              <a:rPr sz="3600" b="1" spc="10" dirty="0">
                <a:solidFill>
                  <a:srgbClr val="D9D9D9"/>
                </a:solidFill>
                <a:latin typeface="Courier New"/>
                <a:cs typeface="Courier New"/>
              </a:rPr>
              <a:t>in  </a:t>
            </a:r>
            <a:r>
              <a:rPr sz="3600" b="1" spc="5" dirty="0">
                <a:solidFill>
                  <a:srgbClr val="D9D9D9"/>
                </a:solidFill>
                <a:latin typeface="Courier New"/>
                <a:cs typeface="Courier New"/>
              </a:rPr>
              <a:t>Programming  </a:t>
            </a:r>
            <a:r>
              <a:rPr sz="3600" b="1" spc="10" dirty="0">
                <a:solidFill>
                  <a:srgbClr val="D9D9D9"/>
                </a:solidFill>
                <a:latin typeface="Courier New"/>
                <a:cs typeface="Courier New"/>
              </a:rPr>
              <a:t>Today</a:t>
            </a:r>
            <a:endParaRPr sz="3600" dirty="0">
              <a:latin typeface="Courier New"/>
              <a:cs typeface="Courier New"/>
            </a:endParaRPr>
          </a:p>
          <a:p>
            <a:pPr marL="12700" marR="2802255">
              <a:lnSpc>
                <a:spcPct val="129400"/>
              </a:lnSpc>
              <a:spcBef>
                <a:spcPts val="2200"/>
              </a:spcBef>
            </a:pPr>
            <a:r>
              <a:rPr lang="en-CA" sz="3000" b="1" spc="-130" dirty="0">
                <a:solidFill>
                  <a:srgbClr val="FFFFFF"/>
                </a:solidFill>
                <a:latin typeface="Verdana"/>
                <a:cs typeface="Verdana"/>
              </a:rPr>
              <a:t>Suyin Pan</a:t>
            </a:r>
          </a:p>
          <a:p>
            <a:pPr marL="12700" marR="2802255">
              <a:lnSpc>
                <a:spcPct val="129400"/>
              </a:lnSpc>
              <a:spcBef>
                <a:spcPts val="2200"/>
              </a:spcBef>
            </a:pPr>
            <a:r>
              <a:rPr lang="en-CA" sz="3000" b="1" spc="-130" dirty="0">
                <a:solidFill>
                  <a:srgbClr val="FFFFFF"/>
                </a:solidFill>
                <a:latin typeface="Verdana"/>
                <a:cs typeface="Verdana"/>
              </a:rPr>
              <a:t>April 17</a:t>
            </a:r>
            <a:r>
              <a:rPr sz="3000" b="1" spc="-18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000" b="1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b="1" spc="-340" dirty="0">
                <a:solidFill>
                  <a:srgbClr val="FFFFFF"/>
                </a:solidFill>
                <a:latin typeface="Verdana"/>
                <a:cs typeface="Verdana"/>
              </a:rPr>
              <a:t>202</a:t>
            </a:r>
            <a:r>
              <a:rPr lang="en-CA" sz="3000" b="1" spc="-34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3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666875"/>
            <a:ext cx="5791200" cy="2886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8058" y="556005"/>
            <a:ext cx="288988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60" dirty="0"/>
              <a:t>DATABASE</a:t>
            </a:r>
            <a:r>
              <a:rPr sz="2750" spc="20" dirty="0"/>
              <a:t> TRENDS</a:t>
            </a:r>
            <a:endParaRPr sz="2750"/>
          </a:p>
        </p:txBody>
      </p:sp>
      <p:sp>
        <p:nvSpPr>
          <p:cNvPr id="4" name="object 4"/>
          <p:cNvSpPr txBox="1"/>
          <p:nvPr/>
        </p:nvSpPr>
        <p:spPr>
          <a:xfrm>
            <a:off x="1025525" y="5424487"/>
            <a:ext cx="8783955" cy="8540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also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see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databases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worked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are correlated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strongly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certain</a:t>
            </a:r>
            <a:r>
              <a:rPr sz="180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web  frameworks.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example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ASP.net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framework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users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work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Microsoft SQL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Server 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mainly.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38875" y="1666875"/>
            <a:ext cx="5648325" cy="2905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900" y="762000"/>
            <a:ext cx="10372725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" y="0"/>
            <a:ext cx="68453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Education </a:t>
            </a:r>
            <a:r>
              <a:rPr spc="-5" dirty="0"/>
              <a:t>Levels </a:t>
            </a:r>
            <a:r>
              <a:rPr spc="5" dirty="0"/>
              <a:t>of</a:t>
            </a:r>
            <a:r>
              <a:rPr spc="-60" dirty="0"/>
              <a:t> </a:t>
            </a:r>
            <a:r>
              <a:rPr spc="-10" dirty="0"/>
              <a:t>Programmers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0892" y="5911532"/>
            <a:ext cx="923353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With ¾ of Survey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respondents holding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 4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year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college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degree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see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programming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is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highly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educated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field,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but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college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degree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not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requirement.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974724"/>
            <a:ext cx="24606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DASHBOARD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7084" y="1736788"/>
            <a:ext cx="7741920" cy="20358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60"/>
              </a:spcBef>
            </a:pPr>
            <a:r>
              <a:rPr sz="215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https://eu- </a:t>
            </a:r>
            <a:r>
              <a:rPr sz="2150" spc="20" dirty="0">
                <a:solidFill>
                  <a:srgbClr val="006FC0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2150" u="heavy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de.dataplatform.cloud.ibm.com/dashboards/e98a244d-8e6e- </a:t>
            </a:r>
            <a:r>
              <a:rPr sz="2150" spc="10" dirty="0">
                <a:solidFill>
                  <a:srgbClr val="006FC0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215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4ad8-aced- </a:t>
            </a:r>
            <a:r>
              <a:rPr sz="2150" dirty="0">
                <a:solidFill>
                  <a:srgbClr val="006FC0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2150" u="heavy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31d2cdc55338/view/0164a12122b5239651d4c8e407ca2b057b3 </a:t>
            </a:r>
            <a:r>
              <a:rPr sz="2150" spc="10" dirty="0">
                <a:solidFill>
                  <a:srgbClr val="006FC0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2150" u="heavy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1245be0bbd152d2867b490b317197a93a14c7c82a1f5ddc100635 </a:t>
            </a:r>
            <a:r>
              <a:rPr sz="2150" spc="10" dirty="0">
                <a:solidFill>
                  <a:srgbClr val="006FC0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215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2"/>
              </a:rPr>
              <a:t>a2ee1b50c8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4407" y="180593"/>
            <a:ext cx="373570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DASHBOARD </a:t>
            </a:r>
            <a:r>
              <a:rPr spc="-130" dirty="0"/>
              <a:t>TAB</a:t>
            </a:r>
            <a:r>
              <a:rPr spc="70" dirty="0"/>
              <a:t> 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997898"/>
            <a:ext cx="4180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Screenshot of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dashboard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tab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1 goes</a:t>
            </a:r>
            <a:r>
              <a:rPr sz="1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here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4325" y="733425"/>
            <a:ext cx="9153525" cy="521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264" y="141605"/>
            <a:ext cx="373570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DASHBOARD </a:t>
            </a:r>
            <a:r>
              <a:rPr spc="-130" dirty="0"/>
              <a:t>TAB</a:t>
            </a:r>
            <a:r>
              <a:rPr spc="70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997898"/>
            <a:ext cx="4180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Screenshot of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dashboard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tab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 goes</a:t>
            </a:r>
            <a:r>
              <a:rPr sz="1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here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704850"/>
            <a:ext cx="9010650" cy="5286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87249"/>
            <a:ext cx="373570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DASHBOARD </a:t>
            </a:r>
            <a:r>
              <a:rPr spc="-130" dirty="0"/>
              <a:t>TAB</a:t>
            </a:r>
            <a:r>
              <a:rPr spc="70" dirty="0"/>
              <a:t> 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602" y="2997898"/>
            <a:ext cx="4180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Screenshot of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dashboard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tab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3 goes</a:t>
            </a:r>
            <a:r>
              <a:rPr sz="1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here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4325" y="695325"/>
            <a:ext cx="9248775" cy="521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452" y="484124"/>
            <a:ext cx="23761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DISCUSSION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" y="876300"/>
            <a:ext cx="30480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32201" y="999553"/>
            <a:ext cx="6762750" cy="20358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5080" indent="-343535">
              <a:lnSpc>
                <a:spcPct val="102499"/>
              </a:lnSpc>
              <a:spcBef>
                <a:spcPts val="60"/>
              </a:spcBef>
              <a:tabLst>
                <a:tab pos="355600" algn="l"/>
              </a:tabLst>
            </a:pPr>
            <a:r>
              <a:rPr sz="1700" spc="32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Stack 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Overflow </a:t>
            </a:r>
            <a:r>
              <a:rPr sz="2150" spc="-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around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the world 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and has  users </a:t>
            </a:r>
            <a:r>
              <a:rPr sz="2150" dirty="0">
                <a:solidFill>
                  <a:srgbClr val="FFFFFF"/>
                </a:solidFill>
                <a:latin typeface="Trebuchet MS"/>
                <a:cs typeface="Trebuchet MS"/>
              </a:rPr>
              <a:t>in 135 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countries but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majority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its users  </a:t>
            </a:r>
            <a:r>
              <a:rPr sz="2150" spc="-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215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United 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States. </a:t>
            </a:r>
            <a:r>
              <a:rPr sz="2150" spc="5" dirty="0">
                <a:solidFill>
                  <a:srgbClr val="FFFFFF"/>
                </a:solidFill>
                <a:latin typeface="Trebuchet MS"/>
                <a:cs typeface="Trebuchet MS"/>
              </a:rPr>
              <a:t>Survey 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respondents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show  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weight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150" spc="5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largely from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U.S.. 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This  </a:t>
            </a:r>
            <a:r>
              <a:rPr sz="2150" dirty="0">
                <a:solidFill>
                  <a:srgbClr val="FFFFFF"/>
                </a:solidFill>
                <a:latin typeface="Trebuchet MS"/>
                <a:cs typeface="Trebuchet MS"/>
              </a:rPr>
              <a:t>impacts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results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of the 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dataset </a:t>
            </a:r>
            <a:r>
              <a:rPr sz="2150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2150" spc="-5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2150" spc="5" dirty="0">
                <a:solidFill>
                  <a:srgbClr val="FFFFFF"/>
                </a:solidFill>
                <a:latin typeface="Trebuchet MS"/>
                <a:cs typeface="Trebuchet MS"/>
              </a:rPr>
              <a:t>applies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global</a:t>
            </a:r>
            <a:r>
              <a:rPr sz="215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Trebuchet MS"/>
                <a:cs typeface="Trebuchet MS"/>
              </a:rPr>
              <a:t>audience.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6725" y="3429000"/>
            <a:ext cx="5324475" cy="3133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66205" y="3890327"/>
            <a:ext cx="4079875" cy="13684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marR="5080" indent="-343535">
              <a:lnSpc>
                <a:spcPct val="1047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What reasons </a:t>
            </a:r>
            <a:r>
              <a:rPr sz="2150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there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so 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few 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female</a:t>
            </a:r>
            <a:r>
              <a:rPr sz="21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programmers?</a:t>
            </a:r>
            <a:endParaRPr sz="2150">
              <a:latin typeface="Trebuchet MS"/>
              <a:cs typeface="Trebuchet MS"/>
            </a:endParaRPr>
          </a:p>
          <a:p>
            <a:pPr marL="355600" marR="192405" indent="-343535">
              <a:lnSpc>
                <a:spcPct val="101899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what </a:t>
            </a:r>
            <a:r>
              <a:rPr sz="2150" spc="-5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2150" spc="30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2150" spc="5" dirty="0">
                <a:solidFill>
                  <a:srgbClr val="FFFFFF"/>
                </a:solidFill>
                <a:latin typeface="Trebuchet MS"/>
                <a:cs typeface="Trebuchet MS"/>
              </a:rPr>
              <a:t>do </a:t>
            </a:r>
            <a:r>
              <a:rPr sz="2150" spc="3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get 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more 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women</a:t>
            </a:r>
            <a:r>
              <a:rPr sz="21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programming?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4111"/>
            <a:ext cx="722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OVERALL </a:t>
            </a:r>
            <a:r>
              <a:rPr spc="-15" dirty="0"/>
              <a:t>FINDINGS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40" dirty="0"/>
              <a:t>IMPLICATIONS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552" y="2132901"/>
            <a:ext cx="3834129" cy="364871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5080" indent="-343535">
              <a:lnSpc>
                <a:spcPts val="1950"/>
              </a:lnSpc>
              <a:spcBef>
                <a:spcPts val="340"/>
              </a:spcBef>
              <a:tabLst>
                <a:tab pos="355600" algn="l"/>
              </a:tabLst>
            </a:pPr>
            <a:r>
              <a:rPr sz="14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Over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90%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programmers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are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male,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respondents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having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an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average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age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30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overall.</a:t>
            </a:r>
            <a:endParaRPr sz="1800">
              <a:latin typeface="Trebuchet MS"/>
              <a:cs typeface="Trebuchet MS"/>
            </a:endParaRPr>
          </a:p>
          <a:p>
            <a:pPr marL="355600" marR="147320" indent="-343535">
              <a:lnSpc>
                <a:spcPts val="1950"/>
              </a:lnSpc>
              <a:spcBef>
                <a:spcPts val="985"/>
              </a:spcBef>
              <a:tabLst>
                <a:tab pos="422275" algn="l"/>
              </a:tabLst>
            </a:pPr>
            <a:r>
              <a:rPr sz="1400" spc="270" dirty="0">
                <a:solidFill>
                  <a:srgbClr val="90C225"/>
                </a:solidFill>
                <a:latin typeface="Arial"/>
                <a:cs typeface="Arial"/>
              </a:rPr>
              <a:t>		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3/4s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programmers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having a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4 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year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university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degree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higher</a:t>
            </a:r>
            <a:endParaRPr sz="1800">
              <a:latin typeface="Trebuchet MS"/>
              <a:cs typeface="Trebuchet MS"/>
            </a:endParaRPr>
          </a:p>
          <a:p>
            <a:pPr marL="355600" marR="52705" indent="-343535">
              <a:lnSpc>
                <a:spcPts val="1950"/>
              </a:lnSpc>
              <a:spcBef>
                <a:spcPts val="985"/>
              </a:spcBef>
              <a:tabLst>
                <a:tab pos="355600" algn="l"/>
              </a:tabLst>
            </a:pPr>
            <a:r>
              <a:rPr sz="14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JavaScript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HTML/CSS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the  most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popular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languages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learned 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desired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learn.</a:t>
            </a:r>
            <a:endParaRPr sz="1800">
              <a:latin typeface="Trebuchet MS"/>
              <a:cs typeface="Trebuchet MS"/>
            </a:endParaRPr>
          </a:p>
          <a:p>
            <a:pPr marL="355600" marR="376555" indent="-343535">
              <a:lnSpc>
                <a:spcPts val="1950"/>
              </a:lnSpc>
              <a:spcBef>
                <a:spcPts val="985"/>
              </a:spcBef>
              <a:tabLst>
                <a:tab pos="355600" algn="l"/>
              </a:tabLst>
            </a:pPr>
            <a:r>
              <a:rPr sz="14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PostgreSQL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the most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popular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Database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sz="18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to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learn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355600" marR="487680">
              <a:lnSpc>
                <a:spcPts val="195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web frameworks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correlate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to 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552" y="1383347"/>
            <a:ext cx="56813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5155" algn="l"/>
              </a:tabLst>
            </a:pPr>
            <a:r>
              <a:rPr sz="2700" spc="-7" baseline="1543" dirty="0">
                <a:solidFill>
                  <a:srgbClr val="FFFFFF"/>
                </a:solidFill>
                <a:latin typeface="Trebuchet MS"/>
                <a:cs typeface="Trebuchet MS"/>
              </a:rPr>
              <a:t>Findings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Implications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6071" y="2136711"/>
            <a:ext cx="4728210" cy="352425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55600" marR="795655" indent="-343535">
              <a:lnSpc>
                <a:spcPct val="90400"/>
              </a:lnSpc>
              <a:spcBef>
                <a:spcPts val="309"/>
              </a:spcBef>
              <a:tabLst>
                <a:tab pos="355600" algn="l"/>
              </a:tabLst>
            </a:pPr>
            <a:r>
              <a:rPr sz="14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More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women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needed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programming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fields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increase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representation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diversity in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programming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field.</a:t>
            </a: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ct val="90400"/>
              </a:lnSpc>
              <a:spcBef>
                <a:spcPts val="975"/>
              </a:spcBef>
              <a:tabLst>
                <a:tab pos="355600" algn="l"/>
              </a:tabLst>
            </a:pPr>
            <a:r>
              <a:rPr sz="14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Smart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people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programmers! And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if you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are programming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probably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love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to 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learn,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since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most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programmers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are long 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learners.</a:t>
            </a:r>
            <a:endParaRPr sz="1800">
              <a:latin typeface="Trebuchet MS"/>
              <a:cs typeface="Trebuchet MS"/>
            </a:endParaRPr>
          </a:p>
          <a:p>
            <a:pPr marL="355600" marR="106045" indent="-343535">
              <a:lnSpc>
                <a:spcPts val="1950"/>
              </a:lnSpc>
              <a:spcBef>
                <a:spcPts val="1005"/>
              </a:spcBef>
              <a:tabLst>
                <a:tab pos="355600" algn="l"/>
              </a:tabLst>
            </a:pPr>
            <a:r>
              <a:rPr sz="14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were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planning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learning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new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language JavaScript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HTML/CSS</a:t>
            </a:r>
            <a:r>
              <a:rPr sz="1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would 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probably be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safe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bet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get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job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with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since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so many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people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choose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learn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them.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974724"/>
            <a:ext cx="26428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2940" y="1714182"/>
            <a:ext cx="6491605" cy="26657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403225" indent="-343535">
              <a:lnSpc>
                <a:spcPts val="1950"/>
              </a:lnSpc>
              <a:spcBef>
                <a:spcPts val="340"/>
              </a:spcBef>
              <a:tabLst>
                <a:tab pos="355600" algn="l"/>
              </a:tabLst>
            </a:pPr>
            <a:r>
              <a:rPr sz="14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Women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very under-represented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programming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world.</a:t>
            </a:r>
            <a:endParaRPr sz="1800">
              <a:latin typeface="Trebuchet MS"/>
              <a:cs typeface="Trebuchet MS"/>
            </a:endParaRPr>
          </a:p>
          <a:p>
            <a:pPr marL="355600" marR="48260" indent="-343535" algn="just">
              <a:lnSpc>
                <a:spcPct val="88700"/>
              </a:lnSpc>
              <a:spcBef>
                <a:spcPts val="1060"/>
              </a:spcBef>
            </a:pPr>
            <a:r>
              <a:rPr sz="14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are programming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likely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have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 4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year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degree 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but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don't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have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have any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degree,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there are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programmers 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no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formal education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18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all.</a:t>
            </a:r>
            <a:endParaRPr sz="1800">
              <a:latin typeface="Trebuchet MS"/>
              <a:cs typeface="Trebuchet MS"/>
            </a:endParaRPr>
          </a:p>
          <a:p>
            <a:pPr marL="355600" marR="360045" indent="-343535">
              <a:lnSpc>
                <a:spcPts val="1950"/>
              </a:lnSpc>
              <a:spcBef>
                <a:spcPts val="1085"/>
              </a:spcBef>
              <a:tabLst>
                <a:tab pos="355600" algn="l"/>
              </a:tabLst>
            </a:pPr>
            <a:r>
              <a:rPr sz="14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JavaScript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HTML/CSS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very popular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programming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languages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into the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future.</a:t>
            </a:r>
            <a:endParaRPr sz="1800">
              <a:latin typeface="Trebuchet MS"/>
              <a:cs typeface="Trebuchet MS"/>
            </a:endParaRPr>
          </a:p>
          <a:p>
            <a:pPr marL="355600" marR="5080" indent="-343535">
              <a:lnSpc>
                <a:spcPts val="1950"/>
              </a:lnSpc>
              <a:spcBef>
                <a:spcPts val="980"/>
              </a:spcBef>
              <a:tabLst>
                <a:tab pos="355600" algn="l"/>
              </a:tabLst>
            </a:pPr>
            <a:r>
              <a:rPr sz="1400" spc="27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There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shifting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preferences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MySQL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Postgre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for 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usage.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650" y="1771650"/>
            <a:ext cx="3171825" cy="2343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227330"/>
            <a:ext cx="200278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</a:t>
            </a:r>
            <a:r>
              <a:rPr spc="10" dirty="0"/>
              <a:t>PP</a:t>
            </a:r>
            <a:r>
              <a:rPr spc="15" dirty="0"/>
              <a:t>E</a:t>
            </a:r>
            <a:r>
              <a:rPr spc="20" dirty="0"/>
              <a:t>N</a:t>
            </a:r>
            <a:r>
              <a:rPr spc="-40" dirty="0"/>
              <a:t>D</a:t>
            </a:r>
            <a:r>
              <a:rPr spc="-30" dirty="0"/>
              <a:t>I</a:t>
            </a:r>
            <a:r>
              <a:rPr dirty="0"/>
              <a:t>X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704850"/>
            <a:ext cx="1638300" cy="163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3650" y="1257300"/>
            <a:ext cx="6743700" cy="1396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1275" y="3095625"/>
            <a:ext cx="6591300" cy="1323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25490" y="892746"/>
            <a:ext cx="3161030" cy="447992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54965" algn="l"/>
              </a:tabLst>
            </a:pPr>
            <a:r>
              <a:rPr sz="1700" spc="320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Executive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Summary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4965" algn="l"/>
              </a:tabLst>
            </a:pPr>
            <a:r>
              <a:rPr sz="1700" spc="32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  <a:tabLst>
                <a:tab pos="354965" algn="l"/>
              </a:tabLst>
            </a:pPr>
            <a:r>
              <a:rPr sz="1700" spc="32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150" spc="30" dirty="0">
                <a:solidFill>
                  <a:srgbClr val="FFFFFF"/>
                </a:solidFill>
                <a:latin typeface="Trebuchet MS"/>
                <a:cs typeface="Trebuchet MS"/>
              </a:rPr>
              <a:t>Methodology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354965" algn="l"/>
              </a:tabLst>
            </a:pPr>
            <a:r>
              <a:rPr sz="1700" spc="32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215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4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Visualization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Charts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70"/>
              </a:spcBef>
            </a:pPr>
            <a:r>
              <a:rPr sz="1400" spc="270" dirty="0">
                <a:solidFill>
                  <a:srgbClr val="90C225"/>
                </a:solidFill>
                <a:latin typeface="Arial"/>
                <a:cs typeface="Arial"/>
              </a:rPr>
              <a:t></a:t>
            </a:r>
            <a:r>
              <a:rPr sz="1400" spc="595" dirty="0">
                <a:solidFill>
                  <a:srgbClr val="90C22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Dashboard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sz="1700" spc="32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Discussion</a:t>
            </a:r>
            <a:endParaRPr sz="215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0"/>
              </a:spcBef>
            </a:pPr>
            <a:r>
              <a:rPr sz="1400" spc="270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Findings &amp;</a:t>
            </a:r>
            <a:r>
              <a:rPr sz="1800" spc="-3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Implications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  <a:tabLst>
                <a:tab pos="354965" algn="l"/>
              </a:tabLst>
            </a:pPr>
            <a:r>
              <a:rPr sz="1700" spc="32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354965" algn="l"/>
              </a:tabLst>
            </a:pPr>
            <a:r>
              <a:rPr sz="1700" spc="32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150" spc="5" dirty="0">
                <a:solidFill>
                  <a:srgbClr val="FFFFFF"/>
                </a:solidFill>
                <a:latin typeface="Trebuchet MS"/>
                <a:cs typeface="Trebuchet MS"/>
              </a:rPr>
              <a:t>Appendix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1377" y="630936"/>
            <a:ext cx="17862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</a:t>
            </a:r>
            <a:r>
              <a:rPr spc="-5" dirty="0"/>
              <a:t>UT</a:t>
            </a:r>
            <a:r>
              <a:rPr spc="-25" dirty="0"/>
              <a:t>L</a:t>
            </a:r>
            <a:r>
              <a:rPr spc="-30" dirty="0"/>
              <a:t>I</a:t>
            </a:r>
            <a:r>
              <a:rPr spc="20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628650" y="1257300"/>
            <a:ext cx="4400550" cy="2486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80" y="227330"/>
            <a:ext cx="200278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</a:t>
            </a:r>
            <a:r>
              <a:rPr spc="10" dirty="0"/>
              <a:t>PP</a:t>
            </a:r>
            <a:r>
              <a:rPr spc="15" dirty="0"/>
              <a:t>E</a:t>
            </a:r>
            <a:r>
              <a:rPr spc="20" dirty="0"/>
              <a:t>N</a:t>
            </a:r>
            <a:r>
              <a:rPr spc="-40" dirty="0"/>
              <a:t>D</a:t>
            </a:r>
            <a:r>
              <a:rPr spc="-30" dirty="0"/>
              <a:t>I</a:t>
            </a:r>
            <a:r>
              <a:rPr dirty="0"/>
              <a:t>X</a:t>
            </a:r>
          </a:p>
        </p:txBody>
      </p:sp>
      <p:sp>
        <p:nvSpPr>
          <p:cNvPr id="3" name="object 3"/>
          <p:cNvSpPr/>
          <p:nvPr/>
        </p:nvSpPr>
        <p:spPr>
          <a:xfrm>
            <a:off x="685800" y="704850"/>
            <a:ext cx="1638300" cy="1638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43175" y="990600"/>
            <a:ext cx="8801100" cy="392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40408" y="3228403"/>
            <a:ext cx="387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ck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0700" y="5053393"/>
            <a:ext cx="6523990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dataset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used comes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800"/>
              </a:lnSpc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source: </a:t>
            </a:r>
            <a:r>
              <a:rPr sz="1800" u="sng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4"/>
              </a:rPr>
              <a:t>https://stackoverflow.blog/2019/04/09/the-2019- </a:t>
            </a:r>
            <a:r>
              <a:rPr sz="1800" dirty="0">
                <a:solidFill>
                  <a:srgbClr val="99C93B"/>
                </a:solidFill>
                <a:latin typeface="Trebuchet MS"/>
                <a:cs typeface="Trebuchet MS"/>
              </a:rPr>
              <a:t> </a:t>
            </a:r>
            <a:r>
              <a:rPr sz="1800" u="sng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5"/>
              </a:rPr>
              <a:t>stack-overflow-developer-survey-results-are-in/</a:t>
            </a:r>
            <a:r>
              <a:rPr sz="1800" dirty="0">
                <a:solidFill>
                  <a:srgbClr val="99C93B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under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a </a:t>
            </a:r>
            <a:r>
              <a:rPr sz="1800" b="1" u="heavy" spc="-10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5"/>
              </a:rPr>
              <a:t>ODbL: </a:t>
            </a:r>
            <a:r>
              <a:rPr sz="1800" b="1" spc="-10" dirty="0">
                <a:solidFill>
                  <a:srgbClr val="99C93B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sz="1800" b="1" u="heavy" spc="5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5"/>
              </a:rPr>
              <a:t>Open </a:t>
            </a:r>
            <a:r>
              <a:rPr sz="1800" b="1" u="heavy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5"/>
              </a:rPr>
              <a:t>Database</a:t>
            </a:r>
            <a:r>
              <a:rPr sz="1800" b="1" u="heavy" spc="-50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5"/>
              </a:rPr>
              <a:t> </a:t>
            </a:r>
            <a:r>
              <a:rPr sz="1800" b="1" u="heavy" spc="-10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5"/>
              </a:rPr>
              <a:t>License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dataset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is a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modified subset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original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survey</a:t>
            </a:r>
            <a:r>
              <a:rPr sz="18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results.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435" y="672211"/>
            <a:ext cx="43046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EXECUTIVE</a:t>
            </a:r>
            <a:r>
              <a:rPr spc="-170" dirty="0"/>
              <a:t> </a:t>
            </a:r>
            <a:r>
              <a:rPr spc="-4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36850" y="1785619"/>
            <a:ext cx="7400925" cy="2847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4965" algn="l"/>
              </a:tabLst>
            </a:pPr>
            <a:r>
              <a:rPr sz="1700" spc="32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150" spc="30" dirty="0">
                <a:solidFill>
                  <a:srgbClr val="FFFFFF"/>
                </a:solidFill>
                <a:latin typeface="Trebuchet MS"/>
                <a:cs typeface="Trebuchet MS"/>
              </a:rPr>
              <a:t>shows 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programming </a:t>
            </a:r>
            <a:r>
              <a:rPr sz="2150" spc="3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150" spc="5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a male</a:t>
            </a:r>
            <a:r>
              <a:rPr sz="215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dominated</a:t>
            </a:r>
            <a:endParaRPr sz="215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25"/>
              </a:spcBef>
            </a:pP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field.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  <a:spcBef>
                <a:spcPts val="1000"/>
              </a:spcBef>
            </a:pPr>
            <a:r>
              <a:rPr sz="1950" spc="3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top 2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languages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today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are also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400" spc="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endParaRPr sz="2400">
              <a:latin typeface="Trebuchet MS"/>
              <a:cs typeface="Trebuchet MS"/>
            </a:endParaRPr>
          </a:p>
          <a:p>
            <a:pPr marL="355600">
              <a:lnSpc>
                <a:spcPts val="2865"/>
              </a:lnSpc>
            </a:pP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sought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after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languages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learn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950" spc="335" dirty="0">
                <a:solidFill>
                  <a:srgbClr val="90C225"/>
                </a:solidFill>
                <a:latin typeface="Arial"/>
                <a:cs typeface="Arial"/>
              </a:rPr>
              <a:t>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There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has 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been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shift in 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sz="2400" spc="25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popularity</a:t>
            </a:r>
            <a:endParaRPr sz="2400">
              <a:latin typeface="Trebuchet MS"/>
              <a:cs typeface="Trebuchet MS"/>
            </a:endParaRPr>
          </a:p>
          <a:p>
            <a:pPr marL="355600" marR="779145" indent="-342900">
              <a:lnSpc>
                <a:spcPct val="1018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700" spc="32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z="2150" spc="5" dirty="0">
                <a:solidFill>
                  <a:srgbClr val="FFFFFF"/>
                </a:solidFill>
                <a:latin typeface="Trebuchet MS"/>
                <a:cs typeface="Trebuchet MS"/>
              </a:rPr>
              <a:t>People </a:t>
            </a:r>
            <a:r>
              <a:rPr sz="215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programming 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field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tend </a:t>
            </a:r>
            <a:r>
              <a:rPr sz="2150" spc="3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150" spc="5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highly  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educated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Trebuchet MS"/>
                <a:cs typeface="Trebuchet MS"/>
              </a:rPr>
              <a:t>average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0550" y="1704848"/>
            <a:ext cx="1890776" cy="1900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9312" y="732536"/>
            <a:ext cx="31203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5490" y="1666811"/>
            <a:ext cx="6772909" cy="177673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60"/>
              </a:spcBef>
            </a:pPr>
            <a:r>
              <a:rPr sz="2450" spc="-35" dirty="0">
                <a:solidFill>
                  <a:srgbClr val="F1F1F1"/>
                </a:solidFill>
                <a:latin typeface="Carlito"/>
                <a:cs typeface="Carlito"/>
              </a:rPr>
              <a:t>We </a:t>
            </a:r>
            <a:r>
              <a:rPr sz="2450" spc="-5" dirty="0">
                <a:solidFill>
                  <a:srgbClr val="F1F1F1"/>
                </a:solidFill>
                <a:latin typeface="Carlito"/>
                <a:cs typeface="Carlito"/>
              </a:rPr>
              <a:t>take </a:t>
            </a:r>
            <a:r>
              <a:rPr sz="2450" spc="10" dirty="0">
                <a:solidFill>
                  <a:srgbClr val="F1F1F1"/>
                </a:solidFill>
                <a:latin typeface="Carlito"/>
                <a:cs typeface="Carlito"/>
              </a:rPr>
              <a:t>a </a:t>
            </a:r>
            <a:r>
              <a:rPr sz="2450" dirty="0">
                <a:solidFill>
                  <a:srgbClr val="F1F1F1"/>
                </a:solidFill>
                <a:latin typeface="Carlito"/>
                <a:cs typeface="Carlito"/>
              </a:rPr>
              <a:t>look </a:t>
            </a:r>
            <a:r>
              <a:rPr sz="2450" spc="15" dirty="0">
                <a:solidFill>
                  <a:srgbClr val="F1F1F1"/>
                </a:solidFill>
                <a:latin typeface="Carlito"/>
                <a:cs typeface="Carlito"/>
              </a:rPr>
              <a:t>at </a:t>
            </a:r>
            <a:r>
              <a:rPr sz="2450" spc="5" dirty="0">
                <a:solidFill>
                  <a:srgbClr val="F1F1F1"/>
                </a:solidFill>
                <a:latin typeface="Carlito"/>
                <a:cs typeface="Carlito"/>
              </a:rPr>
              <a:t>survey data </a:t>
            </a:r>
            <a:r>
              <a:rPr sz="2450" dirty="0">
                <a:solidFill>
                  <a:srgbClr val="F1F1F1"/>
                </a:solidFill>
                <a:latin typeface="Carlito"/>
                <a:cs typeface="Carlito"/>
              </a:rPr>
              <a:t>gathered </a:t>
            </a:r>
            <a:r>
              <a:rPr sz="2450" spc="-10" dirty="0">
                <a:solidFill>
                  <a:srgbClr val="F1F1F1"/>
                </a:solidFill>
                <a:latin typeface="Carlito"/>
                <a:cs typeface="Carlito"/>
              </a:rPr>
              <a:t>from  programmers </a:t>
            </a:r>
            <a:r>
              <a:rPr sz="2450" spc="10" dirty="0">
                <a:solidFill>
                  <a:srgbClr val="F1F1F1"/>
                </a:solidFill>
                <a:latin typeface="Carlito"/>
                <a:cs typeface="Carlito"/>
              </a:rPr>
              <a:t>to reveal </a:t>
            </a:r>
            <a:r>
              <a:rPr sz="2450" spc="15" dirty="0">
                <a:solidFill>
                  <a:srgbClr val="F1F1F1"/>
                </a:solidFill>
                <a:latin typeface="Carlito"/>
                <a:cs typeface="Carlito"/>
              </a:rPr>
              <a:t>insights </a:t>
            </a:r>
            <a:r>
              <a:rPr sz="2450" spc="10" dirty="0">
                <a:solidFill>
                  <a:srgbClr val="F1F1F1"/>
                </a:solidFill>
                <a:latin typeface="Carlito"/>
                <a:cs typeface="Carlito"/>
              </a:rPr>
              <a:t>into </a:t>
            </a:r>
            <a:r>
              <a:rPr sz="2450" dirty="0">
                <a:solidFill>
                  <a:srgbClr val="F1F1F1"/>
                </a:solidFill>
                <a:latin typeface="Carlito"/>
                <a:cs typeface="Carlito"/>
              </a:rPr>
              <a:t>the  demographics, education level </a:t>
            </a:r>
            <a:r>
              <a:rPr sz="2450" spc="5" dirty="0">
                <a:solidFill>
                  <a:srgbClr val="F1F1F1"/>
                </a:solidFill>
                <a:latin typeface="Carlito"/>
                <a:cs typeface="Carlito"/>
              </a:rPr>
              <a:t>and </a:t>
            </a:r>
            <a:r>
              <a:rPr sz="2450" dirty="0">
                <a:solidFill>
                  <a:srgbClr val="F1F1F1"/>
                </a:solidFill>
                <a:latin typeface="Carlito"/>
                <a:cs typeface="Carlito"/>
              </a:rPr>
              <a:t>programming  </a:t>
            </a:r>
            <a:r>
              <a:rPr sz="2450" spc="20" dirty="0">
                <a:solidFill>
                  <a:srgbClr val="F1F1F1"/>
                </a:solidFill>
                <a:latin typeface="Carlito"/>
                <a:cs typeface="Carlito"/>
              </a:rPr>
              <a:t>language </a:t>
            </a:r>
            <a:r>
              <a:rPr sz="2450" spc="-5" dirty="0">
                <a:solidFill>
                  <a:srgbClr val="F1F1F1"/>
                </a:solidFill>
                <a:latin typeface="Carlito"/>
                <a:cs typeface="Carlito"/>
              </a:rPr>
              <a:t>preference of </a:t>
            </a:r>
            <a:r>
              <a:rPr sz="2450" spc="-10" dirty="0">
                <a:solidFill>
                  <a:srgbClr val="F1F1F1"/>
                </a:solidFill>
                <a:latin typeface="Carlito"/>
                <a:cs typeface="Carlito"/>
              </a:rPr>
              <a:t>programmers </a:t>
            </a:r>
            <a:r>
              <a:rPr sz="2450" spc="-35" dirty="0">
                <a:solidFill>
                  <a:srgbClr val="F1F1F1"/>
                </a:solidFill>
                <a:latin typeface="Carlito"/>
                <a:cs typeface="Carlito"/>
              </a:rPr>
              <a:t>today. We </a:t>
            </a:r>
            <a:r>
              <a:rPr sz="2450" spc="20" dirty="0">
                <a:solidFill>
                  <a:srgbClr val="F1F1F1"/>
                </a:solidFill>
                <a:latin typeface="Carlito"/>
                <a:cs typeface="Carlito"/>
              </a:rPr>
              <a:t>also  </a:t>
            </a:r>
            <a:r>
              <a:rPr sz="2450" spc="-5" dirty="0">
                <a:solidFill>
                  <a:srgbClr val="F1F1F1"/>
                </a:solidFill>
                <a:latin typeface="Carlito"/>
                <a:cs typeface="Carlito"/>
              </a:rPr>
              <a:t>note </a:t>
            </a:r>
            <a:r>
              <a:rPr sz="2450" spc="5" dirty="0">
                <a:solidFill>
                  <a:srgbClr val="F1F1F1"/>
                </a:solidFill>
                <a:latin typeface="Carlito"/>
                <a:cs typeface="Carlito"/>
              </a:rPr>
              <a:t>coming changes </a:t>
            </a:r>
            <a:r>
              <a:rPr sz="2450" spc="10" dirty="0">
                <a:solidFill>
                  <a:srgbClr val="F1F1F1"/>
                </a:solidFill>
                <a:latin typeface="Carlito"/>
                <a:cs typeface="Carlito"/>
              </a:rPr>
              <a:t>database</a:t>
            </a:r>
            <a:r>
              <a:rPr sz="2450" spc="350" dirty="0">
                <a:solidFill>
                  <a:srgbClr val="F1F1F1"/>
                </a:solidFill>
                <a:latin typeface="Carlito"/>
                <a:cs typeface="Carlito"/>
              </a:rPr>
              <a:t> </a:t>
            </a:r>
            <a:r>
              <a:rPr sz="2450" spc="-5" dirty="0">
                <a:solidFill>
                  <a:srgbClr val="F1F1F1"/>
                </a:solidFill>
                <a:latin typeface="Carlito"/>
                <a:cs typeface="Carlito"/>
              </a:rPr>
              <a:t>preferences.</a:t>
            </a:r>
            <a:endParaRPr sz="245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1475" y="1609725"/>
            <a:ext cx="27432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77" y="743838"/>
            <a:ext cx="31464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METHODOLOGY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397125" marR="876935" indent="-343535">
              <a:lnSpc>
                <a:spcPts val="2180"/>
              </a:lnSpc>
              <a:spcBef>
                <a:spcPts val="380"/>
              </a:spcBef>
              <a:tabLst>
                <a:tab pos="2397125" algn="l"/>
              </a:tabLst>
            </a:pPr>
            <a:r>
              <a:rPr sz="1550" spc="29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pc="25" dirty="0"/>
              <a:t>This</a:t>
            </a:r>
            <a:r>
              <a:rPr spc="-155" dirty="0"/>
              <a:t> </a:t>
            </a:r>
            <a:r>
              <a:rPr spc="20" dirty="0"/>
              <a:t>Data</a:t>
            </a:r>
            <a:r>
              <a:rPr spc="-100" dirty="0"/>
              <a:t> </a:t>
            </a:r>
            <a:r>
              <a:rPr spc="10" dirty="0"/>
              <a:t>has</a:t>
            </a:r>
            <a:r>
              <a:rPr spc="-5" dirty="0"/>
              <a:t> </a:t>
            </a:r>
            <a:r>
              <a:rPr spc="20" dirty="0"/>
              <a:t>been</a:t>
            </a:r>
            <a:r>
              <a:rPr spc="-140" dirty="0"/>
              <a:t> </a:t>
            </a:r>
            <a:r>
              <a:rPr spc="25" dirty="0"/>
              <a:t>gathered</a:t>
            </a:r>
            <a:r>
              <a:rPr spc="-315" dirty="0"/>
              <a:t> </a:t>
            </a:r>
            <a:r>
              <a:rPr spc="20" dirty="0"/>
              <a:t>through</a:t>
            </a:r>
            <a:r>
              <a:rPr spc="-215" dirty="0"/>
              <a:t> </a:t>
            </a:r>
            <a:r>
              <a:rPr spc="10" dirty="0"/>
              <a:t>a</a:t>
            </a:r>
            <a:r>
              <a:rPr spc="-25" dirty="0"/>
              <a:t> </a:t>
            </a:r>
            <a:r>
              <a:rPr spc="20" dirty="0"/>
              <a:t>survey  </a:t>
            </a:r>
            <a:r>
              <a:rPr spc="5" dirty="0"/>
              <a:t>conducted </a:t>
            </a:r>
            <a:r>
              <a:rPr spc="10" dirty="0"/>
              <a:t>by</a:t>
            </a:r>
            <a:r>
              <a:rPr spc="-200" dirty="0"/>
              <a:t> </a:t>
            </a:r>
            <a:r>
              <a:rPr spc="-10" dirty="0"/>
              <a:t>StackOverflow.</a:t>
            </a:r>
            <a:endParaRPr sz="1550">
              <a:latin typeface="Arial"/>
              <a:cs typeface="Arial"/>
            </a:endParaRPr>
          </a:p>
          <a:p>
            <a:pPr marL="2041525">
              <a:lnSpc>
                <a:spcPct val="100000"/>
              </a:lnSpc>
            </a:pPr>
            <a:endParaRPr sz="2300"/>
          </a:p>
          <a:p>
            <a:pPr marL="2397125" marR="91440" indent="-343535">
              <a:lnSpc>
                <a:spcPts val="2180"/>
              </a:lnSpc>
              <a:spcBef>
                <a:spcPts val="1460"/>
              </a:spcBef>
              <a:tabLst>
                <a:tab pos="2397125" algn="l"/>
              </a:tabLst>
            </a:pPr>
            <a:r>
              <a:rPr sz="1550" spc="295" dirty="0">
                <a:solidFill>
                  <a:srgbClr val="90C225"/>
                </a:solidFill>
                <a:latin typeface="Arial"/>
                <a:cs typeface="Arial"/>
              </a:rPr>
              <a:t>	</a:t>
            </a:r>
            <a:r>
              <a:rPr spc="25" dirty="0"/>
              <a:t>The</a:t>
            </a:r>
            <a:r>
              <a:rPr spc="-140" dirty="0"/>
              <a:t> </a:t>
            </a:r>
            <a:r>
              <a:rPr spc="10" dirty="0"/>
              <a:t>data</a:t>
            </a:r>
            <a:r>
              <a:rPr spc="-20" dirty="0"/>
              <a:t> </a:t>
            </a:r>
            <a:r>
              <a:rPr spc="10" dirty="0"/>
              <a:t>has</a:t>
            </a:r>
            <a:r>
              <a:rPr spc="-75" dirty="0"/>
              <a:t> </a:t>
            </a:r>
            <a:r>
              <a:rPr spc="20" dirty="0"/>
              <a:t>been</a:t>
            </a:r>
            <a:r>
              <a:rPr spc="-145" dirty="0"/>
              <a:t> </a:t>
            </a:r>
            <a:r>
              <a:rPr spc="10" dirty="0"/>
              <a:t>analyzed</a:t>
            </a:r>
            <a:r>
              <a:rPr spc="-85" dirty="0"/>
              <a:t> </a:t>
            </a:r>
            <a:r>
              <a:rPr spc="15" dirty="0"/>
              <a:t>primarily</a:t>
            </a:r>
            <a:r>
              <a:rPr spc="-175" dirty="0"/>
              <a:t> </a:t>
            </a:r>
            <a:r>
              <a:rPr spc="15" dirty="0"/>
              <a:t>with</a:t>
            </a:r>
            <a:r>
              <a:rPr spc="-80" dirty="0"/>
              <a:t> </a:t>
            </a:r>
            <a:r>
              <a:rPr spc="15" dirty="0"/>
              <a:t>graphical  </a:t>
            </a:r>
            <a:r>
              <a:rPr spc="5" dirty="0"/>
              <a:t>analysis</a:t>
            </a:r>
            <a:r>
              <a:rPr spc="-80" dirty="0"/>
              <a:t> </a:t>
            </a:r>
            <a:r>
              <a:rPr spc="20" dirty="0"/>
              <a:t>through</a:t>
            </a:r>
            <a:r>
              <a:rPr spc="-215" dirty="0"/>
              <a:t> </a:t>
            </a:r>
            <a:r>
              <a:rPr spc="10" dirty="0"/>
              <a:t>a</a:t>
            </a:r>
            <a:r>
              <a:rPr spc="-20" dirty="0"/>
              <a:t> </a:t>
            </a:r>
            <a:r>
              <a:rPr spc="10" dirty="0"/>
              <a:t>dashboard</a:t>
            </a:r>
            <a:r>
              <a:rPr spc="-160" dirty="0"/>
              <a:t> </a:t>
            </a:r>
            <a:r>
              <a:rPr spc="20" dirty="0"/>
              <a:t>in</a:t>
            </a:r>
            <a:r>
              <a:rPr spc="-65" dirty="0"/>
              <a:t> </a:t>
            </a:r>
            <a:r>
              <a:rPr spc="15" dirty="0"/>
              <a:t>IBM</a:t>
            </a:r>
            <a:r>
              <a:rPr spc="-20" dirty="0"/>
              <a:t> </a:t>
            </a:r>
            <a:r>
              <a:rPr dirty="0"/>
              <a:t>cloud.</a:t>
            </a:r>
            <a:endParaRPr sz="1550">
              <a:latin typeface="Arial"/>
              <a:cs typeface="Arial"/>
            </a:endParaRPr>
          </a:p>
          <a:p>
            <a:pPr marL="2041525">
              <a:lnSpc>
                <a:spcPct val="100000"/>
              </a:lnSpc>
            </a:pPr>
            <a:endParaRPr sz="2300"/>
          </a:p>
          <a:p>
            <a:pPr marL="2397125" marR="5080" indent="-343535">
              <a:lnSpc>
                <a:spcPct val="90800"/>
              </a:lnSpc>
              <a:spcBef>
                <a:spcPts val="1420"/>
              </a:spcBef>
              <a:tabLst>
                <a:tab pos="2473325" algn="l"/>
              </a:tabLst>
            </a:pPr>
            <a:r>
              <a:rPr sz="1550" spc="295" dirty="0">
                <a:solidFill>
                  <a:srgbClr val="90C225"/>
                </a:solidFill>
                <a:latin typeface="Arial"/>
                <a:cs typeface="Arial"/>
              </a:rPr>
              <a:t>		</a:t>
            </a:r>
            <a:r>
              <a:rPr spc="25" dirty="0"/>
              <a:t>The </a:t>
            </a:r>
            <a:r>
              <a:rPr spc="-5" dirty="0"/>
              <a:t>Pandas </a:t>
            </a:r>
            <a:r>
              <a:rPr dirty="0"/>
              <a:t>module </a:t>
            </a:r>
            <a:r>
              <a:rPr spc="20" dirty="0"/>
              <a:t>in </a:t>
            </a:r>
            <a:r>
              <a:rPr spc="5" dirty="0"/>
              <a:t>Python was also </a:t>
            </a:r>
            <a:r>
              <a:rPr spc="20" dirty="0"/>
              <a:t>used to </a:t>
            </a:r>
            <a:r>
              <a:rPr spc="-5" dirty="0"/>
              <a:t>call  </a:t>
            </a:r>
            <a:r>
              <a:rPr spc="10" dirty="0"/>
              <a:t>statistical</a:t>
            </a:r>
            <a:r>
              <a:rPr spc="-225" dirty="0"/>
              <a:t> </a:t>
            </a:r>
            <a:r>
              <a:rPr spc="10" dirty="0"/>
              <a:t>functions</a:t>
            </a:r>
            <a:r>
              <a:rPr spc="-140" dirty="0"/>
              <a:t> </a:t>
            </a:r>
            <a:r>
              <a:rPr spc="20" dirty="0"/>
              <a:t>returning</a:t>
            </a:r>
            <a:r>
              <a:rPr spc="-215" dirty="0"/>
              <a:t> </a:t>
            </a:r>
            <a:r>
              <a:rPr spc="10" dirty="0"/>
              <a:t>correlation,</a:t>
            </a:r>
            <a:r>
              <a:rPr spc="-140" dirty="0"/>
              <a:t> </a:t>
            </a:r>
            <a:r>
              <a:rPr spc="10" dirty="0"/>
              <a:t>mean,</a:t>
            </a:r>
            <a:r>
              <a:rPr spc="-65" dirty="0"/>
              <a:t> </a:t>
            </a:r>
            <a:r>
              <a:rPr spc="15" dirty="0"/>
              <a:t>and  </a:t>
            </a:r>
            <a:r>
              <a:rPr spc="20" dirty="0"/>
              <a:t>unique </a:t>
            </a:r>
            <a:r>
              <a:rPr spc="5" dirty="0"/>
              <a:t>value</a:t>
            </a:r>
            <a:r>
              <a:rPr spc="-295" dirty="0"/>
              <a:t> </a:t>
            </a:r>
            <a:r>
              <a:rPr spc="5" dirty="0"/>
              <a:t>counts.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1050" y="1695450"/>
            <a:ext cx="2981325" cy="1933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602" y="974724"/>
            <a:ext cx="172338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R</a:t>
            </a:r>
            <a:r>
              <a:rPr sz="3600" spc="20" dirty="0">
                <a:solidFill>
                  <a:srgbClr val="90C225"/>
                </a:solidFill>
                <a:latin typeface="Trebuchet MS"/>
                <a:cs typeface="Trebuchet MS"/>
              </a:rPr>
              <a:t>E</a:t>
            </a:r>
            <a:r>
              <a:rPr sz="3600" dirty="0">
                <a:solidFill>
                  <a:srgbClr val="90C225"/>
                </a:solidFill>
                <a:latin typeface="Trebuchet MS"/>
                <a:cs typeface="Trebuchet MS"/>
              </a:rPr>
              <a:t>S</a:t>
            </a:r>
            <a:r>
              <a:rPr sz="3600" spc="-15" dirty="0">
                <a:solidFill>
                  <a:srgbClr val="90C225"/>
                </a:solidFill>
                <a:latin typeface="Trebuchet MS"/>
                <a:cs typeface="Trebuchet MS"/>
              </a:rPr>
              <a:t>U</a:t>
            </a:r>
            <a:r>
              <a:rPr sz="3600" spc="-400" dirty="0">
                <a:solidFill>
                  <a:srgbClr val="90C225"/>
                </a:solidFill>
                <a:latin typeface="Trebuchet MS"/>
                <a:cs typeface="Trebuchet MS"/>
              </a:rPr>
              <a:t>L</a:t>
            </a:r>
            <a:r>
              <a:rPr sz="3600" dirty="0">
                <a:solidFill>
                  <a:srgbClr val="90C225"/>
                </a:solidFill>
                <a:latin typeface="Trebuchet MS"/>
                <a:cs typeface="Trebuchet MS"/>
              </a:rPr>
              <a:t>TS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2105024"/>
            <a:ext cx="8161020" cy="10350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45"/>
              </a:spcBef>
            </a:pPr>
            <a:r>
              <a:rPr sz="2150" spc="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the following 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sections </a:t>
            </a:r>
            <a:r>
              <a:rPr sz="2150" spc="30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see </a:t>
            </a:r>
            <a:r>
              <a:rPr sz="2150" dirty="0">
                <a:solidFill>
                  <a:srgbClr val="FFFFFF"/>
                </a:solidFill>
                <a:latin typeface="Trebuchet MS"/>
                <a:cs typeface="Trebuchet MS"/>
              </a:rPr>
              <a:t>graphical 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survey  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respondents </a:t>
            </a:r>
            <a:r>
              <a:rPr sz="2150" spc="5" dirty="0">
                <a:solidFill>
                  <a:srgbClr val="FFFFFF"/>
                </a:solidFill>
                <a:latin typeface="Trebuchet MS"/>
                <a:cs typeface="Trebuchet MS"/>
              </a:rPr>
              <a:t>regarding 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their age, </a:t>
            </a:r>
            <a:r>
              <a:rPr sz="2150" spc="-30" dirty="0">
                <a:solidFill>
                  <a:srgbClr val="FFFFFF"/>
                </a:solidFill>
                <a:latin typeface="Trebuchet MS"/>
                <a:cs typeface="Trebuchet MS"/>
              </a:rPr>
              <a:t>gender, </a:t>
            </a:r>
            <a:r>
              <a:rPr sz="2150" spc="5" dirty="0">
                <a:solidFill>
                  <a:srgbClr val="FFFFFF"/>
                </a:solidFill>
                <a:latin typeface="Trebuchet MS"/>
                <a:cs typeface="Trebuchet MS"/>
              </a:rPr>
              <a:t>programming  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language/database </a:t>
            </a:r>
            <a:r>
              <a:rPr sz="2150" spc="5" dirty="0">
                <a:solidFill>
                  <a:srgbClr val="FFFFFF"/>
                </a:solidFill>
                <a:latin typeface="Trebuchet MS"/>
                <a:cs typeface="Trebuchet MS"/>
              </a:rPr>
              <a:t>preference and </a:t>
            </a:r>
            <a:r>
              <a:rPr sz="2150" spc="20" dirty="0">
                <a:solidFill>
                  <a:srgbClr val="FFFFFF"/>
                </a:solidFill>
                <a:latin typeface="Trebuchet MS"/>
                <a:cs typeface="Trebuchet MS"/>
              </a:rPr>
              <a:t>use, 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education </a:t>
            </a:r>
            <a:r>
              <a:rPr sz="2150" spc="15" dirty="0">
                <a:solidFill>
                  <a:srgbClr val="FFFFFF"/>
                </a:solidFill>
                <a:latin typeface="Trebuchet MS"/>
                <a:cs typeface="Trebuchet MS"/>
              </a:rPr>
              <a:t>level </a:t>
            </a:r>
            <a:r>
              <a:rPr sz="2150" spc="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150" spc="5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25" dirty="0">
                <a:solidFill>
                  <a:srgbClr val="FFFFFF"/>
                </a:solidFill>
                <a:latin typeface="Trebuchet MS"/>
                <a:cs typeface="Trebuchet MS"/>
              </a:rPr>
              <a:t>sex.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3" name="object 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17867" y="415924"/>
            <a:ext cx="45002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Males </a:t>
            </a:r>
            <a:r>
              <a:rPr spc="5" dirty="0"/>
              <a:t>in</a:t>
            </a:r>
            <a:r>
              <a:rPr spc="-25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019290" y="1743392"/>
            <a:ext cx="3123565" cy="19507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796290" algn="just">
              <a:lnSpc>
                <a:spcPct val="100800"/>
              </a:lnSpc>
              <a:spcBef>
                <a:spcPts val="85"/>
              </a:spcBef>
            </a:pPr>
            <a:r>
              <a:rPr sz="1400" spc="55" dirty="0">
                <a:solidFill>
                  <a:srgbClr val="90C225"/>
                </a:solidFill>
                <a:latin typeface="Arial"/>
                <a:cs typeface="Arial"/>
              </a:rPr>
              <a:t>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Over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90%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survey 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respondents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identified</a:t>
            </a:r>
            <a:endParaRPr sz="1800">
              <a:latin typeface="Trebuchet MS"/>
              <a:cs typeface="Trebuchet MS"/>
            </a:endParaRPr>
          </a:p>
          <a:p>
            <a:pPr marL="12700" marR="104139" algn="just">
              <a:lnSpc>
                <a:spcPct val="99100"/>
              </a:lnSpc>
              <a:spcBef>
                <a:spcPts val="35"/>
              </a:spcBef>
            </a:pP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male.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those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males over 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68%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white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8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European  descent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followed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100800"/>
              </a:lnSpc>
            </a:pP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10%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south Asian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males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4%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Hispanic or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Latino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males.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5300" y="1323975"/>
            <a:ext cx="6334125" cy="4183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602" y="633730"/>
            <a:ext cx="554863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20" dirty="0"/>
              <a:t>PROGRAMMING LANGUAGE</a:t>
            </a:r>
            <a:r>
              <a:rPr sz="2750" spc="-15" dirty="0"/>
              <a:t> </a:t>
            </a:r>
            <a:r>
              <a:rPr sz="2750" spc="20" dirty="0"/>
              <a:t>TRENDS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418465" y="5354637"/>
            <a:ext cx="10135870" cy="8534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top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programming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languages used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today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are JavaScript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and HTML/CSS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which are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also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top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programming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languages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programmers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are looking 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learn next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year.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SQL,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Bash/PowerShell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and 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Python are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also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ranked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high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currently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language and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desired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language.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15025" y="1266825"/>
            <a:ext cx="6162675" cy="344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25" y="1266825"/>
            <a:ext cx="5657850" cy="3448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815" y="244474"/>
            <a:ext cx="28911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60" dirty="0"/>
              <a:t>DATABASE</a:t>
            </a:r>
            <a:r>
              <a:rPr sz="2750" spc="20" dirty="0"/>
              <a:t> TRENDS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418465" y="5354637"/>
            <a:ext cx="916241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PostgreSQL,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MongoDB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Redis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gaining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popularity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over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current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databases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worked 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with, 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but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MySQL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is the most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worked 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8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database.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825" y="1266825"/>
            <a:ext cx="5781675" cy="3114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0775" y="1276350"/>
            <a:ext cx="5867400" cy="3114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830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Carlito</vt:lpstr>
      <vt:lpstr>Courier New</vt:lpstr>
      <vt:lpstr>Trebuchet MS</vt:lpstr>
      <vt:lpstr>Verdana</vt:lpstr>
      <vt:lpstr>Office Theme</vt:lpstr>
      <vt:lpstr>PowerPoint Presentation</vt:lpstr>
      <vt:lpstr>OUTLINE</vt:lpstr>
      <vt:lpstr>EXECUTIVE SUMMARY</vt:lpstr>
      <vt:lpstr>INTRODUCTION</vt:lpstr>
      <vt:lpstr>METHODOLOGY</vt:lpstr>
      <vt:lpstr>PowerPoint Presentation</vt:lpstr>
      <vt:lpstr>Males in Programming</vt:lpstr>
      <vt:lpstr>PROGRAMMING LANGUAGE TRENDS</vt:lpstr>
      <vt:lpstr>DATABASE TRENDS</vt:lpstr>
      <vt:lpstr>DATABASE TRENDS</vt:lpstr>
      <vt:lpstr>Education Levels of Programmers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Pan, Suyin CSNR:EX</cp:lastModifiedBy>
  <cp:revision>1</cp:revision>
  <dcterms:created xsi:type="dcterms:W3CDTF">2022-05-09T19:58:15Z</dcterms:created>
  <dcterms:modified xsi:type="dcterms:W3CDTF">2023-04-17T18:31:07Z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2022-05-08T00:00:00Z</vt:filetime>
  </property>
  <property fmtid="{D5CDD505-2E9C-101B-9397-08002B2CF9AE}" pid="3" name="LastSaved">
    <vt:filetime>2022-05-09T00:00:00Z</vt:filetime>
  </property>
</Properties>
</file>