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/>
              <a:t>A </a:t>
            </a:r>
            <a:r>
              <a:rPr b="1" lang="en-US"/>
              <a:t>straw donor</a:t>
            </a:r>
            <a:r>
              <a:rPr lang="en-US"/>
              <a:t> is a person who illegally uses another person's money to make a political contribution in their own name.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/>
              <a:t>In this April 2010 image from video provided by C-Span, Jeffrey Thompson speaks at a ceremony to remember Dorothy Height. U.S. Attorney Ronald C. Machen Jr. said that Jeffrey E. Thompson’s accounting firm was an “assembly line” for illegal political donations.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/>
              <a:t>Thompson allegedly directed employees and their relatives to become “straw donors” for numerous fundraising events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 </a:t>
            </a: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straw donor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is a person who illegally uses another person's money to make a political contribution in their own name.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April 2010 image from video provided by C-Span, Jeffrey Thompson speaks at a ceremony to remember Dorothy Height. U.S. Attorney Ronald C. Machen Jr. said that Jeffrey E. Thompson’s accounting firm was an “assembly line” for illegal political donations.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Thompson allegedly directed employees and their relatives to become “straw donors” for numerous fundraising events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NYC Campaign Contributions: A concatenated file of all campaign contributions for all years in the publicly available data on the NYC Campaign Finance Board's Data Library.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NY State Campaign Contributions (individual): we want to add an employer record to these campaign contributions.</a:t>
            </a: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415611" y="992766"/>
            <a:ext cx="11360700" cy="27369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rtl="0" algn="ctr">
              <a:spcBef>
                <a:spcPts val="0"/>
              </a:spcBef>
              <a:buSzPct val="100000"/>
              <a:defRPr sz="6900"/>
            </a:lvl1pPr>
            <a:lvl2pPr lvl="1" rtl="0" algn="ctr">
              <a:spcBef>
                <a:spcPts val="0"/>
              </a:spcBef>
              <a:buSzPct val="100000"/>
              <a:defRPr sz="6900"/>
            </a:lvl2pPr>
            <a:lvl3pPr lvl="2" rtl="0" algn="ctr">
              <a:spcBef>
                <a:spcPts val="0"/>
              </a:spcBef>
              <a:buSzPct val="100000"/>
              <a:defRPr sz="6900"/>
            </a:lvl3pPr>
            <a:lvl4pPr lvl="3" rtl="0" algn="ctr">
              <a:spcBef>
                <a:spcPts val="0"/>
              </a:spcBef>
              <a:buSzPct val="100000"/>
              <a:defRPr sz="6900"/>
            </a:lvl4pPr>
            <a:lvl5pPr lvl="4" rtl="0" algn="ctr">
              <a:spcBef>
                <a:spcPts val="0"/>
              </a:spcBef>
              <a:buSzPct val="100000"/>
              <a:defRPr sz="6900"/>
            </a:lvl5pPr>
            <a:lvl6pPr lvl="5" rtl="0" algn="ctr">
              <a:spcBef>
                <a:spcPts val="0"/>
              </a:spcBef>
              <a:buSzPct val="100000"/>
              <a:defRPr sz="6900"/>
            </a:lvl6pPr>
            <a:lvl7pPr lvl="6" rtl="0" algn="ctr">
              <a:spcBef>
                <a:spcPts val="0"/>
              </a:spcBef>
              <a:buSzPct val="100000"/>
              <a:defRPr sz="6900"/>
            </a:lvl7pPr>
            <a:lvl8pPr lvl="7" rtl="0" algn="ctr">
              <a:spcBef>
                <a:spcPts val="0"/>
              </a:spcBef>
              <a:buSzPct val="100000"/>
              <a:defRPr sz="6900"/>
            </a:lvl8pPr>
            <a:lvl9pPr lvl="8" rtl="0" algn="ctr">
              <a:spcBef>
                <a:spcPts val="0"/>
              </a:spcBef>
              <a:buSzPct val="100000"/>
              <a:defRPr sz="6900"/>
            </a:lvl9pPr>
          </a:lstStyle>
          <a:p/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rtl="0">
              <a:spcBef>
                <a:spcPts val="0"/>
              </a:spcBef>
              <a:buSzPct val="100000"/>
              <a:defRPr sz="19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rtl="0">
              <a:spcBef>
                <a:spcPts val="0"/>
              </a:spcBef>
              <a:buSzPct val="100000"/>
              <a:defRPr sz="19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rtl="0">
              <a:spcBef>
                <a:spcPts val="0"/>
              </a:spcBef>
              <a:buSzPct val="100000"/>
              <a:defRPr sz="3200"/>
            </a:lvl1pPr>
            <a:lvl2pPr lvl="1" rtl="0">
              <a:spcBef>
                <a:spcPts val="0"/>
              </a:spcBef>
              <a:buSzPct val="100000"/>
              <a:defRPr sz="3200"/>
            </a:lvl2pPr>
            <a:lvl3pPr lvl="2" rtl="0">
              <a:spcBef>
                <a:spcPts val="0"/>
              </a:spcBef>
              <a:buSzPct val="100000"/>
              <a:defRPr sz="3200"/>
            </a:lvl3pPr>
            <a:lvl4pPr lvl="3" rtl="0">
              <a:spcBef>
                <a:spcPts val="0"/>
              </a:spcBef>
              <a:buSzPct val="100000"/>
              <a:defRPr sz="3200"/>
            </a:lvl4pPr>
            <a:lvl5pPr lvl="4" rtl="0">
              <a:spcBef>
                <a:spcPts val="0"/>
              </a:spcBef>
              <a:buSzPct val="100000"/>
              <a:defRPr sz="3200"/>
            </a:lvl5pPr>
            <a:lvl6pPr lvl="5" rtl="0">
              <a:spcBef>
                <a:spcPts val="0"/>
              </a:spcBef>
              <a:buSzPct val="100000"/>
              <a:defRPr sz="3200"/>
            </a:lvl6pPr>
            <a:lvl7pPr lvl="6" rtl="0">
              <a:spcBef>
                <a:spcPts val="0"/>
              </a:spcBef>
              <a:buSzPct val="100000"/>
              <a:defRPr sz="3200"/>
            </a:lvl7pPr>
            <a:lvl8pPr lvl="7" rtl="0">
              <a:spcBef>
                <a:spcPts val="0"/>
              </a:spcBef>
              <a:buSzPct val="100000"/>
              <a:defRPr sz="3200"/>
            </a:lvl8pPr>
            <a:lvl9pPr lvl="8" rtl="0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653666" y="600200"/>
            <a:ext cx="8490300" cy="54543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 rtl="0">
              <a:spcBef>
                <a:spcPts val="0"/>
              </a:spcBef>
              <a:buSzPct val="100000"/>
              <a:defRPr sz="6400"/>
            </a:lvl1pPr>
            <a:lvl2pPr lvl="1" rtl="0">
              <a:spcBef>
                <a:spcPts val="0"/>
              </a:spcBef>
              <a:buSzPct val="100000"/>
              <a:defRPr sz="6400"/>
            </a:lvl2pPr>
            <a:lvl3pPr lvl="2" rtl="0">
              <a:spcBef>
                <a:spcPts val="0"/>
              </a:spcBef>
              <a:buSzPct val="100000"/>
              <a:defRPr sz="6400"/>
            </a:lvl3pPr>
            <a:lvl4pPr lvl="3" rtl="0">
              <a:spcBef>
                <a:spcPts val="0"/>
              </a:spcBef>
              <a:buSzPct val="100000"/>
              <a:defRPr sz="6400"/>
            </a:lvl4pPr>
            <a:lvl5pPr lvl="4" rtl="0">
              <a:spcBef>
                <a:spcPts val="0"/>
              </a:spcBef>
              <a:buSzPct val="100000"/>
              <a:defRPr sz="6400"/>
            </a:lvl5pPr>
            <a:lvl6pPr lvl="5" rtl="0">
              <a:spcBef>
                <a:spcPts val="0"/>
              </a:spcBef>
              <a:buSzPct val="100000"/>
              <a:defRPr sz="6400"/>
            </a:lvl6pPr>
            <a:lvl7pPr lvl="6" rtl="0">
              <a:spcBef>
                <a:spcPts val="0"/>
              </a:spcBef>
              <a:buSzPct val="100000"/>
              <a:defRPr sz="6400"/>
            </a:lvl7pPr>
            <a:lvl8pPr lvl="7" rtl="0">
              <a:spcBef>
                <a:spcPts val="0"/>
              </a:spcBef>
              <a:buSzPct val="100000"/>
              <a:defRPr sz="6400"/>
            </a:lvl8pPr>
            <a:lvl9pPr lvl="8" rtl="0">
              <a:spcBef>
                <a:spcPts val="0"/>
              </a:spcBef>
              <a:buSzPct val="100000"/>
              <a:defRPr sz="6400"/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6096000" y="-166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rtl="0" algn="ctr">
              <a:spcBef>
                <a:spcPts val="0"/>
              </a:spcBef>
              <a:buSzPct val="100000"/>
              <a:defRPr sz="5600"/>
            </a:lvl1pPr>
            <a:lvl2pPr lvl="1" rtl="0" algn="ctr">
              <a:spcBef>
                <a:spcPts val="0"/>
              </a:spcBef>
              <a:buSzPct val="100000"/>
              <a:defRPr sz="5600"/>
            </a:lvl2pPr>
            <a:lvl3pPr lvl="2" rtl="0" algn="ctr">
              <a:spcBef>
                <a:spcPts val="0"/>
              </a:spcBef>
              <a:buSzPct val="100000"/>
              <a:defRPr sz="5600"/>
            </a:lvl3pPr>
            <a:lvl4pPr lvl="3" rtl="0" algn="ctr">
              <a:spcBef>
                <a:spcPts val="0"/>
              </a:spcBef>
              <a:buSzPct val="100000"/>
              <a:defRPr sz="5600"/>
            </a:lvl4pPr>
            <a:lvl5pPr lvl="4" rtl="0" algn="ctr">
              <a:spcBef>
                <a:spcPts val="0"/>
              </a:spcBef>
              <a:buSzPct val="100000"/>
              <a:defRPr sz="5600"/>
            </a:lvl5pPr>
            <a:lvl6pPr lvl="5" rtl="0" algn="ctr">
              <a:spcBef>
                <a:spcPts val="0"/>
              </a:spcBef>
              <a:buSzPct val="100000"/>
              <a:defRPr sz="5600"/>
            </a:lvl6pPr>
            <a:lvl7pPr lvl="6" rtl="0" algn="ctr">
              <a:spcBef>
                <a:spcPts val="0"/>
              </a:spcBef>
              <a:buSzPct val="100000"/>
              <a:defRPr sz="5600"/>
            </a:lvl7pPr>
            <a:lvl8pPr lvl="7" rtl="0" algn="ctr">
              <a:spcBef>
                <a:spcPts val="0"/>
              </a:spcBef>
              <a:buSzPct val="100000"/>
              <a:defRPr sz="5600"/>
            </a:lvl8pPr>
            <a:lvl9pPr lvl="8" rtl="0" algn="ctr">
              <a:spcBef>
                <a:spcPts val="0"/>
              </a:spcBef>
              <a:buSzPct val="100000"/>
              <a:defRPr sz="5600"/>
            </a:lvl9pPr>
          </a:lstStyle>
          <a:p/>
        </p:txBody>
      </p:sp>
      <p:sp>
        <p:nvSpPr>
          <p:cNvPr id="117" name="Shape 117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415600" y="5640766"/>
            <a:ext cx="7998300" cy="8067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rtl="0" algn="ctr">
              <a:spcBef>
                <a:spcPts val="0"/>
              </a:spcBef>
              <a:buSzPct val="100000"/>
              <a:defRPr sz="16000"/>
            </a:lvl1pPr>
            <a:lvl2pPr lvl="1" rtl="0" algn="ctr">
              <a:spcBef>
                <a:spcPts val="0"/>
              </a:spcBef>
              <a:buSzPct val="100000"/>
              <a:defRPr sz="16000"/>
            </a:lvl2pPr>
            <a:lvl3pPr lvl="2" rtl="0" algn="ctr">
              <a:spcBef>
                <a:spcPts val="0"/>
              </a:spcBef>
              <a:buSzPct val="100000"/>
              <a:defRPr sz="16000"/>
            </a:lvl3pPr>
            <a:lvl4pPr lvl="3" rtl="0" algn="ctr">
              <a:spcBef>
                <a:spcPts val="0"/>
              </a:spcBef>
              <a:buSzPct val="100000"/>
              <a:defRPr sz="16000"/>
            </a:lvl4pPr>
            <a:lvl5pPr lvl="4" rtl="0" algn="ctr">
              <a:spcBef>
                <a:spcPts val="0"/>
              </a:spcBef>
              <a:buSzPct val="100000"/>
              <a:defRPr sz="16000"/>
            </a:lvl5pPr>
            <a:lvl6pPr lvl="5" rtl="0" algn="ctr">
              <a:spcBef>
                <a:spcPts val="0"/>
              </a:spcBef>
              <a:buSzPct val="100000"/>
              <a:defRPr sz="16000"/>
            </a:lvl6pPr>
            <a:lvl7pPr lvl="6" rtl="0" algn="ctr">
              <a:spcBef>
                <a:spcPts val="0"/>
              </a:spcBef>
              <a:buSzPct val="100000"/>
              <a:defRPr sz="16000"/>
            </a:lvl7pPr>
            <a:lvl8pPr lvl="7" rtl="0" algn="ctr">
              <a:spcBef>
                <a:spcPts val="0"/>
              </a:spcBef>
              <a:buSzPct val="100000"/>
              <a:defRPr sz="16000"/>
            </a:lvl8pPr>
            <a:lvl9pPr lvl="8" rtl="0" algn="ctr">
              <a:spcBef>
                <a:spcPts val="0"/>
              </a:spcBef>
              <a:buSzPct val="100000"/>
              <a:defRPr sz="16000"/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15600" y="4202966"/>
            <a:ext cx="11360700" cy="17343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Jihenghuang/NY_Straw_Donors/blob/master/Code/Straw%20Donors%20Hackathon%20Analysis.ipynb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Jihenghuang/NY_Straw_Donor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ctrTitle"/>
          </p:nvPr>
        </p:nvSpPr>
        <p:spPr>
          <a:xfrm>
            <a:off x="1524000" y="1670538"/>
            <a:ext cx="9144000" cy="12063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Straw Donors</a:t>
            </a:r>
          </a:p>
        </p:txBody>
      </p:sp>
      <p:sp>
        <p:nvSpPr>
          <p:cNvPr id="134" name="Shape 134"/>
          <p:cNvSpPr txBox="1"/>
          <p:nvPr>
            <p:ph idx="1" type="subTitle"/>
          </p:nvPr>
        </p:nvSpPr>
        <p:spPr>
          <a:xfrm>
            <a:off x="1524000" y="3876432"/>
            <a:ext cx="9144000" cy="1856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Jiheng Huang, Philipp Kats, Nikhil Kishore, 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Kiran </a:t>
            </a:r>
            <a:r>
              <a:rPr lang="en-US" sz="3200"/>
              <a:t>Venkatp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alla, Alan Polson, Sachin Verma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CUSP Hackday         Apr 1, 2016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504" y="0"/>
            <a:ext cx="8924993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925" y="0"/>
            <a:ext cx="1084662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25" y="442912"/>
            <a:ext cx="9048750" cy="59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0643"/>
            <a:ext cx="12192000" cy="5636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17" y="0"/>
            <a:ext cx="1134636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Other findings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https://github.com/Jihenghuang/NY_Straw_Donors/blob/master/Code/Straw%20Donors%20Hackathon%20Analysis.ipynb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Matching Contributors to their Employers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Grouped by first and last names and de-duplicated rows for NYS and NYC Datasets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Subsetted to Working Families Pac, (to reduce time for Fuzzy Wuzzy) and tried to join based on First and Last names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= 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Redid for the whole data set using Pandas Merge. 18% of the Data (By volume)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Unique names are 5% of the names for the state.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What is needed: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Lookup tables for contribution limits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Lookup tables for role of recipient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Another dataset to match Employers to Employees?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Recommendations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Pass legislation requiring state voters to register employers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Make a system that enforces verifiability such as including SSN/tax numbers, sourcing dates from system.</a:t>
            </a:r>
          </a:p>
          <a:p>
            <a:pPr indent="0" lvl="0" mar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Future Work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Hadoop it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Executive Summary (with context)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Play the game: Look at State Representatives first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-4998" l="0" r="0" t="-4999"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GitHub: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200" u="sng">
                <a:solidFill>
                  <a:schemeClr val="hlink"/>
                </a:solidFill>
                <a:hlinkClick r:id="rId3"/>
              </a:rPr>
              <a:t>https://github.com/Jihenghuang/NY_Straw_Donors</a:t>
            </a:r>
            <a:r>
              <a:rPr lang="en-US" sz="3200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Source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6539" y="1690688"/>
            <a:ext cx="5558922" cy="156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3872603"/>
            <a:ext cx="2286000" cy="2045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Fuzzywuzzy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ctrTitle"/>
          </p:nvPr>
        </p:nvSpPr>
        <p:spPr>
          <a:xfrm>
            <a:off x="1559169" y="184333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YORK METS</a:t>
            </a:r>
            <a:b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YORK MEATS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767" y="2985351"/>
            <a:ext cx="9600600" cy="88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299" y="2949750"/>
            <a:ext cx="10085400" cy="9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Assumptions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Data is Accurate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People who contribute at the state also contribute at the city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No other dataset available to match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No lookup table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Findings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663" y="0"/>
            <a:ext cx="680307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