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57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BDD6-E4EC-AB29-D50C-119640C34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40426-74D9-661D-8408-E41E86189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5D37A-2320-3A30-37ED-1CBC6FBA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3BE40-0E51-110E-CFE6-B1328A93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2A1CF-2E21-E0E1-980A-A94D41D8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7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62DF-F708-A8EF-C7BC-80AB3937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A6F9C-019B-CCCE-9024-C004E203F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765D8-1E96-22B9-F1FB-823D2C32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D5B6A-E0A1-4E02-8862-1C26B541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B347-4D73-0E1F-F8FF-BA8530F7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3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B3DB8-4FA0-3CD6-0597-8B8A90728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8DB47-0E7A-1597-60EE-4F188D16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43C4D-949D-811F-4EA0-2A721DD7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E88FF-CDD4-E7E0-1113-A2AF901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9E0AE-CFD1-4CD9-55D2-6818FCCE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7C9E-933B-DEF1-2B86-A44276EB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ADC33-0368-7A78-20C2-1A60CAD0C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E44E-F9B6-D2CC-C9D7-AC541930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66D7-799E-238B-D218-B3E1B164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D90B4-77CB-0CDA-D3D1-981FAFDB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6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5C63-8727-9164-ECD5-786B9D4B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1D472-9A73-A9A4-6751-07B33A141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84DD8-3E43-C3E6-8486-F2FA8757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329F4-0A6D-F1D9-905C-E608AF2F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7C67-713B-1F7F-A96C-C029BE87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2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AAC0-1AA8-212D-AC6A-0E9B25CA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3572-2204-6B2B-FC27-E3A87AEAE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003EF-C594-ABFC-C208-5EEA32411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B596C-7C81-E078-1CEF-6FF14909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95608-64A0-D732-873E-8C3AA42B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3F4AF-97FC-3C87-6CEF-7E33E8F6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3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E788-A161-7155-1E17-DF2E99FE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5E172-E28B-391B-82FC-C50E15DA7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E2430-8BF6-3B28-117F-2193CD725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3B80C-8FE9-0CE4-4B3D-D53F5EDE9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9BBFF-C5EB-8872-BB7D-6F8A0E049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A0BC9-5EEA-DA79-456B-B8A0E4C2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8/30/24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D300C-061D-BDCB-6F00-7FF0DD05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FDFD4-2501-0DC2-9DCE-AC00ED23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2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1C9B-48DB-49B8-EE21-9FFDD1E8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DA8EF-1837-B0A4-181B-11C5A9FE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8/30/24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7792-F891-E240-70B8-DA434C29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B78F9-ADBE-D073-D4FB-523029A9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1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D74D2-B46A-08A2-F599-F966A6FB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8/30/24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B7C65-BE23-ABE5-BBCD-88D11DF7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1EABD-BDEB-B414-2CCD-1B9C32DB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7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6A75-2D32-ADE1-C969-C4847908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9641-321D-CE6E-C1D1-4ABD7D56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C7350-80BA-DD41-7CFE-4E0F9119F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4947F-2901-776F-9343-6DAAB0C1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2C5F2-8469-796A-B62B-BA454C39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1C91C-D9D7-3BF9-9F42-E5F7FA5C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5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AAF0-4876-837B-28CB-2433F60A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88ED1-460E-04DA-218B-E7EB2E46A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5E2D1-D60C-7834-A0AB-AEA5A21E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6B56C-ED85-6466-AE6D-8ED579CA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5A907-F132-4620-8D53-B59275C7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1AEF6-A8B4-63C1-8B63-290DFE24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6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6F523-4AF3-126B-C538-FC6ADC64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B5C06-C48D-E55B-4141-D420B4803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2FCEA-0B77-0AC5-7D93-1C043155B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C0E14-EFE7-1641-8C76-7D99DA53226C}" type="datetimeFigureOut"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A3E84-60E6-4633-16D0-F55D76D16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FCF52-0D8E-E704-21A8-C1D2A4CB2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6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orkshops.ds-ifs.tuwien.ac.at/rectour24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Goldsack1/Corpora_for_Lay_Summarisation" TargetMode="External"/><Relationship Id="rId2" Type="http://schemas.openxmlformats.org/officeDocument/2006/relationships/hyperlink" Target="https://www.codabench.org/competitions/192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ggingface.co/datasets/tomasg25/scientific_lay_summarisatio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Goldsack1/BioLaySumm2024-evaluation_script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4.bionlp-1.79.pdf" TargetMode="External"/><Relationship Id="rId2" Type="http://schemas.openxmlformats.org/officeDocument/2006/relationships/hyperlink" Target="https://aclanthology.org/2024.bionlp-1.1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lanthology.org/2024.bionlp-1.73.pdf" TargetMode="External"/><Relationship Id="rId5" Type="http://schemas.openxmlformats.org/officeDocument/2006/relationships/hyperlink" Target="https://arxiv.org/pdf/2405.11950" TargetMode="External"/><Relationship Id="rId4" Type="http://schemas.openxmlformats.org/officeDocument/2006/relationships/hyperlink" Target="https://aclanthology.org/2024.bionlp-1.72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orkshops.ds-ifs.tuwien.ac.at/rectour24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iolaysumm.org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6DAA-99FD-B890-C3FE-92815C6FC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ACM RecTour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524A5-1F66-B2C9-8366-D3664CED7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Recommenders in Tourism</a:t>
            </a:r>
          </a:p>
          <a:p>
            <a:r>
              <a:rPr lang="en-US">
                <a:hlinkClick r:id="rId2"/>
              </a:rPr>
              <a:t>https://workshops.ds-ifs.tuwien.ac.at/rectour24/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F5FA-FEF3-F63A-3BB3-7DE8D555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92E0-9D5D-DE38-2AAE-78EBDBD1F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PLOS (24,773/1,376/142)</a:t>
            </a:r>
          </a:p>
          <a:p>
            <a:r>
              <a:rPr lang="en-US"/>
              <a:t>eLife (4,346/241/142)</a:t>
            </a:r>
          </a:p>
          <a:p>
            <a:endParaRPr lang="en-US"/>
          </a:p>
          <a:p>
            <a:r>
              <a:rPr lang="en-US"/>
              <a:t>available at </a:t>
            </a:r>
          </a:p>
          <a:p>
            <a:pPr lvl="1"/>
            <a:r>
              <a:rPr lang="en-US">
                <a:hlinkClick r:id="rId2"/>
              </a:rPr>
              <a:t>https://www.codabench.org/competitions/1920/</a:t>
            </a:r>
            <a:endParaRPr lang="en-US"/>
          </a:p>
          <a:p>
            <a:pPr lvl="1"/>
            <a:r>
              <a:rPr lang="en-US">
                <a:hlinkClick r:id="rId3"/>
              </a:rPr>
              <a:t>https://github.com/TGoldsack1/Corpora_for_Lay_Summarisation</a:t>
            </a:r>
            <a:endParaRPr lang="en-US"/>
          </a:p>
          <a:p>
            <a:pPr lvl="1"/>
            <a:endParaRPr lang="en-US"/>
          </a:p>
          <a:p>
            <a:r>
              <a:rPr lang="en-US"/>
              <a:t>Huggingface Datasets are also available.</a:t>
            </a:r>
          </a:p>
          <a:p>
            <a:pPr lvl="1"/>
            <a:r>
              <a:rPr lang="en-US">
                <a:hlinkClick r:id="rId4"/>
              </a:rPr>
              <a:t>https://huggingface.co/datasets/tomasg25/scientific_lay_summarisation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46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5AA9-6D63-57AB-1C16-B6754CE1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3192-902B-E390-14BF-842964438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"id": str,                      # unique identifier</a:t>
            </a:r>
          </a:p>
          <a:p>
            <a:pPr marL="0" indent="0">
              <a:buNone/>
            </a:pPr>
            <a:r>
              <a:rPr lang="en-US" sz="16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"year": str,                    # year of publication</a:t>
            </a:r>
          </a:p>
          <a:p>
            <a:pPr marL="0" indent="0">
              <a:buNone/>
            </a:pPr>
            <a:r>
              <a:rPr lang="en-US" sz="16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"title": str,                   # title</a:t>
            </a:r>
          </a:p>
          <a:p>
            <a:pPr marL="0" indent="0">
              <a:buNone/>
            </a:pPr>
            <a:r>
              <a:rPr lang="en-US" sz="16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"sections": List[List[str]],    # main text, divided in to sections</a:t>
            </a:r>
          </a:p>
          <a:p>
            <a:pPr marL="0" indent="0">
              <a:buNone/>
            </a:pPr>
            <a:r>
              <a:rPr lang="en-US" sz="16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"headings" List[str],           # headings of each section</a:t>
            </a:r>
          </a:p>
          <a:p>
            <a:pPr marL="0" indent="0">
              <a:buNone/>
            </a:pPr>
            <a:r>
              <a:rPr lang="en-US" sz="16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"abstract": List[str],          # abstract</a:t>
            </a:r>
          </a:p>
          <a:p>
            <a:pPr marL="0" indent="0">
              <a:buNone/>
            </a:pPr>
            <a:r>
              <a:rPr lang="en-US" sz="16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"summary": List[str],           # lay summary</a:t>
            </a:r>
          </a:p>
          <a:p>
            <a:pPr marL="0" indent="0">
              <a:buNone/>
            </a:pPr>
            <a:r>
              <a:rPr lang="en-US" sz="16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"keywords": List[str]           # keywords/topic of article</a:t>
            </a:r>
          </a:p>
          <a:p>
            <a:pPr marL="0" indent="0">
              <a:buNone/>
            </a:pPr>
            <a:r>
              <a:rPr lang="en-US" sz="16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0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0CE2-7506-DAC4-990D-11E8451A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format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091E8-93D4-FC59-60F7-6F81B0EE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This example was too long and was cropped: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3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3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  "summary": "In the kidney , structures known as nephrons are responsible for collecting metabolic waste . Nephrons are composed of a ...",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3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  "article": "Kidney function depends on the nephron , which comprises a 'blood filter , a tubule that is subdivided into functionally ...",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3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  "section_headings": "Abstract\nIntroduction\nResults\nDiscussion\nMaterials and Methods'",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3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  "keywords": "developmental biology\ndanio (zebrafish)\nvertebrates\nteleost fishes\nnephrology",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3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  "title": "The cdx Genes and Retinoic Acid Control the Positioning and Segmentation of the Zebrafish Pronephros",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3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  "year": "2007"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3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}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3F1A-ED0B-52C9-89B4-25CAB409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(</a:t>
            </a:r>
            <a:r>
              <a:rPr lang="en-US">
                <a:hlinkClick r:id="rId2"/>
              </a:rPr>
              <a:t>script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E8E7F-411B-46A2-CB95-441D4837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Relevance</a:t>
            </a:r>
          </a:p>
          <a:p>
            <a:pPr lvl="1"/>
            <a:r>
              <a:rPr lang="en-US"/>
              <a:t>ROUGE (1, 2, and L)</a:t>
            </a:r>
          </a:p>
          <a:p>
            <a:pPr lvl="1"/>
            <a:r>
              <a:rPr lang="en-US"/>
              <a:t>BERTScore</a:t>
            </a:r>
          </a:p>
          <a:p>
            <a:r>
              <a:rPr lang="en-US"/>
              <a:t>Readability</a:t>
            </a:r>
          </a:p>
          <a:p>
            <a:pPr lvl="1"/>
            <a:r>
              <a:rPr lang="en-US"/>
              <a:t>Flesch-Kincaid Grade Level (FKGL)</a:t>
            </a:r>
          </a:p>
          <a:p>
            <a:pPr lvl="1"/>
            <a:r>
              <a:rPr lang="en-US"/>
              <a:t>Dale-Chall Readability Score (DCRS)</a:t>
            </a:r>
          </a:p>
          <a:p>
            <a:pPr lvl="1"/>
            <a:r>
              <a:rPr lang="en-US"/>
              <a:t>Coleman-Liau Index (CLI)</a:t>
            </a:r>
          </a:p>
          <a:p>
            <a:pPr lvl="1"/>
            <a:r>
              <a:rPr lang="en-US"/>
              <a:t>LENS</a:t>
            </a:r>
          </a:p>
          <a:p>
            <a:r>
              <a:rPr lang="en-US"/>
              <a:t>Factuality</a:t>
            </a:r>
          </a:p>
          <a:p>
            <a:pPr lvl="1"/>
            <a:r>
              <a:rPr lang="en-US"/>
              <a:t>AlignScore</a:t>
            </a:r>
          </a:p>
          <a:p>
            <a:pPr lvl="1"/>
            <a:r>
              <a:rPr lang="en-US"/>
              <a:t>SummaC</a:t>
            </a:r>
          </a:p>
        </p:txBody>
      </p:sp>
    </p:spTree>
    <p:extLst>
      <p:ext uri="{BB962C8B-B14F-4D97-AF65-F5344CB8AC3E}">
        <p14:creationId xmlns:p14="http://schemas.microsoft.com/office/powerpoint/2010/main" val="272480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2430-63A6-ED2B-EC56-8447DBD0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Promising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52B-8307-7BBB-99F1-AEBD3562F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Retrieval-Augmented Generation (RAG)</a:t>
            </a:r>
          </a:p>
          <a:p>
            <a:pPr lvl="1"/>
            <a:r>
              <a:rPr lang="en-US"/>
              <a:t>external knowledge</a:t>
            </a:r>
          </a:p>
          <a:p>
            <a:r>
              <a:rPr lang="en-US"/>
              <a:t>Controllable Lay Summarization</a:t>
            </a:r>
          </a:p>
          <a:p>
            <a:pPr lvl="1"/>
            <a:r>
              <a:rPr lang="en-US"/>
              <a:t>Readability controllable text summarization</a:t>
            </a:r>
          </a:p>
          <a:p>
            <a:r>
              <a:rPr lang="en-US"/>
              <a:t>LLM for 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264492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D146-AA6F-8390-C5EE-B6676161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2024 leaderboard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48D9F3-C5BB-7569-42BA-CF42ED990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446" y="1825625"/>
            <a:ext cx="87831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24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9C5D-A190-EC24-A6F5-9F0EFF04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Rankers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7078-F7CF-3DE2-FFB8-7A1FE5624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>
                <a:hlinkClick r:id="rId2"/>
              </a:rPr>
              <a:t>UIUC</a:t>
            </a:r>
            <a:endParaRPr lang="en-US"/>
          </a:p>
          <a:p>
            <a:pPr lvl="1"/>
            <a:r>
              <a:rPr lang="en-US"/>
              <a:t>Extract then Summarize (TextRank)</a:t>
            </a:r>
          </a:p>
          <a:p>
            <a:r>
              <a:rPr lang="en-US">
                <a:hlinkClick r:id="rId3"/>
              </a:rPr>
              <a:t>Cytun AI</a:t>
            </a:r>
            <a:endParaRPr lang="en-US"/>
          </a:p>
          <a:p>
            <a:pPr lvl="1"/>
            <a:r>
              <a:rPr lang="en-US"/>
              <a:t>Fine-tuned LLM</a:t>
            </a:r>
          </a:p>
          <a:p>
            <a:r>
              <a:rPr lang="en-US">
                <a:hlinkClick r:id="rId4"/>
              </a:rPr>
              <a:t>Saama Tech</a:t>
            </a:r>
            <a:endParaRPr lang="en-US"/>
          </a:p>
          <a:p>
            <a:pPr lvl="1"/>
            <a:r>
              <a:rPr lang="en-US"/>
              <a:t>LoRa with Mistral-7B model</a:t>
            </a:r>
          </a:p>
          <a:p>
            <a:r>
              <a:rPr lang="en-US">
                <a:hlinkClick r:id="rId5"/>
              </a:rPr>
              <a:t>WisPerMed</a:t>
            </a:r>
            <a:endParaRPr lang="en-US"/>
          </a:p>
          <a:p>
            <a:pPr lvl="1"/>
            <a:r>
              <a:rPr lang="en-US"/>
              <a:t>Fine-tuned BioMistral</a:t>
            </a:r>
          </a:p>
          <a:p>
            <a:r>
              <a:rPr lang="en-US">
                <a:hlinkClick r:id="rId6"/>
              </a:rPr>
              <a:t>AUTH</a:t>
            </a:r>
            <a:endParaRPr lang="en-US"/>
          </a:p>
          <a:p>
            <a:pPr lvl="1"/>
            <a:r>
              <a:rPr lang="en-US"/>
              <a:t>Utilized external data (the Science Journal for Kids website), Fine-tuned BioBART</a:t>
            </a:r>
          </a:p>
        </p:txBody>
      </p:sp>
    </p:spTree>
    <p:extLst>
      <p:ext uri="{BB962C8B-B14F-4D97-AF65-F5344CB8AC3E}">
        <p14:creationId xmlns:p14="http://schemas.microsoft.com/office/powerpoint/2010/main" val="95822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56E3-994E-21A1-910E-AD0C101B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10199-1D10-41EB-E4F4-91311496A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personalization</a:t>
            </a:r>
          </a:p>
          <a:p>
            <a:r>
              <a:rPr lang="en-US"/>
              <a:t>contextual intelligence (location, time, social dynamics, and environmental conditions)</a:t>
            </a:r>
          </a:p>
          <a:p>
            <a:r>
              <a:rPr lang="en-US"/>
              <a:t>multi-modal RecSys (diverse data sources)</a:t>
            </a:r>
          </a:p>
          <a:p>
            <a:r>
              <a:rPr lang="en-US"/>
              <a:t>dynamic pricing and economics</a:t>
            </a:r>
          </a:p>
          <a:p>
            <a:r>
              <a:rPr lang="en-US"/>
              <a:t>UI-EX</a:t>
            </a:r>
          </a:p>
          <a:p>
            <a:r>
              <a:rPr lang="en-US"/>
              <a:t>ethical and responsible recommendations</a:t>
            </a:r>
          </a:p>
          <a:p>
            <a:r>
              <a:rPr lang="en-US"/>
              <a:t>LLM</a:t>
            </a:r>
          </a:p>
          <a:p>
            <a:r>
              <a:rPr lang="en-US"/>
              <a:t>Emotions</a:t>
            </a:r>
          </a:p>
          <a:p>
            <a:r>
              <a:rPr lang="en-US"/>
              <a:t>Cold Start</a:t>
            </a:r>
          </a:p>
          <a:p>
            <a:r>
              <a:rPr lang="en-US"/>
              <a:t>Social media insights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7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A7C2-3A9F-B510-6A87-480AFD0F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98EF-EDBE-F3C7-6F9F-292C1B47B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Event: 9/22 ~ 9/26</a:t>
            </a:r>
          </a:p>
          <a:p>
            <a:r>
              <a:rPr lang="en-US"/>
              <a:t>Submission deadline: expected to be around mid July</a:t>
            </a:r>
          </a:p>
          <a:p>
            <a:r>
              <a:rPr lang="en-US"/>
              <a:t>Details (</a:t>
            </a:r>
            <a:r>
              <a:rPr lang="en-US">
                <a:hlinkClick r:id="rId2"/>
              </a:rPr>
              <a:t>RecTour2024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Submission Types</a:t>
            </a:r>
          </a:p>
          <a:p>
            <a:pPr lvl="1"/>
            <a:r>
              <a:rPr lang="en-US"/>
              <a:t>Long (up to 16)</a:t>
            </a:r>
          </a:p>
          <a:p>
            <a:pPr lvl="1"/>
            <a:r>
              <a:rPr lang="en-US"/>
              <a:t>Short (up to 8)</a:t>
            </a:r>
          </a:p>
          <a:p>
            <a:pPr lvl="1"/>
            <a:r>
              <a:rPr lang="en-US"/>
              <a:t>Position papers</a:t>
            </a:r>
          </a:p>
          <a:p>
            <a:pPr lvl="1"/>
            <a:r>
              <a:rPr lang="en-US"/>
              <a:t>Demo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E247-0B00-F264-2808-54E8D659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RecTour 2024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C1E49-6E25-7734-8101-EBD1EC4C3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Booking.com data</a:t>
            </a:r>
          </a:p>
          <a:p>
            <a:r>
              <a:rPr lang="en-US"/>
              <a:t>Ranking Reviews</a:t>
            </a:r>
          </a:p>
          <a:p>
            <a:pPr lvl="1"/>
            <a:r>
              <a:rPr lang="en-US"/>
              <a:t>match given </a:t>
            </a: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accommodations and users </a:t>
            </a:r>
            <a:r>
              <a:rPr lang="en-US"/>
              <a:t>to their </a:t>
            </a:r>
            <a:r>
              <a:rPr lang="en-US">
                <a:solidFill>
                  <a:srgbClr val="C00000"/>
                </a:solidFill>
              </a:rPr>
              <a:t>respective review IDs</a:t>
            </a:r>
          </a:p>
          <a:p>
            <a:r>
              <a:rPr lang="en-US"/>
              <a:t>RecSys perspective</a:t>
            </a:r>
          </a:p>
          <a:p>
            <a:pPr lvl="1"/>
            <a:r>
              <a:rPr lang="en-US"/>
              <a:t>present reviews to a new user given the accommodation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268865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B74E-EB6C-7281-BDF1-A9BCEFE2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96BC9-852F-4F7C-9AE0-2BE7C462A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Users</a:t>
            </a:r>
          </a:p>
          <a:p>
            <a:pPr lvl="1"/>
            <a:r>
              <a:rPr lang="en-US"/>
              <a:t>user_id, guest_type, guest_country, room_nights, month, accommodation_id, accommodation_type, accommodation_score, accommodation_country, accommodation_star_rating, location_is_beach, location_is_ski, location_is_city_center</a:t>
            </a:r>
          </a:p>
          <a:p>
            <a:r>
              <a:rPr lang="en-US"/>
              <a:t>Review</a:t>
            </a:r>
          </a:p>
          <a:p>
            <a:pPr lvl="1"/>
            <a:r>
              <a:rPr lang="en-US"/>
              <a:t>review_id, review_title, review_positive, review_negative, review_score, review_scope, review_helpful_votes</a:t>
            </a:r>
          </a:p>
          <a:p>
            <a:r>
              <a:rPr lang="en-US"/>
              <a:t>Matches between users and reviews</a:t>
            </a:r>
          </a:p>
        </p:txBody>
      </p:sp>
    </p:spTree>
    <p:extLst>
      <p:ext uri="{BB962C8B-B14F-4D97-AF65-F5344CB8AC3E}">
        <p14:creationId xmlns:p14="http://schemas.microsoft.com/office/powerpoint/2010/main" val="105630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1459-7D8F-3440-4F57-95A1B025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E476C-246D-6EAA-48D9-8B2478C19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MRR@10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Results of 2024 participants will be released during Oct 14 - 18</a:t>
            </a:r>
          </a:p>
        </p:txBody>
      </p:sp>
    </p:spTree>
    <p:extLst>
      <p:ext uri="{BB962C8B-B14F-4D97-AF65-F5344CB8AC3E}">
        <p14:creationId xmlns:p14="http://schemas.microsoft.com/office/powerpoint/2010/main" val="220559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6DAA-99FD-B890-C3FE-92815C6FC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BioLaySumm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524A5-1F66-B2C9-8366-D3664CED7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Summarizing a difficult document (biomedical) into a more readable and easy text</a:t>
            </a:r>
          </a:p>
          <a:p>
            <a:r>
              <a:rPr lang="en-US">
                <a:hlinkClick r:id="rId2"/>
              </a:rPr>
              <a:t>https://biolaysumm.org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4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E5C2-969C-4BFD-644B-19EB8718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E602-47B0-63E6-6D8E-E86D04D4A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Call for Participation: 01-22-24</a:t>
            </a:r>
          </a:p>
          <a:p>
            <a:r>
              <a:rPr lang="en-US"/>
              <a:t>Data release: 01-22-24</a:t>
            </a:r>
          </a:p>
          <a:p>
            <a:r>
              <a:rPr lang="en-US"/>
              <a:t>System submission deadline: 05-06-24</a:t>
            </a:r>
          </a:p>
          <a:p>
            <a:r>
              <a:rPr lang="en-US"/>
              <a:t>Workshop date: 08-16-24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3DC9-58C7-BC55-081A-C1997AFE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6C6C-ADD1-B893-1406-182EF530E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Highly technical biomedical article as an input</a:t>
            </a:r>
          </a:p>
          <a:p>
            <a:r>
              <a:rPr lang="en-US"/>
              <a:t>Generate Lay Summarization that is</a:t>
            </a:r>
          </a:p>
          <a:p>
            <a:pPr lvl="1"/>
            <a:r>
              <a:rPr lang="en-US"/>
              <a:t>more readable</a:t>
            </a:r>
          </a:p>
          <a:p>
            <a:pPr lvl="1"/>
            <a:r>
              <a:rPr lang="en-US"/>
              <a:t>contains more general background information</a:t>
            </a:r>
          </a:p>
          <a:p>
            <a:pPr lvl="1"/>
            <a:r>
              <a:rPr lang="en-US"/>
              <a:t>using less jargon</a:t>
            </a:r>
          </a:p>
          <a:p>
            <a:r>
              <a:rPr lang="en-US"/>
              <a:t>to make it less difficult for non-expert audiences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6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693</Words>
  <Application>Microsoft Macintosh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Hack Nerd Font</vt:lpstr>
      <vt:lpstr>Office Theme</vt:lpstr>
      <vt:lpstr>ACM RecTour Workshop</vt:lpstr>
      <vt:lpstr>CFP</vt:lpstr>
      <vt:lpstr>Dates</vt:lpstr>
      <vt:lpstr>RecTour 2024 Challenge</vt:lpstr>
      <vt:lpstr>Data</vt:lpstr>
      <vt:lpstr>Metrics</vt:lpstr>
      <vt:lpstr>BioLaySumm</vt:lpstr>
      <vt:lpstr>Dates</vt:lpstr>
      <vt:lpstr>Task</vt:lpstr>
      <vt:lpstr>Datasets</vt:lpstr>
      <vt:lpstr>Data format</vt:lpstr>
      <vt:lpstr>Data format (Cont.)</vt:lpstr>
      <vt:lpstr>Evaluation (script)</vt:lpstr>
      <vt:lpstr>Promising Methods</vt:lpstr>
      <vt:lpstr>2024 leaderboard</vt:lpstr>
      <vt:lpstr>Top Rankers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Jiho Noh</dc:creator>
  <cp:lastModifiedBy>Jiho Noh</cp:lastModifiedBy>
  <cp:revision>2</cp:revision>
  <dcterms:created xsi:type="dcterms:W3CDTF">2024-08-29T14:37:13Z</dcterms:created>
  <dcterms:modified xsi:type="dcterms:W3CDTF">2024-08-30T14:12:42Z</dcterms:modified>
</cp:coreProperties>
</file>