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7" r:id="rId21"/>
    <p:sldId id="273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Goldsack1/Corpora_for_Lay_Summarisation" TargetMode="External"/><Relationship Id="rId2" Type="http://schemas.openxmlformats.org/officeDocument/2006/relationships/hyperlink" Target="https://www.codabench.org/competitions/19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tomasg25/scientific_lay_summaris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oldsack1/BioLaySumm2024-evaluation_scrip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bionlp-1.79.pdf" TargetMode="External"/><Relationship Id="rId2" Type="http://schemas.openxmlformats.org/officeDocument/2006/relationships/hyperlink" Target="https://aclanthology.org/2024.bionlp-1.1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2024.bionlp-1.73.pdf" TargetMode="External"/><Relationship Id="rId5" Type="http://schemas.openxmlformats.org/officeDocument/2006/relationships/hyperlink" Target="https://arxiv.org/pdf/2405.11950" TargetMode="External"/><Relationship Id="rId4" Type="http://schemas.openxmlformats.org/officeDocument/2006/relationships/hyperlink" Target="https://aclanthology.org/2024.bionlp-1.72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oldsack1/BioLaySumm2024-evaluation_scrip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l.acm.org/doi/pdf/10.5555/1273073.127309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dabilityformulas.com/word-lists/the-dale-chall-word-list-for-readability-formula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dabilit.com/readability/coleman-liau-inde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hops.ds-ifs.tuwien.ac.at/rectour2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olaysumm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ACM RecTour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Recommenders in Tourism</a:t>
            </a:r>
          </a:p>
          <a:p>
            <a:r>
              <a:rPr lang="en-US">
                <a:hlinkClick r:id="rId2"/>
              </a:rPr>
              <a:t>https://workshops.ds-ifs.tuwien.ac.at/rectour24/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5FA-FEF3-F63A-3BB3-7DE8D55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2E0-9D5D-DE38-2AAE-78EBDBD1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PLOS (24,773/1,376/142)</a:t>
            </a:r>
          </a:p>
          <a:p>
            <a:r>
              <a:rPr lang="en-US"/>
              <a:t>eLife (4,346/241/142)</a:t>
            </a:r>
          </a:p>
          <a:p>
            <a:endParaRPr lang="en-US"/>
          </a:p>
          <a:p>
            <a:r>
              <a:rPr lang="en-US"/>
              <a:t>available at </a:t>
            </a:r>
          </a:p>
          <a:p>
            <a:pPr lvl="1"/>
            <a:r>
              <a:rPr lang="en-US">
                <a:hlinkClick r:id="rId2"/>
              </a:rPr>
              <a:t>https://www.codabench.org/competitions/1920/</a:t>
            </a:r>
            <a:endParaRPr lang="en-US"/>
          </a:p>
          <a:p>
            <a:pPr lvl="1"/>
            <a:r>
              <a:rPr lang="en-US">
                <a:hlinkClick r:id="rId3"/>
              </a:rPr>
              <a:t>https://github.com/TGoldsack1/Corpora_for_Lay_Summarisation</a:t>
            </a:r>
            <a:endParaRPr lang="en-US"/>
          </a:p>
          <a:p>
            <a:pPr lvl="1"/>
            <a:endParaRPr lang="en-US"/>
          </a:p>
          <a:p>
            <a:r>
              <a:rPr lang="en-US"/>
              <a:t>Huggingface Datasets are also available.</a:t>
            </a:r>
          </a:p>
          <a:p>
            <a:pPr lvl="1"/>
            <a:r>
              <a:rPr lang="en-US">
                <a:hlinkClick r:id="rId4"/>
              </a:rPr>
              <a:t>https://huggingface.co/datasets/tomasg25/scientific_lay_summarisation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AA9-6D63-57AB-1C16-B6754CE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3192-902B-E390-14BF-84296443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"id": str,                      # unique identifier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"year": str,                    # year of publication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"title": str,                   # title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"sections": List[List[str]],    # main text, divided in to sections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"headings" List[str],           # headings of each section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"abstract": List[str],          # abstract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"summary": List[str],           # lay summary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"keywords": List[str]           # keywords/topic of article</a:t>
            </a:r>
          </a:p>
          <a:p>
            <a:pPr marL="0" indent="0">
              <a:buNone/>
            </a:pPr>
            <a:r>
              <a:rPr lang="en-US" sz="16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CE2-7506-DAC4-990D-11E8451A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format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91E8-93D4-FC59-60F7-6F81B0EE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This example was too long and was cropped: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"summary": "In the kidney , structures known as nephrons are responsible for collecting metabolic waste . Nephrons are composed of a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"article": "Kidney function depends on the nephron , which comprises a 'blood filter , a tubule that is subdivided into functionally ...",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"section_headings": "Abstract\nIntroduction\nResults\nDiscussion\nMaterials and Methods'",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"keywords": "developmental biology\ndanio (zebrafish)\nvertebrates\nteleost fishes\nnephrology",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"title": "The cdx Genes and Retinoic Acid Control the Positioning and Segmentation of the Zebrafish Pronephros",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    "year": "2007"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>
                <a:latin typeface="Hack Nerd Font" panose="020B0609030202020204" pitchFamily="49" charset="0"/>
                <a:ea typeface="Hack Nerd Font" panose="020B0609030202020204" pitchFamily="49" charset="0"/>
                <a:cs typeface="Hack Nerd Font" panose="020B060903020202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F1A-ED0B-52C9-89B4-25CAB40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</a:t>
            </a:r>
            <a:r>
              <a:rPr lang="en-US">
                <a:hlinkClick r:id="rId2"/>
              </a:rPr>
              <a:t>script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8E7F-411B-46A2-CB95-441D4837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Relevance</a:t>
            </a:r>
          </a:p>
          <a:p>
            <a:pPr lvl="1"/>
            <a:r>
              <a:rPr lang="en-US"/>
              <a:t>ROUGE (1, 2, and L)</a:t>
            </a:r>
          </a:p>
          <a:p>
            <a:pPr lvl="1"/>
            <a:r>
              <a:rPr lang="en-US"/>
              <a:t>BERTScore</a:t>
            </a:r>
          </a:p>
          <a:p>
            <a:r>
              <a:rPr lang="en-US"/>
              <a:t>Readability</a:t>
            </a:r>
          </a:p>
          <a:p>
            <a:pPr lvl="1"/>
            <a:r>
              <a:rPr lang="en-US"/>
              <a:t>Flesch-Kincaid Grade Level (FKGL)</a:t>
            </a:r>
          </a:p>
          <a:p>
            <a:pPr lvl="1"/>
            <a:r>
              <a:rPr lang="en-US"/>
              <a:t>Dale-Chall Readability Score (DCRS)</a:t>
            </a:r>
          </a:p>
          <a:p>
            <a:pPr lvl="1"/>
            <a:r>
              <a:rPr lang="en-US"/>
              <a:t>Coleman-Liau Index (CLI)</a:t>
            </a:r>
          </a:p>
          <a:p>
            <a:pPr lvl="1"/>
            <a:r>
              <a:rPr lang="en-US"/>
              <a:t>LENS</a:t>
            </a:r>
          </a:p>
          <a:p>
            <a:r>
              <a:rPr lang="en-US"/>
              <a:t>Factuality</a:t>
            </a:r>
          </a:p>
          <a:p>
            <a:pPr lvl="1"/>
            <a:r>
              <a:rPr lang="en-US"/>
              <a:t>AlignScore</a:t>
            </a:r>
          </a:p>
          <a:p>
            <a:pPr lvl="1"/>
            <a:r>
              <a:rPr lang="en-US"/>
              <a:t>SummaC</a:t>
            </a:r>
          </a:p>
        </p:txBody>
      </p:sp>
    </p:spTree>
    <p:extLst>
      <p:ext uri="{BB962C8B-B14F-4D97-AF65-F5344CB8AC3E}">
        <p14:creationId xmlns:p14="http://schemas.microsoft.com/office/powerpoint/2010/main" val="27248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430-63A6-ED2B-EC56-8447DBD0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Promising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52B-8307-7BBB-99F1-AEBD3562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Retrieval-Augmented Generation (RAG)</a:t>
            </a:r>
          </a:p>
          <a:p>
            <a:pPr lvl="1"/>
            <a:r>
              <a:rPr lang="en-US"/>
              <a:t>external knowledge</a:t>
            </a:r>
          </a:p>
          <a:p>
            <a:r>
              <a:rPr lang="en-US"/>
              <a:t>Controllable Lay Summarization</a:t>
            </a:r>
          </a:p>
          <a:p>
            <a:pPr lvl="1"/>
            <a:r>
              <a:rPr lang="en-US"/>
              <a:t>Readability controllable text summarization</a:t>
            </a:r>
          </a:p>
          <a:p>
            <a:r>
              <a:rPr lang="en-US"/>
              <a:t>LLM for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6449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D146-AA6F-8390-C5EE-B6676161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 leaderboard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8D9F3-C5BB-7569-42BA-CF42ED99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446" y="1825625"/>
            <a:ext cx="878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2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9C5D-A190-EC24-A6F5-9F0EFF04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Rankers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7078-F7CF-3DE2-FFB8-7A1FE562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hlinkClick r:id="rId2"/>
              </a:rPr>
              <a:t>UIUC</a:t>
            </a:r>
            <a:endParaRPr lang="en-US"/>
          </a:p>
          <a:p>
            <a:pPr lvl="1"/>
            <a:r>
              <a:rPr lang="en-US"/>
              <a:t>Extract then Summarize (TextRank)</a:t>
            </a:r>
          </a:p>
          <a:p>
            <a:r>
              <a:rPr lang="en-US">
                <a:hlinkClick r:id="rId3"/>
              </a:rPr>
              <a:t>Cytun AI</a:t>
            </a:r>
            <a:endParaRPr lang="en-US"/>
          </a:p>
          <a:p>
            <a:pPr lvl="1"/>
            <a:r>
              <a:rPr lang="en-US"/>
              <a:t>Fine-tuned LLM</a:t>
            </a:r>
          </a:p>
          <a:p>
            <a:r>
              <a:rPr lang="en-US">
                <a:hlinkClick r:id="rId4"/>
              </a:rPr>
              <a:t>Saama Tech</a:t>
            </a:r>
            <a:endParaRPr lang="en-US"/>
          </a:p>
          <a:p>
            <a:pPr lvl="1"/>
            <a:r>
              <a:rPr lang="en-US"/>
              <a:t>LoRa with Mistral-7B model</a:t>
            </a:r>
          </a:p>
          <a:p>
            <a:r>
              <a:rPr lang="en-US">
                <a:hlinkClick r:id="rId5"/>
              </a:rPr>
              <a:t>WisPerMed</a:t>
            </a:r>
            <a:endParaRPr lang="en-US"/>
          </a:p>
          <a:p>
            <a:pPr lvl="1"/>
            <a:r>
              <a:rPr lang="en-US"/>
              <a:t>Fine-tuned BioMistral</a:t>
            </a:r>
          </a:p>
          <a:p>
            <a:r>
              <a:rPr lang="en-US">
                <a:hlinkClick r:id="rId6"/>
              </a:rPr>
              <a:t>AUTH</a:t>
            </a:r>
            <a:endParaRPr lang="en-US"/>
          </a:p>
          <a:p>
            <a:pPr lvl="1"/>
            <a:r>
              <a:rPr lang="en-US"/>
              <a:t>Utilized external data (the Science Journal for Kids website), Fine-tuned BioBART</a:t>
            </a:r>
          </a:p>
        </p:txBody>
      </p:sp>
    </p:spTree>
    <p:extLst>
      <p:ext uri="{BB962C8B-B14F-4D97-AF65-F5344CB8AC3E}">
        <p14:creationId xmlns:p14="http://schemas.microsoft.com/office/powerpoint/2010/main" val="9582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461E-D5C6-AC95-7590-098D37C4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9184-C70F-E425-C950-4CC4ECF04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F1A-ED0B-52C9-89B4-25CAB40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(</a:t>
            </a:r>
            <a:r>
              <a:rPr lang="en-US">
                <a:hlinkClick r:id="rId2"/>
              </a:rPr>
              <a:t>script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8E7F-411B-46A2-CB95-441D4837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Relevance</a:t>
            </a:r>
          </a:p>
          <a:p>
            <a:pPr lvl="1"/>
            <a:r>
              <a:rPr lang="en-US"/>
              <a:t>ROUGE (1, 2, and L)</a:t>
            </a:r>
          </a:p>
          <a:p>
            <a:pPr lvl="1"/>
            <a:r>
              <a:rPr lang="en-US"/>
              <a:t>BERTScore</a:t>
            </a:r>
          </a:p>
          <a:p>
            <a:r>
              <a:rPr lang="en-US"/>
              <a:t>Readability</a:t>
            </a:r>
          </a:p>
          <a:p>
            <a:pPr lvl="1"/>
            <a:r>
              <a:rPr lang="en-US"/>
              <a:t>Flesch-Kincaid Grade Level (FKGL)</a:t>
            </a:r>
          </a:p>
          <a:p>
            <a:pPr lvl="1"/>
            <a:r>
              <a:rPr lang="en-US"/>
              <a:t>Dale-Chall Readability Score (DCRS)</a:t>
            </a:r>
          </a:p>
          <a:p>
            <a:pPr lvl="1"/>
            <a:r>
              <a:rPr lang="en-US"/>
              <a:t>Coleman-Liau Index (CLI)</a:t>
            </a:r>
          </a:p>
          <a:p>
            <a:pPr lvl="1"/>
            <a:r>
              <a:rPr lang="en-US"/>
              <a:t>LENS</a:t>
            </a:r>
          </a:p>
          <a:p>
            <a:r>
              <a:rPr lang="en-US"/>
              <a:t>Factuality</a:t>
            </a:r>
          </a:p>
          <a:p>
            <a:pPr lvl="1"/>
            <a:r>
              <a:rPr lang="en-US"/>
              <a:t>AlignScore</a:t>
            </a:r>
          </a:p>
          <a:p>
            <a:pPr lvl="1"/>
            <a:r>
              <a:rPr lang="en-US"/>
              <a:t>SummaC</a:t>
            </a:r>
          </a:p>
        </p:txBody>
      </p:sp>
    </p:spTree>
    <p:extLst>
      <p:ext uri="{BB962C8B-B14F-4D97-AF65-F5344CB8AC3E}">
        <p14:creationId xmlns:p14="http://schemas.microsoft.com/office/powerpoint/2010/main" val="406845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4AE-DB0F-878C-1378-78ECFA58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Bilingual Evaluation Understudy (BLEU)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B6AA-8D91-2A6F-04BD-A787BD10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888"/>
            <a:ext cx="10515600" cy="4351338"/>
          </a:xfrm>
        </p:spPr>
        <p:txBody>
          <a:bodyPr/>
          <a:lstStyle/>
          <a:p>
            <a:r>
              <a:rPr lang="en-US"/>
              <a:t>Requires multiple ground truth reference</a:t>
            </a:r>
          </a:p>
          <a:p>
            <a:r>
              <a:rPr lang="en-US"/>
              <a:t>Depends on modified n-gram precision</a:t>
            </a:r>
          </a:p>
          <a:p>
            <a:r>
              <a:rPr lang="en-US"/>
              <a:t>Per-corpus n-gram co-occurrence is computed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4673-621C-39FA-C5F0-D729E6192791}"/>
              </a:ext>
            </a:extLst>
          </p:cNvPr>
          <p:cNvSpPr txBox="1"/>
          <p:nvPr/>
        </p:nvSpPr>
        <p:spPr>
          <a:xfrm>
            <a:off x="7423960" y="1398312"/>
            <a:ext cx="4068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https://aclanthology.org/P02-1040.pdf</a:t>
            </a:r>
          </a:p>
        </p:txBody>
      </p:sp>
    </p:spTree>
    <p:extLst>
      <p:ext uri="{BB962C8B-B14F-4D97-AF65-F5344CB8AC3E}">
        <p14:creationId xmlns:p14="http://schemas.microsoft.com/office/powerpoint/2010/main" val="16955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56E3-994E-21A1-910E-AD0C101B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0199-1D10-41EB-E4F4-91311496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personalization</a:t>
            </a:r>
          </a:p>
          <a:p>
            <a:r>
              <a:rPr lang="en-US"/>
              <a:t>contextual intelligence (location, time, social dynamics, and environmental conditions)</a:t>
            </a:r>
          </a:p>
          <a:p>
            <a:r>
              <a:rPr lang="en-US"/>
              <a:t>multi-modal RecSys (diverse data sources)</a:t>
            </a:r>
          </a:p>
          <a:p>
            <a:r>
              <a:rPr lang="en-US"/>
              <a:t>dynamic pricing and economics</a:t>
            </a:r>
          </a:p>
          <a:p>
            <a:r>
              <a:rPr lang="en-US"/>
              <a:t>UI-EX</a:t>
            </a:r>
          </a:p>
          <a:p>
            <a:r>
              <a:rPr lang="en-US"/>
              <a:t>ethical and responsible recommendations</a:t>
            </a:r>
          </a:p>
          <a:p>
            <a:r>
              <a:rPr lang="en-US"/>
              <a:t>LLM</a:t>
            </a:r>
          </a:p>
          <a:p>
            <a:r>
              <a:rPr lang="en-US"/>
              <a:t>Emotions</a:t>
            </a:r>
          </a:p>
          <a:p>
            <a:r>
              <a:rPr lang="en-US"/>
              <a:t>Cold Start</a:t>
            </a:r>
          </a:p>
          <a:p>
            <a:r>
              <a:rPr lang="en-US"/>
              <a:t>Social media insights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B4AE-DB0F-878C-1378-78ECFA58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Bilingual Evaluation Understudy (BLEU)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B6AA-8D91-2A6F-04BD-A787BD10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8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Brevity penalty is applied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Compute,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p_n: geometric average of the modified n-gram precision</a:t>
            </a:r>
          </a:p>
          <a:p>
            <a:pPr lvl="1"/>
            <a:r>
              <a:rPr lang="en-US" b="0" i="0" u="none" strike="noStrike">
                <a:solidFill>
                  <a:srgbClr val="242424"/>
                </a:solidFill>
                <a:effectLst/>
                <a:latin typeface="source-serif-pro"/>
              </a:rPr>
              <a:t>the number of n-grams that appear in both the machine-generated translation and the reference translations divided by the total number of n-grams in the machine-generated translation.</a:t>
            </a:r>
            <a:endParaRPr lang="en-US"/>
          </a:p>
          <a:p>
            <a:r>
              <a:rPr lang="en-US"/>
              <a:t>w_n: positive weights summing to one (uniform weight: 1/N)</a:t>
            </a:r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91AEE-7BFF-59FA-7378-20F13368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3" y="2363621"/>
            <a:ext cx="3233049" cy="720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9943C-9D5A-E788-B52A-BCA324CAC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658" y="3624820"/>
            <a:ext cx="4268684" cy="8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6796-16B4-0BB1-E60A-D2DEE9D3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ROUGE-N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A3D2-76A2-F02C-BACA-96ECCAEF8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4033"/>
            <a:ext cx="10515600" cy="3032930"/>
          </a:xfrm>
        </p:spPr>
        <p:txBody>
          <a:bodyPr/>
          <a:lstStyle/>
          <a:p>
            <a:r>
              <a:rPr lang="en-US"/>
              <a:t>n-gram based comparisons between a generated summary X and human summary h.</a:t>
            </a:r>
          </a:p>
          <a:p>
            <a:r>
              <a:rPr lang="en-US"/>
              <a:t>X_n(i) is the number of the n-gram i occurred in the summary </a:t>
            </a:r>
          </a:p>
          <a:p>
            <a:r>
              <a:rPr lang="en-US"/>
              <a:t>M_n(i, j) number of n-gram i occurred in jth human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D515C-0841-D408-BAD9-CAB80B8ADA55}"/>
              </a:ext>
            </a:extLst>
          </p:cNvPr>
          <p:cNvSpPr txBox="1"/>
          <p:nvPr/>
        </p:nvSpPr>
        <p:spPr>
          <a:xfrm>
            <a:off x="5915416" y="630820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hlinkClick r:id="rId2"/>
              </a:rPr>
              <a:t>https://dl.acm.org/doi/pdf/10.5555/1273073.1273093</a:t>
            </a:r>
            <a:r>
              <a:rPr lang="en-US" sz="1800">
                <a:effectLst/>
                <a:latin typeface="Calibri" panose="020F0502020204030204" pitchFamily="34" charset="0"/>
              </a:rPr>
              <a:t>  </a:t>
            </a:r>
            <a:endParaRPr lang="en-US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F779-7459-6D15-74E9-BCF6DA67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75" y="1821934"/>
            <a:ext cx="5438249" cy="9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1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67E115-D8F6-EB18-5B02-E5BF14AC8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869" y="565987"/>
            <a:ext cx="9968263" cy="57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0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3B84-D1F7-3FDC-8569-ED273C48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Flesch-Kincaid Grade Level (FKGL)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3AA88-06F1-B814-C628-386A4DAE6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595" y="1824810"/>
            <a:ext cx="6766810" cy="598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C6716-2C86-676F-E1E1-E771A76B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9438"/>
            <a:ext cx="7772400" cy="29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F88-F265-B9C6-714E-4EA35145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Dale-Chall Readability Score (DCRS)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8E36A-F2D7-2902-F2C9-D744352E2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934" y="3474019"/>
            <a:ext cx="6480132" cy="2846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051EF4-D678-A921-8A2A-65CAFF1F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59" y="1653352"/>
            <a:ext cx="5497083" cy="532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0F9EE-B624-FD19-2064-7C7DDDF7358D}"/>
              </a:ext>
            </a:extLst>
          </p:cNvPr>
          <p:cNvSpPr txBox="1"/>
          <p:nvPr/>
        </p:nvSpPr>
        <p:spPr>
          <a:xfrm>
            <a:off x="757825" y="2505205"/>
            <a:ext cx="1073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Difficult words are the words that are not in the pre-defined familiar words, for example, </a:t>
            </a:r>
            <a:r>
              <a:rPr lang="en-US">
                <a:hlinkClick r:id="rId4"/>
              </a:rPr>
              <a:t>3,000 familiar words</a:t>
            </a:r>
            <a:r>
              <a:rPr lang="en-US"/>
              <a:t> to fourth-grade students.</a:t>
            </a:r>
          </a:p>
        </p:txBody>
      </p:sp>
    </p:spTree>
    <p:extLst>
      <p:ext uri="{BB962C8B-B14F-4D97-AF65-F5344CB8AC3E}">
        <p14:creationId xmlns:p14="http://schemas.microsoft.com/office/powerpoint/2010/main" val="318524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D6BD-F983-76ED-7EC3-62EDAC2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Coleman-Liau Index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D80C-807A-91AD-29DB-CD21E8E7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idea~!!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 i="1"/>
              <a:t>L</a:t>
            </a:r>
            <a:r>
              <a:rPr lang="en-US"/>
              <a:t> is the average number of letters per 100 words</a:t>
            </a:r>
          </a:p>
          <a:p>
            <a:pPr lvl="1"/>
            <a:r>
              <a:rPr lang="en-US" i="1"/>
              <a:t>S</a:t>
            </a:r>
            <a:r>
              <a:rPr lang="en-US"/>
              <a:t> is the average number of sentences per 100 words</a:t>
            </a:r>
          </a:p>
          <a:p>
            <a:pPr lvl="1"/>
            <a:endParaRPr lang="en-US"/>
          </a:p>
          <a:p>
            <a:r>
              <a:rPr lang="en-US"/>
              <a:t>CLI 14.5, roughly appropriate for a second-year undergraduate.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B715B-FE8A-B8C1-2F4F-9ADB7566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22" y="2455102"/>
            <a:ext cx="5413156" cy="386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8E049-FADC-357A-8646-08123B093129}"/>
              </a:ext>
            </a:extLst>
          </p:cNvPr>
          <p:cNvSpPr txBox="1"/>
          <p:nvPr/>
        </p:nvSpPr>
        <p:spPr>
          <a:xfrm>
            <a:off x="674840" y="617696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https://www.readabilit.com/readability/coleman-liau-index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60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A7C2-3A9F-B510-6A87-480AFD0F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8EF-EDBE-F3C7-6F9F-292C1B47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Event: 9/22 ~ 9/26</a:t>
            </a:r>
          </a:p>
          <a:p>
            <a:r>
              <a:rPr lang="en-US"/>
              <a:t>Submission deadline: expected to be around mid July</a:t>
            </a:r>
          </a:p>
          <a:p>
            <a:r>
              <a:rPr lang="en-US"/>
              <a:t>Details (</a:t>
            </a:r>
            <a:r>
              <a:rPr lang="en-US">
                <a:hlinkClick r:id="rId2"/>
              </a:rPr>
              <a:t>RecTour2024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Submission Types</a:t>
            </a:r>
          </a:p>
          <a:p>
            <a:pPr lvl="1"/>
            <a:r>
              <a:rPr lang="en-US"/>
              <a:t>Long (up to 16)</a:t>
            </a:r>
          </a:p>
          <a:p>
            <a:pPr lvl="1"/>
            <a:r>
              <a:rPr lang="en-US"/>
              <a:t>Short (up to 8)</a:t>
            </a:r>
          </a:p>
          <a:p>
            <a:pPr lvl="1"/>
            <a:r>
              <a:rPr lang="en-US"/>
              <a:t>Position papers</a:t>
            </a:r>
          </a:p>
          <a:p>
            <a:pPr lvl="1"/>
            <a:r>
              <a:rPr lang="en-US"/>
              <a:t>Demo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E247-0B00-F264-2808-54E8D65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RecTour 2024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1E49-6E25-7734-8101-EBD1EC4C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Booking.com data</a:t>
            </a:r>
          </a:p>
          <a:p>
            <a:r>
              <a:rPr lang="en-US"/>
              <a:t>Ranking Reviews</a:t>
            </a:r>
          </a:p>
          <a:p>
            <a:pPr lvl="1"/>
            <a:r>
              <a:rPr lang="en-US"/>
              <a:t>match given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accommodations and users </a:t>
            </a:r>
            <a:r>
              <a:rPr lang="en-US"/>
              <a:t>to their </a:t>
            </a:r>
            <a:r>
              <a:rPr lang="en-US">
                <a:solidFill>
                  <a:srgbClr val="C00000"/>
                </a:solidFill>
              </a:rPr>
              <a:t>respective review IDs</a:t>
            </a:r>
          </a:p>
          <a:p>
            <a:r>
              <a:rPr lang="en-US"/>
              <a:t>RecSys perspective</a:t>
            </a:r>
          </a:p>
          <a:p>
            <a:pPr lvl="1"/>
            <a:r>
              <a:rPr lang="en-US"/>
              <a:t>present reviews to a new user given the accommodation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6886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B74E-EB6C-7281-BDF1-A9BCEFE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6BC9-852F-4F7C-9AE0-2BE7C462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</a:t>
            </a:r>
          </a:p>
          <a:p>
            <a:pPr lvl="1"/>
            <a:r>
              <a:rPr lang="en-US"/>
              <a:t>user_id, guest_type, guest_country, room_nights, month, accommodation_id, accommodation_type, accommodation_score, accommodation_country, accommodation_star_rating, location_is_beach, location_is_ski, location_is_city_center</a:t>
            </a:r>
          </a:p>
          <a:p>
            <a:r>
              <a:rPr lang="en-US"/>
              <a:t>Review</a:t>
            </a:r>
          </a:p>
          <a:p>
            <a:pPr lvl="1"/>
            <a:r>
              <a:rPr lang="en-US"/>
              <a:t>review_id, review_title, review_positive, review_negative, review_score, review_scope, review_helpful_votes</a:t>
            </a:r>
          </a:p>
          <a:p>
            <a:r>
              <a:rPr lang="en-US"/>
              <a:t>Matches between users and reviews</a:t>
            </a:r>
          </a:p>
        </p:txBody>
      </p:sp>
    </p:spTree>
    <p:extLst>
      <p:ext uri="{BB962C8B-B14F-4D97-AF65-F5344CB8AC3E}">
        <p14:creationId xmlns:p14="http://schemas.microsoft.com/office/powerpoint/2010/main" val="10563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459-7D8F-3440-4F57-95A1B02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476C-246D-6EAA-48D9-8B2478C1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MRR@10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Results of 2024 participants will be released during Oct 14 - 18</a:t>
            </a:r>
          </a:p>
        </p:txBody>
      </p:sp>
    </p:spTree>
    <p:extLst>
      <p:ext uri="{BB962C8B-B14F-4D97-AF65-F5344CB8AC3E}">
        <p14:creationId xmlns:p14="http://schemas.microsoft.com/office/powerpoint/2010/main" val="22055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BioLaySumm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Summarizing a difficult document (biomedical) into a more readable and easy text</a:t>
            </a:r>
          </a:p>
          <a:p>
            <a:r>
              <a:rPr lang="en-US">
                <a:hlinkClick r:id="rId2"/>
              </a:rPr>
              <a:t>https://biolaysumm.org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E5C2-969C-4BFD-644B-19EB8718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E602-47B0-63E6-6D8E-E86D04D4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for Participation: 01-22-24</a:t>
            </a:r>
          </a:p>
          <a:p>
            <a:r>
              <a:rPr lang="en-US"/>
              <a:t>Data release: 01-22-24</a:t>
            </a:r>
          </a:p>
          <a:p>
            <a:r>
              <a:rPr lang="en-US"/>
              <a:t>System submission deadline: 05-06-24</a:t>
            </a:r>
          </a:p>
          <a:p>
            <a:r>
              <a:rPr lang="en-US"/>
              <a:t>Workshop date: 08-16-24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DC9-58C7-BC55-081A-C1997AF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6C6C-ADD1-B893-1406-182EF530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Highly technical biomedical article as an input</a:t>
            </a:r>
          </a:p>
          <a:p>
            <a:r>
              <a:rPr lang="en-US"/>
              <a:t>Generate Lay Summarization that is</a:t>
            </a:r>
          </a:p>
          <a:p>
            <a:pPr lvl="1"/>
            <a:r>
              <a:rPr lang="en-US"/>
              <a:t>more readable</a:t>
            </a:r>
          </a:p>
          <a:p>
            <a:pPr lvl="1"/>
            <a:r>
              <a:rPr lang="en-US"/>
              <a:t>contains more general background information</a:t>
            </a:r>
          </a:p>
          <a:p>
            <a:pPr lvl="1"/>
            <a:r>
              <a:rPr lang="en-US"/>
              <a:t>using less jargon</a:t>
            </a:r>
          </a:p>
          <a:p>
            <a:r>
              <a:rPr lang="en-US"/>
              <a:t>to make it less difficult for non-expert audiences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974</Words>
  <Application>Microsoft Macintosh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source-serif-pro</vt:lpstr>
      <vt:lpstr>Aptos</vt:lpstr>
      <vt:lpstr>Aptos Display</vt:lpstr>
      <vt:lpstr>Arial</vt:lpstr>
      <vt:lpstr>Calibri</vt:lpstr>
      <vt:lpstr>Hack Nerd Font</vt:lpstr>
      <vt:lpstr>Office Theme</vt:lpstr>
      <vt:lpstr>ACM RecTour Workshop</vt:lpstr>
      <vt:lpstr>CFP</vt:lpstr>
      <vt:lpstr>Dates</vt:lpstr>
      <vt:lpstr>RecTour 2024 Challenge</vt:lpstr>
      <vt:lpstr>Data</vt:lpstr>
      <vt:lpstr>Metrics</vt:lpstr>
      <vt:lpstr>BioLaySumm</vt:lpstr>
      <vt:lpstr>Dates</vt:lpstr>
      <vt:lpstr>Task</vt:lpstr>
      <vt:lpstr>Datasets</vt:lpstr>
      <vt:lpstr>Data format</vt:lpstr>
      <vt:lpstr>Data format (Cont.)</vt:lpstr>
      <vt:lpstr>Evaluation (script)</vt:lpstr>
      <vt:lpstr>Promising Methods</vt:lpstr>
      <vt:lpstr>2024 leaderboard</vt:lpstr>
      <vt:lpstr>Top Rankers</vt:lpstr>
      <vt:lpstr>Evaluation</vt:lpstr>
      <vt:lpstr>Evaluation (script)</vt:lpstr>
      <vt:lpstr>Bilingual Evaluation Understudy (BLEU)</vt:lpstr>
      <vt:lpstr>Bilingual Evaluation Understudy (BLEU)</vt:lpstr>
      <vt:lpstr>ROUGE-N</vt:lpstr>
      <vt:lpstr>PowerPoint Presentation</vt:lpstr>
      <vt:lpstr>Flesch-Kincaid Grade Level (FKGL)</vt:lpstr>
      <vt:lpstr>Dale-Chall Readability Score (DCRS)</vt:lpstr>
      <vt:lpstr>Coleman-Liau Index (CLI)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3</cp:revision>
  <dcterms:created xsi:type="dcterms:W3CDTF">2024-08-29T14:37:13Z</dcterms:created>
  <dcterms:modified xsi:type="dcterms:W3CDTF">2024-09-04T19:28:50Z</dcterms:modified>
</cp:coreProperties>
</file>