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720"/>
  </p:normalViewPr>
  <p:slideViewPr>
    <p:cSldViewPr snapToGrid="0">
      <p:cViewPr varScale="1">
        <p:scale>
          <a:sx n="211" d="100"/>
          <a:sy n="211" d="100"/>
        </p:scale>
        <p:origin x="1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2.1099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Retrieval Augmented Generation (RAG) for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>
                <a:effectLst/>
                <a:latin typeface="ui-sans-serif"/>
                <a:hlinkClick r:id="rId2"/>
              </a:rPr>
              <a:t>Retrieval-Augmented Generation for Large Language Models: A Survey</a:t>
            </a:r>
            <a:br>
              <a:rPr lang="en-US"/>
            </a:br>
            <a:r>
              <a:rPr lang="en-US"/>
              <a:t>(Gao et al., 2023)</a:t>
            </a:r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quot;RAG Taxonomy&quot;">
            <a:extLst>
              <a:ext uri="{FF2B5EF4-FFF2-40B4-BE49-F238E27FC236}">
                <a16:creationId xmlns:a16="http://schemas.microsoft.com/office/drawing/2014/main" id="{68C95343-F6A6-4451-826E-E79E3C0B3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18" y="307212"/>
            <a:ext cx="7883364" cy="62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8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7F33-D54E-0D91-0281-E7F4F358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C174-4610-8E58-84DF-EF06EB2D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0830" cy="4351338"/>
          </a:xfrm>
        </p:spPr>
        <p:txBody>
          <a:bodyPr>
            <a:normAutofit/>
          </a:bodyPr>
          <a:lstStyle/>
          <a:p>
            <a:r>
              <a:rPr lang="en-US" sz="2000"/>
              <a:t>“Generate rather than retrieve: Large language models are strong context generators,” ICLR 2023</a:t>
            </a:r>
          </a:p>
          <a:p>
            <a:pPr lvl="1"/>
            <a:r>
              <a:rPr lang="en-US" sz="1600"/>
              <a:t>LLM reads LLM-generated context and produces answers</a:t>
            </a:r>
          </a:p>
          <a:p>
            <a:r>
              <a:rPr lang="en-US" sz="2000"/>
              <a:t>“Corrective retrieval augmented generation”</a:t>
            </a:r>
          </a:p>
          <a:p>
            <a:pPr lvl="1"/>
            <a:r>
              <a:rPr lang="en-US" sz="1600"/>
              <a:t>Additional lightweight evaluator that assesses the overall quality of retrieved documents for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D8F4C-E31D-EB29-0FDA-ECC0B1F7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96" y="2210922"/>
            <a:ext cx="3451204" cy="3829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9BBF-AA31-B062-D13F-A8ADA2C7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2" y="4125804"/>
            <a:ext cx="6879931" cy="20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5135-011A-9488-AFB0-661D488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D6F5-065E-24CD-312E-A6EDA27D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“Raptor: Recursive abstractive processing for tree-organized retrieval”</a:t>
            </a:r>
          </a:p>
          <a:p>
            <a:pPr lvl="1"/>
            <a:r>
              <a:rPr lang="en-US" sz="1600"/>
              <a:t>Recursively embedding, clustering, and summarizing chunks of text.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3BAE7-8BBC-C664-2F44-43846944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42660"/>
            <a:ext cx="7772400" cy="2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C045-1DD6-234D-D62A-B691E25E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1352-3CBA-E17B-7492-AE4424B8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Enhances LLMs by </a:t>
            </a:r>
            <a:r>
              <a:rPr lang="en-US">
                <a:solidFill>
                  <a:srgbClr val="FF0000"/>
                </a:solidFill>
              </a:rPr>
              <a:t>retrieving relevant document chunks </a:t>
            </a:r>
            <a:r>
              <a:rPr lang="en-US"/>
              <a:t>from external knowledge bases through </a:t>
            </a:r>
            <a:r>
              <a:rPr lang="en-US">
                <a:solidFill>
                  <a:srgbClr val="FF0000"/>
                </a:solidFill>
              </a:rPr>
              <a:t>semantic similarity calculation</a:t>
            </a:r>
            <a:r>
              <a:rPr lang="en-US"/>
              <a:t>.</a:t>
            </a:r>
          </a:p>
          <a:p>
            <a:r>
              <a:rPr lang="en-US"/>
              <a:t>Reduces </a:t>
            </a:r>
            <a:r>
              <a:rPr lang="en-US" b="1"/>
              <a:t>hallucination</a:t>
            </a:r>
            <a:r>
              <a:rPr lang="en-US"/>
              <a:t> issues</a:t>
            </a:r>
          </a:p>
          <a:p>
            <a:r>
              <a:rPr lang="en-US"/>
              <a:t>An augmentation technique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B35-8253-9ED1-83C6-9296B9FD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research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28EFF1-D054-1AE6-BC0C-9E3D56641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495" y="444941"/>
            <a:ext cx="7247762" cy="54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B62A-4886-6945-D070-72BB34AA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RAG applied to Question Answering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9062F-C1DB-6DFD-822D-64DAC0FB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925" y="1825625"/>
            <a:ext cx="7434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AFD5-B841-C837-B929-3D95FC03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Retrieval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0663-360C-6346-527A-AF1C34C1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Wikipedia</a:t>
            </a:r>
          </a:p>
          <a:p>
            <a:r>
              <a:rPr lang="en-US"/>
              <a:t>Common Crawl</a:t>
            </a:r>
          </a:p>
          <a:p>
            <a:r>
              <a:rPr lang="en-US"/>
              <a:t>Dataset-base</a:t>
            </a:r>
          </a:p>
          <a:p>
            <a:r>
              <a:rPr lang="en-US"/>
              <a:t>Scientific article databases (Arxive, PubMed, etc.)</a:t>
            </a:r>
          </a:p>
          <a:p>
            <a:r>
              <a:rPr lang="en-US"/>
              <a:t>LLMs</a:t>
            </a:r>
          </a:p>
          <a:p>
            <a:r>
              <a:rPr lang="en-US"/>
              <a:t>MSMARCO</a:t>
            </a:r>
          </a:p>
        </p:txBody>
      </p:sp>
    </p:spTree>
    <p:extLst>
      <p:ext uri="{BB962C8B-B14F-4D97-AF65-F5344CB8AC3E}">
        <p14:creationId xmlns:p14="http://schemas.microsoft.com/office/powerpoint/2010/main" val="2276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5C6F-D935-63F6-C500-69607451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Retrieval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37FE-4395-6125-763C-8B2F7C12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phrase</a:t>
            </a:r>
          </a:p>
          <a:p>
            <a:r>
              <a:rPr lang="en-US"/>
              <a:t>proposition</a:t>
            </a:r>
          </a:p>
          <a:p>
            <a:r>
              <a:rPr lang="en-US"/>
              <a:t>sentence</a:t>
            </a:r>
          </a:p>
          <a:p>
            <a:r>
              <a:rPr lang="en-US"/>
              <a:t>item-base</a:t>
            </a:r>
          </a:p>
          <a:p>
            <a:r>
              <a:rPr lang="en-US"/>
              <a:t>chunk (fixed number of tokens)</a:t>
            </a:r>
          </a:p>
          <a:p>
            <a:r>
              <a:rPr lang="en-US"/>
              <a:t>doc</a:t>
            </a:r>
          </a:p>
          <a:p>
            <a:r>
              <a:rPr lang="en-US"/>
              <a:t>graph</a:t>
            </a:r>
          </a:p>
          <a:p>
            <a:r>
              <a:rPr lang="en-US"/>
              <a:t>entity triplet</a:t>
            </a:r>
          </a:p>
        </p:txBody>
      </p:sp>
    </p:spTree>
    <p:extLst>
      <p:ext uri="{BB962C8B-B14F-4D97-AF65-F5344CB8AC3E}">
        <p14:creationId xmlns:p14="http://schemas.microsoft.com/office/powerpoint/2010/main" val="171366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8C33-91D0-8386-2A7D-D0ABF6C7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Augmentation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5D95-AC4A-D01F-70AF-4DB33C31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Pre-training</a:t>
            </a:r>
          </a:p>
          <a:p>
            <a:r>
              <a:rPr lang="en-US"/>
              <a:t>Fine-Tuning</a:t>
            </a:r>
          </a:p>
          <a:p>
            <a:r>
              <a:rPr lang="en-US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53181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F8AB-1CDC-736B-6312-C1D940E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steps/components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9908-1A08-4823-8227-C004D0DE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Input</a:t>
            </a:r>
            <a:r>
              <a:rPr lang="en-US"/>
              <a:t>: user’s question</a:t>
            </a:r>
          </a:p>
          <a:p>
            <a:r>
              <a:rPr lang="en-US" b="1"/>
              <a:t>Indexing</a:t>
            </a:r>
            <a:r>
              <a:rPr lang="en-US"/>
              <a:t>: chunking and generating embeddings. At inference, the query is also embedded in a similar way</a:t>
            </a:r>
          </a:p>
          <a:p>
            <a:r>
              <a:rPr lang="en-US" b="1"/>
              <a:t>Retrieval</a:t>
            </a:r>
            <a:r>
              <a:rPr lang="en-US"/>
              <a:t>: find the most relevant chunks and retrieve pieces of documents</a:t>
            </a:r>
          </a:p>
          <a:p>
            <a:r>
              <a:rPr lang="en-US" b="1"/>
              <a:t>Generation</a:t>
            </a:r>
            <a:r>
              <a:rPr lang="en-US"/>
              <a:t>: prompt engineering, query modification, etc. </a:t>
            </a:r>
          </a:p>
        </p:txBody>
      </p:sp>
    </p:spTree>
    <p:extLst>
      <p:ext uri="{BB962C8B-B14F-4D97-AF65-F5344CB8AC3E}">
        <p14:creationId xmlns:p14="http://schemas.microsoft.com/office/powerpoint/2010/main" val="9919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47E-EA7C-B047-ACB2-831BCCC3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Paradigms</a:t>
            </a:r>
          </a:p>
        </p:txBody>
      </p:sp>
      <p:pic>
        <p:nvPicPr>
          <p:cNvPr id="1026" name="Picture 2" descr="&quot;RAG Framework&quot;">
            <a:extLst>
              <a:ext uri="{FF2B5EF4-FFF2-40B4-BE49-F238E27FC236}">
                <a16:creationId xmlns:a16="http://schemas.microsoft.com/office/drawing/2014/main" id="{A82039B8-0DC4-C94D-1512-4918EF788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98" y="1825625"/>
            <a:ext cx="70296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6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216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ui-sans-serif</vt:lpstr>
      <vt:lpstr>Aptos</vt:lpstr>
      <vt:lpstr>Aptos Display</vt:lpstr>
      <vt:lpstr>Arial</vt:lpstr>
      <vt:lpstr>Office Theme</vt:lpstr>
      <vt:lpstr>Retrieval Augmented Generation (RAG) for LLMs</vt:lpstr>
      <vt:lpstr>RAG</vt:lpstr>
      <vt:lpstr>RAG research</vt:lpstr>
      <vt:lpstr>Example RAG applied to Question Answering</vt:lpstr>
      <vt:lpstr>Common Retrieval Sources</vt:lpstr>
      <vt:lpstr>Retrieval Granularity</vt:lpstr>
      <vt:lpstr>Augmentation Stage</vt:lpstr>
      <vt:lpstr>Different steps/components </vt:lpstr>
      <vt:lpstr>RAG Paradigms</vt:lpstr>
      <vt:lpstr>PowerPoint Presentation</vt:lpstr>
      <vt:lpstr>Case Study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5</cp:revision>
  <dcterms:created xsi:type="dcterms:W3CDTF">2024-08-29T14:37:13Z</dcterms:created>
  <dcterms:modified xsi:type="dcterms:W3CDTF">2024-09-09T19:28:12Z</dcterms:modified>
</cp:coreProperties>
</file>