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1"/>
    <p:restoredTop sz="94720"/>
  </p:normalViewPr>
  <p:slideViewPr>
    <p:cSldViewPr snapToGrid="0">
      <p:cViewPr varScale="1">
        <p:scale>
          <a:sx n="211" d="100"/>
          <a:sy n="211" d="100"/>
        </p:scale>
        <p:origin x="12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57FD-0513-862B-2975-54AE97F87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D4504-E4EA-6865-4394-BCF14AB33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AADE1-3C07-8B71-B18F-4359531E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2856-4C57-8746-9E8D-74926566F456}" type="datetimeFigureOut"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231DB-5FD5-6F80-E279-B399D750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D3CCB-C479-8523-1B81-3506BBC9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7534-C701-4143-BD89-4F36F5D43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6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1F3B-3440-ECAC-921B-35BB6993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A1C3-4383-035A-A6E1-E2760442D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CEB31-2373-2B4B-245E-D933D782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2856-4C57-8746-9E8D-74926566F456}" type="datetimeFigureOut"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C3D41-CEAF-7039-9489-3DEA413A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32B88-EBD0-5FF8-CDF6-CD693DAB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7534-C701-4143-BD89-4F36F5D43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7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873912-B0E2-36F9-4514-30F65EE03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F98BA-CF7C-B1C6-91DB-979F3BC00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AAF59-D373-E68E-7450-92416DDE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2856-4C57-8746-9E8D-74926566F456}" type="datetimeFigureOut"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95615-66B9-DE4A-4B9A-DEFD9ED6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2EFB7-3E8C-F5DC-CDE2-744710AB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7534-C701-4143-BD89-4F36F5D43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6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51DE-71D3-32C5-31B5-7A09EC7C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E591-73A7-944C-F2B6-C1F5E7144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9ABF3-E805-676C-837E-FE4D09C8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2856-4C57-8746-9E8D-74926566F456}" type="datetimeFigureOut"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BFA74-EE54-3E15-18E5-4C270F8C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E16AB-0BBE-364D-4636-D8D981D9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7534-C701-4143-BD89-4F36F5D43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6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AD25-414F-8A66-AD95-D8E1610C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D723E-6ABB-88B2-ACBD-101D46B8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E2A9F-2AE6-F430-EEE6-F5A5FDEF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2856-4C57-8746-9E8D-74926566F456}" type="datetimeFigureOut"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260BF-883E-0964-8163-8EDB2928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403E2-3F08-4C73-1DF4-1E836C5F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7534-C701-4143-BD89-4F36F5D43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6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CB9C-7B6D-2328-8293-D6AE4F46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2203-CAA2-68B8-516E-FBE3D263F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58667-18FE-86A2-FB40-831370CE8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D16A9-0B9F-0EEF-8406-1C17ED5D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2856-4C57-8746-9E8D-74926566F456}" type="datetimeFigureOut"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DF5F8-B5C3-FCC2-36B6-95A8616A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A199B-4BE2-7B4B-A583-502182FC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7534-C701-4143-BD89-4F36F5D43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2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B3FD-3955-8A7B-2113-CF08AA48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53181-9AC7-5F46-867C-6FBBC9537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59BFF-C424-394C-9030-869B3085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4EF7A-C86A-C2CA-2C19-141AEDD04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A1E2C-C9F9-FD79-1C31-61CE5F65B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0951C-2320-14B7-014B-9EA7570E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2856-4C57-8746-9E8D-74926566F456}" type="datetimeFigureOut">
              <a:t>8/23/24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DC5ACD-51C5-FD83-5C1A-A992CEF7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562C9-CEAC-2089-30A3-476880C7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7534-C701-4143-BD89-4F36F5D43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0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63A1-24A9-A945-826B-60BECAD0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E7E09-BB7A-3C0D-C8C5-7698EDD0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2856-4C57-8746-9E8D-74926566F456}" type="datetimeFigureOut">
              <a:t>8/23/24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B0BA8-470C-C78D-A3B3-F4D0625D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27B02-18ED-3B77-E3C6-9F7FF166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7534-C701-4143-BD89-4F36F5D43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7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33BC9-D3A4-3A9E-822E-7040F9D5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2856-4C57-8746-9E8D-74926566F456}" type="datetimeFigureOut">
              <a:t>8/23/24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9FC11-DCCF-9F48-4B12-7805CF07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53F5C-72CE-9EC7-5121-CB121BAF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7534-C701-4143-BD89-4F36F5D43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4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B0AD-BDEF-E2D0-9431-FD5BB496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745C-0F42-B9AB-C5FB-FB2452CC1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42984-C866-A27B-2ECF-93D3F6C39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56D95-0DA8-8763-ABA2-33C2A80D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2856-4C57-8746-9E8D-74926566F456}" type="datetimeFigureOut"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DEE7A-7153-2527-3127-A6E89BA6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DB4E9-B470-3F2D-2DF4-77AA6990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7534-C701-4143-BD89-4F36F5D43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7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1658-B0A3-AD9A-CC05-E61EBCE9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3EEEB-EB8A-1AC2-D8F5-AEB3A6C24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82DBF-BAD9-5A7A-40BA-3DFBC2D6E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22F36-EF22-E206-5F1B-1BC9C534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2856-4C57-8746-9E8D-74926566F456}" type="datetimeFigureOut"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6DC6F-0AEC-43C2-C343-AADC8CAE4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0D81A-7B64-2307-A146-2FF88F26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7534-C701-4143-BD89-4F36F5D43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4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F3261-87C1-AD76-92DE-ADE172DDE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84A1C-EE81-7469-B635-4E8A6203D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47E4B-8CDD-5099-0E98-6AD54A6CA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162856-4C57-8746-9E8D-74926566F456}" type="datetimeFigureOut"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FC765-3ADD-A23E-95B4-92826DFA0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E3D02-1119-FB36-123C-A332253FB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217534-C701-4143-BD89-4F36F5D43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6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D7BB-0E31-0512-55D1-32680E398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/>
              <a:t>Exploring quality criteria and evaluation methods in automated question generation: A comprehensive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38E6A-A77D-069B-F085-801D8F65EC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Education and Information Technologies, 2024</a:t>
            </a:r>
          </a:p>
          <a:p>
            <a:r>
              <a:rPr lang="en-US"/>
              <a:t>Guher Gorgun, Oka Bulut</a:t>
            </a:r>
          </a:p>
        </p:txBody>
      </p:sp>
    </p:spTree>
    <p:extLst>
      <p:ext uri="{BB962C8B-B14F-4D97-AF65-F5344CB8AC3E}">
        <p14:creationId xmlns:p14="http://schemas.microsoft.com/office/powerpoint/2010/main" val="383533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2659-C422-1D40-00BA-D195B803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Methods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F88BC7-FC29-3B1C-E879-EB717B147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958387" y="299038"/>
            <a:ext cx="4275226" cy="705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11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CDD3-65DE-32E4-2745-5F52C572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criteria in Judgment-based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F2080-E36A-E592-BBF5-F532AE271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grammaticality, correctness, vagueness, ackwardness, fluency, relevancy, cognitive models, question engagement, pedagogical usefulness, difficulty, domain relevance,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46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2659-C422-1D40-00BA-D195B803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Methods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F88BC7-FC29-3B1C-E879-EB717B147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958387" y="299038"/>
            <a:ext cx="4275226" cy="705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88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ABE1-CA71-2E91-C57F-C968A316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61416-D132-69CD-29BC-3471C51FA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Standard of measurement to compare the performance of systems; human-authored questions vs. generated</a:t>
            </a:r>
          </a:p>
          <a:p>
            <a:r>
              <a:rPr lang="en-US"/>
              <a:t>BLUE, METEOR, ROUGE, IR-metrics (F1, recall, precision)</a:t>
            </a:r>
          </a:p>
          <a:p>
            <a:r>
              <a:rPr lang="en-US"/>
              <a:t>limitations</a:t>
            </a:r>
          </a:p>
          <a:p>
            <a:pPr lvl="1"/>
            <a:r>
              <a:rPr lang="en-US"/>
              <a:t>the necessity of ground truth examples</a:t>
            </a:r>
          </a:p>
          <a:p>
            <a:pPr lvl="1"/>
            <a:r>
              <a:rPr lang="en-US"/>
              <a:t>primarily assess the similarity between a reference and generate questions.</a:t>
            </a:r>
          </a:p>
        </p:txBody>
      </p:sp>
    </p:spTree>
    <p:extLst>
      <p:ext uri="{BB962C8B-B14F-4D97-AF65-F5344CB8AC3E}">
        <p14:creationId xmlns:p14="http://schemas.microsoft.com/office/powerpoint/2010/main" val="2003412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0B6C-D354-79DB-E51A-D391486E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8FFFA-AD34-DFC0-D338-C86DB2C0B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Recommendations</a:t>
            </a:r>
          </a:p>
          <a:p>
            <a:pPr lvl="1"/>
            <a:r>
              <a:rPr lang="en-US"/>
              <a:t>publicly available dataset</a:t>
            </a:r>
          </a:p>
          <a:p>
            <a:pPr lvl="1"/>
            <a:r>
              <a:rPr lang="en-US"/>
              <a:t>standardized quality criteria for interpretability of AQG systems</a:t>
            </a:r>
          </a:p>
          <a:p>
            <a:pPr lvl="1"/>
            <a:r>
              <a:rPr lang="en-US"/>
              <a:t>better reporting practices (data collection process, sampling methods, question generation process, etc.)</a:t>
            </a:r>
          </a:p>
          <a:p>
            <a:pPr lvl="1"/>
            <a:r>
              <a:rPr lang="en-US"/>
              <a:t>automatic evaluation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1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6392-2266-4537-19C3-08F24040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8639-19BB-C5D3-CD7A-F340CFE7B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efficacy of Automatic Question Generation (AQG) in educational assessments is mainly focused in many studies, but the </a:t>
            </a:r>
            <a:r>
              <a:rPr lang="en-US" u="sng"/>
              <a:t>evaluation of generated questions is overlooked</a:t>
            </a:r>
            <a:r>
              <a:rPr lang="en-US"/>
              <a:t>. </a:t>
            </a:r>
          </a:p>
          <a:p>
            <a:r>
              <a:rPr lang="en-US"/>
              <a:t>They have </a:t>
            </a:r>
            <a:r>
              <a:rPr lang="en-US" u="sng"/>
              <a:t>no commonly accepted standards and theoretical foundations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638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2659-C422-1D40-00BA-D195B803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Methods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F88BC7-FC29-3B1C-E879-EB717B147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958387" y="299038"/>
            <a:ext cx="4275226" cy="705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3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8F66-27F0-CDD5-3EA1-69E2C22F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Taxonomy of Eval Methods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BF90C6-8B84-3C0E-9ECD-BF3B15D14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898010" y="601300"/>
            <a:ext cx="4395978" cy="680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5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70FC-239A-DDD6-4BCA-A2EE7F19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4EEC2-6F1C-2A76-5C49-214517349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Classical Test Theory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Item Response Theory</a:t>
            </a:r>
          </a:p>
          <a:p>
            <a:endParaRPr lang="en-US"/>
          </a:p>
          <a:p>
            <a:endParaRPr lang="en-US"/>
          </a:p>
          <a:p>
            <a:pPr lvl="1"/>
            <a:r>
              <a:rPr lang="en-US" i="1"/>
              <a:t>theta</a:t>
            </a:r>
            <a:r>
              <a:rPr lang="en-US"/>
              <a:t>: examinees’ ability, </a:t>
            </a:r>
            <a:r>
              <a:rPr lang="en-US" i="1"/>
              <a:t>b</a:t>
            </a:r>
            <a:r>
              <a:rPr lang="en-US"/>
              <a:t>: difficulty level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3B083-7BA8-9C24-55EE-983BD063C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998" y="2440418"/>
            <a:ext cx="5770003" cy="520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38CBC8-1642-249D-F0DF-7463A68CC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864" y="3825985"/>
            <a:ext cx="2387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4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674E-DA0A-C063-5B82-FF2BCC1A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Discrimination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B8D69-3811-10B3-FC62-14D8EC519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Classical Test Theory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point-biserial correlation</a:t>
            </a:r>
          </a:p>
          <a:p>
            <a:endParaRPr lang="en-US"/>
          </a:p>
          <a:p>
            <a:endParaRPr lang="en-US"/>
          </a:p>
          <a:p>
            <a:pPr lvl="1"/>
            <a:r>
              <a:rPr lang="en-US"/>
              <a:t>M_p: test average for examinees answering the question </a:t>
            </a:r>
            <a:r>
              <a:rPr lang="en-US" b="1"/>
              <a:t>correctly</a:t>
            </a:r>
          </a:p>
          <a:p>
            <a:pPr lvl="1"/>
            <a:r>
              <a:rPr lang="en-US"/>
              <a:t>M_q: test average for examinees answering the question </a:t>
            </a:r>
            <a:r>
              <a:rPr lang="en-US" b="1"/>
              <a:t>incorrectly</a:t>
            </a:r>
          </a:p>
          <a:p>
            <a:pPr lvl="1"/>
            <a:r>
              <a:rPr lang="en-US"/>
              <a:t>p,q: p-values, s: stddev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11A4C-D2B1-353F-646B-199F33BCE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325" y="2341511"/>
            <a:ext cx="5933349" cy="570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A8DD46-281F-A3DD-67D6-EA2769FDB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980" y="3945746"/>
            <a:ext cx="2404039" cy="57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1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5D16-9324-70F0-2A25-C10AE873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Discrimination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676E5-1122-612F-8D5D-AC3872FE4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Multi-Serial Index (MSI)</a:t>
            </a:r>
          </a:p>
          <a:p>
            <a:endParaRPr lang="en-US"/>
          </a:p>
          <a:p>
            <a:endParaRPr lang="en-US"/>
          </a:p>
          <a:p>
            <a:pPr lvl="1"/>
            <a:r>
              <a:rPr lang="en-US"/>
              <a:t>SS: sum of squares</a:t>
            </a:r>
          </a:p>
          <a:p>
            <a:r>
              <a:rPr lang="en-US"/>
              <a:t>Based on IRT</a:t>
            </a:r>
          </a:p>
          <a:p>
            <a:endParaRPr lang="en-US"/>
          </a:p>
          <a:p>
            <a:endParaRPr lang="en-US"/>
          </a:p>
          <a:p>
            <a:pPr lvl="1"/>
            <a:r>
              <a:rPr lang="en-US"/>
              <a:t>theta: the ability level of an examinee</a:t>
            </a:r>
          </a:p>
          <a:p>
            <a:pPr lvl="1"/>
            <a:r>
              <a:rPr lang="en-US"/>
              <a:t>a: discrimination of the question</a:t>
            </a:r>
          </a:p>
          <a:p>
            <a:pPr lvl="1"/>
            <a:r>
              <a:rPr lang="en-US"/>
              <a:t>b: the item difficulty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C1A5C-6AD3-BED2-8F24-EE02AB7CD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00" y="2440208"/>
            <a:ext cx="2293000" cy="775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9FB34F-8E2C-6A19-72BD-1B8ACA6F3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783" y="4307697"/>
            <a:ext cx="3510434" cy="6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8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D7AA-E03D-4D12-9A14-C448D9F9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D636F-7F50-5C2A-1614-C2DB51143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Distractor Analysis</a:t>
            </a:r>
            <a:r>
              <a:rPr lang="en-US"/>
              <a:t>: examines </a:t>
            </a:r>
            <a:r>
              <a:rPr lang="en-US" b="0" i="0" u="none" strike="noStrike">
                <a:effectLst/>
                <a:latin typeface="-apple-system"/>
              </a:rPr>
              <a:t>response patterns of students to each option in a multiple-choice question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807ACF-B4F7-827A-AE7B-C322F8F76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991155"/>
            <a:ext cx="7772400" cy="235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6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CDD3-65DE-32E4-2745-5F52C572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Differential item functioning (DIF)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F2080-E36A-E592-BBF5-F532AE271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Assumes a group affiliation (e.g., race, gender, or region) impacts the probability of answering the question correctly.</a:t>
            </a:r>
          </a:p>
          <a:p>
            <a:r>
              <a:rPr lang="en-US"/>
              <a:t>Experts start by identifying focal and reference groups and then investigate whether the probability of correctly answering the question changes between similar members of these groups.</a:t>
            </a:r>
          </a:p>
        </p:txBody>
      </p:sp>
    </p:spTree>
    <p:extLst>
      <p:ext uri="{BB962C8B-B14F-4D97-AF65-F5344CB8AC3E}">
        <p14:creationId xmlns:p14="http://schemas.microsoft.com/office/powerpoint/2010/main" val="212007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4621</TotalTime>
  <Words>352</Words>
  <Application>Microsoft Macintosh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Aptos</vt:lpstr>
      <vt:lpstr>Aptos Display</vt:lpstr>
      <vt:lpstr>Arial</vt:lpstr>
      <vt:lpstr>Office Theme</vt:lpstr>
      <vt:lpstr>Exploring quality criteria and evaluation methods in automated question generation: A comprehensive survey</vt:lpstr>
      <vt:lpstr>Research Gaps</vt:lpstr>
      <vt:lpstr>Evaluation Methods</vt:lpstr>
      <vt:lpstr>Taxonomy of Eval Methods</vt:lpstr>
      <vt:lpstr>Difficulty</vt:lpstr>
      <vt:lpstr>Discrimination</vt:lpstr>
      <vt:lpstr>Discrimination (Cont.)</vt:lpstr>
      <vt:lpstr>Distractor</vt:lpstr>
      <vt:lpstr>Differential item functioning (DIF)</vt:lpstr>
      <vt:lpstr>Evaluation Methods</vt:lpstr>
      <vt:lpstr>Quality criteria in Judgment-based Methods</vt:lpstr>
      <vt:lpstr>Evaluation Methods</vt:lpstr>
      <vt:lpstr>Metrics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Jiho Noh</dc:creator>
  <cp:lastModifiedBy>Jiho Noh</cp:lastModifiedBy>
  <cp:revision>1</cp:revision>
  <dcterms:created xsi:type="dcterms:W3CDTF">2024-08-23T13:09:11Z</dcterms:created>
  <dcterms:modified xsi:type="dcterms:W3CDTF">2024-08-26T18:10:35Z</dcterms:modified>
</cp:coreProperties>
</file>