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72"/>
    <p:restoredTop sz="94694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7BDD6-E4EC-AB29-D50C-119640C34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40426-74D9-661D-8408-E41E86189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D37A-2320-3A30-37ED-1CBC6FBA1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BE40-0E51-110E-CFE6-B1328A93A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2A1CF-2E21-E0E1-980A-A94D41D8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2DF-F708-A8EF-C7BC-80AB3937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A6F9C-019B-CCCE-9024-C004E203F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65D8-1E96-22B9-F1FB-823D2C32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B6A-E0A1-4E02-8862-1C26B541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0B347-4D73-0E1F-F8FF-BA8530F7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0B3DB8-4FA0-3CD6-0597-8B8A90728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DB47-0E7A-1597-60EE-4F188D16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43C4D-949D-811F-4EA0-2A721DD7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88FF-CDD4-E7E0-1113-A2AF9019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9E0AE-CFD1-4CD9-55D2-6818FCCE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7C9E-933B-DEF1-2B86-A44276EB5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DC33-0368-7A78-20C2-1A60CAD0C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E44E-F9B6-D2CC-C9D7-AC54193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66D7-799E-238B-D218-B3E1B164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D90B4-77CB-0CDA-D3D1-981FAFDB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6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5C63-8727-9164-ECD5-786B9D4BD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1D472-9A73-A9A4-6751-07B33A14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4DD8-3E43-C3E6-8486-F2FA87579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329F4-0A6D-F1D9-905C-E608AF2F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D7C67-713B-1F7F-A96C-C029BE8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2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AAC0-1AA8-212D-AC6A-0E9B25CA8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3572-2204-6B2B-FC27-E3A87AEAE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003EF-C594-ABFC-C208-5EEA3241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1B596C-7C81-E078-1CEF-6FF14909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95608-64A0-D732-873E-8C3AA42B8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3F4AF-97FC-3C87-6CEF-7E33E8F6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37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8E788-A161-7155-1E17-DF2E99FE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5E172-E28B-391B-82FC-C50E15DA7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E2430-8BF6-3B28-117F-2193CD725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3B80C-8FE9-0CE4-4B3D-D53F5EDE9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9BBFF-C5EB-8872-BB7D-6F8A0E0495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8A0BC9-5EEA-DA79-456B-B8A0E4C2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300C-061D-BDCB-6F00-7FF0DD05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FDFD4-2501-0DC2-9DCE-AC00ED23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2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1C9B-48DB-49B8-EE21-9FFDD1E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DA8EF-1837-B0A4-181B-11C5A9F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87792-F891-E240-70B8-DA434C29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B78F9-ADBE-D073-D4FB-523029A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D74D2-B46A-08A2-F599-F966A6FB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AB7C65-BE23-ABE5-BBCD-88D11DF7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1EABD-BDEB-B414-2CCD-1B9C32DB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6A75-2D32-ADE1-C969-C4847908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641-321D-CE6E-C1D1-4ABD7D56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C7350-80BA-DD41-7CFE-4E0F9119F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4947F-2901-776F-9343-6DAAB0C19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2C5F2-8469-796A-B62B-BA454C397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1C91C-D9D7-3BF9-9F42-E5F7FA5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AAF0-4876-837B-28CB-2433F60A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88ED1-460E-04DA-218B-E7EB2E46A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5E2D1-D60C-7834-A0AB-AEA5A21E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6B56C-ED85-6466-AE6D-8ED579C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5A907-F132-4620-8D53-B59275C7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AEF6-A8B4-63C1-8B63-290DFE24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6F523-4AF3-126B-C538-FC6ADC6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B5C06-C48D-E55B-4141-D420B4803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2FCEA-0B77-0AC5-7D93-1C043155B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C0E14-EFE7-1641-8C76-7D99DA53226C}" type="datetimeFigureOut"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A3E84-60E6-4633-16D0-F55D76D16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FCF52-0D8E-E704-21A8-C1D2A4CB2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8505D-6CFA-E841-B60D-DEE38A999E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holar.google.com/citations?hl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orks.bepress.com/account/registe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rcid.org/regist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cess.clarivate.com/regi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copus.com/search/form.uri?display=authorLookup#autho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signup.SignU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6DAA-99FD-B890-C3FE-92815C6FC5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Academic Author Profiles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524A5-1F66-B2C9-8366-D3664CED7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ui-sans-serif"/>
              </a:rPr>
              <a:t>Jiho Noh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311C-34D2-6183-EBCF-EE22133A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Google Scholar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4A84-CC19-E862-EA60-140BFAC38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Free online search engine for scholarly literature</a:t>
            </a:r>
          </a:p>
          <a:p>
            <a:r>
              <a:rPr lang="en-US"/>
              <a:t>Comprehensive coverage</a:t>
            </a:r>
          </a:p>
          <a:p>
            <a:r>
              <a:rPr lang="en-US"/>
              <a:t>Automatic citation tracking</a:t>
            </a:r>
          </a:p>
          <a:p>
            <a:r>
              <a:rPr lang="en-US"/>
              <a:t>Straight-forward access to full-text</a:t>
            </a:r>
          </a:p>
          <a:p>
            <a:endParaRPr lang="en-US"/>
          </a:p>
          <a:p>
            <a:r>
              <a:rPr lang="en-US"/>
              <a:t>Sign into your Google Account and set up a profile at </a:t>
            </a:r>
            <a:r>
              <a:rPr lang="en-US">
                <a:hlinkClick r:id="rId2"/>
              </a:rPr>
              <a:t>https://scholar.google.com/citations?hl=en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90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9739F-ED8F-BE67-15DA-B982FD6A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SelectedWorks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3194E-6EF9-C385-C045-BDB2101F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Institutional Repository</a:t>
            </a:r>
          </a:p>
          <a:p>
            <a:r>
              <a:rPr lang="en-US"/>
              <a:t>Often used by universities and other institutions to promote and disseminate the research and scholarship of their faculty and staff.</a:t>
            </a:r>
          </a:p>
          <a:p>
            <a:r>
              <a:rPr lang="en-US"/>
              <a:t>Share research interests, service contributions, honors and awards, education, etc</a:t>
            </a:r>
          </a:p>
          <a:p>
            <a:r>
              <a:rPr lang="en-US"/>
              <a:t>Sign up: </a:t>
            </a:r>
            <a:r>
              <a:rPr lang="en-US">
                <a:hlinkClick r:id="rId2"/>
              </a:rPr>
              <a:t>https://works.bepress.com/account/register/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907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D56E-1637-1E84-5340-923F0ACA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DC11B-DCA3-5380-C6C6-2E06A0BD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creation of your own academic author profiles</a:t>
            </a:r>
          </a:p>
          <a:p>
            <a:pPr lvl="1"/>
            <a:r>
              <a:rPr lang="en-US"/>
              <a:t>Scholarly communication platforms</a:t>
            </a:r>
          </a:p>
          <a:p>
            <a:pPr lvl="1"/>
            <a:r>
              <a:rPr lang="en-US"/>
              <a:t>Curating your profile content</a:t>
            </a:r>
          </a:p>
          <a:p>
            <a:pPr lvl="1"/>
            <a:r>
              <a:rPr lang="en-US"/>
              <a:t>Copyright when posting your works</a:t>
            </a:r>
          </a:p>
        </p:txBody>
      </p:sp>
    </p:spTree>
    <p:extLst>
      <p:ext uri="{BB962C8B-B14F-4D97-AF65-F5344CB8AC3E}">
        <p14:creationId xmlns:p14="http://schemas.microsoft.com/office/powerpoint/2010/main" val="272071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039C-C280-14A3-832E-A9856789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Author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8613-5AF2-72C1-4FB4-EBABE5B39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Platforms for online communication among researchers</a:t>
            </a:r>
          </a:p>
          <a:p>
            <a:pPr lvl="1"/>
            <a:r>
              <a:rPr lang="en-US"/>
              <a:t>Share work with a wide audience</a:t>
            </a:r>
          </a:p>
          <a:p>
            <a:r>
              <a:rPr lang="en-US"/>
              <a:t>Information about an author</a:t>
            </a:r>
          </a:p>
          <a:p>
            <a:pPr lvl="1"/>
            <a:r>
              <a:rPr lang="en-US"/>
              <a:t>Institutional affiliation</a:t>
            </a:r>
          </a:p>
          <a:p>
            <a:pPr lvl="1"/>
            <a:r>
              <a:rPr lang="en-US"/>
              <a:t>Scholarly work</a:t>
            </a:r>
          </a:p>
          <a:p>
            <a:pPr lvl="1"/>
            <a:r>
              <a:rPr lang="en-US"/>
              <a:t>Research interests</a:t>
            </a: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C579-F99F-A997-3D45-4C38FEF8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Start with an Author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6ED6B-6374-02E8-D395-D05E9345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Unique identifiers assigned to a researcher</a:t>
            </a:r>
          </a:p>
          <a:p>
            <a:pPr lvl="1"/>
            <a:r>
              <a:rPr lang="en-US"/>
              <a:t>Links researchers with their publications.</a:t>
            </a:r>
          </a:p>
          <a:p>
            <a:r>
              <a:rPr lang="en-US"/>
              <a:t>Prevents author ambiguity problems</a:t>
            </a:r>
          </a:p>
          <a:p>
            <a:r>
              <a:rPr lang="en-US"/>
              <a:t>Types of IDs</a:t>
            </a:r>
          </a:p>
          <a:p>
            <a:pPr lvl="1"/>
            <a:r>
              <a:rPr lang="en-US"/>
              <a:t>Open Researcher and Contributor ID (ORCID)</a:t>
            </a:r>
          </a:p>
          <a:p>
            <a:pPr lvl="1"/>
            <a:r>
              <a:rPr lang="en-US"/>
              <a:t>Web of Science ResearcherID</a:t>
            </a:r>
          </a:p>
          <a:p>
            <a:pPr lvl="1"/>
            <a:r>
              <a:rPr lang="en-US"/>
              <a:t>Scopus Author Identifier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01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63D9-487E-8F84-4595-66BB48D91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102" y="365125"/>
            <a:ext cx="6676698" cy="1325563"/>
          </a:xfrm>
        </p:spPr>
        <p:txBody>
          <a:bodyPr/>
          <a:lstStyle/>
          <a:p>
            <a:r>
              <a:rPr lang="en-US"/>
              <a:t>ORCID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CB33-301D-E3B0-2C21-962D4C46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102" y="1825625"/>
            <a:ext cx="6676697" cy="4351338"/>
          </a:xfrm>
        </p:spPr>
        <p:txBody>
          <a:bodyPr>
            <a:normAutofit/>
          </a:bodyPr>
          <a:lstStyle/>
          <a:p>
            <a:r>
              <a:rPr lang="en-US"/>
              <a:t>Central registry of unique author identifiers</a:t>
            </a:r>
          </a:p>
          <a:p>
            <a:endParaRPr lang="en-US"/>
          </a:p>
          <a:p>
            <a:r>
              <a:rPr lang="en-US"/>
              <a:t>Register for an ORCID ID at </a:t>
            </a:r>
            <a:r>
              <a:rPr lang="en-US" sz="2800" dirty="0">
                <a:hlinkClick r:id="rId2"/>
              </a:rPr>
              <a:t>https://orcid.org/register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05066-6F5D-B3CB-5B3B-64E1EB4A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38"/>
          <a:stretch/>
        </p:blipFill>
        <p:spPr>
          <a:xfrm>
            <a:off x="446753" y="184371"/>
            <a:ext cx="4028090" cy="64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0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DDE1-8F74-3430-C48C-044601AD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DB56-45B4-9547-BE90-5D76DD56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39187" cy="4351338"/>
          </a:xfrm>
        </p:spPr>
        <p:txBody>
          <a:bodyPr/>
          <a:lstStyle/>
          <a:p>
            <a:r>
              <a:rPr lang="en-US"/>
              <a:t>Unique identifier for researchers on Publons, Web of Science, and InCites.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Register at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https://access.clarivate.com/register</a:t>
            </a:r>
            <a:r>
              <a:rPr lang="en-US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93D612-2B6E-E1AB-0DFE-D7C3DB80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72" y="2511971"/>
            <a:ext cx="5149438" cy="366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8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434C-4E73-6D6E-4C91-71C64F29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Scopus Author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06A7-AA3F-2CF9-C3EF-EE80562B2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595603" cy="456466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Assigns each author in Scopus a unique number.</a:t>
            </a:r>
          </a:p>
          <a:p>
            <a:r>
              <a:rPr lang="en-US" sz="2800" dirty="0"/>
              <a:t>Groups materials using an algorithm that matches authorship based on certain criteria.</a:t>
            </a:r>
          </a:p>
          <a:p>
            <a:r>
              <a:rPr lang="en-US" sz="2800" dirty="0"/>
              <a:t>Profiles are automatically generated.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Search for your name and view your profile and ID at </a:t>
            </a:r>
            <a:r>
              <a:rPr lang="en-US" sz="2800" dirty="0">
                <a:hlinkClick r:id="rId2"/>
              </a:rPr>
              <a:t>https://www.scopus.com/search/form.uri?display=authorLookup#author</a:t>
            </a:r>
            <a:r>
              <a:rPr lang="en-US" sz="2800" dirty="0"/>
              <a:t> </a:t>
            </a:r>
            <a:endParaRPr lang="en-US"/>
          </a:p>
          <a:p>
            <a:pPr lvl="1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A08EA-9401-D3CB-746D-9CA43DCB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03" y="1923394"/>
            <a:ext cx="4919997" cy="3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89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713DC-053B-046B-0356-EE53BC3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8E00D-F5D8-D0A0-F5FD-64479FE83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of Science (Publons is now part of WoS)</a:t>
            </a:r>
          </a:p>
          <a:p>
            <a:r>
              <a:rPr lang="en-US"/>
              <a:t>Scopus/Mendeley</a:t>
            </a:r>
          </a:p>
          <a:p>
            <a:r>
              <a:rPr lang="en-US"/>
              <a:t>Frontier (Open Access Publisher)</a:t>
            </a:r>
          </a:p>
          <a:p>
            <a:r>
              <a:rPr lang="en-US"/>
              <a:t>Academia.edu</a:t>
            </a:r>
          </a:p>
          <a:p>
            <a:r>
              <a:rPr lang="en-US"/>
              <a:t>ResearchGate</a:t>
            </a:r>
          </a:p>
          <a:p>
            <a:r>
              <a:rPr lang="en-US"/>
              <a:t>Google Scholar</a:t>
            </a:r>
          </a:p>
        </p:txBody>
      </p:sp>
    </p:spTree>
    <p:extLst>
      <p:ext uri="{BB962C8B-B14F-4D97-AF65-F5344CB8AC3E}">
        <p14:creationId xmlns:p14="http://schemas.microsoft.com/office/powerpoint/2010/main" val="88228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B2D58-E98F-B0CC-3940-F73141C4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ResearchGate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B3BA-1E41-CEF8-10EE-DBBAC5632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Commercial social networking platform.  </a:t>
            </a:r>
          </a:p>
          <a:p>
            <a:r>
              <a:rPr lang="en-US"/>
              <a:t>RG Score and H-index on this platform.  </a:t>
            </a:r>
          </a:p>
          <a:p>
            <a:pPr lvl="1"/>
            <a:r>
              <a:rPr lang="en-US"/>
              <a:t>RG Score - based on contributions an author posts on the site and calculated by ResearchGate’s algorithm. </a:t>
            </a:r>
          </a:p>
          <a:p>
            <a:r>
              <a:rPr lang="en-US"/>
              <a:t>Channel to share papers behind paywalls; authors likely to share papers when requested</a:t>
            </a:r>
          </a:p>
          <a:p>
            <a:r>
              <a:rPr lang="en-US"/>
              <a:t>Create an account at </a:t>
            </a:r>
            <a:r>
              <a:rPr lang="en-US">
                <a:hlinkClick r:id="rId2"/>
              </a:rPr>
              <a:t>https://www.researchgate.net/signup.SignUp.html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9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385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ui-sans-serif</vt:lpstr>
      <vt:lpstr>Aptos</vt:lpstr>
      <vt:lpstr>Aptos Display</vt:lpstr>
      <vt:lpstr>Arial</vt:lpstr>
      <vt:lpstr>Office Theme</vt:lpstr>
      <vt:lpstr>Academic Author Profiles</vt:lpstr>
      <vt:lpstr>Learning Objectives</vt:lpstr>
      <vt:lpstr>Academic Author Profile</vt:lpstr>
      <vt:lpstr>Start with an Author Identifier</vt:lpstr>
      <vt:lpstr>ORCID ID</vt:lpstr>
      <vt:lpstr>Web of Science</vt:lpstr>
      <vt:lpstr>Scopus Author Identifier</vt:lpstr>
      <vt:lpstr>Platforms</vt:lpstr>
      <vt:lpstr>ResearchGate</vt:lpstr>
      <vt:lpstr>Google Scholar</vt:lpstr>
      <vt:lpstr>SelectedWorks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Jiho Noh</dc:creator>
  <cp:lastModifiedBy>Jiho Noh</cp:lastModifiedBy>
  <cp:revision>7</cp:revision>
  <dcterms:created xsi:type="dcterms:W3CDTF">2024-08-29T14:37:13Z</dcterms:created>
  <dcterms:modified xsi:type="dcterms:W3CDTF">2024-10-14T18:45:43Z</dcterms:modified>
</cp:coreProperties>
</file>