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78" r:id="rId11"/>
    <p:sldId id="274" r:id="rId12"/>
    <p:sldId id="275" r:id="rId13"/>
    <p:sldId id="268" r:id="rId14"/>
    <p:sldId id="269" r:id="rId15"/>
    <p:sldId id="276" r:id="rId16"/>
    <p:sldId id="277" r:id="rId17"/>
    <p:sldId id="271" r:id="rId18"/>
    <p:sldId id="272" r:id="rId19"/>
    <p:sldId id="273" r:id="rId2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4A"/>
    <a:srgbClr val="FFC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4" autoAdjust="0"/>
    <p:restoredTop sz="94660"/>
  </p:normalViewPr>
  <p:slideViewPr>
    <p:cSldViewPr>
      <p:cViewPr>
        <p:scale>
          <a:sx n="125" d="100"/>
          <a:sy n="125" d="100"/>
        </p:scale>
        <p:origin x="25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01253" y="4634961"/>
            <a:ext cx="2232707" cy="743315"/>
            <a:chOff x="7401253" y="4634961"/>
            <a:chExt cx="2232707" cy="7433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1253" y="4634961"/>
              <a:ext cx="2232707" cy="74331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66467" y="3163619"/>
            <a:ext cx="9809623" cy="19454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프로젝트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023676" y="2167390"/>
            <a:ext cx="9953505" cy="1621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100" kern="0" spc="-5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기초프로그래밍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072038" y="4848638"/>
            <a:ext cx="7150317" cy="490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kern="0" spc="-1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C언어 기초문법을 활용한 추억의 2048게임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283013" y="4758914"/>
            <a:ext cx="2496705" cy="619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발표시작 &gt;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26843" y="5896326"/>
            <a:ext cx="9833901" cy="491591"/>
            <a:chOff x="426843" y="5896326"/>
            <a:chExt cx="9833901" cy="491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843" y="5896326"/>
              <a:ext cx="9833901" cy="491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9773" y="2119806"/>
            <a:ext cx="598244" cy="478251"/>
            <a:chOff x="9129773" y="2119806"/>
            <a:chExt cx="598244" cy="4782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29773" y="2119806"/>
              <a:ext cx="598244" cy="4782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57E208-DEDD-6330-BBAA-4919390E9A3D}"/>
              </a:ext>
            </a:extLst>
          </p:cNvPr>
          <p:cNvSpPr txBox="1"/>
          <p:nvPr/>
        </p:nvSpPr>
        <p:spPr>
          <a:xfrm>
            <a:off x="412511" y="675830"/>
            <a:ext cx="295457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Draw</a:t>
            </a:r>
            <a:r>
              <a:rPr lang="ko-KR" altLang="en-US" sz="23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함수 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C711F99-6F57-8138-9D1B-F669A7E0A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77" y="1767342"/>
            <a:ext cx="5197420" cy="44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57E208-DEDD-6330-BBAA-4919390E9A3D}"/>
              </a:ext>
            </a:extLst>
          </p:cNvPr>
          <p:cNvSpPr txBox="1"/>
          <p:nvPr/>
        </p:nvSpPr>
        <p:spPr>
          <a:xfrm>
            <a:off x="412512" y="668804"/>
            <a:ext cx="22098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오른쪽 버튼 코드</a:t>
            </a:r>
            <a:endParaRPr lang="ko-KR" altLang="en-US" sz="23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FD9029A-0969-D2AC-582A-BB8D9FB00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93" y="1770708"/>
            <a:ext cx="5198400" cy="441297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DA95460-AC40-B9AB-FEF8-130F67A40BFD}"/>
              </a:ext>
            </a:extLst>
          </p:cNvPr>
          <p:cNvSpPr/>
          <p:nvPr/>
        </p:nvSpPr>
        <p:spPr>
          <a:xfrm>
            <a:off x="2622312" y="668804"/>
            <a:ext cx="446400" cy="446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3805" y="1175225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DD4300F-3499-5041-1FD3-B2644EFEFD53}"/>
              </a:ext>
            </a:extLst>
          </p:cNvPr>
          <p:cNvSpPr txBox="1"/>
          <p:nvPr/>
        </p:nvSpPr>
        <p:spPr>
          <a:xfrm>
            <a:off x="413805" y="668149"/>
            <a:ext cx="22098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아래쪽 버튼 코드</a:t>
            </a:r>
            <a:endParaRPr lang="ko-KR" altLang="en-US" sz="23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6C004BC-2A82-A644-8BC5-535B139B2F47}"/>
              </a:ext>
            </a:extLst>
          </p:cNvPr>
          <p:cNvSpPr/>
          <p:nvPr/>
        </p:nvSpPr>
        <p:spPr>
          <a:xfrm>
            <a:off x="2638788" y="672530"/>
            <a:ext cx="446400" cy="4462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3A4ABF7-2A47-C3F0-7C7E-05D6A45DC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93" y="1763890"/>
            <a:ext cx="519840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99300" y="5404079"/>
            <a:ext cx="2690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Jalnan OTF" pitchFamily="34" charset="0"/>
              </a:rPr>
              <a:t>Main </a:t>
            </a:r>
            <a:r>
              <a:rPr lang="ko-KR" altLang="en-US" sz="18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Jalnan OTF" pitchFamily="34" charset="0"/>
              </a:rPr>
              <a:t>코드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3916" y="5753492"/>
            <a:ext cx="3261289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메모장 점수 저장 코드</a:t>
            </a:r>
            <a:endParaRPr lang="en-US" altLang="ko-KR" sz="1300" kern="0" spc="-1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배경음악 코드</a:t>
            </a:r>
            <a:endParaRPr lang="en-US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6922" y="5404079"/>
            <a:ext cx="2690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Main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코드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1538" y="5753492"/>
            <a:ext cx="3261289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버튼입력 코드</a:t>
            </a:r>
            <a:endParaRPr lang="en-US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4544" y="5404079"/>
            <a:ext cx="2690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Main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코드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9160" y="5753492"/>
            <a:ext cx="3261289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Game over</a:t>
            </a:r>
            <a:r>
              <a:rPr lang="ko-KR" altLang="en-US" sz="13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코드</a:t>
            </a:r>
            <a:endParaRPr lang="en-US" altLang="ko-KR" sz="13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algn="ctr"/>
            <a:r>
              <a:rPr lang="ko-KR" altLang="en-US" sz="13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점수저장 코드</a:t>
            </a:r>
            <a:endParaRPr lang="en-US" sz="13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142927-E947-604A-4C18-AFDA20B0F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56" y="1684230"/>
            <a:ext cx="2782048" cy="35596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30660" y="4876666"/>
            <a:ext cx="427801" cy="427801"/>
            <a:chOff x="2230660" y="4876666"/>
            <a:chExt cx="427801" cy="42780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230660" y="4876666"/>
              <a:ext cx="427801" cy="427801"/>
              <a:chOff x="2230660" y="4876666"/>
              <a:chExt cx="427801" cy="4278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30660" y="4876666"/>
                <a:ext cx="427801" cy="427801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2211216" y="4956822"/>
              <a:ext cx="460728" cy="4064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  <a:latin typeface="Jalnan OTF" pitchFamily="34" charset="0"/>
                  <a:cs typeface="Jalnan OTF" pitchFamily="34" charset="0"/>
                </a:rPr>
                <a:t>01</a:t>
              </a:r>
              <a:endParaRPr 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47F06C5-035F-6A96-2C11-E2DBAE3A6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04" y="1688562"/>
            <a:ext cx="2433939" cy="32682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67141" y="4876666"/>
            <a:ext cx="427801" cy="427801"/>
            <a:chOff x="5167141" y="4876666"/>
            <a:chExt cx="427801" cy="42780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167141" y="4876666"/>
              <a:ext cx="427801" cy="427801"/>
              <a:chOff x="5167141" y="4876666"/>
              <a:chExt cx="427801" cy="42780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67141" y="4876666"/>
                <a:ext cx="427801" cy="427801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5147697" y="4956822"/>
              <a:ext cx="460728" cy="4064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  <a:latin typeface="Jalnan OTF" pitchFamily="34" charset="0"/>
                  <a:cs typeface="Jalnan OTF" pitchFamily="34" charset="0"/>
                </a:rPr>
                <a:t>02</a:t>
              </a:r>
              <a:endParaRPr lang="en-US" dirty="0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7D378CF-0FA5-9969-FB12-8DBC9BDDA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87" y="1684230"/>
            <a:ext cx="2904926" cy="355964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125904" y="4876666"/>
            <a:ext cx="427801" cy="427801"/>
            <a:chOff x="8125904" y="4876666"/>
            <a:chExt cx="427801" cy="42780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125904" y="4876666"/>
              <a:ext cx="427801" cy="427801"/>
              <a:chOff x="8125904" y="4876666"/>
              <a:chExt cx="427801" cy="42780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25904" y="4876666"/>
                <a:ext cx="427801" cy="427801"/>
              </a:xfrm>
              <a:prstGeom prst="rect">
                <a:avLst/>
              </a:prstGeom>
            </p:spPr>
          </p:pic>
        </p:grpSp>
        <p:sp>
          <p:nvSpPr>
            <p:cNvPr id="36" name="Object 36"/>
            <p:cNvSpPr txBox="1"/>
            <p:nvPr/>
          </p:nvSpPr>
          <p:spPr>
            <a:xfrm>
              <a:off x="8106460" y="4956822"/>
              <a:ext cx="460728" cy="4064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  <a:latin typeface="Jalnan OTF" pitchFamily="34" charset="0"/>
                  <a:cs typeface="Jalnan OTF" pitchFamily="34" charset="0"/>
                </a:rPr>
                <a:t>03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3E60F11-63F0-36AD-D914-A7FB54BD58F9}"/>
              </a:ext>
            </a:extLst>
          </p:cNvPr>
          <p:cNvSpPr txBox="1"/>
          <p:nvPr/>
        </p:nvSpPr>
        <p:spPr>
          <a:xfrm>
            <a:off x="413805" y="668149"/>
            <a:ext cx="22098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Main </a:t>
            </a:r>
            <a:r>
              <a:rPr lang="ko-KR" altLang="en-US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코드</a:t>
            </a:r>
            <a:endParaRPr lang="ko-KR" altLang="en-US" sz="23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48771" y="2836632"/>
            <a:ext cx="4149954" cy="2569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100" b="1" kern="0" spc="-400" dirty="0">
                <a:ln w="107950">
                  <a:solidFill>
                    <a:schemeClr val="tx1"/>
                  </a:solidFill>
                </a:ln>
                <a:noFill/>
                <a:latin typeface="Jalnan OTF" pitchFamily="34" charset="0"/>
                <a:cs typeface="Jalnan OTF" pitchFamily="34" charset="0"/>
              </a:rPr>
              <a:t>03</a:t>
            </a:r>
            <a:endParaRPr lang="en-US" dirty="0">
              <a:ln w="107950"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34494" y="6243085"/>
            <a:ext cx="9826250" cy="144831"/>
            <a:chOff x="434494" y="6243085"/>
            <a:chExt cx="9826250" cy="1448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494" y="6243085"/>
              <a:ext cx="9826250" cy="1448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0752" y="3288737"/>
            <a:ext cx="8753088" cy="1476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프로젝트 수행결과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246552" y="2101450"/>
            <a:ext cx="414619" cy="331457"/>
            <a:chOff x="9246552" y="2101450"/>
            <a:chExt cx="414619" cy="3314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6552" y="2101450"/>
              <a:ext cx="414619" cy="33145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90752" y="4834114"/>
            <a:ext cx="2171535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게임 실행화면 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57E208-DEDD-6330-BBAA-4919390E9A3D}"/>
              </a:ext>
            </a:extLst>
          </p:cNvPr>
          <p:cNvSpPr txBox="1"/>
          <p:nvPr/>
        </p:nvSpPr>
        <p:spPr>
          <a:xfrm>
            <a:off x="426843" y="591949"/>
            <a:ext cx="1905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코드 실행화면</a:t>
            </a:r>
            <a:endParaRPr lang="ko-KR" altLang="en-US" sz="23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7A7B8E5-0504-E0AA-01B9-44F29CB76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723583"/>
            <a:ext cx="8372442" cy="4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57E208-DEDD-6330-BBAA-4919390E9A3D}"/>
              </a:ext>
            </a:extLst>
          </p:cNvPr>
          <p:cNvSpPr txBox="1"/>
          <p:nvPr/>
        </p:nvSpPr>
        <p:spPr>
          <a:xfrm>
            <a:off x="426843" y="591949"/>
            <a:ext cx="1905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코드 실행화면</a:t>
            </a:r>
            <a:endParaRPr lang="ko-KR" altLang="en-US" sz="23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8EB3E2B-B03A-0249-FA5F-5B36B3A3D069}"/>
              </a:ext>
            </a:extLst>
          </p:cNvPr>
          <p:cNvSpPr txBox="1"/>
          <p:nvPr/>
        </p:nvSpPr>
        <p:spPr>
          <a:xfrm>
            <a:off x="967249" y="2888400"/>
            <a:ext cx="8753088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5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작동화면은 </a:t>
            </a:r>
            <a:endParaRPr lang="en-US" altLang="ko-KR" sz="5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5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직접 보여드리겠습니다</a:t>
            </a:r>
            <a:r>
              <a:rPr lang="en-US" altLang="ko-KR" sz="5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:)</a:t>
            </a:r>
            <a:endParaRPr lang="en-US" sz="5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C9A82342-7C03-6799-A8A1-EB5811B2B190}"/>
              </a:ext>
            </a:extLst>
          </p:cNvPr>
          <p:cNvSpPr txBox="1"/>
          <p:nvPr/>
        </p:nvSpPr>
        <p:spPr>
          <a:xfrm>
            <a:off x="4078380" y="5258239"/>
            <a:ext cx="253082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잠시만 기다려주세요</a:t>
            </a:r>
            <a:r>
              <a:rPr lang="en-US" altLang="ko-KR" sz="20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!</a:t>
            </a:r>
            <a:endParaRPr lang="en-US" sz="20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80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48770" y="2836629"/>
            <a:ext cx="4149954" cy="4312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100" b="1" kern="0" spc="-4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40069" y="6243085"/>
            <a:ext cx="9820675" cy="144831"/>
            <a:chOff x="440069" y="6243085"/>
            <a:chExt cx="9820675" cy="14483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069" y="6243085"/>
              <a:ext cx="9820675" cy="14483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28360" y="3288737"/>
            <a:ext cx="6809087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100" dirty="0">
                <a:ln w="4445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자체 평가의견</a:t>
            </a:r>
            <a:endParaRPr lang="en-US" dirty="0">
              <a:ln w="44450">
                <a:solidFill>
                  <a:schemeClr val="tx1"/>
                </a:solidFill>
              </a:ln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246552" y="2101450"/>
            <a:ext cx="414619" cy="331457"/>
            <a:chOff x="9246552" y="2101450"/>
            <a:chExt cx="414619" cy="33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6552" y="2101450"/>
              <a:ext cx="414619" cy="3314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05034" y="1878990"/>
            <a:ext cx="6485165" cy="7350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자체 평가의견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579594" y="2379603"/>
            <a:ext cx="553605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C언어 기초문법을 활용한 추억의 </a:t>
            </a:r>
            <a:r>
              <a:rPr lang="en-US" sz="1400" b="1" kern="0" spc="-100" dirty="0">
                <a:solidFill>
                  <a:srgbClr val="FD9F28"/>
                </a:solidFill>
                <a:latin typeface="S-Core Dream 4 Regular" pitchFamily="34" charset="0"/>
                <a:cs typeface="S-Core Dream 4 Regular" pitchFamily="34" charset="0"/>
              </a:rPr>
              <a:t>2048</a:t>
            </a:r>
            <a:r>
              <a:rPr lang="en-US" sz="14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게임 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56841" y="3939717"/>
            <a:ext cx="826327" cy="826327"/>
            <a:chOff x="1256841" y="3939717"/>
            <a:chExt cx="826327" cy="8263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841" y="3939717"/>
              <a:ext cx="826327" cy="8263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68160" y="3939717"/>
            <a:ext cx="826327" cy="826327"/>
            <a:chOff x="3668160" y="3939717"/>
            <a:chExt cx="826327" cy="8263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160" y="3939717"/>
              <a:ext cx="826327" cy="8263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21759" y="3939717"/>
            <a:ext cx="826327" cy="826327"/>
            <a:chOff x="6221759" y="3939717"/>
            <a:chExt cx="826327" cy="8263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1759" y="3939717"/>
              <a:ext cx="826327" cy="8263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8507" y="3939717"/>
            <a:ext cx="826327" cy="826327"/>
            <a:chOff x="8558507" y="3939717"/>
            <a:chExt cx="826327" cy="8263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507" y="3939717"/>
              <a:ext cx="826327" cy="8263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22265" y="4122941"/>
            <a:ext cx="405929" cy="459877"/>
            <a:chOff x="6422265" y="4122941"/>
            <a:chExt cx="405929" cy="4598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2265" y="4122941"/>
              <a:ext cx="405929" cy="4598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51385" y="4125270"/>
            <a:ext cx="459877" cy="455220"/>
            <a:chOff x="3851385" y="4125270"/>
            <a:chExt cx="459877" cy="4552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1385" y="4125270"/>
              <a:ext cx="459877" cy="4552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87680" y="4122941"/>
            <a:ext cx="367980" cy="459877"/>
            <a:chOff x="8787680" y="4122941"/>
            <a:chExt cx="367980" cy="4598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87680" y="4122941"/>
              <a:ext cx="367980" cy="4598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0733" y="4122941"/>
            <a:ext cx="398543" cy="459877"/>
            <a:chOff x="1470733" y="4122941"/>
            <a:chExt cx="398543" cy="45987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0733" y="4122941"/>
              <a:ext cx="398543" cy="45987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27498" y="4857971"/>
            <a:ext cx="1885010" cy="433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도광현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671959" y="4875256"/>
            <a:ext cx="20062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200" kern="0" spc="300" dirty="0" err="1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Jalnan OTF" pitchFamily="34" charset="0"/>
              </a:rPr>
              <a:t>도광현</a:t>
            </a:r>
            <a:endParaRPr lang="en-US" spc="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83384" y="4857971"/>
            <a:ext cx="1885010" cy="433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박지호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5692417" y="4857971"/>
            <a:ext cx="1885010" cy="433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노민영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8029165" y="4857971"/>
            <a:ext cx="1885010" cy="433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장혜정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3078786" y="4875257"/>
            <a:ext cx="20062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200" kern="0" spc="3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Jalnan OTF" pitchFamily="34" charset="0"/>
              </a:rPr>
              <a:t>박지호</a:t>
            </a:r>
            <a:endParaRPr lang="en-US" spc="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31811" y="4875256"/>
            <a:ext cx="20062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200" kern="0" spc="300" dirty="0" err="1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Jalnan OTF" pitchFamily="34" charset="0"/>
              </a:rPr>
              <a:t>노민영</a:t>
            </a:r>
            <a:endParaRPr lang="en-US" spc="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76306" y="4875257"/>
            <a:ext cx="20062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200" kern="0" spc="3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Jalnan OTF" pitchFamily="34" charset="0"/>
              </a:rPr>
              <a:t>장혜정</a:t>
            </a:r>
            <a:endParaRPr lang="en-US" spc="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418479" y="3208051"/>
            <a:ext cx="9858280" cy="71273"/>
            <a:chOff x="418479" y="3208051"/>
            <a:chExt cx="9858280" cy="7127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18479" y="3208051"/>
              <a:ext cx="9858280" cy="712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18006" y="4782655"/>
            <a:ext cx="3139250" cy="71273"/>
            <a:chOff x="1318006" y="4782655"/>
            <a:chExt cx="3139250" cy="7127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318006" y="4782655"/>
              <a:ext cx="3139250" cy="712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771804" y="4776466"/>
            <a:ext cx="3151629" cy="71273"/>
            <a:chOff x="3771804" y="4776466"/>
            <a:chExt cx="3151629" cy="7127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3771804" y="4776466"/>
              <a:ext cx="3151629" cy="712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34887" y="4779560"/>
            <a:ext cx="3145440" cy="71273"/>
            <a:chOff x="6234887" y="4779560"/>
            <a:chExt cx="3145440" cy="7127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6234887" y="4779560"/>
              <a:ext cx="3145440" cy="7127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2290274" y="2795429"/>
            <a:ext cx="601607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기초프로그래밍 프로젝트</a:t>
            </a:r>
            <a:endParaRPr lang="en-US" b="1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529257" y="3547458"/>
            <a:ext cx="253282" cy="202480"/>
            <a:chOff x="1529257" y="3547458"/>
            <a:chExt cx="253282" cy="20248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9257" y="3547458"/>
              <a:ext cx="253282" cy="20248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960252" y="3547458"/>
            <a:ext cx="253282" cy="202480"/>
            <a:chOff x="3960252" y="3547458"/>
            <a:chExt cx="253282" cy="20248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0252" y="3547458"/>
              <a:ext cx="253282" cy="20248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508281" y="3547458"/>
            <a:ext cx="253282" cy="202480"/>
            <a:chOff x="6508281" y="3547458"/>
            <a:chExt cx="253282" cy="20248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08281" y="3547458"/>
              <a:ext cx="253282" cy="20248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850383" y="3547458"/>
            <a:ext cx="253282" cy="202480"/>
            <a:chOff x="8850383" y="3547458"/>
            <a:chExt cx="253282" cy="20248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50383" y="3547458"/>
              <a:ext cx="253282" cy="202480"/>
            </a:xfrm>
            <a:prstGeom prst="rect">
              <a:avLst/>
            </a:prstGeom>
          </p:spPr>
        </p:pic>
      </p:grpSp>
      <p:sp>
        <p:nvSpPr>
          <p:cNvPr id="47" name="Object 15">
            <a:extLst>
              <a:ext uri="{FF2B5EF4-FFF2-40B4-BE49-F238E27FC236}">
                <a16:creationId xmlns:a16="http://schemas.microsoft.com/office/drawing/2014/main" id="{CF0CD940-F79E-4C5A-3200-AB5C24532410}"/>
              </a:ext>
            </a:extLst>
          </p:cNvPr>
          <p:cNvSpPr txBox="1"/>
          <p:nvPr/>
        </p:nvSpPr>
        <p:spPr>
          <a:xfrm>
            <a:off x="477731" y="5297117"/>
            <a:ext cx="235933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팀프로젝트를 하면서</a:t>
            </a:r>
            <a:endParaRPr lang="en-US" altLang="ko-KR" sz="1300" kern="0" spc="-1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새로운 경험을 해본 것 같아서 좋았다</a:t>
            </a:r>
            <a:r>
              <a:rPr lang="en-US" altLang="ko-KR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.</a:t>
            </a:r>
            <a:endParaRPr lang="en-US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06AA37AA-3961-CB49-44AB-994635EBDED5}"/>
              </a:ext>
            </a:extLst>
          </p:cNvPr>
          <p:cNvSpPr txBox="1"/>
          <p:nvPr/>
        </p:nvSpPr>
        <p:spPr>
          <a:xfrm>
            <a:off x="3149018" y="5292346"/>
            <a:ext cx="1882560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팀프로젝트를 하고 게임을 직접 만들어보면서 즐거웠고 </a:t>
            </a:r>
            <a:r>
              <a:rPr lang="en-US" altLang="ko-KR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</a:t>
            </a:r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언어에 몰랐던 부분들을 많이 알게 되었다</a:t>
            </a:r>
            <a:r>
              <a:rPr lang="en-US" altLang="ko-KR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. </a:t>
            </a:r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endParaRPr lang="en-US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50" name="Object 15">
            <a:extLst>
              <a:ext uri="{FF2B5EF4-FFF2-40B4-BE49-F238E27FC236}">
                <a16:creationId xmlns:a16="http://schemas.microsoft.com/office/drawing/2014/main" id="{0ED91FB7-A44A-61F8-5CA3-6F398F447473}"/>
              </a:ext>
            </a:extLst>
          </p:cNvPr>
          <p:cNvSpPr txBox="1"/>
          <p:nvPr/>
        </p:nvSpPr>
        <p:spPr>
          <a:xfrm>
            <a:off x="5270583" y="5291676"/>
            <a:ext cx="264106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팀프로젝트를 하며 깊이 알지 못했던 함수를 다시 공부할 수 있었고</a:t>
            </a:r>
            <a:r>
              <a:rPr lang="en-US" altLang="ko-KR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</a:t>
            </a:r>
          </a:p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팀원들과 게임을 만드는 경험을 하여 좋았다</a:t>
            </a:r>
            <a:r>
              <a:rPr lang="en-US" altLang="ko-KR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.</a:t>
            </a:r>
            <a:endParaRPr lang="en-US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87C5DF-B7CC-86F3-A092-E7887A47E679}"/>
              </a:ext>
            </a:extLst>
          </p:cNvPr>
          <p:cNvSpPr txBox="1"/>
          <p:nvPr/>
        </p:nvSpPr>
        <p:spPr>
          <a:xfrm>
            <a:off x="7807607" y="5291676"/>
            <a:ext cx="2374710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팀 프로젝트를 하면서 수업시간에 제대로 알지 못했던 부분들을 보충할 수 있게 되었고 학창시절에 하던 게임을 </a:t>
            </a:r>
            <a:r>
              <a:rPr lang="en-US" altLang="ko-KR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</a:t>
            </a:r>
            <a:r>
              <a:rPr lang="ko-KR" altLang="en-US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언어로 직접 만들어 봄으로써 더욱 뜻 깊었다</a:t>
            </a:r>
            <a:r>
              <a:rPr lang="en-US" altLang="ko-KR" sz="1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.</a:t>
            </a:r>
            <a:endParaRPr lang="en-US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01253" y="4634961"/>
            <a:ext cx="2232707" cy="743315"/>
            <a:chOff x="7401253" y="4634961"/>
            <a:chExt cx="2232707" cy="7433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1253" y="4634961"/>
              <a:ext cx="2232707" cy="74331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8687" y="3022028"/>
            <a:ext cx="8335889" cy="103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100" kern="0" spc="-200" dirty="0">
                <a:ln w="3175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2조의 발표였습니다 !</a:t>
            </a:r>
            <a:endParaRPr lang="en-US" dirty="0">
              <a:ln w="31750">
                <a:solidFill>
                  <a:schemeClr val="tx1"/>
                </a:solidFill>
              </a:ln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3681" y="2184615"/>
            <a:ext cx="8371874" cy="13674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-4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지금까지 상큼한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283013" y="4753343"/>
            <a:ext cx="2496705" cy="619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발표 끝 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40069" y="5896326"/>
            <a:ext cx="9820675" cy="491591"/>
            <a:chOff x="440069" y="5896326"/>
            <a:chExt cx="9820675" cy="4915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69" y="5896326"/>
              <a:ext cx="9820675" cy="491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9773" y="2119806"/>
            <a:ext cx="598244" cy="478251"/>
            <a:chOff x="9129773" y="2119806"/>
            <a:chExt cx="598244" cy="4782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29773" y="2119806"/>
              <a:ext cx="598244" cy="4782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8452" y="5156868"/>
            <a:ext cx="1929921" cy="625202"/>
            <a:chOff x="788452" y="5156868"/>
            <a:chExt cx="1929921" cy="6252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452" y="5156868"/>
              <a:ext cx="1929921" cy="6252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0116" y="2146197"/>
            <a:ext cx="363353" cy="290474"/>
            <a:chOff x="3650116" y="2146197"/>
            <a:chExt cx="363353" cy="2904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0116" y="2146197"/>
              <a:ext cx="363353" cy="2904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898333" y="4829299"/>
            <a:ext cx="1969385" cy="6727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Main함수 제작</a:t>
            </a:r>
          </a:p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함수수정 및 함수화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535944" y="2146197"/>
            <a:ext cx="363353" cy="290474"/>
            <a:chOff x="5535944" y="2146197"/>
            <a:chExt cx="363353" cy="2904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5944" y="2146197"/>
              <a:ext cx="363353" cy="2904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344021" y="4829299"/>
            <a:ext cx="2747201" cy="6727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새로운 숫자 생성 함수제작</a:t>
            </a:r>
          </a:p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gameovercheck함수 제작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367414" y="2146197"/>
            <a:ext cx="363353" cy="290474"/>
            <a:chOff x="7367414" y="2146197"/>
            <a:chExt cx="363353" cy="2904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7414" y="2146197"/>
              <a:ext cx="363353" cy="29047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402939" y="4829299"/>
            <a:ext cx="2292302" cy="3156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draw함수 디자인 제작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413125" y="3022210"/>
            <a:ext cx="2574737" cy="1915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2조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457009" y="2232880"/>
            <a:ext cx="2461858" cy="1077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보기만해도</a:t>
            </a:r>
          </a:p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흐 ㅡ 뭇한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73116" y="5257043"/>
            <a:ext cx="2153992" cy="5344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조원소개 &gt;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62178" y="3893362"/>
            <a:ext cx="4615883" cy="68999"/>
            <a:chOff x="662178" y="3893362"/>
            <a:chExt cx="4615883" cy="689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62178" y="3893362"/>
              <a:ext cx="4615883" cy="689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 rot="-720000">
            <a:off x="4480041" y="2351400"/>
            <a:ext cx="739473" cy="5247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조장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4434604" y="2818346"/>
            <a:ext cx="372021" cy="192872"/>
            <a:chOff x="4434604" y="2818346"/>
            <a:chExt cx="372021" cy="1928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4434604" y="2818346"/>
              <a:ext cx="372021" cy="1928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8924" y="4626816"/>
            <a:ext cx="2551260" cy="71273"/>
            <a:chOff x="428924" y="4626816"/>
            <a:chExt cx="2551260" cy="7127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28924" y="4626816"/>
              <a:ext cx="2551260" cy="712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237306" y="2146197"/>
            <a:ext cx="363353" cy="290474"/>
            <a:chOff x="9237306" y="2146197"/>
            <a:chExt cx="363353" cy="29047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7306" y="2146197"/>
              <a:ext cx="363353" cy="29047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273531" y="4829299"/>
            <a:ext cx="2290904" cy="3156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방향키 조작 함수 제작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3065927" y="2665989"/>
            <a:ext cx="1531732" cy="1363815"/>
            <a:chOff x="3065927" y="2665989"/>
            <a:chExt cx="1531732" cy="136381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5927" y="2665989"/>
              <a:ext cx="1531732" cy="13638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760964" y="2780195"/>
            <a:ext cx="1913314" cy="1434986"/>
            <a:chOff x="4760964" y="2780195"/>
            <a:chExt cx="1913314" cy="14349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0964" y="2780195"/>
              <a:ext cx="1913314" cy="14349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77351" y="2592213"/>
            <a:ext cx="1743479" cy="1622968"/>
            <a:chOff x="6677351" y="2592213"/>
            <a:chExt cx="1743479" cy="16229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7351" y="2592213"/>
              <a:ext cx="1743479" cy="162296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48178" y="2592213"/>
            <a:ext cx="1570180" cy="1622968"/>
            <a:chOff x="8548178" y="2592213"/>
            <a:chExt cx="1570180" cy="162296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48178" y="2592213"/>
              <a:ext cx="1570180" cy="162296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E4B2CFF-545D-EF19-4D1C-31B2DFA80F4F}"/>
              </a:ext>
            </a:extLst>
          </p:cNvPr>
          <p:cNvSpPr txBox="1"/>
          <p:nvPr/>
        </p:nvSpPr>
        <p:spPr>
          <a:xfrm>
            <a:off x="3650116" y="4543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B9461-1E5C-6A74-DCDA-03D2232A7BF9}"/>
              </a:ext>
            </a:extLst>
          </p:cNvPr>
          <p:cNvSpPr txBox="1"/>
          <p:nvPr/>
        </p:nvSpPr>
        <p:spPr>
          <a:xfrm>
            <a:off x="3405738" y="42294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 w="16510">
                  <a:solidFill>
                    <a:schemeClr val="tx1"/>
                  </a:solidFill>
                </a:ln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도광현</a:t>
            </a:r>
            <a:endParaRPr lang="ko-KR" altLang="en-US" sz="2000" dirty="0">
              <a:ln w="16510">
                <a:solidFill>
                  <a:schemeClr val="tx1"/>
                </a:solidFill>
              </a:ln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B8BA66-264E-95C7-5008-8F480D990A03}"/>
              </a:ext>
            </a:extLst>
          </p:cNvPr>
          <p:cNvSpPr txBox="1"/>
          <p:nvPr/>
        </p:nvSpPr>
        <p:spPr>
          <a:xfrm>
            <a:off x="5142419" y="42294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16510">
                  <a:solidFill>
                    <a:schemeClr val="tx1"/>
                  </a:solidFill>
                </a:ln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박지호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AA7A0D-7E5F-CCCA-AA8F-B719173BED59}"/>
              </a:ext>
            </a:extLst>
          </p:cNvPr>
          <p:cNvSpPr txBox="1"/>
          <p:nvPr/>
        </p:nvSpPr>
        <p:spPr>
          <a:xfrm>
            <a:off x="7077456" y="42423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 w="16510">
                  <a:solidFill>
                    <a:schemeClr val="tx1"/>
                  </a:solidFill>
                </a:ln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노민영</a:t>
            </a:r>
            <a:endParaRPr lang="ko-KR" altLang="en-US" sz="2000" dirty="0">
              <a:ln w="16510">
                <a:solidFill>
                  <a:schemeClr val="tx1"/>
                </a:solidFill>
              </a:ln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1E6F5-966B-8C6E-C220-957DF4432B90}"/>
              </a:ext>
            </a:extLst>
          </p:cNvPr>
          <p:cNvSpPr txBox="1"/>
          <p:nvPr/>
        </p:nvSpPr>
        <p:spPr>
          <a:xfrm>
            <a:off x="8882219" y="4230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16510">
                  <a:solidFill>
                    <a:schemeClr val="tx1"/>
                  </a:solidFill>
                </a:ln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장혜정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76878" y="3645965"/>
            <a:ext cx="116425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200" kern="0" spc="-100" dirty="0">
                <a:ln w="1651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>
              <a:ln w="16510">
                <a:solidFill>
                  <a:schemeClr val="tx1"/>
                </a:solidFill>
              </a:ln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3048" y="3642014"/>
            <a:ext cx="2118542" cy="482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프로젝트 개요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904115" y="2442814"/>
            <a:ext cx="3761187" cy="440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-1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2조의 발표 순서는 말이죠!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3353" y="3235050"/>
            <a:ext cx="9857597" cy="71273"/>
            <a:chOff x="423353" y="3235050"/>
            <a:chExt cx="9857597" cy="712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53" y="3235050"/>
              <a:ext cx="9857597" cy="712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52261" y="4791939"/>
            <a:ext cx="3119444" cy="71273"/>
            <a:chOff x="3752261" y="4791939"/>
            <a:chExt cx="3119444" cy="712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52261" y="4791939"/>
              <a:ext cx="3119444" cy="712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4494" y="4680137"/>
            <a:ext cx="9846456" cy="71273"/>
            <a:chOff x="434494" y="4680137"/>
            <a:chExt cx="9846456" cy="712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94" y="4680137"/>
              <a:ext cx="9846456" cy="7127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654237" y="3450951"/>
            <a:ext cx="1164254" cy="11286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2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540051" y="3654974"/>
            <a:ext cx="2870716" cy="482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프로젝트 수행절차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776878" y="4925195"/>
            <a:ext cx="1164254" cy="11319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2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553048" y="5109602"/>
            <a:ext cx="3142333" cy="482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프로젝트 수행결과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654237" y="5114946"/>
            <a:ext cx="116425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b="1" kern="0" spc="-100" dirty="0">
                <a:ln w="1651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>
              <a:ln w="16510">
                <a:solidFill>
                  <a:schemeClr val="tx1"/>
                </a:solidFill>
              </a:ln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40051" y="5088955"/>
            <a:ext cx="2118542" cy="482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자체 평가의견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210555" y="2092478"/>
            <a:ext cx="414619" cy="331457"/>
            <a:chOff x="6210555" y="2092478"/>
            <a:chExt cx="414619" cy="3314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210555" y="2092478"/>
              <a:ext cx="414619" cy="3314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63795" y="2005289"/>
            <a:ext cx="4492669" cy="1216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600" kern="0" spc="-4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발표 순서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553048" y="4044238"/>
            <a:ext cx="336455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sz="1200" b="1" kern="0" spc="-1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</a:t>
            </a:r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개발 일정 및 </a:t>
            </a:r>
            <a:r>
              <a:rPr lang="en-US" sz="1200" b="1" kern="0" spc="-1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과정</a:t>
            </a:r>
            <a:endParaRPr lang="en-US" sz="1200" b="1" kern="0" spc="-100" dirty="0">
              <a:solidFill>
                <a:srgbClr val="00000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관련 이론</a:t>
            </a:r>
            <a:endParaRPr lang="en-US" altLang="ko-KR" dirty="0"/>
          </a:p>
          <a:p>
            <a:pPr marL="171450" indent="-171450" algn="just">
              <a:buFontTx/>
              <a:buChar char="-"/>
            </a:pPr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2048 </a:t>
            </a:r>
            <a:r>
              <a:rPr lang="ko-KR" alt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게임 소개</a:t>
            </a:r>
            <a:endParaRPr lang="en-US" sz="1200" b="1" kern="0" spc="-100" dirty="0">
              <a:solidFill>
                <a:srgbClr val="000000"/>
              </a:solidFill>
              <a:latin typeface="S-Core Dream 4 Regular" pitchFamily="34" charset="0"/>
              <a:cs typeface="S-Core Dream 4 Regular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40048" y="4044238"/>
            <a:ext cx="3364555" cy="6727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 알고리즘</a:t>
            </a:r>
          </a:p>
          <a:p>
            <a:pPr algn="just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 코드작성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2553048" y="5491181"/>
            <a:ext cx="336455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 게임실행 화면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  <p:bldP spid="21" grpId="0"/>
      <p:bldP spid="22" grpId="0"/>
      <p:bldP spid="23" grpId="0"/>
      <p:bldP spid="24" grpId="0"/>
      <p:bldP spid="25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48771" y="2836632"/>
            <a:ext cx="4149954" cy="256993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100" kern="0" spc="-400" dirty="0">
                <a:ln w="10795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>
              <a:ln w="107950">
                <a:solidFill>
                  <a:schemeClr val="tx1"/>
                </a:solidFill>
              </a:ln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658" y="4848648"/>
            <a:ext cx="3814630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300" kern="0" spc="-1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프로젝트</a:t>
            </a:r>
            <a:r>
              <a:rPr lang="en-US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개발 일정 및 </a:t>
            </a:r>
            <a:r>
              <a:rPr lang="en-US" sz="2300" kern="0" spc="-1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과정</a:t>
            </a:r>
            <a:endParaRPr lang="en-US" sz="2300" kern="0" spc="-1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프로젝트 관련 이론</a:t>
            </a:r>
            <a:endParaRPr lang="en-US" altLang="ko-KR" sz="2300" kern="0" spc="-1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2048게임하는 </a:t>
            </a:r>
            <a:r>
              <a:rPr lang="en-US" altLang="ko-KR" sz="2300" kern="0" spc="-1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방법</a:t>
            </a:r>
            <a:r>
              <a:rPr lang="en-US" altLang="ko-KR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2300" kern="0" spc="-1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소개</a:t>
            </a:r>
            <a:endParaRPr lang="en-US" sz="2300" kern="0" spc="-1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657" y="3086114"/>
            <a:ext cx="7318020" cy="1546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프로젝트 개요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246552" y="2101450"/>
            <a:ext cx="414619" cy="331457"/>
            <a:chOff x="9246552" y="2101450"/>
            <a:chExt cx="414619" cy="33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46552" y="2101450"/>
              <a:ext cx="414619" cy="33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657" y="1174607"/>
            <a:ext cx="9870214" cy="5212691"/>
            <a:chOff x="397657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57" y="1174607"/>
              <a:ext cx="9870214" cy="52126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78555" y="4953151"/>
            <a:ext cx="201741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7 . 29일 ,  8 . 1일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439560" y="2386933"/>
            <a:ext cx="5816124" cy="7350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프로젝트 개발 일정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58064" y="5428449"/>
            <a:ext cx="2327861" cy="317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개발방향 및 의견 수립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08499" y="4298090"/>
            <a:ext cx="9818237" cy="70877"/>
            <a:chOff x="408499" y="4298090"/>
            <a:chExt cx="9818237" cy="708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08499" y="4298090"/>
              <a:ext cx="9818237" cy="7087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92619" y="4831686"/>
            <a:ext cx="552651" cy="73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&gt;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4583" y="2945257"/>
            <a:ext cx="8666072" cy="27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콘솔창으로 2048게임 구현하기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809733" y="3839539"/>
            <a:ext cx="981349" cy="981349"/>
            <a:chOff x="5809733" y="3839539"/>
            <a:chExt cx="981349" cy="9813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9733" y="3839539"/>
              <a:ext cx="981349" cy="9813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53161" y="3839539"/>
            <a:ext cx="981349" cy="981349"/>
            <a:chOff x="3853161" y="3839539"/>
            <a:chExt cx="981349" cy="9813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3161" y="3839539"/>
              <a:ext cx="981349" cy="9813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6590" y="3839539"/>
            <a:ext cx="981349" cy="981349"/>
            <a:chOff x="1896590" y="3839539"/>
            <a:chExt cx="981349" cy="9813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6590" y="3839539"/>
              <a:ext cx="981349" cy="9813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66304" y="3840907"/>
            <a:ext cx="978613" cy="978613"/>
            <a:chOff x="7766304" y="3840907"/>
            <a:chExt cx="978613" cy="9786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6304" y="3840907"/>
              <a:ext cx="978613" cy="97861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977392" y="4831686"/>
            <a:ext cx="552651" cy="73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&gt;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852040" y="4022436"/>
            <a:ext cx="113269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500" dirty="0">
                <a:ln w="1778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>
              <a:ln w="17780">
                <a:solidFill>
                  <a:schemeClr val="tx1"/>
                </a:solidFill>
              </a:ln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0525" y="4010143"/>
            <a:ext cx="113269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500" dirty="0">
                <a:ln w="1778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>
              <a:ln w="17780">
                <a:solidFill>
                  <a:schemeClr val="tx1"/>
                </a:solidFill>
              </a:ln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56970" y="4026528"/>
            <a:ext cx="113269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500" dirty="0">
                <a:ln w="1778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>
              <a:ln w="17780">
                <a:solidFill>
                  <a:schemeClr val="tx1"/>
                </a:solidFill>
              </a:ln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03693" y="4026528"/>
            <a:ext cx="113269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500" dirty="0">
                <a:ln w="1778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>
              <a:ln w="17780">
                <a:solidFill>
                  <a:schemeClr val="tx1"/>
                </a:solidFill>
              </a:ln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83688" y="5428449"/>
            <a:ext cx="2327861" cy="317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알고리즘 작성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4183688" y="5703897"/>
            <a:ext cx="2327861" cy="317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코딩작성 및 구현하기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4439116" y="4923785"/>
            <a:ext cx="2158875" cy="401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8 . 2일 - 8 . 4일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7072374" y="5403052"/>
            <a:ext cx="2327861" cy="317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통합테스트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530043" y="4956659"/>
            <a:ext cx="173723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8 . 3일 - 8 . 5일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1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E60263BE-45A6-B926-DADE-3F84FC370220}"/>
              </a:ext>
            </a:extLst>
          </p:cNvPr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13" name="Object 2">
              <a:extLst>
                <a:ext uri="{FF2B5EF4-FFF2-40B4-BE49-F238E27FC236}">
                  <a16:creationId xmlns:a16="http://schemas.microsoft.com/office/drawing/2014/main" id="{AF661472-CB56-DE37-1956-D70F4041D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6A1D67D7-D3E6-B121-D92C-8643ECB91E24}"/>
              </a:ext>
            </a:extLst>
          </p:cNvPr>
          <p:cNvGrpSpPr/>
          <p:nvPr/>
        </p:nvGrpSpPr>
        <p:grpSpPr>
          <a:xfrm>
            <a:off x="424746" y="5053915"/>
            <a:ext cx="9858280" cy="71273"/>
            <a:chOff x="424746" y="5053915"/>
            <a:chExt cx="9858280" cy="71273"/>
          </a:xfrm>
        </p:grpSpPr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CE651EF6-AB5F-DA56-9FE3-7D9EE242E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24746" y="5053915"/>
              <a:ext cx="9858280" cy="71273"/>
            </a:xfrm>
            <a:prstGeom prst="rect">
              <a:avLst/>
            </a:prstGeom>
          </p:spPr>
        </p:pic>
      </p:grp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0744212D-62E8-CC41-3B1F-3A531699C0C1}"/>
              </a:ext>
            </a:extLst>
          </p:cNvPr>
          <p:cNvGrpSpPr/>
          <p:nvPr/>
        </p:nvGrpSpPr>
        <p:grpSpPr>
          <a:xfrm>
            <a:off x="418479" y="3902595"/>
            <a:ext cx="9858280" cy="71273"/>
            <a:chOff x="418479" y="3902595"/>
            <a:chExt cx="9858280" cy="71273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7CA3B347-D8F2-978F-CD43-850D0961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18479" y="3902595"/>
              <a:ext cx="9858280" cy="71273"/>
            </a:xfrm>
            <a:prstGeom prst="rect">
              <a:avLst/>
            </a:prstGeom>
          </p:spPr>
        </p:pic>
      </p:grpSp>
      <p:grpSp>
        <p:nvGrpSpPr>
          <p:cNvPr id="20" name="그룹 1004">
            <a:extLst>
              <a:ext uri="{FF2B5EF4-FFF2-40B4-BE49-F238E27FC236}">
                <a16:creationId xmlns:a16="http://schemas.microsoft.com/office/drawing/2014/main" id="{8CC95CB4-1173-D9EE-209C-76254C5E95D1}"/>
              </a:ext>
            </a:extLst>
          </p:cNvPr>
          <p:cNvGrpSpPr/>
          <p:nvPr/>
        </p:nvGrpSpPr>
        <p:grpSpPr>
          <a:xfrm>
            <a:off x="924086" y="5430436"/>
            <a:ext cx="278898" cy="307450"/>
            <a:chOff x="924086" y="5430436"/>
            <a:chExt cx="278898" cy="307450"/>
          </a:xfrm>
        </p:grpSpPr>
        <p:pic>
          <p:nvPicPr>
            <p:cNvPr id="21" name="Object 13">
              <a:extLst>
                <a:ext uri="{FF2B5EF4-FFF2-40B4-BE49-F238E27FC236}">
                  <a16:creationId xmlns:a16="http://schemas.microsoft.com/office/drawing/2014/main" id="{A5FC2708-2B92-0767-BF66-70AD625E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086" y="5430436"/>
              <a:ext cx="278898" cy="307450"/>
            </a:xfrm>
            <a:prstGeom prst="rect">
              <a:avLst/>
            </a:prstGeom>
          </p:spPr>
        </p:pic>
      </p:grpSp>
      <p:grpSp>
        <p:nvGrpSpPr>
          <p:cNvPr id="22" name="그룹 1005">
            <a:extLst>
              <a:ext uri="{FF2B5EF4-FFF2-40B4-BE49-F238E27FC236}">
                <a16:creationId xmlns:a16="http://schemas.microsoft.com/office/drawing/2014/main" id="{8087ACCC-8255-93C9-9509-7CB299B8BD7E}"/>
              </a:ext>
            </a:extLst>
          </p:cNvPr>
          <p:cNvGrpSpPr/>
          <p:nvPr/>
        </p:nvGrpSpPr>
        <p:grpSpPr>
          <a:xfrm>
            <a:off x="418479" y="2751275"/>
            <a:ext cx="9858280" cy="71273"/>
            <a:chOff x="418479" y="2751275"/>
            <a:chExt cx="9858280" cy="71273"/>
          </a:xfrm>
        </p:grpSpPr>
        <p:pic>
          <p:nvPicPr>
            <p:cNvPr id="23" name="Object 18">
              <a:extLst>
                <a:ext uri="{FF2B5EF4-FFF2-40B4-BE49-F238E27FC236}">
                  <a16:creationId xmlns:a16="http://schemas.microsoft.com/office/drawing/2014/main" id="{88DDBC1C-5984-EAF4-5A48-DE240662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18479" y="2751275"/>
              <a:ext cx="9858280" cy="71273"/>
            </a:xfrm>
            <a:prstGeom prst="rect">
              <a:avLst/>
            </a:prstGeom>
          </p:spPr>
        </p:pic>
      </p:grpSp>
      <p:sp>
        <p:nvSpPr>
          <p:cNvPr id="24" name="Object 21">
            <a:extLst>
              <a:ext uri="{FF2B5EF4-FFF2-40B4-BE49-F238E27FC236}">
                <a16:creationId xmlns:a16="http://schemas.microsoft.com/office/drawing/2014/main" id="{292C7DD3-3DA8-035C-DF0B-6D89273D4B8E}"/>
              </a:ext>
            </a:extLst>
          </p:cNvPr>
          <p:cNvSpPr txBox="1"/>
          <p:nvPr/>
        </p:nvSpPr>
        <p:spPr>
          <a:xfrm>
            <a:off x="1045387" y="3011511"/>
            <a:ext cx="235860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3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Play </a:t>
            </a:r>
            <a:r>
              <a:rPr lang="en-US" altLang="ko-KR" sz="2200" kern="0" spc="3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sound</a:t>
            </a:r>
            <a:r>
              <a:rPr lang="ko-KR" altLang="en-US" sz="2200" kern="0" spc="3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en-US" altLang="ko-KR" sz="2200" kern="0" spc="300" dirty="0">
              <a:solidFill>
                <a:srgbClr val="0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2200" kern="0" spc="3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함수</a:t>
            </a:r>
            <a:endParaRPr lang="en-US" sz="2200" spc="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189A8F5-920E-81A6-EA78-D6C7F03876B7}"/>
              </a:ext>
            </a:extLst>
          </p:cNvPr>
          <p:cNvSpPr txBox="1"/>
          <p:nvPr/>
        </p:nvSpPr>
        <p:spPr>
          <a:xfrm>
            <a:off x="1527281" y="1989797"/>
            <a:ext cx="139481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spc="300" dirty="0">
                <a:ln w="15240">
                  <a:solidFill>
                    <a:schemeClr val="tx1"/>
                  </a:solidFill>
                </a:ln>
                <a:noFill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조건문</a:t>
            </a:r>
            <a:endParaRPr lang="en-US" sz="2500" spc="300" dirty="0">
              <a:ln w="15240">
                <a:solidFill>
                  <a:schemeClr val="tx1"/>
                </a:solidFill>
              </a:ln>
              <a:noFill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26" name="그룹 1006">
            <a:extLst>
              <a:ext uri="{FF2B5EF4-FFF2-40B4-BE49-F238E27FC236}">
                <a16:creationId xmlns:a16="http://schemas.microsoft.com/office/drawing/2014/main" id="{31EBDD01-D032-0B3B-094E-4E8D98F9FAB9}"/>
              </a:ext>
            </a:extLst>
          </p:cNvPr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D8C49C44-F4DB-BCCD-E2A4-DEB372FD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40FC9C91-019C-BDA8-7519-3C027332DD7E}"/>
              </a:ext>
            </a:extLst>
          </p:cNvPr>
          <p:cNvGrpSpPr/>
          <p:nvPr/>
        </p:nvGrpSpPr>
        <p:grpSpPr>
          <a:xfrm>
            <a:off x="1084961" y="3941220"/>
            <a:ext cx="4710711" cy="71273"/>
            <a:chOff x="1084961" y="3941220"/>
            <a:chExt cx="4710711" cy="71273"/>
          </a:xfrm>
        </p:grpSpPr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AF90487A-7013-BA39-E0DF-0DF0DE630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84961" y="3941220"/>
              <a:ext cx="4710711" cy="71273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C8DC4781-1AB5-168A-CA78-77BC8BBCC5A9}"/>
              </a:ext>
            </a:extLst>
          </p:cNvPr>
          <p:cNvGrpSpPr/>
          <p:nvPr/>
        </p:nvGrpSpPr>
        <p:grpSpPr>
          <a:xfrm>
            <a:off x="929656" y="4327046"/>
            <a:ext cx="278898" cy="307450"/>
            <a:chOff x="929656" y="4327046"/>
            <a:chExt cx="278898" cy="307450"/>
          </a:xfrm>
        </p:grpSpPr>
        <p:pic>
          <p:nvPicPr>
            <p:cNvPr id="35" name="Object 37">
              <a:extLst>
                <a:ext uri="{FF2B5EF4-FFF2-40B4-BE49-F238E27FC236}">
                  <a16:creationId xmlns:a16="http://schemas.microsoft.com/office/drawing/2014/main" id="{13E4B379-C35F-58FC-A7EB-CE5FB97E8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56" y="4327046"/>
              <a:ext cx="278898" cy="307450"/>
            </a:xfrm>
            <a:prstGeom prst="rect">
              <a:avLst/>
            </a:prstGeom>
          </p:spPr>
        </p:pic>
      </p:grpSp>
      <p:grpSp>
        <p:nvGrpSpPr>
          <p:cNvPr id="36" name="그룹 1011">
            <a:extLst>
              <a:ext uri="{FF2B5EF4-FFF2-40B4-BE49-F238E27FC236}">
                <a16:creationId xmlns:a16="http://schemas.microsoft.com/office/drawing/2014/main" id="{7E54987C-F9AE-4534-B79D-2C52FCB1D105}"/>
              </a:ext>
            </a:extLst>
          </p:cNvPr>
          <p:cNvGrpSpPr/>
          <p:nvPr/>
        </p:nvGrpSpPr>
        <p:grpSpPr>
          <a:xfrm>
            <a:off x="924086" y="3148317"/>
            <a:ext cx="278898" cy="307450"/>
            <a:chOff x="924086" y="3148317"/>
            <a:chExt cx="278898" cy="307450"/>
          </a:xfrm>
        </p:grpSpPr>
        <p:pic>
          <p:nvPicPr>
            <p:cNvPr id="37" name="Object 40">
              <a:extLst>
                <a:ext uri="{FF2B5EF4-FFF2-40B4-BE49-F238E27FC236}">
                  <a16:creationId xmlns:a16="http://schemas.microsoft.com/office/drawing/2014/main" id="{B2B84ECB-9F54-036C-1499-01F78A2F5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086" y="3148317"/>
              <a:ext cx="278898" cy="307450"/>
            </a:xfrm>
            <a:prstGeom prst="rect">
              <a:avLst/>
            </a:prstGeom>
          </p:spPr>
        </p:pic>
      </p:grpSp>
      <p:grpSp>
        <p:nvGrpSpPr>
          <p:cNvPr id="38" name="그룹 1012">
            <a:extLst>
              <a:ext uri="{FF2B5EF4-FFF2-40B4-BE49-F238E27FC236}">
                <a16:creationId xmlns:a16="http://schemas.microsoft.com/office/drawing/2014/main" id="{6FC9FF8B-B5AB-732E-5D20-571702A66191}"/>
              </a:ext>
            </a:extLst>
          </p:cNvPr>
          <p:cNvGrpSpPr/>
          <p:nvPr/>
        </p:nvGrpSpPr>
        <p:grpSpPr>
          <a:xfrm>
            <a:off x="929656" y="2039356"/>
            <a:ext cx="278898" cy="307450"/>
            <a:chOff x="929656" y="2039356"/>
            <a:chExt cx="278898" cy="307450"/>
          </a:xfrm>
        </p:grpSpPr>
        <p:pic>
          <p:nvPicPr>
            <p:cNvPr id="39" name="Object 43">
              <a:extLst>
                <a:ext uri="{FF2B5EF4-FFF2-40B4-BE49-F238E27FC236}">
                  <a16:creationId xmlns:a16="http://schemas.microsoft.com/office/drawing/2014/main" id="{208D52B3-DA7F-BEFE-D29C-8118355F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56" y="2039356"/>
              <a:ext cx="278898" cy="307450"/>
            </a:xfrm>
            <a:prstGeom prst="rect">
              <a:avLst/>
            </a:prstGeom>
          </p:spPr>
        </p:pic>
      </p:grpSp>
      <p:sp>
        <p:nvSpPr>
          <p:cNvPr id="40" name="Object 6">
            <a:extLst>
              <a:ext uri="{FF2B5EF4-FFF2-40B4-BE49-F238E27FC236}">
                <a16:creationId xmlns:a16="http://schemas.microsoft.com/office/drawing/2014/main" id="{666C5D1B-D052-01FE-5B18-8DF60F6AF52C}"/>
              </a:ext>
            </a:extLst>
          </p:cNvPr>
          <p:cNvSpPr txBox="1"/>
          <p:nvPr/>
        </p:nvSpPr>
        <p:spPr>
          <a:xfrm>
            <a:off x="3474923" y="2055882"/>
            <a:ext cx="5415752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7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조건문을 사용하여 게임에 필요한 동작을 구현할 수 있음</a:t>
            </a:r>
            <a:endParaRPr lang="en-US" sz="17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481F64F1-5D61-DB98-8EAB-75172E588F50}"/>
              </a:ext>
            </a:extLst>
          </p:cNvPr>
          <p:cNvSpPr txBox="1"/>
          <p:nvPr/>
        </p:nvSpPr>
        <p:spPr>
          <a:xfrm>
            <a:off x="1527280" y="4292437"/>
            <a:ext cx="139481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spc="300" dirty="0">
                <a:ln w="15240">
                  <a:solidFill>
                    <a:schemeClr val="tx1"/>
                  </a:solidFill>
                </a:ln>
                <a:noFill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포인터</a:t>
            </a:r>
            <a:endParaRPr lang="en-US" sz="2500" spc="300" dirty="0">
              <a:ln w="15240">
                <a:solidFill>
                  <a:schemeClr val="tx1"/>
                </a:solidFill>
              </a:ln>
              <a:noFill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615D0705-7EEE-2463-9F45-24B3E815AB68}"/>
              </a:ext>
            </a:extLst>
          </p:cNvPr>
          <p:cNvSpPr txBox="1"/>
          <p:nvPr/>
        </p:nvSpPr>
        <p:spPr>
          <a:xfrm>
            <a:off x="3475954" y="3208664"/>
            <a:ext cx="6715238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7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Play sound</a:t>
            </a:r>
            <a:r>
              <a:rPr lang="ko-KR" altLang="en-US" sz="17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함수를 사용하여 원하는 시간대에 음악을 출력할 수 있음</a:t>
            </a:r>
            <a:endParaRPr lang="en-US" sz="17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1FB62593-85DD-DC69-9790-DD98619D2246}"/>
              </a:ext>
            </a:extLst>
          </p:cNvPr>
          <p:cNvSpPr txBox="1"/>
          <p:nvPr/>
        </p:nvSpPr>
        <p:spPr>
          <a:xfrm>
            <a:off x="3543854" y="4344792"/>
            <a:ext cx="6515608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7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메모장을 이용하여 내가 원하는 데이터를 저장하고 내려 받을 수 있음</a:t>
            </a:r>
            <a:endParaRPr lang="en-US" sz="17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7FBEA5DD-D5F4-BCD2-48FC-8B7F777D2E99}"/>
              </a:ext>
            </a:extLst>
          </p:cNvPr>
          <p:cNvSpPr txBox="1"/>
          <p:nvPr/>
        </p:nvSpPr>
        <p:spPr>
          <a:xfrm>
            <a:off x="3538882" y="5490485"/>
            <a:ext cx="6674948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7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콘솔 창 커서 위치를 원하는 곳으로 위치시키고 내용을 입력할 수 있음</a:t>
            </a:r>
            <a:endParaRPr lang="en-US" sz="17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45" name="Object 21">
            <a:extLst>
              <a:ext uri="{FF2B5EF4-FFF2-40B4-BE49-F238E27FC236}">
                <a16:creationId xmlns:a16="http://schemas.microsoft.com/office/drawing/2014/main" id="{9081D573-D7DC-60E9-4C18-45467235FBDA}"/>
              </a:ext>
            </a:extLst>
          </p:cNvPr>
          <p:cNvSpPr txBox="1"/>
          <p:nvPr/>
        </p:nvSpPr>
        <p:spPr>
          <a:xfrm>
            <a:off x="1527280" y="5391861"/>
            <a:ext cx="132221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spc="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구조체</a:t>
            </a:r>
            <a:endParaRPr lang="en-US" sz="2500" spc="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54A877-2374-E303-A690-D5AE9F1B5126}"/>
              </a:ext>
            </a:extLst>
          </p:cNvPr>
          <p:cNvSpPr txBox="1"/>
          <p:nvPr/>
        </p:nvSpPr>
        <p:spPr>
          <a:xfrm>
            <a:off x="412511" y="675830"/>
            <a:ext cx="295457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프로젝트 관련 이론</a:t>
            </a:r>
          </a:p>
        </p:txBody>
      </p:sp>
    </p:spTree>
    <p:extLst>
      <p:ext uri="{BB962C8B-B14F-4D97-AF65-F5344CB8AC3E}">
        <p14:creationId xmlns:p14="http://schemas.microsoft.com/office/powerpoint/2010/main" val="1718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5539" y="4301707"/>
            <a:ext cx="4764580" cy="71273"/>
            <a:chOff x="1385539" y="4301707"/>
            <a:chExt cx="4764580" cy="712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385539" y="4301707"/>
              <a:ext cx="4764580" cy="712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71186" y="4301707"/>
            <a:ext cx="6509764" cy="71273"/>
            <a:chOff x="3771186" y="4301707"/>
            <a:chExt cx="6509764" cy="712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1186" y="4301707"/>
              <a:ext cx="6509764" cy="712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96125" y="4312848"/>
            <a:ext cx="4764580" cy="71273"/>
            <a:chOff x="4696125" y="4312848"/>
            <a:chExt cx="4764580" cy="712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4696125" y="4312848"/>
              <a:ext cx="4764580" cy="712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2512" y="1517464"/>
            <a:ext cx="9870214" cy="5212691"/>
            <a:chOff x="412512" y="1517464"/>
            <a:chExt cx="9870214" cy="5212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12" y="1517464"/>
              <a:ext cx="9870214" cy="521269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71376" y="2056714"/>
            <a:ext cx="115248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kern="0" spc="-100" dirty="0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1</a:t>
            </a: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1535" y="2964800"/>
            <a:ext cx="5106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4 X 4의 판 위에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2또는 4 중 랜덤으로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숫자 2개가 생성되면서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게임이 시작된다.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8218261" y="2056714"/>
            <a:ext cx="964756" cy="132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641637" y="2948010"/>
            <a:ext cx="411800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위, 아래, 오른쪽, 왼쪽 중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한 방향으로 몰면서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같은 숫자가 나오면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그 두 숫자는 합해진다.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4799736" y="4424344"/>
            <a:ext cx="982324" cy="132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3454196" y="5335181"/>
            <a:ext cx="37868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숫자가 </a:t>
            </a:r>
            <a:r>
              <a:rPr lang="en-US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움직일</a:t>
            </a:r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때 </a:t>
            </a:r>
            <a:r>
              <a:rPr lang="en-US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마다</a:t>
            </a:r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랜덤으로</a:t>
            </a:r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빈 </a:t>
            </a:r>
            <a:r>
              <a:rPr lang="en-US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자리에는</a:t>
            </a:r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2 또는 4가 </a:t>
            </a:r>
            <a:r>
              <a:rPr lang="en-US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생성되면서</a:t>
            </a:r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게임이</a:t>
            </a:r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계속 진행된다.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276176" y="4424344"/>
            <a:ext cx="84892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kern="0" spc="-100" dirty="0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4</a:t>
            </a: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5208" y="5286260"/>
            <a:ext cx="457086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빈 공간이나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더 이상 같은 숫자가 없어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움직일 수 없으면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게임은 끝이 난다.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10763" y="537810"/>
            <a:ext cx="887370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kern="0" spc="-3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추억의 </a:t>
            </a:r>
            <a:r>
              <a:rPr lang="en-US" sz="3600" kern="0" spc="-300" dirty="0">
                <a:solidFill>
                  <a:srgbClr val="FFCD4A"/>
                </a:solidFill>
                <a:latin typeface="Jalnan OTF" pitchFamily="34" charset="0"/>
                <a:cs typeface="Jalnan OTF" pitchFamily="34" charset="0"/>
              </a:rPr>
              <a:t>2048</a:t>
            </a:r>
            <a:r>
              <a:rPr lang="en-US" sz="3600" kern="0" spc="-3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게임 방법 소개</a:t>
            </a:r>
            <a:endParaRPr lang="en-US" dirty="0"/>
          </a:p>
        </p:txBody>
      </p:sp>
      <p:pic>
        <p:nvPicPr>
          <p:cNvPr id="2" name="2048수정">
            <a:hlinkClick r:id="" action="ppaction://media"/>
            <a:extLst>
              <a:ext uri="{FF2B5EF4-FFF2-40B4-BE49-F238E27FC236}">
                <a16:creationId xmlns:a16="http://schemas.microsoft.com/office/drawing/2014/main" id="{7F87F323-9F17-3D77-5AA9-E7BFE95981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7234" y="2011263"/>
            <a:ext cx="2619968" cy="4645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48771" y="2836632"/>
            <a:ext cx="4149954" cy="43051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100" b="1" kern="0" spc="-4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40069" y="6243085"/>
            <a:ext cx="9820675" cy="144831"/>
            <a:chOff x="440069" y="6243085"/>
            <a:chExt cx="9820675" cy="1448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069" y="6243085"/>
              <a:ext cx="9820675" cy="1448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08228" y="3290721"/>
            <a:ext cx="8957204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100" dirty="0">
                <a:ln w="44450">
                  <a:solidFill>
                    <a:schemeClr val="tx1"/>
                  </a:solidFill>
                </a:ln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프로젝트 수행절차</a:t>
            </a:r>
            <a:endParaRPr lang="en-US" dirty="0">
              <a:ln w="44450">
                <a:solidFill>
                  <a:schemeClr val="tx1"/>
                </a:solidFill>
              </a:ln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246552" y="2101450"/>
            <a:ext cx="414619" cy="331457"/>
            <a:chOff x="9246552" y="2101450"/>
            <a:chExt cx="414619" cy="3314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6552" y="2101450"/>
              <a:ext cx="414619" cy="33145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8228" y="4848648"/>
            <a:ext cx="5699803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</a:t>
            </a:r>
            <a:r>
              <a:rPr lang="en-US" sz="2300" kern="0" spc="-100" dirty="0">
                <a:solidFill>
                  <a:srgbClr val="FFC000"/>
                </a:solidFill>
                <a:latin typeface="Cafe24 Ssurround" pitchFamily="34" charset="0"/>
                <a:cs typeface="Cafe24 Ssurround" pitchFamily="34" charset="0"/>
              </a:rPr>
              <a:t>2048</a:t>
            </a:r>
            <a:r>
              <a:rPr lang="en-US" sz="2300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en-US" sz="2300" kern="0" spc="-100" dirty="0" err="1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알고리즘</a:t>
            </a:r>
            <a:endParaRPr lang="en-US" sz="2300" kern="0" spc="-100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sz="2300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</a:t>
            </a:r>
            <a:r>
              <a:rPr lang="en-US" sz="2300" kern="0" spc="-100" dirty="0">
                <a:solidFill>
                  <a:srgbClr val="FFC000"/>
                </a:solidFill>
                <a:latin typeface="Cafe24 Ssurround" pitchFamily="34" charset="0"/>
                <a:cs typeface="Cafe24 Ssurround" pitchFamily="34" charset="0"/>
              </a:rPr>
              <a:t>2048</a:t>
            </a:r>
            <a:r>
              <a:rPr lang="en-US" sz="2300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en-US" sz="2300" kern="0" spc="-100" dirty="0" err="1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코드작성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512" y="1174607"/>
            <a:ext cx="9870214" cy="5212691"/>
            <a:chOff x="412512" y="1174607"/>
            <a:chExt cx="9870214" cy="5212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12" y="1174607"/>
              <a:ext cx="9870214" cy="5212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843" y="6243085"/>
            <a:ext cx="9833901" cy="144831"/>
            <a:chOff x="426843" y="6243085"/>
            <a:chExt cx="9833901" cy="1448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43" y="6243085"/>
              <a:ext cx="9833901" cy="14483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57E208-DEDD-6330-BBAA-4919390E9A3D}"/>
              </a:ext>
            </a:extLst>
          </p:cNvPr>
          <p:cNvSpPr txBox="1"/>
          <p:nvPr/>
        </p:nvSpPr>
        <p:spPr>
          <a:xfrm>
            <a:off x="412511" y="675830"/>
            <a:ext cx="295457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kern="0" spc="-100" dirty="0">
                <a:solidFill>
                  <a:srgbClr val="FFC04A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2048</a:t>
            </a:r>
            <a:r>
              <a:rPr lang="en-US" altLang="ko-KR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2300" kern="0" spc="-1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코드 </a:t>
            </a:r>
            <a:r>
              <a:rPr lang="en-US" altLang="ko-KR" sz="2300" kern="0" spc="-1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알고리즘</a:t>
            </a:r>
            <a:endParaRPr lang="ko-KR" altLang="en-US" sz="23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07" y="1704757"/>
            <a:ext cx="3638572" cy="450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394</Words>
  <Application>Microsoft Office PowerPoint</Application>
  <PresentationFormat>사용자 지정</PresentationFormat>
  <Paragraphs>136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?? ??</vt:lpstr>
      <vt:lpstr>Cafe24 Shiningstar</vt:lpstr>
      <vt:lpstr>Cafe24 Ssurround</vt:lpstr>
      <vt:lpstr>Jalnan OTF</vt:lpstr>
      <vt:lpstr>S-Core Dream 4 Regular</vt:lpstr>
      <vt:lpstr>S-Core Dream 5 Medium</vt:lpstr>
      <vt:lpstr>여기어때 잘난체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11</cp:revision>
  <dcterms:created xsi:type="dcterms:W3CDTF">2022-08-08T09:20:35Z</dcterms:created>
  <dcterms:modified xsi:type="dcterms:W3CDTF">2022-08-08T06:23:28Z</dcterms:modified>
</cp:coreProperties>
</file>