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7A02-0AC3-428F-9A3A-A673CE0C7D56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8690-E261-4541-827F-E937CD73A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7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7A02-0AC3-428F-9A3A-A673CE0C7D56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8690-E261-4541-827F-E937CD73A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77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7A02-0AC3-428F-9A3A-A673CE0C7D56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8690-E261-4541-827F-E937CD73A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6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7A02-0AC3-428F-9A3A-A673CE0C7D56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8690-E261-4541-827F-E937CD73A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53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7A02-0AC3-428F-9A3A-A673CE0C7D56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8690-E261-4541-827F-E937CD73A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84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7A02-0AC3-428F-9A3A-A673CE0C7D56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8690-E261-4541-827F-E937CD73A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2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7A02-0AC3-428F-9A3A-A673CE0C7D56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8690-E261-4541-827F-E937CD73A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78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7A02-0AC3-428F-9A3A-A673CE0C7D56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8690-E261-4541-827F-E937CD73A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4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7A02-0AC3-428F-9A3A-A673CE0C7D56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8690-E261-4541-827F-E937CD73A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3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7A02-0AC3-428F-9A3A-A673CE0C7D56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8690-E261-4541-827F-E937CD73A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30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7A02-0AC3-428F-9A3A-A673CE0C7D56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8690-E261-4541-827F-E937CD73A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0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77A02-0AC3-428F-9A3A-A673CE0C7D56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98690-E261-4541-827F-E937CD73A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4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/>
              <a:t>인턴</a:t>
            </a:r>
            <a:r>
              <a:rPr lang="ko-KR" altLang="en-US" sz="4400" dirty="0" smtClean="0"/>
              <a:t> </a:t>
            </a:r>
            <a:r>
              <a:rPr lang="ko-KR" altLang="en-US" sz="4800" dirty="0" smtClean="0"/>
              <a:t>과제 발표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자율주행사업부</a:t>
            </a:r>
            <a:endParaRPr lang="en-US" altLang="ko-KR" sz="2000" dirty="0" smtClean="0"/>
          </a:p>
          <a:p>
            <a:r>
              <a:rPr lang="ko-KR" altLang="en-US" sz="2000" dirty="0" smtClean="0"/>
              <a:t>자율주행</a:t>
            </a:r>
            <a:r>
              <a:rPr lang="en-US" altLang="ko-KR" sz="2000" dirty="0" smtClean="0"/>
              <a:t>SW3</a:t>
            </a:r>
            <a:r>
              <a:rPr lang="ko-KR" altLang="en-US" sz="2000" dirty="0" smtClean="0"/>
              <a:t>팀</a:t>
            </a:r>
            <a:endParaRPr lang="en-US" altLang="ko-KR" sz="2000" dirty="0" smtClean="0"/>
          </a:p>
          <a:p>
            <a:r>
              <a:rPr lang="ko-KR" altLang="en-US" sz="2000" dirty="0" smtClean="0"/>
              <a:t>김지홍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4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899"/>
          </a:xfrm>
        </p:spPr>
        <p:txBody>
          <a:bodyPr>
            <a:noAutofit/>
          </a:bodyPr>
          <a:lstStyle/>
          <a:p>
            <a:r>
              <a:rPr lang="en-US" altLang="ko-KR" sz="3000" dirty="0" smtClean="0"/>
              <a:t>Edge case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1026"/>
            <a:ext cx="10515600" cy="524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■</a:t>
            </a:r>
            <a:r>
              <a:rPr lang="en-US" altLang="ko-KR" sz="1800" dirty="0" smtClean="0"/>
              <a:t>Edge case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 smtClean="0"/>
              <a:t>발생할 확률은 낮지만 실제 환경에서의 재현이 어렵거나 위험한 사고</a:t>
            </a:r>
            <a:endParaRPr lang="ko-KR" altLang="en-US" sz="1800" dirty="0"/>
          </a:p>
        </p:txBody>
      </p:sp>
      <p:sp>
        <p:nvSpPr>
          <p:cNvPr id="8" name="AutoShape 4" descr="유사한 시점에서 같은 차로에 진입하다 충돌한 사고 - 소셜포커스(SocialFocu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861" y="2293546"/>
            <a:ext cx="4492873" cy="2556551"/>
          </a:xfrm>
          <a:prstGeom prst="rect">
            <a:avLst/>
          </a:prstGeom>
        </p:spPr>
      </p:pic>
      <p:pic>
        <p:nvPicPr>
          <p:cNvPr id="4100" name="Picture 4" descr="How Edge Cases Hinder Autonomous Vehicle Development | iMer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6507"/>
            <a:ext cx="4597316" cy="241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4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Open Dataset</a:t>
            </a:r>
            <a:r>
              <a:rPr lang="ko-KR" altLang="en-US" sz="4800" dirty="0" smtClean="0"/>
              <a:t>을 활용한 경로 예측</a:t>
            </a:r>
            <a:br>
              <a:rPr lang="ko-KR" altLang="en-US" sz="4800" dirty="0" smtClean="0"/>
            </a:br>
            <a:r>
              <a:rPr lang="ko-KR" altLang="en-US" sz="4800" dirty="0" smtClean="0"/>
              <a:t/>
            </a:r>
            <a:br>
              <a:rPr lang="ko-KR" altLang="en-US" sz="4800" dirty="0" smtClean="0"/>
            </a:br>
            <a:endParaRPr lang="ko-KR" altLang="en-US" sz="48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7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5899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Introduction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1026"/>
            <a:ext cx="10515600" cy="524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■</a:t>
            </a:r>
            <a:r>
              <a:rPr lang="en-US" altLang="ko-KR" sz="1800" dirty="0" smtClean="0"/>
              <a:t>Why?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 smtClean="0"/>
              <a:t>주변 차량의 경로를 예측하여 </a:t>
            </a:r>
            <a:r>
              <a:rPr lang="ko-KR" altLang="en-US" sz="1800" dirty="0" err="1" smtClean="0"/>
              <a:t>자차의</a:t>
            </a:r>
            <a:r>
              <a:rPr lang="ko-KR" altLang="en-US" sz="1800" dirty="0" smtClean="0"/>
              <a:t> 행동 판단에 반영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en-US" altLang="ko-KR" sz="1800" dirty="0" smtClean="0"/>
              <a:t>Open Dataset</a:t>
            </a:r>
            <a:r>
              <a:rPr lang="ko-KR" altLang="en-US" sz="1800" dirty="0" smtClean="0"/>
              <a:t>을 효과적으로 활용할 수 있는 </a:t>
            </a:r>
            <a:r>
              <a:rPr lang="ko-KR" altLang="en-US" sz="1800" dirty="0" err="1" smtClean="0"/>
              <a:t>지도학습</a:t>
            </a:r>
            <a:r>
              <a:rPr lang="ko-KR" altLang="en-US" sz="1800" dirty="0" smtClean="0"/>
              <a:t> 기반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■Dataset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en-US" altLang="ko-KR" sz="1800" dirty="0" smtClean="0"/>
              <a:t>Argoverse1 Motion Forecasting1) 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en-US" altLang="ko-KR" sz="1800" dirty="0" smtClean="0"/>
              <a:t>324,557</a:t>
            </a:r>
            <a:r>
              <a:rPr lang="ko-KR" altLang="en-US" sz="1800" dirty="0" smtClean="0"/>
              <a:t>개 시나리오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총 시간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초</a:t>
            </a:r>
            <a:r>
              <a:rPr lang="en-US" altLang="ko-KR" sz="1800" dirty="0" smtClean="0"/>
              <a:t>(10Hz)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en-US" altLang="ko-KR" sz="1800" dirty="0" smtClean="0"/>
              <a:t>Timestamp, track id, object </a:t>
            </a:r>
            <a:r>
              <a:rPr lang="en-US" altLang="ko-KR" sz="1800" dirty="0" err="1" smtClean="0"/>
              <a:t>type,x</a:t>
            </a:r>
            <a:r>
              <a:rPr lang="en-US" altLang="ko-KR" sz="1800" dirty="0" smtClean="0"/>
              <a:t>, y, city name </a:t>
            </a:r>
            <a:r>
              <a:rPr lang="ko-KR" altLang="en-US" sz="1800" dirty="0" smtClean="0"/>
              <a:t>으로 구성된 </a:t>
            </a:r>
            <a:r>
              <a:rPr lang="en-US" altLang="ko-KR" sz="1800" dirty="0" smtClean="0"/>
              <a:t>csv</a:t>
            </a:r>
            <a:r>
              <a:rPr lang="ko-KR" altLang="en-US" sz="1800" dirty="0" smtClean="0"/>
              <a:t>파일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초 경로 정보를 통해 미래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초 동안의 경로 예측</a:t>
            </a:r>
            <a:endParaRPr lang="ko-KR" altLang="en-US" sz="1800" dirty="0"/>
          </a:p>
        </p:txBody>
      </p:sp>
      <p:sp>
        <p:nvSpPr>
          <p:cNvPr id="8" name="AutoShape 4" descr="유사한 시점에서 같은 차로에 진입하다 충돌한 사고 - 소셜포커스(SocialFocu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2" name="Picture 2" descr="https://www.argoverse.org/assets/images/reference_images/slide_26_3_motion_forecasting_still-compress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049" y="3227002"/>
            <a:ext cx="3165140" cy="283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77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899"/>
          </a:xfrm>
        </p:spPr>
        <p:txBody>
          <a:bodyPr>
            <a:noAutofit/>
          </a:bodyPr>
          <a:lstStyle/>
          <a:p>
            <a:r>
              <a:rPr lang="en-US" altLang="ko-KR" sz="3000" dirty="0" smtClean="0"/>
              <a:t>Related Works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1026"/>
            <a:ext cx="10515600" cy="524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■Architecture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en-US" altLang="ko-KR" sz="1800" dirty="0" smtClean="0"/>
              <a:t>Road Encoder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en-US" altLang="ko-KR" sz="1800" dirty="0" smtClean="0"/>
              <a:t>Motion Encoder</a:t>
            </a:r>
          </a:p>
          <a:p>
            <a:pPr marL="0" indent="0">
              <a:buNone/>
            </a:pPr>
            <a:r>
              <a:rPr lang="en-US" altLang="ko-KR" sz="1800" dirty="0" smtClean="0"/>
              <a:t>Raster, LSTM, GRU, attention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en-US" altLang="ko-KR" sz="1800" dirty="0" smtClean="0"/>
              <a:t>Interaction Encoder</a:t>
            </a:r>
          </a:p>
          <a:p>
            <a:pPr marL="0" indent="0">
              <a:buNone/>
            </a:pPr>
            <a:r>
              <a:rPr lang="en-US" altLang="ko-KR" sz="1800" dirty="0" smtClean="0"/>
              <a:t>GNN, convolution, attention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-Decoder</a:t>
            </a:r>
          </a:p>
          <a:p>
            <a:pPr marL="0" indent="0">
              <a:buNone/>
            </a:pPr>
            <a:r>
              <a:rPr lang="en-US" altLang="ko-KR" sz="1800" dirty="0" smtClean="0"/>
              <a:t>LSTM, MLP, GRU</a:t>
            </a:r>
            <a:endParaRPr lang="ko-KR" altLang="en-US" sz="1800" dirty="0"/>
          </a:p>
        </p:txBody>
      </p:sp>
      <p:sp>
        <p:nvSpPr>
          <p:cNvPr id="8" name="AutoShape 4" descr="유사한 시점에서 같은 차로에 진입하다 충돌한 사고 - 소셜포커스(SocialFocu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76469"/>
            <a:ext cx="2630965" cy="151667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442734" y="931025"/>
            <a:ext cx="5925457" cy="44994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442734" y="2091168"/>
            <a:ext cx="2681514" cy="47897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Road 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324145" y="2091168"/>
            <a:ext cx="2681514" cy="47897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Motion 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19852" y="3311373"/>
            <a:ext cx="2681514" cy="47897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Interaction 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28344" y="4516061"/>
            <a:ext cx="5925457" cy="44994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57123" y="5682360"/>
            <a:ext cx="5925457" cy="44994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Output(trajectories)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9683124" y="1365451"/>
            <a:ext cx="2611" cy="72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6" idx="0"/>
          </p:cNvCxnSpPr>
          <p:nvPr/>
        </p:nvCxnSpPr>
        <p:spPr>
          <a:xfrm>
            <a:off x="6783491" y="1380968"/>
            <a:ext cx="0" cy="71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1205556" y="1380968"/>
            <a:ext cx="8313" cy="313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6783491" y="2554622"/>
            <a:ext cx="2612" cy="196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90983" y="2567277"/>
            <a:ext cx="2611" cy="72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90983" y="3808723"/>
            <a:ext cx="2611" cy="72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3" idx="1"/>
          </p:cNvCxnSpPr>
          <p:nvPr/>
        </p:nvCxnSpPr>
        <p:spPr>
          <a:xfrm>
            <a:off x="6783491" y="3550858"/>
            <a:ext cx="16363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6" idx="3"/>
            <a:endCxn id="12" idx="1"/>
          </p:cNvCxnSpPr>
          <p:nvPr/>
        </p:nvCxnSpPr>
        <p:spPr>
          <a:xfrm>
            <a:off x="8124248" y="2330654"/>
            <a:ext cx="19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419852" y="4963039"/>
            <a:ext cx="2611" cy="72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6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899"/>
          </a:xfrm>
        </p:spPr>
        <p:txBody>
          <a:bodyPr>
            <a:noAutofit/>
          </a:bodyPr>
          <a:lstStyle/>
          <a:p>
            <a:r>
              <a:rPr lang="en-US" altLang="ko-KR" sz="3000" dirty="0" smtClean="0"/>
              <a:t>Related Works-</a:t>
            </a:r>
            <a:r>
              <a:rPr lang="en-US" altLang="ko-KR" sz="3000" dirty="0" err="1" smtClean="0"/>
              <a:t>HiVT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1026"/>
            <a:ext cx="10515600" cy="524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■</a:t>
            </a:r>
            <a:r>
              <a:rPr lang="en-US" altLang="ko-KR" sz="1800" dirty="0" err="1" smtClean="0"/>
              <a:t>HiVT</a:t>
            </a:r>
            <a:r>
              <a:rPr lang="en-US" altLang="ko-KR" sz="1800" dirty="0" smtClean="0"/>
              <a:t>: Hierarchical Vector Transformer)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en-US" altLang="ko-KR" sz="1800" dirty="0" smtClean="0"/>
              <a:t>Road Encoder: Vectorization representation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en-US" altLang="ko-KR" sz="1800" dirty="0" smtClean="0"/>
              <a:t>Motion/Interaction Encoder: </a:t>
            </a:r>
          </a:p>
          <a:p>
            <a:pPr marL="0" indent="0">
              <a:buNone/>
            </a:pPr>
            <a:r>
              <a:rPr lang="en-US" altLang="ko-KR" sz="1800" dirty="0" smtClean="0"/>
              <a:t>Agent-Agent(attention +temporal transformer)</a:t>
            </a:r>
          </a:p>
          <a:p>
            <a:pPr marL="0" indent="0">
              <a:buNone/>
            </a:pPr>
            <a:r>
              <a:rPr lang="en-US" altLang="ko-KR" sz="1800" dirty="0" smtClean="0"/>
              <a:t>Agent-Lane(MLP)</a:t>
            </a:r>
          </a:p>
          <a:p>
            <a:pPr marL="0" indent="0">
              <a:buNone/>
            </a:pPr>
            <a:r>
              <a:rPr lang="en-US" altLang="ko-KR" sz="1800" dirty="0" smtClean="0"/>
              <a:t>Global(attention + MLP)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en-US" altLang="ko-KR" sz="1800" dirty="0" smtClean="0"/>
              <a:t>Decoder: MLP</a:t>
            </a:r>
            <a:endParaRPr lang="ko-KR" altLang="en-US" sz="1800" dirty="0"/>
          </a:p>
        </p:txBody>
      </p:sp>
      <p:sp>
        <p:nvSpPr>
          <p:cNvPr id="8" name="AutoShape 4" descr="유사한 시점에서 같은 차로에 진입하다 충돌한 사고 - 소셜포커스(SocialFocu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0" name="Picture 2" descr="https://github.com/ZikangZhou/HiVT/raw/main/assets/overview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3" t="7239" r="11911" b="5573"/>
          <a:stretch/>
        </p:blipFill>
        <p:spPr bwMode="auto">
          <a:xfrm>
            <a:off x="5145505" y="2439152"/>
            <a:ext cx="6208295" cy="40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6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899"/>
          </a:xfrm>
        </p:spPr>
        <p:txBody>
          <a:bodyPr>
            <a:normAutofit/>
          </a:bodyPr>
          <a:lstStyle/>
          <a:p>
            <a:r>
              <a:rPr lang="en-US" altLang="ko-KR" sz="3000" dirty="0" err="1" smtClean="0"/>
              <a:t>HiVT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1026"/>
            <a:ext cx="10515600" cy="524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■</a:t>
            </a:r>
            <a:r>
              <a:rPr lang="en-US" altLang="ko-KR" sz="1800" dirty="0" smtClean="0"/>
              <a:t>Advantages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en-US" altLang="ko-KR" sz="1800" dirty="0" smtClean="0"/>
              <a:t>Local context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global interaction</a:t>
            </a:r>
            <a:r>
              <a:rPr lang="ko-KR" altLang="en-US" sz="1800" dirty="0" smtClean="0"/>
              <a:t>을 분리함으로써 시나리오에 존재하는 많은 </a:t>
            </a:r>
            <a:r>
              <a:rPr lang="en-US" altLang="ko-KR" sz="1800" dirty="0" smtClean="0"/>
              <a:t>agent</a:t>
            </a:r>
            <a:r>
              <a:rPr lang="ko-KR" altLang="en-US" sz="1800" dirty="0" smtClean="0"/>
              <a:t>들에 대한 모델링 정보를 효율적으로 사용 가능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 smtClean="0"/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en-US" altLang="ko-KR" sz="1800" dirty="0" smtClean="0"/>
              <a:t>Input </a:t>
            </a:r>
            <a:r>
              <a:rPr lang="ko-KR" altLang="en-US" sz="1800" dirty="0" smtClean="0"/>
              <a:t>이미지의 평행이동 및 회전에 대해 </a:t>
            </a:r>
            <a:r>
              <a:rPr lang="en-US" altLang="ko-KR" sz="1800" dirty="0" smtClean="0"/>
              <a:t>robust</a:t>
            </a:r>
            <a:r>
              <a:rPr lang="ko-KR" altLang="en-US" sz="1800" dirty="0" smtClean="0"/>
              <a:t>한 학습 가능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</a:t>
            </a:r>
            <a:r>
              <a:rPr lang="ko-KR" altLang="en-US" sz="1800" dirty="0" smtClean="0"/>
              <a:t>다른 </a:t>
            </a:r>
            <a:r>
              <a:rPr lang="en-US" altLang="ko-KR" sz="1800" dirty="0" smtClean="0"/>
              <a:t>state-of-the-art(SOTA)</a:t>
            </a:r>
            <a:r>
              <a:rPr lang="ko-KR" altLang="en-US" sz="1800" dirty="0" err="1" smtClean="0"/>
              <a:t>에비해</a:t>
            </a:r>
            <a:r>
              <a:rPr lang="ko-KR" altLang="en-US" sz="1800" dirty="0" smtClean="0"/>
              <a:t> 빠르고 정확한 </a:t>
            </a:r>
            <a:r>
              <a:rPr lang="en-US" altLang="ko-KR" sz="1800" dirty="0" smtClean="0"/>
              <a:t>prediction</a:t>
            </a:r>
            <a:endParaRPr lang="ko-KR" altLang="en-US" sz="1800" dirty="0"/>
          </a:p>
        </p:txBody>
      </p:sp>
      <p:sp>
        <p:nvSpPr>
          <p:cNvPr id="8" name="AutoShape 4" descr="유사한 시점에서 같은 차로에 진입하다 충돌한 사고 - 소셜포커스(SocialFocu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597" y="2433332"/>
            <a:ext cx="2045713" cy="17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899"/>
          </a:xfrm>
        </p:spPr>
        <p:txBody>
          <a:bodyPr>
            <a:normAutofit/>
          </a:bodyPr>
          <a:lstStyle/>
          <a:p>
            <a:r>
              <a:rPr lang="en-US" altLang="ko-KR" sz="3000" dirty="0" err="1" smtClean="0"/>
              <a:t>HiVT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1026"/>
            <a:ext cx="10515600" cy="524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■</a:t>
            </a:r>
            <a:r>
              <a:rPr lang="en-US" altLang="ko-KR" sz="1800" dirty="0" smtClean="0"/>
              <a:t>Metrics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en-US" altLang="ko-KR" sz="1800" dirty="0" err="1" smtClean="0"/>
              <a:t>Argoverse</a:t>
            </a:r>
            <a:r>
              <a:rPr lang="en-US" altLang="ko-KR" sz="1800" dirty="0" smtClean="0"/>
              <a:t> Motion Forecasting Competition</a:t>
            </a:r>
            <a:r>
              <a:rPr lang="ko-KR" altLang="en-US" sz="1800" dirty="0" smtClean="0"/>
              <a:t>의 평가기준 차용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최대 </a:t>
            </a:r>
            <a:r>
              <a:rPr lang="en-US" altLang="ko-KR" sz="1800" dirty="0" smtClean="0"/>
              <a:t>6</a:t>
            </a:r>
            <a:r>
              <a:rPr lang="ko-KR" altLang="en-US" sz="1800" dirty="0" smtClean="0"/>
              <a:t>개의 경로 예측 가능</a:t>
            </a:r>
          </a:p>
          <a:p>
            <a:pPr marL="0" indent="0">
              <a:buNone/>
            </a:pPr>
            <a:endParaRPr lang="ko-KR" altLang="en-US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-Minimum Average Displacement Error(</a:t>
            </a:r>
            <a:r>
              <a:rPr lang="en-US" altLang="ko-KR" sz="1800" dirty="0" err="1" smtClean="0"/>
              <a:t>minADE</a:t>
            </a:r>
            <a:r>
              <a:rPr lang="en-US" altLang="ko-KR" sz="1800" dirty="0" smtClean="0"/>
              <a:t>): </a:t>
            </a:r>
          </a:p>
          <a:p>
            <a:pPr marL="0" indent="0">
              <a:buNone/>
            </a:pPr>
            <a:r>
              <a:rPr lang="en-US" altLang="ko-KR" sz="1800" dirty="0" smtClean="0"/>
              <a:t>6</a:t>
            </a:r>
            <a:r>
              <a:rPr lang="ko-KR" altLang="en-US" sz="1800" dirty="0" smtClean="0"/>
              <a:t>개의 예측 경로와 실제 경로의 각 지점 사이의 거리의 평균값 중 최솟값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-Minimum Final displacement Error(</a:t>
            </a:r>
            <a:r>
              <a:rPr lang="en-US" altLang="ko-KR" sz="1800" dirty="0" err="1" smtClean="0"/>
              <a:t>minFDE</a:t>
            </a:r>
            <a:r>
              <a:rPr lang="en-US" altLang="ko-KR" sz="1800" dirty="0" smtClean="0"/>
              <a:t>):</a:t>
            </a:r>
          </a:p>
          <a:p>
            <a:pPr marL="0" indent="0">
              <a:buNone/>
            </a:pPr>
            <a:r>
              <a:rPr lang="en-US" altLang="ko-KR" sz="1800" dirty="0" smtClean="0"/>
              <a:t>6</a:t>
            </a:r>
            <a:r>
              <a:rPr lang="ko-KR" altLang="en-US" sz="1800" dirty="0" smtClean="0"/>
              <a:t>개의 예측 경로와 실제 경로의 마지막 지점 사이의 거리 중 최솟값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-Miss Rate: </a:t>
            </a:r>
            <a:r>
              <a:rPr lang="ko-KR" altLang="en-US" sz="1800" dirty="0" smtClean="0"/>
              <a:t>예측 경로와 실제 경로의 마지막 지점 사이의 거리가 </a:t>
            </a:r>
            <a:r>
              <a:rPr lang="en-US" altLang="ko-KR" sz="1800" dirty="0" smtClean="0"/>
              <a:t>2m</a:t>
            </a:r>
            <a:r>
              <a:rPr lang="ko-KR" altLang="en-US" sz="1800" dirty="0" smtClean="0"/>
              <a:t>이상 차이 나는 시나리오의 비율</a:t>
            </a:r>
            <a:endParaRPr lang="ko-KR" altLang="en-US" sz="1800" dirty="0"/>
          </a:p>
        </p:txBody>
      </p:sp>
      <p:sp>
        <p:nvSpPr>
          <p:cNvPr id="8" name="AutoShape 4" descr="유사한 시점에서 같은 차로에 진입하다 충돌한 사고 - 소셜포커스(SocialFocu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899"/>
          </a:xfrm>
        </p:spPr>
        <p:txBody>
          <a:bodyPr>
            <a:normAutofit/>
          </a:bodyPr>
          <a:lstStyle/>
          <a:p>
            <a:r>
              <a:rPr lang="en-US" altLang="ko-KR" sz="3000" dirty="0" err="1" smtClean="0"/>
              <a:t>HiVT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1026"/>
            <a:ext cx="10515600" cy="524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■</a:t>
            </a:r>
            <a:r>
              <a:rPr lang="en-US" altLang="ko-KR" sz="1800" dirty="0" smtClean="0"/>
              <a:t>Metrics</a:t>
            </a:r>
          </a:p>
        </p:txBody>
      </p:sp>
      <p:sp>
        <p:nvSpPr>
          <p:cNvPr id="8" name="AutoShape 4" descr="유사한 시점에서 같은 차로에 진입하다 충돌한 사고 - 소셜포커스(SocialFocu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36" y="2082999"/>
            <a:ext cx="5040410" cy="2339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409" y="2082999"/>
            <a:ext cx="5143980" cy="233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899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Contribution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1026"/>
            <a:ext cx="10515600" cy="524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■Implementation</a:t>
            </a:r>
          </a:p>
          <a:p>
            <a:pPr marL="0" indent="0">
              <a:buNone/>
            </a:pPr>
            <a:r>
              <a:rPr lang="en-US" altLang="ko-KR" sz="1800" dirty="0" smtClean="0"/>
              <a:t>{'</a:t>
            </a:r>
            <a:r>
              <a:rPr lang="en-US" altLang="ko-KR" sz="1800" dirty="0" err="1" smtClean="0"/>
              <a:t>val_minADE</a:t>
            </a:r>
            <a:r>
              <a:rPr lang="en-US" altLang="ko-KR" sz="1800" dirty="0" smtClean="0"/>
              <a:t>': 0.6611009240150452,</a:t>
            </a:r>
          </a:p>
          <a:p>
            <a:pPr marL="0" indent="0">
              <a:buNone/>
            </a:pPr>
            <a:r>
              <a:rPr lang="en-US" altLang="ko-KR" sz="1800" dirty="0" smtClean="0"/>
              <a:t> '</a:t>
            </a:r>
            <a:r>
              <a:rPr lang="en-US" altLang="ko-KR" sz="1800" dirty="0" err="1" smtClean="0"/>
              <a:t>val_minFDE</a:t>
            </a:r>
            <a:r>
              <a:rPr lang="en-US" altLang="ko-KR" sz="1800" dirty="0" smtClean="0"/>
              <a:t>': 0.969153881072998,</a:t>
            </a:r>
          </a:p>
          <a:p>
            <a:pPr marL="0" indent="0">
              <a:buNone/>
            </a:pPr>
            <a:r>
              <a:rPr lang="en-US" altLang="ko-KR" sz="1800" dirty="0" smtClean="0"/>
              <a:t> '</a:t>
            </a:r>
            <a:r>
              <a:rPr lang="en-US" altLang="ko-KR" sz="1800" dirty="0" err="1" smtClean="0"/>
              <a:t>val_minMR</a:t>
            </a:r>
            <a:r>
              <a:rPr lang="en-US" altLang="ko-KR" sz="1800" dirty="0" smtClean="0"/>
              <a:t>': 0.09203992784023285}</a:t>
            </a:r>
          </a:p>
        </p:txBody>
      </p:sp>
      <p:sp>
        <p:nvSpPr>
          <p:cNvPr id="8" name="AutoShape 4" descr="유사한 시점에서 같은 차로에 진입하다 충돌한 사고 - 소셜포커스(SocialFocu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2685"/>
            <a:ext cx="6086214" cy="187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899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Contribution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1026"/>
            <a:ext cx="10515600" cy="524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■Local Region</a:t>
            </a:r>
          </a:p>
          <a:p>
            <a:pPr marL="0" indent="0">
              <a:buNone/>
            </a:pPr>
            <a:r>
              <a:rPr lang="en-US" altLang="ko-KR" sz="1800" dirty="0" smtClean="0"/>
              <a:t>-Circle Local Region(radius 50)                                 -Square Local Region(length 88)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8" name="AutoShape 4" descr="유사한 시점에서 같은 차로에 진입하다 충돌한 사고 - 소셜포커스(SocialFocu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6922"/>
            <a:ext cx="4535433" cy="33741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80" y="1866922"/>
            <a:ext cx="4535433" cy="3374143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647304" y="2134984"/>
            <a:ext cx="2444635" cy="24903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3404069">
            <a:off x="7077838" y="2607886"/>
            <a:ext cx="2031212" cy="2096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9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Contents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현업 과제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시미안</a:t>
            </a:r>
            <a:r>
              <a:rPr lang="ko-KR" altLang="en-US" dirty="0" smtClean="0"/>
              <a:t> 시뮬레이터를 활용한 시나리오 생성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개인 과제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-Open Dataset</a:t>
            </a:r>
            <a:r>
              <a:rPr lang="ko-KR" altLang="en-US" dirty="0" smtClean="0"/>
              <a:t>을 활용한 경로 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9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899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Contribution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1026"/>
            <a:ext cx="10515600" cy="524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■Implementation</a:t>
            </a:r>
          </a:p>
          <a:p>
            <a:pPr marL="0" indent="0">
              <a:buNone/>
            </a:pPr>
            <a:r>
              <a:rPr lang="en-US" altLang="ko-KR" sz="1800" dirty="0" smtClean="0"/>
              <a:t>{'</a:t>
            </a:r>
            <a:r>
              <a:rPr lang="en-US" altLang="ko-KR" sz="1800" dirty="0" err="1" smtClean="0"/>
              <a:t>val_minADE</a:t>
            </a:r>
            <a:r>
              <a:rPr lang="en-US" altLang="ko-KR" sz="1800" dirty="0" smtClean="0"/>
              <a:t>': 0.6611009240150452,</a:t>
            </a:r>
          </a:p>
          <a:p>
            <a:pPr marL="0" indent="0">
              <a:buNone/>
            </a:pPr>
            <a:r>
              <a:rPr lang="en-US" altLang="ko-KR" sz="1800" dirty="0" smtClean="0"/>
              <a:t> '</a:t>
            </a:r>
            <a:r>
              <a:rPr lang="en-US" altLang="ko-KR" sz="1800" dirty="0" err="1" smtClean="0"/>
              <a:t>val_minFDE</a:t>
            </a:r>
            <a:r>
              <a:rPr lang="en-US" altLang="ko-KR" sz="1800" dirty="0" smtClean="0"/>
              <a:t>': 0.969153881072998,</a:t>
            </a:r>
          </a:p>
          <a:p>
            <a:pPr marL="0" indent="0">
              <a:buNone/>
            </a:pPr>
            <a:r>
              <a:rPr lang="en-US" altLang="ko-KR" sz="1800" dirty="0" smtClean="0"/>
              <a:t> '</a:t>
            </a:r>
            <a:r>
              <a:rPr lang="en-US" altLang="ko-KR" sz="1800" dirty="0" err="1" smtClean="0"/>
              <a:t>val_minMR</a:t>
            </a:r>
            <a:r>
              <a:rPr lang="en-US" altLang="ko-KR" sz="1800" dirty="0" smtClean="0"/>
              <a:t>': 0.09203992784023285}</a:t>
            </a:r>
          </a:p>
        </p:txBody>
      </p:sp>
      <p:sp>
        <p:nvSpPr>
          <p:cNvPr id="8" name="AutoShape 4" descr="유사한 시점에서 같은 차로에 진입하다 충돌한 사고 - 소셜포커스(SocialFocu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7758"/>
              </p:ext>
            </p:extLst>
          </p:nvPr>
        </p:nvGraphicFramePr>
        <p:xfrm>
          <a:off x="2050472" y="3057005"/>
          <a:ext cx="6439593" cy="14191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56972">
                  <a:extLst>
                    <a:ext uri="{9D8B030D-6E8A-4147-A177-3AD203B41FA5}">
                      <a16:colId xmlns:a16="http://schemas.microsoft.com/office/drawing/2014/main" val="2562615655"/>
                    </a:ext>
                  </a:extLst>
                </a:gridCol>
                <a:gridCol w="1194207">
                  <a:extLst>
                    <a:ext uri="{9D8B030D-6E8A-4147-A177-3AD203B41FA5}">
                      <a16:colId xmlns:a16="http://schemas.microsoft.com/office/drawing/2014/main" val="1006821916"/>
                    </a:ext>
                  </a:extLst>
                </a:gridCol>
                <a:gridCol w="1194207">
                  <a:extLst>
                    <a:ext uri="{9D8B030D-6E8A-4147-A177-3AD203B41FA5}">
                      <a16:colId xmlns:a16="http://schemas.microsoft.com/office/drawing/2014/main" val="2914854336"/>
                    </a:ext>
                  </a:extLst>
                </a:gridCol>
                <a:gridCol w="1194207">
                  <a:extLst>
                    <a:ext uri="{9D8B030D-6E8A-4147-A177-3AD203B41FA5}">
                      <a16:colId xmlns:a16="http://schemas.microsoft.com/office/drawing/2014/main" val="1492296764"/>
                    </a:ext>
                  </a:extLst>
                </a:gridCol>
              </a:tblGrid>
              <a:tr h="23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minADE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minFDE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4430835"/>
                  </a:ext>
                </a:extLst>
              </a:tr>
              <a:tr h="579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Circle Local Region(r=50)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0.94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1.62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535624"/>
                  </a:ext>
                </a:extLst>
              </a:tr>
              <a:tr h="6087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Rectangular Local Region(l= 88)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0.99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1.74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84204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899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Contribution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1026"/>
            <a:ext cx="10515600" cy="524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■Result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en-US" altLang="ko-KR" sz="1800" dirty="0" smtClean="0"/>
              <a:t>Circle Local Region(radius 50)                              -Square Local Region(length 88)</a:t>
            </a:r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8" name="AutoShape 4" descr="유사한 시점에서 같은 차로에 진입하다 충돌한 사고 - 소셜포커스(SocialFocu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6922"/>
            <a:ext cx="4535433" cy="33741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80" y="1866922"/>
            <a:ext cx="4535433" cy="3374143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647304" y="2134984"/>
            <a:ext cx="2444635" cy="24903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3404069">
            <a:off x="7077838" y="2607886"/>
            <a:ext cx="2031212" cy="2096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899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Contribution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1026"/>
            <a:ext cx="10515600" cy="524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■Ground Truth Smoothing</a:t>
            </a:r>
          </a:p>
        </p:txBody>
      </p:sp>
      <p:sp>
        <p:nvSpPr>
          <p:cNvPr id="8" name="AutoShape 4" descr="유사한 시점에서 같은 차로에 진입하다 충돌한 사고 - 소셜포커스(SocialFocu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367" y="1958057"/>
            <a:ext cx="4535433" cy="3374143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669280" y="3553995"/>
            <a:ext cx="814647" cy="91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8057"/>
            <a:ext cx="4535433" cy="337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3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899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Contribution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1026"/>
            <a:ext cx="10515600" cy="524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■Result</a:t>
            </a:r>
          </a:p>
          <a:p>
            <a:pPr>
              <a:buFontTx/>
              <a:buChar char="-"/>
            </a:pPr>
            <a:r>
              <a:rPr lang="ko-KR" altLang="en-US" sz="1800" dirty="0" smtClean="0"/>
              <a:t>기존 </a:t>
            </a:r>
            <a:r>
              <a:rPr lang="en-US" altLang="ko-KR" sz="1800" dirty="0" smtClean="0"/>
              <a:t>ground truth</a:t>
            </a:r>
            <a:r>
              <a:rPr lang="ko-KR" altLang="en-US" sz="1800" dirty="0" smtClean="0"/>
              <a:t>로 </a:t>
            </a:r>
            <a:r>
              <a:rPr lang="en-US" altLang="ko-KR" sz="1800" dirty="0" smtClean="0"/>
              <a:t>Evaluation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Smoothing ground </a:t>
            </a:r>
            <a:r>
              <a:rPr lang="en-US" altLang="ko-KR" sz="1800" dirty="0" err="1" smtClean="0"/>
              <a:t>turth</a:t>
            </a:r>
            <a:r>
              <a:rPr lang="ko-KR" altLang="en-US" sz="1800" dirty="0" smtClean="0"/>
              <a:t>로 </a:t>
            </a:r>
            <a:r>
              <a:rPr lang="en-US" altLang="ko-KR" sz="1800" dirty="0" smtClean="0"/>
              <a:t>Evaluation</a:t>
            </a:r>
          </a:p>
        </p:txBody>
      </p:sp>
      <p:sp>
        <p:nvSpPr>
          <p:cNvPr id="8" name="AutoShape 4" descr="유사한 시점에서 같은 차로에 진입하다 충돌한 사고 - 소셜포커스(SocialFocu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20139"/>
              </p:ext>
            </p:extLst>
          </p:nvPr>
        </p:nvGraphicFramePr>
        <p:xfrm>
          <a:off x="1039817" y="1749172"/>
          <a:ext cx="6439593" cy="14191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56972">
                  <a:extLst>
                    <a:ext uri="{9D8B030D-6E8A-4147-A177-3AD203B41FA5}">
                      <a16:colId xmlns:a16="http://schemas.microsoft.com/office/drawing/2014/main" val="2562615655"/>
                    </a:ext>
                  </a:extLst>
                </a:gridCol>
                <a:gridCol w="1194207">
                  <a:extLst>
                    <a:ext uri="{9D8B030D-6E8A-4147-A177-3AD203B41FA5}">
                      <a16:colId xmlns:a16="http://schemas.microsoft.com/office/drawing/2014/main" val="1006821916"/>
                    </a:ext>
                  </a:extLst>
                </a:gridCol>
                <a:gridCol w="1194207">
                  <a:extLst>
                    <a:ext uri="{9D8B030D-6E8A-4147-A177-3AD203B41FA5}">
                      <a16:colId xmlns:a16="http://schemas.microsoft.com/office/drawing/2014/main" val="2914854336"/>
                    </a:ext>
                  </a:extLst>
                </a:gridCol>
                <a:gridCol w="1194207">
                  <a:extLst>
                    <a:ext uri="{9D8B030D-6E8A-4147-A177-3AD203B41FA5}">
                      <a16:colId xmlns:a16="http://schemas.microsoft.com/office/drawing/2014/main" val="1492296764"/>
                    </a:ext>
                  </a:extLst>
                </a:gridCol>
              </a:tblGrid>
              <a:tr h="23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minADE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minFDE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4430835"/>
                  </a:ext>
                </a:extLst>
              </a:tr>
              <a:tr h="579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w/o smoothing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0.94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1.62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535624"/>
                  </a:ext>
                </a:extLst>
              </a:tr>
              <a:tr h="6087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w/ smoothing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 smtClean="0">
                          <a:effectLst/>
                        </a:rPr>
                        <a:t>1.73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8420436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894740"/>
              </p:ext>
            </p:extLst>
          </p:nvPr>
        </p:nvGraphicFramePr>
        <p:xfrm>
          <a:off x="1039818" y="4436225"/>
          <a:ext cx="6439593" cy="14191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56972">
                  <a:extLst>
                    <a:ext uri="{9D8B030D-6E8A-4147-A177-3AD203B41FA5}">
                      <a16:colId xmlns:a16="http://schemas.microsoft.com/office/drawing/2014/main" val="2562615655"/>
                    </a:ext>
                  </a:extLst>
                </a:gridCol>
                <a:gridCol w="1194207">
                  <a:extLst>
                    <a:ext uri="{9D8B030D-6E8A-4147-A177-3AD203B41FA5}">
                      <a16:colId xmlns:a16="http://schemas.microsoft.com/office/drawing/2014/main" val="1006821916"/>
                    </a:ext>
                  </a:extLst>
                </a:gridCol>
                <a:gridCol w="1194207">
                  <a:extLst>
                    <a:ext uri="{9D8B030D-6E8A-4147-A177-3AD203B41FA5}">
                      <a16:colId xmlns:a16="http://schemas.microsoft.com/office/drawing/2014/main" val="2914854336"/>
                    </a:ext>
                  </a:extLst>
                </a:gridCol>
                <a:gridCol w="1194207">
                  <a:extLst>
                    <a:ext uri="{9D8B030D-6E8A-4147-A177-3AD203B41FA5}">
                      <a16:colId xmlns:a16="http://schemas.microsoft.com/office/drawing/2014/main" val="1492296764"/>
                    </a:ext>
                  </a:extLst>
                </a:gridCol>
              </a:tblGrid>
              <a:tr h="23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minADE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minFDE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4430835"/>
                  </a:ext>
                </a:extLst>
              </a:tr>
              <a:tr h="579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w/o smoothing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 smtClean="0">
                          <a:effectLst/>
                        </a:rPr>
                        <a:t>0.86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 smtClean="0">
                          <a:effectLst/>
                        </a:rPr>
                        <a:t>1.62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 smtClean="0">
                          <a:effectLst/>
                        </a:rPr>
                        <a:t>0.19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535624"/>
                  </a:ext>
                </a:extLst>
              </a:tr>
              <a:tr h="6087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w/ smoothing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 smtClean="0">
                          <a:effectLst/>
                        </a:rPr>
                        <a:t>1.57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0.18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84204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75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899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Conclusion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1026"/>
            <a:ext cx="10515600" cy="524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■Future Work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en-US" altLang="ko-KR" sz="1800" dirty="0" smtClean="0"/>
              <a:t>Local Region radius=20/length=35 </a:t>
            </a:r>
            <a:r>
              <a:rPr lang="ko-KR" altLang="en-US" sz="1800" dirty="0" smtClean="0"/>
              <a:t>변경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 smtClean="0"/>
              <a:t>더 많은 </a:t>
            </a:r>
            <a:r>
              <a:rPr lang="en-US" altLang="ko-KR" sz="1800" dirty="0" smtClean="0"/>
              <a:t>epoch</a:t>
            </a:r>
            <a:r>
              <a:rPr lang="ko-KR" altLang="en-US" sz="1800" dirty="0" smtClean="0"/>
              <a:t>로 학습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en-US" altLang="ko-KR" sz="1800" dirty="0" smtClean="0"/>
              <a:t>Ground Truth 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8" name="AutoShape 4" descr="유사한 시점에서 같은 차로에 진입하다 충돌한 사고 - 소셜포커스(SocialFocu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65" y="4709038"/>
            <a:ext cx="1993900" cy="1326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2476"/>
            <a:ext cx="2440501" cy="18156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61" y="1692476"/>
            <a:ext cx="2440501" cy="1815615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1553960" y="2131434"/>
            <a:ext cx="703465" cy="6977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3404069">
            <a:off x="4721136" y="2291450"/>
            <a:ext cx="516956" cy="494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3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/>
              <a:t>시미안</a:t>
            </a:r>
            <a:r>
              <a:rPr lang="ko-KR" altLang="en-US" sz="4800" dirty="0" smtClean="0"/>
              <a:t> 시뮬레이터를 활용한 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smtClean="0"/>
              <a:t>시나리오 생성</a:t>
            </a:r>
            <a:br>
              <a:rPr lang="ko-KR" altLang="en-US" sz="4800" dirty="0" smtClean="0"/>
            </a:br>
            <a:endParaRPr lang="ko-KR" altLang="en-US" sz="48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53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21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Introduction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9338"/>
            <a:ext cx="10515600" cy="5237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■</a:t>
            </a:r>
            <a:r>
              <a:rPr lang="en-US" altLang="ko-KR" sz="1800" b="1" dirty="0"/>
              <a:t>Why</a:t>
            </a:r>
            <a:r>
              <a:rPr lang="en-US" altLang="ko-KR" sz="1800" b="1" dirty="0" smtClean="0"/>
              <a:t>?</a:t>
            </a: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r>
              <a:rPr lang="en-US" altLang="ko-KR" sz="1800" dirty="0" smtClean="0"/>
              <a:t>-</a:t>
            </a:r>
            <a:r>
              <a:rPr lang="ko-KR" altLang="en-US" sz="1800" dirty="0" smtClean="0"/>
              <a:t>판단 </a:t>
            </a:r>
            <a:r>
              <a:rPr lang="ko-KR" altLang="en-US" sz="1800" dirty="0" err="1"/>
              <a:t>로직</a:t>
            </a:r>
            <a:r>
              <a:rPr lang="ko-KR" altLang="en-US" sz="1800" dirty="0"/>
              <a:t> 단위 검증보다 자율주행 시험 평가 관점에서 시나리오 생성</a:t>
            </a: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r>
              <a:rPr lang="en-US" altLang="ko-KR" sz="1800" dirty="0" smtClean="0"/>
              <a:t>-</a:t>
            </a:r>
            <a:r>
              <a:rPr lang="ko-KR" altLang="en-US" sz="1800" dirty="0" smtClean="0"/>
              <a:t>실제 </a:t>
            </a:r>
            <a:r>
              <a:rPr lang="ko-KR" altLang="en-US" sz="1800" dirty="0"/>
              <a:t>교통사고 데이터를 기반으로 시나리오 구상</a:t>
            </a:r>
          </a:p>
          <a:p>
            <a:pPr marL="0" indent="0">
              <a:buNone/>
            </a:pP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r>
              <a:rPr lang="ko-KR" altLang="en-US" sz="1800" dirty="0"/>
              <a:t>■</a:t>
            </a:r>
            <a:r>
              <a:rPr lang="en-US" altLang="ko-KR" sz="1800" b="1" dirty="0"/>
              <a:t>What?</a:t>
            </a: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r>
              <a:rPr lang="en-US" altLang="ko-KR" sz="1800" dirty="0" smtClean="0"/>
              <a:t>-</a:t>
            </a:r>
            <a:r>
              <a:rPr lang="ko-KR" altLang="en-US" sz="1800" dirty="0" smtClean="0"/>
              <a:t>시나리오를 </a:t>
            </a:r>
            <a:r>
              <a:rPr lang="en-US" altLang="ko-KR" sz="1800" dirty="0"/>
              <a:t>Common case(80)</a:t>
            </a:r>
            <a:r>
              <a:rPr lang="ko-KR" altLang="en-US" sz="1800" dirty="0"/>
              <a:t>와 </a:t>
            </a:r>
            <a:r>
              <a:rPr lang="en-US" altLang="ko-KR" sz="1800" dirty="0"/>
              <a:t>Edge case(20)</a:t>
            </a:r>
            <a:r>
              <a:rPr lang="ko-KR" altLang="en-US" sz="1800" dirty="0"/>
              <a:t>로 분류</a:t>
            </a: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r>
              <a:rPr lang="en-US" altLang="ko-KR" sz="1800" dirty="0" smtClean="0"/>
              <a:t>-</a:t>
            </a:r>
            <a:r>
              <a:rPr lang="ko-KR" altLang="en-US" sz="1800" dirty="0" err="1" smtClean="0"/>
              <a:t>파레토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법칙</a:t>
            </a:r>
            <a:r>
              <a:rPr lang="en-US" altLang="ko-KR" sz="1800" dirty="0"/>
              <a:t>: 20%</a:t>
            </a:r>
            <a:r>
              <a:rPr lang="ko-KR" altLang="en-US" sz="1800" dirty="0"/>
              <a:t>의 원인이 </a:t>
            </a:r>
            <a:r>
              <a:rPr lang="en-US" altLang="ko-KR" sz="1800" dirty="0"/>
              <a:t>80%</a:t>
            </a:r>
            <a:r>
              <a:rPr lang="ko-KR" altLang="en-US" sz="1800" dirty="0"/>
              <a:t>의 결과 유발</a:t>
            </a: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r>
              <a:rPr lang="en-US" altLang="ko-KR" sz="1800" dirty="0" smtClean="0"/>
              <a:t>-Common </a:t>
            </a:r>
            <a:r>
              <a:rPr lang="en-US" altLang="ko-KR" sz="1800" dirty="0"/>
              <a:t>case: </a:t>
            </a:r>
            <a:r>
              <a:rPr lang="ko-KR" altLang="en-US" sz="1800" dirty="0"/>
              <a:t>발생할 확률이 높은 사고</a:t>
            </a: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r>
              <a:rPr lang="en-US" altLang="ko-KR" sz="1800" dirty="0" smtClean="0"/>
              <a:t>-Edge </a:t>
            </a:r>
            <a:r>
              <a:rPr lang="en-US" altLang="ko-KR" sz="1800" dirty="0"/>
              <a:t>case: </a:t>
            </a:r>
            <a:r>
              <a:rPr lang="ko-KR" altLang="en-US" sz="1800" dirty="0"/>
              <a:t>발생할 확률은 낮지만 실제 환경에서의 재현이 어렵거나 위험한 사고</a:t>
            </a:r>
          </a:p>
        </p:txBody>
      </p:sp>
    </p:spTree>
    <p:extLst>
      <p:ext uri="{BB962C8B-B14F-4D97-AF65-F5344CB8AC3E}">
        <p14:creationId xmlns:p14="http://schemas.microsoft.com/office/powerpoint/2010/main" val="11851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464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Reference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2590"/>
            <a:ext cx="10515600" cy="52043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■</a:t>
            </a:r>
            <a:r>
              <a:rPr lang="en-US" altLang="ko-KR" sz="1800" b="1" dirty="0" smtClean="0"/>
              <a:t>How?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en-US" altLang="ko-KR" sz="1800" dirty="0" smtClean="0"/>
              <a:t>Common case:</a:t>
            </a:r>
          </a:p>
          <a:p>
            <a:pPr marL="0" indent="0">
              <a:buNone/>
            </a:pPr>
            <a:r>
              <a:rPr lang="ko-KR" altLang="en-US" sz="1800" dirty="0" smtClean="0"/>
              <a:t>도로교통공단 교통사고분석시스템</a:t>
            </a:r>
            <a:r>
              <a:rPr lang="en-US" altLang="ko-KR" sz="1800" dirty="0" smtClean="0"/>
              <a:t>(TAAS)</a:t>
            </a:r>
          </a:p>
          <a:p>
            <a:pPr marL="0" indent="0">
              <a:buNone/>
            </a:pPr>
            <a:r>
              <a:rPr lang="en-US" altLang="ko-KR" sz="1800" dirty="0" smtClean="0"/>
              <a:t>National Highway Traffic Safety Administration(NHTSA) Level 2 ADAS </a:t>
            </a:r>
            <a:r>
              <a:rPr lang="ko-KR" altLang="en-US" sz="1800" dirty="0" smtClean="0"/>
              <a:t>교통사고 통계자료</a:t>
            </a:r>
          </a:p>
          <a:p>
            <a:pPr marL="0" indent="0">
              <a:buNone/>
            </a:pPr>
            <a:endParaRPr lang="ko-KR" altLang="en-US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-Edge case: </a:t>
            </a:r>
          </a:p>
          <a:p>
            <a:pPr marL="0" indent="0">
              <a:buNone/>
            </a:pPr>
            <a:r>
              <a:rPr lang="en-US" altLang="ko-KR" sz="1800" dirty="0" err="1" smtClean="0"/>
              <a:t>dRISK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정의에 맞는 사례 조사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90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900"/>
          </a:xfrm>
        </p:spPr>
        <p:txBody>
          <a:bodyPr>
            <a:noAutofit/>
          </a:bodyPr>
          <a:lstStyle/>
          <a:p>
            <a:r>
              <a:rPr lang="en-US" altLang="ko-KR" sz="3000" dirty="0" smtClean="0"/>
              <a:t>Common case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1026"/>
            <a:ext cx="10515600" cy="5245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■교통사고분석시스템</a:t>
            </a:r>
            <a:r>
              <a:rPr lang="en-US" altLang="ko-KR" sz="1800" dirty="0" smtClean="0"/>
              <a:t>, Traffic Accident Analysis System(TAAS)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 err="1" smtClean="0"/>
              <a:t>도로종류별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사고유형별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법규위반별로 사고 분류</a:t>
            </a:r>
          </a:p>
          <a:p>
            <a:pPr marL="0" indent="0">
              <a:buNone/>
            </a:pPr>
            <a:r>
              <a:rPr lang="en-US" altLang="ko-KR" sz="1800" dirty="0" smtClean="0"/>
              <a:t>-</a:t>
            </a:r>
            <a:r>
              <a:rPr lang="ko-KR" altLang="en-US" sz="1800" dirty="0" err="1" smtClean="0"/>
              <a:t>도로종류는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도심도로로</a:t>
            </a:r>
            <a:r>
              <a:rPr lang="ko-KR" altLang="en-US" sz="1800" dirty="0" smtClean="0"/>
              <a:t> 한정</a:t>
            </a:r>
          </a:p>
          <a:p>
            <a:pPr marL="0" indent="0">
              <a:buNone/>
            </a:pPr>
            <a:r>
              <a:rPr lang="en-US" altLang="ko-KR" sz="1800" dirty="0" smtClean="0"/>
              <a:t>-</a:t>
            </a:r>
            <a:r>
              <a:rPr lang="ko-KR" altLang="en-US" sz="1800" dirty="0" smtClean="0"/>
              <a:t>사고유형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차대사람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횡단중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차도통행중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길가장자리구역통행중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보도통행중</a:t>
            </a:r>
            <a:r>
              <a:rPr lang="en-US" altLang="ko-KR" sz="1800" dirty="0" smtClean="0"/>
              <a:t>), </a:t>
            </a:r>
            <a:r>
              <a:rPr lang="ko-KR" altLang="en-US" sz="1800" dirty="0" err="1" smtClean="0"/>
              <a:t>차대차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측면충돌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추돌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정면충돌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후진중충돌</a:t>
            </a:r>
            <a:r>
              <a:rPr lang="en-US" altLang="ko-KR" sz="1800" dirty="0" smtClean="0"/>
              <a:t>), </a:t>
            </a:r>
            <a:r>
              <a:rPr lang="ko-KR" altLang="en-US" sz="1800" dirty="0" err="1" smtClean="0"/>
              <a:t>차량단독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공작물추돌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도로외이탈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주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정차차량충돌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전도전복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 smtClean="0"/>
              <a:t>법규위반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안전운전불이행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신호위반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안전거리미확보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중앙선침법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불법유턴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교차로운행방법위반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보행자보호의무위반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차로위반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직진우회전진행방해</a:t>
            </a:r>
          </a:p>
          <a:p>
            <a:pPr marL="0" indent="0">
              <a:buNone/>
            </a:pPr>
            <a:r>
              <a:rPr lang="en-US" altLang="ko-KR" sz="1800" dirty="0" smtClean="0"/>
              <a:t>-</a:t>
            </a:r>
            <a:r>
              <a:rPr lang="ko-KR" altLang="en-US" sz="1800" dirty="0" smtClean="0"/>
              <a:t>안전운전불이행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휴대전화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담배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졸음 운전 등으로 인한 전방 주시 태만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운전 미숙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난폭 운전 등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103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899"/>
          </a:xfrm>
        </p:spPr>
        <p:txBody>
          <a:bodyPr>
            <a:noAutofit/>
          </a:bodyPr>
          <a:lstStyle/>
          <a:p>
            <a:r>
              <a:rPr lang="en-US" altLang="ko-KR" sz="3000" dirty="0" smtClean="0"/>
              <a:t>Common case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1026"/>
            <a:ext cx="10515600" cy="524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■교통사고분석시스템</a:t>
            </a:r>
            <a:r>
              <a:rPr lang="en-US" altLang="ko-KR" sz="1800" dirty="0" smtClean="0"/>
              <a:t>, Traffic Accident Analysis System(TAAS)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 smtClean="0"/>
              <a:t>추돌 </a:t>
            </a:r>
            <a:r>
              <a:rPr lang="en-US" altLang="ko-KR" sz="1800" dirty="0" smtClean="0"/>
              <a:t>+ </a:t>
            </a:r>
            <a:r>
              <a:rPr lang="ko-KR" altLang="en-US" sz="1800" dirty="0" smtClean="0"/>
              <a:t>안전운전불이행 </a:t>
            </a:r>
            <a:r>
              <a:rPr lang="en-US" altLang="ko-KR" sz="1800" dirty="0" smtClean="0"/>
              <a:t>(175,043)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 smtClean="0"/>
              <a:t>측면충돌 </a:t>
            </a:r>
            <a:r>
              <a:rPr lang="en-US" altLang="ko-KR" sz="1800" dirty="0" smtClean="0"/>
              <a:t>+ </a:t>
            </a:r>
            <a:r>
              <a:rPr lang="ko-KR" altLang="en-US" sz="1800" dirty="0" smtClean="0"/>
              <a:t>안전운전불이행 </a:t>
            </a:r>
            <a:r>
              <a:rPr lang="en-US" altLang="ko-KR" sz="1800" dirty="0" smtClean="0"/>
              <a:t>(48,672)</a:t>
            </a:r>
            <a:endParaRPr lang="ko-KR" altLang="en-US" sz="1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42652"/>
              </p:ext>
            </p:extLst>
          </p:nvPr>
        </p:nvGraphicFramePr>
        <p:xfrm>
          <a:off x="1795851" y="2133191"/>
          <a:ext cx="8600298" cy="4351349"/>
        </p:xfrm>
        <a:graphic>
          <a:graphicData uri="http://schemas.openxmlformats.org/drawingml/2006/table">
            <a:tbl>
              <a:tblPr/>
              <a:tblGrid>
                <a:gridCol w="614307">
                  <a:extLst>
                    <a:ext uri="{9D8B030D-6E8A-4147-A177-3AD203B41FA5}">
                      <a16:colId xmlns:a16="http://schemas.microsoft.com/office/drawing/2014/main" val="1322242467"/>
                    </a:ext>
                  </a:extLst>
                </a:gridCol>
                <a:gridCol w="614307">
                  <a:extLst>
                    <a:ext uri="{9D8B030D-6E8A-4147-A177-3AD203B41FA5}">
                      <a16:colId xmlns:a16="http://schemas.microsoft.com/office/drawing/2014/main" val="3028500545"/>
                    </a:ext>
                  </a:extLst>
                </a:gridCol>
                <a:gridCol w="614307">
                  <a:extLst>
                    <a:ext uri="{9D8B030D-6E8A-4147-A177-3AD203B41FA5}">
                      <a16:colId xmlns:a16="http://schemas.microsoft.com/office/drawing/2014/main" val="406618875"/>
                    </a:ext>
                  </a:extLst>
                </a:gridCol>
                <a:gridCol w="614307">
                  <a:extLst>
                    <a:ext uri="{9D8B030D-6E8A-4147-A177-3AD203B41FA5}">
                      <a16:colId xmlns:a16="http://schemas.microsoft.com/office/drawing/2014/main" val="3671129638"/>
                    </a:ext>
                  </a:extLst>
                </a:gridCol>
                <a:gridCol w="614307">
                  <a:extLst>
                    <a:ext uri="{9D8B030D-6E8A-4147-A177-3AD203B41FA5}">
                      <a16:colId xmlns:a16="http://schemas.microsoft.com/office/drawing/2014/main" val="696317394"/>
                    </a:ext>
                  </a:extLst>
                </a:gridCol>
                <a:gridCol w="614307">
                  <a:extLst>
                    <a:ext uri="{9D8B030D-6E8A-4147-A177-3AD203B41FA5}">
                      <a16:colId xmlns:a16="http://schemas.microsoft.com/office/drawing/2014/main" val="4041873815"/>
                    </a:ext>
                  </a:extLst>
                </a:gridCol>
                <a:gridCol w="614307">
                  <a:extLst>
                    <a:ext uri="{9D8B030D-6E8A-4147-A177-3AD203B41FA5}">
                      <a16:colId xmlns:a16="http://schemas.microsoft.com/office/drawing/2014/main" val="3618425662"/>
                    </a:ext>
                  </a:extLst>
                </a:gridCol>
                <a:gridCol w="614307">
                  <a:extLst>
                    <a:ext uri="{9D8B030D-6E8A-4147-A177-3AD203B41FA5}">
                      <a16:colId xmlns:a16="http://schemas.microsoft.com/office/drawing/2014/main" val="529355240"/>
                    </a:ext>
                  </a:extLst>
                </a:gridCol>
                <a:gridCol w="614307">
                  <a:extLst>
                    <a:ext uri="{9D8B030D-6E8A-4147-A177-3AD203B41FA5}">
                      <a16:colId xmlns:a16="http://schemas.microsoft.com/office/drawing/2014/main" val="4012068271"/>
                    </a:ext>
                  </a:extLst>
                </a:gridCol>
                <a:gridCol w="614307">
                  <a:extLst>
                    <a:ext uri="{9D8B030D-6E8A-4147-A177-3AD203B41FA5}">
                      <a16:colId xmlns:a16="http://schemas.microsoft.com/office/drawing/2014/main" val="362011229"/>
                    </a:ext>
                  </a:extLst>
                </a:gridCol>
                <a:gridCol w="614307">
                  <a:extLst>
                    <a:ext uri="{9D8B030D-6E8A-4147-A177-3AD203B41FA5}">
                      <a16:colId xmlns:a16="http://schemas.microsoft.com/office/drawing/2014/main" val="540306690"/>
                    </a:ext>
                  </a:extLst>
                </a:gridCol>
                <a:gridCol w="614307">
                  <a:extLst>
                    <a:ext uri="{9D8B030D-6E8A-4147-A177-3AD203B41FA5}">
                      <a16:colId xmlns:a16="http://schemas.microsoft.com/office/drawing/2014/main" val="2889336255"/>
                    </a:ext>
                  </a:extLst>
                </a:gridCol>
                <a:gridCol w="614307">
                  <a:extLst>
                    <a:ext uri="{9D8B030D-6E8A-4147-A177-3AD203B41FA5}">
                      <a16:colId xmlns:a16="http://schemas.microsoft.com/office/drawing/2014/main" val="1877332950"/>
                    </a:ext>
                  </a:extLst>
                </a:gridCol>
                <a:gridCol w="614307">
                  <a:extLst>
                    <a:ext uri="{9D8B030D-6E8A-4147-A177-3AD203B41FA5}">
                      <a16:colId xmlns:a16="http://schemas.microsoft.com/office/drawing/2014/main" val="2451915712"/>
                    </a:ext>
                  </a:extLst>
                </a:gridCol>
              </a:tblGrid>
              <a:tr h="1343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410041"/>
                          </a:solidFill>
                          <a:effectLst/>
                          <a:latin typeface="MalgunGothic"/>
                        </a:rPr>
                        <a:t>사고유형대구분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410041"/>
                          </a:solidFill>
                          <a:effectLst/>
                          <a:latin typeface="MalgunGothic"/>
                        </a:rPr>
                        <a:t>사고유형중구분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410041"/>
                          </a:solidFill>
                          <a:effectLst/>
                          <a:latin typeface="MalgunGothic"/>
                        </a:rPr>
                        <a:t>2021</a:t>
                      </a:r>
                      <a:r>
                        <a:rPr lang="ko-KR" altLang="en-US" sz="800" b="1" i="0" u="none" strike="noStrike">
                          <a:solidFill>
                            <a:srgbClr val="410041"/>
                          </a:solidFill>
                          <a:effectLst/>
                          <a:latin typeface="MalgunGothic"/>
                        </a:rPr>
                        <a:t>년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516017"/>
                  </a:ext>
                </a:extLst>
              </a:tr>
              <a:tr h="252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410041"/>
                          </a:solidFill>
                          <a:effectLst/>
                          <a:latin typeface="MalgunGothic"/>
                        </a:rPr>
                        <a:t>합계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410041"/>
                          </a:solidFill>
                          <a:effectLst/>
                          <a:latin typeface="MalgunGothic"/>
                        </a:rPr>
                        <a:t>중앙선침범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신호위반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안전거리미확보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410041"/>
                          </a:solidFill>
                          <a:effectLst/>
                          <a:latin typeface="MalgunGothic"/>
                        </a:rPr>
                        <a:t>불법유턴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안전운전불이행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410041"/>
                          </a:solidFill>
                          <a:effectLst/>
                          <a:latin typeface="MalgunGothic"/>
                        </a:rPr>
                        <a:t>교차로운행방법위반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410041"/>
                          </a:solidFill>
                          <a:effectLst/>
                          <a:latin typeface="MalgunGothic"/>
                        </a:rPr>
                        <a:t>보행자보호의무위반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410041"/>
                          </a:solidFill>
                          <a:effectLst/>
                          <a:latin typeface="MalgunGothic"/>
                        </a:rPr>
                        <a:t>차로위반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410041"/>
                          </a:solidFill>
                          <a:effectLst/>
                          <a:latin typeface="MalgunGothic"/>
                        </a:rPr>
                        <a:t>직진우회전진행방해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410041"/>
                          </a:solidFill>
                          <a:effectLst/>
                          <a:latin typeface="MalgunGothic"/>
                        </a:rPr>
                        <a:t>기타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410041"/>
                          </a:solidFill>
                          <a:effectLst/>
                          <a:latin typeface="MalgunGothic"/>
                        </a:rPr>
                        <a:t>미분류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67927"/>
                  </a:ext>
                </a:extLst>
              </a:tr>
              <a:tr h="14077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합계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1,258,704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15,469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39,468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28,456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1,518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427,896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13,316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9,415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4,142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6,609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449,367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263,048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062977"/>
                  </a:ext>
                </a:extLst>
              </a:tr>
              <a:tr h="14077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차대사람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합계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114,388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432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3,477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46,804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248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9,230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33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33,235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20,605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307218"/>
                  </a:ext>
                </a:extLst>
              </a:tr>
              <a:tr h="1407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횡단중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18,326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136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2,219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6,801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5,372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1,489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2,195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189"/>
                  </a:ext>
                </a:extLst>
              </a:tr>
              <a:tr h="1407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차도통행중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4,174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3,620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97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147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117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000482"/>
                  </a:ext>
                </a:extLst>
              </a:tr>
              <a:tr h="252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길가장자리구역통행중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8,657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2,107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17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223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6,192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42991"/>
                  </a:ext>
                </a:extLst>
              </a:tr>
              <a:tr h="1407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보도통행중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2,341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495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880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66684"/>
                  </a:ext>
                </a:extLst>
              </a:tr>
              <a:tr h="252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기타</a:t>
                      </a:r>
                      <a:r>
                        <a:rPr lang="en-US" altLang="ko-KR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차대사람</a:t>
                      </a:r>
                      <a:r>
                        <a:rPr lang="en-US" altLang="ko-KR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)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80,890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207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1,010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169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33,525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109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3,212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30,496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12,069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742718"/>
                  </a:ext>
                </a:extLst>
              </a:tr>
              <a:tr h="14077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차대차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합계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1,045,410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14,690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35,281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28,148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1,414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349,355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13,022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154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4,095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6,570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374,825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217,856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612132"/>
                  </a:ext>
                </a:extLst>
              </a:tr>
              <a:tr h="1407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정면충돌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18,766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3,574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2,329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38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4,177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544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328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5,347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2,096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498596"/>
                  </a:ext>
                </a:extLst>
              </a:tr>
              <a:tr h="1407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측면충돌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197,386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4,393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15,333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9,992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668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48,672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8,073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2,381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4,266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96,362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7,199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157192"/>
                  </a:ext>
                </a:extLst>
              </a:tr>
              <a:tr h="1407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후진중충돌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3,514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50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206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3,186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17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772126"/>
                  </a:ext>
                </a:extLst>
              </a:tr>
              <a:tr h="1407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추돌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419,205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1,814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11,652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175,043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459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102,735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125,734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767946"/>
                  </a:ext>
                </a:extLst>
              </a:tr>
              <a:tr h="1407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기타</a:t>
                      </a:r>
                      <a:r>
                        <a:rPr lang="en-US" altLang="ko-KR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차대차</a:t>
                      </a:r>
                      <a:r>
                        <a:rPr lang="en-US" altLang="ko-KR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)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406,539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5,891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15,800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6,174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423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118,277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3,877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1,232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1,585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170,359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82,827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836704"/>
                  </a:ext>
                </a:extLst>
              </a:tr>
              <a:tr h="14077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차량단독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합계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52,265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169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30,120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46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17,349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4,192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442832"/>
                  </a:ext>
                </a:extLst>
              </a:tr>
              <a:tr h="1407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공작물추돌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23,906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28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11,398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10,642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1,788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420872"/>
                  </a:ext>
                </a:extLst>
              </a:tr>
              <a:tr h="1407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도로외이탈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2,286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1,018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974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291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439435"/>
                  </a:ext>
                </a:extLst>
              </a:tr>
              <a:tr h="252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주</a:t>
                      </a:r>
                      <a:r>
                        <a:rPr lang="en-US" altLang="ko-KR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정차차량 충돌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58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16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90468"/>
                  </a:ext>
                </a:extLst>
              </a:tr>
              <a:tr h="1407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전도전복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2,541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1,735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653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598283"/>
                  </a:ext>
                </a:extLst>
              </a:tr>
              <a:tr h="252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기타</a:t>
                      </a:r>
                      <a:r>
                        <a:rPr lang="en-US" altLang="ko-KR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차량단독</a:t>
                      </a:r>
                      <a:r>
                        <a:rPr lang="en-US" altLang="ko-KR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)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23,474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134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15,937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5,070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1,975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219915"/>
                  </a:ext>
                </a:extLst>
              </a:tr>
              <a:tr h="1407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철길건널목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합계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476003"/>
                  </a:ext>
                </a:extLst>
              </a:tr>
              <a:tr h="1407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철길건널목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413926"/>
                  </a:ext>
                </a:extLst>
              </a:tr>
              <a:tr h="1407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기타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합계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40,685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133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1,617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17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22,978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15,565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89360"/>
                  </a:ext>
                </a:extLst>
              </a:tr>
              <a:tr h="1407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기타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40,685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133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1,617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17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22,978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15,565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016373"/>
                  </a:ext>
                </a:extLst>
              </a:tr>
              <a:tr h="1407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미분류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합계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5,954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978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4,830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09197"/>
                  </a:ext>
                </a:extLst>
              </a:tr>
              <a:tr h="1407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535353"/>
                          </a:solidFill>
                          <a:effectLst/>
                          <a:latin typeface="MalgunGothic"/>
                        </a:rPr>
                        <a:t>기타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5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5,954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45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978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4,830</a:t>
                      </a:r>
                    </a:p>
                  </a:txBody>
                  <a:tcPr marL="6399" marR="6399" marT="6399" marB="0" anchor="ctr">
                    <a:lnL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9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477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9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899"/>
          </a:xfrm>
        </p:spPr>
        <p:txBody>
          <a:bodyPr>
            <a:noAutofit/>
          </a:bodyPr>
          <a:lstStyle/>
          <a:p>
            <a:r>
              <a:rPr lang="en-US" altLang="ko-KR" sz="3000" dirty="0" smtClean="0"/>
              <a:t>Common case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1026"/>
            <a:ext cx="10515600" cy="524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■</a:t>
            </a:r>
            <a:r>
              <a:rPr lang="en-US" altLang="ko-KR" sz="1800" dirty="0" smtClean="0"/>
              <a:t>NHSTA, Level 2 ADAS </a:t>
            </a:r>
            <a:r>
              <a:rPr lang="ko-KR" altLang="en-US" sz="1800" dirty="0" smtClean="0"/>
              <a:t>교통사고 통계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 err="1" smtClean="0"/>
              <a:t>차대차</a:t>
            </a:r>
            <a:r>
              <a:rPr lang="en-US" altLang="ko-KR" sz="1800" dirty="0" smtClean="0"/>
              <a:t>(47%), </a:t>
            </a:r>
            <a:r>
              <a:rPr lang="ko-KR" altLang="en-US" sz="1800" dirty="0" err="1" smtClean="0"/>
              <a:t>차량단독</a:t>
            </a:r>
            <a:r>
              <a:rPr lang="en-US" altLang="ko-KR" sz="1800" dirty="0" smtClean="0"/>
              <a:t>(32%), </a:t>
            </a:r>
            <a:r>
              <a:rPr lang="ko-KR" altLang="en-US" sz="1800" dirty="0" err="1" smtClean="0"/>
              <a:t>차대사람</a:t>
            </a:r>
            <a:r>
              <a:rPr lang="en-US" altLang="ko-KR" sz="1800" dirty="0" smtClean="0"/>
              <a:t>(2%) 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 err="1" smtClean="0"/>
              <a:t>전면부</a:t>
            </a:r>
            <a:r>
              <a:rPr lang="ko-KR" altLang="en-US" sz="1800" dirty="0" smtClean="0"/>
              <a:t> 파손이 가장 많았으며 추돌 사고의 비율이 높았음을 시사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610"/>
            <a:ext cx="4730501" cy="26094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501" y="2795046"/>
            <a:ext cx="5917446" cy="260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1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899"/>
          </a:xfrm>
        </p:spPr>
        <p:txBody>
          <a:bodyPr>
            <a:noAutofit/>
          </a:bodyPr>
          <a:lstStyle/>
          <a:p>
            <a:r>
              <a:rPr lang="en-US" altLang="ko-KR" sz="3000" dirty="0" smtClean="0"/>
              <a:t>Common case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1026"/>
            <a:ext cx="10515600" cy="524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■</a:t>
            </a:r>
            <a:r>
              <a:rPr lang="en-US" altLang="ko-KR" sz="1800" dirty="0" smtClean="0"/>
              <a:t>Common case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 smtClean="0"/>
              <a:t>추돌 </a:t>
            </a:r>
            <a:r>
              <a:rPr lang="en-US" altLang="ko-KR" sz="1800" dirty="0" smtClean="0"/>
              <a:t>+ </a:t>
            </a:r>
            <a:r>
              <a:rPr lang="ko-KR" altLang="en-US" sz="1800" dirty="0" smtClean="0"/>
              <a:t>안전운전불이행 </a:t>
            </a:r>
            <a:r>
              <a:rPr lang="en-US" altLang="ko-KR" sz="1800" dirty="0" smtClean="0"/>
              <a:t>(175,043) </a:t>
            </a:r>
            <a:r>
              <a:rPr lang="en-US" altLang="ko-KR" sz="1800" dirty="0" smtClean="0">
                <a:sym typeface="Wingdings" panose="05000000000000000000" pitchFamily="2" charset="2"/>
              </a:rPr>
              <a:t></a:t>
            </a:r>
            <a:r>
              <a:rPr lang="en-US" altLang="ko-KR" sz="1800" dirty="0" smtClean="0"/>
              <a:t> Cut-In, </a:t>
            </a:r>
            <a:r>
              <a:rPr lang="ko-KR" altLang="en-US" sz="1800" dirty="0" smtClean="0"/>
              <a:t>동시 차선 변경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Waymo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사고 사례</a:t>
            </a:r>
            <a:endParaRPr lang="ko-KR" altLang="en-US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69081"/>
          <a:stretch/>
        </p:blipFill>
        <p:spPr>
          <a:xfrm>
            <a:off x="838200" y="2110038"/>
            <a:ext cx="1739815" cy="3862039"/>
          </a:xfrm>
          <a:prstGeom prst="rect">
            <a:avLst/>
          </a:prstGeom>
        </p:spPr>
      </p:pic>
      <p:sp>
        <p:nvSpPr>
          <p:cNvPr id="8" name="AutoShape 4" descr="유사한 시점에서 같은 차로에 진입하다 충돌한 사고 - 소셜포커스(SocialFocu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46952" r="9070"/>
          <a:stretch/>
        </p:blipFill>
        <p:spPr>
          <a:xfrm>
            <a:off x="3556582" y="2110037"/>
            <a:ext cx="1721271" cy="3862039"/>
          </a:xfrm>
          <a:prstGeom prst="rect">
            <a:avLst/>
          </a:prstGeom>
        </p:spPr>
      </p:pic>
      <p:pic>
        <p:nvPicPr>
          <p:cNvPr id="2056" name="Picture 8" descr="구글 자율차 'Sorry'…330만㎞ 주행 첫 판단 미스 사고 : ZUM 뉴스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20" y="2110037"/>
            <a:ext cx="5558994" cy="386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6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1040</Words>
  <Application>Microsoft Office PowerPoint</Application>
  <PresentationFormat>와이드스크린</PresentationFormat>
  <Paragraphs>532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MalgunGothic</vt:lpstr>
      <vt:lpstr>굴림</vt:lpstr>
      <vt:lpstr>맑은 고딕</vt:lpstr>
      <vt:lpstr>Arial</vt:lpstr>
      <vt:lpstr>Wingdings</vt:lpstr>
      <vt:lpstr>Office 테마</vt:lpstr>
      <vt:lpstr>인턴 과제 발표</vt:lpstr>
      <vt:lpstr>Contents</vt:lpstr>
      <vt:lpstr>시미안 시뮬레이터를 활용한  시나리오 생성 </vt:lpstr>
      <vt:lpstr>Introduction</vt:lpstr>
      <vt:lpstr>Reference</vt:lpstr>
      <vt:lpstr>Common case</vt:lpstr>
      <vt:lpstr>Common case</vt:lpstr>
      <vt:lpstr>Common case</vt:lpstr>
      <vt:lpstr>Common case</vt:lpstr>
      <vt:lpstr>Edge case</vt:lpstr>
      <vt:lpstr>Open Dataset을 활용한 경로 예측  </vt:lpstr>
      <vt:lpstr>Introduction</vt:lpstr>
      <vt:lpstr>Related Works</vt:lpstr>
      <vt:lpstr>Related Works-HiVT</vt:lpstr>
      <vt:lpstr>HiVT</vt:lpstr>
      <vt:lpstr>HiVT</vt:lpstr>
      <vt:lpstr>HiVT</vt:lpstr>
      <vt:lpstr>Contribution</vt:lpstr>
      <vt:lpstr>Contribution</vt:lpstr>
      <vt:lpstr>Contribution</vt:lpstr>
      <vt:lpstr>Contribution</vt:lpstr>
      <vt:lpstr>Contribution</vt:lpstr>
      <vt:lpstr>Contribution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인턴 과제 발표</dc:title>
  <dc:creator>김지홍</dc:creator>
  <cp:lastModifiedBy>김지홍</cp:lastModifiedBy>
  <cp:revision>15</cp:revision>
  <dcterms:created xsi:type="dcterms:W3CDTF">2022-07-30T15:48:38Z</dcterms:created>
  <dcterms:modified xsi:type="dcterms:W3CDTF">2022-08-03T09:06:57Z</dcterms:modified>
</cp:coreProperties>
</file>